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53"/>
  </p:notesMasterIdLst>
  <p:handoutMasterIdLst>
    <p:handoutMasterId r:id="rId54"/>
  </p:handoutMasterIdLst>
  <p:sldIdLst>
    <p:sldId id="397" r:id="rId3"/>
    <p:sldId id="825" r:id="rId4"/>
    <p:sldId id="892" r:id="rId5"/>
    <p:sldId id="891" r:id="rId6"/>
    <p:sldId id="984" r:id="rId7"/>
    <p:sldId id="989" r:id="rId8"/>
    <p:sldId id="990" r:id="rId9"/>
    <p:sldId id="991" r:id="rId10"/>
    <p:sldId id="992" r:id="rId11"/>
    <p:sldId id="993" r:id="rId12"/>
    <p:sldId id="994" r:id="rId13"/>
    <p:sldId id="995" r:id="rId14"/>
    <p:sldId id="996" r:id="rId15"/>
    <p:sldId id="997" r:id="rId16"/>
    <p:sldId id="998" r:id="rId17"/>
    <p:sldId id="999" r:id="rId18"/>
    <p:sldId id="1000" r:id="rId19"/>
    <p:sldId id="1001" r:id="rId20"/>
    <p:sldId id="1002" r:id="rId21"/>
    <p:sldId id="1003" r:id="rId22"/>
    <p:sldId id="1004" r:id="rId23"/>
    <p:sldId id="1005" r:id="rId24"/>
    <p:sldId id="1006" r:id="rId25"/>
    <p:sldId id="1007" r:id="rId26"/>
    <p:sldId id="1008" r:id="rId27"/>
    <p:sldId id="1009" r:id="rId28"/>
    <p:sldId id="1010" r:id="rId29"/>
    <p:sldId id="1011" r:id="rId30"/>
    <p:sldId id="1012" r:id="rId31"/>
    <p:sldId id="1013" r:id="rId32"/>
    <p:sldId id="1014" r:id="rId33"/>
    <p:sldId id="1015" r:id="rId34"/>
    <p:sldId id="1016" r:id="rId35"/>
    <p:sldId id="1017" r:id="rId36"/>
    <p:sldId id="1018" r:id="rId37"/>
    <p:sldId id="1019" r:id="rId38"/>
    <p:sldId id="1020" r:id="rId39"/>
    <p:sldId id="1021" r:id="rId40"/>
    <p:sldId id="1022" r:id="rId41"/>
    <p:sldId id="1023" r:id="rId42"/>
    <p:sldId id="1024" r:id="rId43"/>
    <p:sldId id="1025" r:id="rId44"/>
    <p:sldId id="1026" r:id="rId45"/>
    <p:sldId id="1027" r:id="rId46"/>
    <p:sldId id="1028" r:id="rId47"/>
    <p:sldId id="1029" r:id="rId48"/>
    <p:sldId id="1030" r:id="rId49"/>
    <p:sldId id="1031" r:id="rId50"/>
    <p:sldId id="1032" r:id="rId51"/>
    <p:sldId id="1033" r:id="rId52"/>
  </p:sldIdLst>
  <p:sldSz cx="11049000" cy="7620000"/>
  <p:notesSz cx="6669088" cy="9928225"/>
  <p:defaultTextStyle>
    <a:defPPr>
      <a:defRPr lang="en-GB"/>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E6FD0"/>
    <a:srgbClr val="FF0066"/>
    <a:srgbClr val="FFFFFF"/>
    <a:srgbClr val="FFFFCC"/>
    <a:srgbClr val="000000"/>
    <a:srgbClr val="000066"/>
    <a:srgbClr val="C3E1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2504" autoAdjust="0"/>
  </p:normalViewPr>
  <p:slideViewPr>
    <p:cSldViewPr snapToGrid="0">
      <p:cViewPr>
        <p:scale>
          <a:sx n="100" d="100"/>
          <a:sy n="100" d="100"/>
        </p:scale>
        <p:origin x="-90" y="174"/>
      </p:cViewPr>
      <p:guideLst>
        <p:guide orient="horz" pos="2585"/>
        <p:guide pos="34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608"/>
    </p:cViewPr>
  </p:sorterViewPr>
  <p:notesViewPr>
    <p:cSldViewPr snapToGrid="0">
      <p:cViewPr>
        <p:scale>
          <a:sx n="100" d="100"/>
          <a:sy n="100" d="100"/>
        </p:scale>
        <p:origin x="-1074" y="3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defTabSz="762000" eaLnBrk="0" hangingPunct="0">
              <a:lnSpc>
                <a:spcPct val="90000"/>
              </a:lnSpc>
              <a:defRPr sz="1000" b="0" i="1">
                <a:latin typeface="Arial" pitchFamily="34" charset="0"/>
              </a:defRPr>
            </a:lvl1pPr>
          </a:lstStyle>
          <a:p>
            <a:pPr>
              <a:defRPr/>
            </a:pPr>
            <a:endParaRPr lang="en-GB" altLang="en-GB"/>
          </a:p>
        </p:txBody>
      </p:sp>
      <p:sp>
        <p:nvSpPr>
          <p:cNvPr id="3075" name="Rectangle 3"/>
          <p:cNvSpPr>
            <a:spLocks noGrp="1" noChangeArrowheads="1"/>
          </p:cNvSpPr>
          <p:nvPr>
            <p:ph type="dt" sz="quarter"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defTabSz="762000" eaLnBrk="0" hangingPunct="0">
              <a:lnSpc>
                <a:spcPct val="90000"/>
              </a:lnSpc>
              <a:defRPr sz="1000" b="0" i="1">
                <a:latin typeface="Arial" pitchFamily="34" charset="0"/>
              </a:defRPr>
            </a:lvl1pPr>
          </a:lstStyle>
          <a:p>
            <a:pPr>
              <a:defRPr/>
            </a:pPr>
            <a:endParaRPr lang="en-GB" altLang="en-GB"/>
          </a:p>
        </p:txBody>
      </p:sp>
      <p:sp>
        <p:nvSpPr>
          <p:cNvPr id="3076" name="Rectangle 4"/>
          <p:cNvSpPr>
            <a:spLocks noGrp="1" noChangeArrowheads="1"/>
          </p:cNvSpPr>
          <p:nvPr>
            <p:ph type="ftr" sz="quarter" idx="2"/>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defTabSz="762000" eaLnBrk="0" hangingPunct="0">
              <a:lnSpc>
                <a:spcPct val="90000"/>
              </a:lnSpc>
              <a:defRPr sz="1000" b="0" i="1">
                <a:latin typeface="Arial" pitchFamily="34" charset="0"/>
              </a:defRPr>
            </a:lvl1pPr>
          </a:lstStyle>
          <a:p>
            <a:pPr>
              <a:defRPr/>
            </a:pPr>
            <a:endParaRPr lang="en-GB" altLang="en-GB"/>
          </a:p>
        </p:txBody>
      </p:sp>
      <p:sp>
        <p:nvSpPr>
          <p:cNvPr id="3077" name="Rectangle 5"/>
          <p:cNvSpPr>
            <a:spLocks noGrp="1" noChangeArrowheads="1"/>
          </p:cNvSpPr>
          <p:nvPr>
            <p:ph type="sldNum" sz="quarter" idx="3"/>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defTabSz="762000" eaLnBrk="0" hangingPunct="0">
              <a:lnSpc>
                <a:spcPct val="90000"/>
              </a:lnSpc>
              <a:defRPr sz="1000" b="0" i="1">
                <a:latin typeface="Arial" pitchFamily="34" charset="0"/>
              </a:defRPr>
            </a:lvl1pPr>
          </a:lstStyle>
          <a:p>
            <a:pPr>
              <a:defRPr/>
            </a:pPr>
            <a:fld id="{3ECDCFBA-73F6-4591-9080-E0669AC14CAF}" type="slidenum">
              <a:rPr lang="en-GB" altLang="en-GB"/>
              <a:pPr>
                <a:defRPr/>
              </a:pPr>
              <a:t>‹N°›</a:t>
            </a:fld>
            <a:endParaRPr lang="en-GB" alt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eaLnBrk="0" hangingPunct="0">
              <a:lnSpc>
                <a:spcPct val="100000"/>
              </a:lnSpc>
              <a:defRPr sz="1000" b="0" i="1">
                <a:latin typeface="Times New Roman" pitchFamily="18" charset="0"/>
              </a:defRPr>
            </a:lvl1pPr>
          </a:lstStyle>
          <a:p>
            <a:pPr>
              <a:defRPr/>
            </a:pPr>
            <a:endParaRPr lang="en-GB" altLang="en-GB"/>
          </a:p>
        </p:txBody>
      </p:sp>
      <p:sp>
        <p:nvSpPr>
          <p:cNvPr id="2051" name="Rectangle 3"/>
          <p:cNvSpPr>
            <a:spLocks noGrp="1" noChangeArrowheads="1"/>
          </p:cNvSpPr>
          <p:nvPr>
            <p:ph type="dt"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eaLnBrk="0" hangingPunct="0">
              <a:lnSpc>
                <a:spcPct val="100000"/>
              </a:lnSpc>
              <a:defRPr sz="1000" b="0" i="1">
                <a:latin typeface="Times New Roman" pitchFamily="18" charset="0"/>
              </a:defRPr>
            </a:lvl1pPr>
          </a:lstStyle>
          <a:p>
            <a:pPr>
              <a:defRPr/>
            </a:pPr>
            <a:endParaRPr lang="en-GB" altLang="en-GB"/>
          </a:p>
        </p:txBody>
      </p:sp>
      <p:sp>
        <p:nvSpPr>
          <p:cNvPr id="2052" name="Rectangle 4"/>
          <p:cNvSpPr>
            <a:spLocks noGrp="1" noChangeArrowheads="1"/>
          </p:cNvSpPr>
          <p:nvPr>
            <p:ph type="ftr" sz="quarter" idx="4"/>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eaLnBrk="0" hangingPunct="0">
              <a:lnSpc>
                <a:spcPct val="100000"/>
              </a:lnSpc>
              <a:defRPr sz="1000" b="0" i="1">
                <a:latin typeface="Times New Roman" pitchFamily="18" charset="0"/>
              </a:defRPr>
            </a:lvl1pPr>
          </a:lstStyle>
          <a:p>
            <a:pPr>
              <a:defRPr/>
            </a:pPr>
            <a:endParaRPr lang="en-GB" altLang="en-GB"/>
          </a:p>
        </p:txBody>
      </p:sp>
      <p:sp>
        <p:nvSpPr>
          <p:cNvPr id="2053" name="Rectangle 5"/>
          <p:cNvSpPr>
            <a:spLocks noGrp="1" noChangeArrowheads="1"/>
          </p:cNvSpPr>
          <p:nvPr>
            <p:ph type="sldNum" sz="quarter" idx="5"/>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eaLnBrk="0" hangingPunct="0">
              <a:lnSpc>
                <a:spcPct val="100000"/>
              </a:lnSpc>
              <a:defRPr sz="1000" b="0" i="1">
                <a:latin typeface="Times New Roman" pitchFamily="18" charset="0"/>
              </a:defRPr>
            </a:lvl1pPr>
          </a:lstStyle>
          <a:p>
            <a:pPr>
              <a:defRPr/>
            </a:pPr>
            <a:fld id="{9117FB85-BBFF-43E0-9279-810A09A43C63}" type="slidenum">
              <a:rPr lang="en-GB" altLang="en-GB"/>
              <a:pPr>
                <a:defRPr/>
              </a:pPr>
              <a:t>‹N°›</a:t>
            </a:fld>
            <a:endParaRPr lang="en-GB" altLang="en-GB"/>
          </a:p>
        </p:txBody>
      </p:sp>
      <p:sp>
        <p:nvSpPr>
          <p:cNvPr id="73734" name="Rectangle 6"/>
          <p:cNvSpPr>
            <a:spLocks noGrp="1" noRot="1" noChangeAspect="1" noChangeArrowheads="1" noTextEdit="1"/>
          </p:cNvSpPr>
          <p:nvPr>
            <p:ph type="sldImg" idx="2"/>
          </p:nvPr>
        </p:nvSpPr>
        <p:spPr bwMode="auto">
          <a:xfrm>
            <a:off x="544513" y="638175"/>
            <a:ext cx="5581650" cy="3849688"/>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716463"/>
            <a:ext cx="5335588" cy="4467225"/>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4037E1-0BE6-456E-AA45-75025F481B4D}" type="slidenum">
              <a:rPr lang="en-GB" altLang="en-GB" smtClean="0"/>
              <a:pPr>
                <a:defRPr/>
              </a:pPr>
              <a:t>9</a:t>
            </a:fld>
            <a:endParaRPr lang="en-GB" alt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p:spPr>
        <p:txBody>
          <a:bodyPr/>
          <a:lstStyle/>
          <a:p>
            <a:fld id="{CCE9AA28-DF9D-438E-8D2D-F2F5CAB21F23}" type="slidenum">
              <a:rPr lang="en-GB" altLang="en-GB" smtClean="0"/>
              <a:pPr/>
              <a:t>21</a:t>
            </a:fld>
            <a:endParaRPr lang="en-GB" altLang="en-GB" smtClean="0"/>
          </a:p>
        </p:txBody>
      </p:sp>
      <p:sp>
        <p:nvSpPr>
          <p:cNvPr id="148483" name="Rectangle 2"/>
          <p:cNvSpPr>
            <a:spLocks noGrp="1" noRot="1" noChangeAspect="1" noChangeArrowheads="1" noTextEdit="1"/>
          </p:cNvSpPr>
          <p:nvPr>
            <p:ph type="sldImg"/>
          </p:nvPr>
        </p:nvSpPr>
        <p:spPr>
          <a:xfrm>
            <a:off x="636588" y="744538"/>
            <a:ext cx="5397500" cy="3722687"/>
          </a:xfrm>
        </p:spPr>
      </p:sp>
      <p:sp>
        <p:nvSpPr>
          <p:cNvPr id="148484"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51555"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5257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p:spPr>
        <p:txBody>
          <a:bodyPr/>
          <a:lstStyle/>
          <a:p>
            <a:fld id="{6717961E-048A-4F49-A7D4-6E7A07015E8F}" type="slidenum">
              <a:rPr lang="en-GB" altLang="en-GB" smtClean="0"/>
              <a:pPr/>
              <a:t>24</a:t>
            </a:fld>
            <a:endParaRPr lang="en-GB" altLang="en-GB" smtClean="0"/>
          </a:p>
        </p:txBody>
      </p:sp>
      <p:sp>
        <p:nvSpPr>
          <p:cNvPr id="153603" name="Rectangle 2"/>
          <p:cNvSpPr>
            <a:spLocks noGrp="1" noRot="1" noChangeAspect="1" noChangeArrowheads="1" noTextEdit="1"/>
          </p:cNvSpPr>
          <p:nvPr>
            <p:ph type="sldImg"/>
          </p:nvPr>
        </p:nvSpPr>
        <p:spPr>
          <a:xfrm>
            <a:off x="636588" y="744538"/>
            <a:ext cx="5397500" cy="3722687"/>
          </a:xfrm>
        </p:spPr>
      </p:sp>
      <p:sp>
        <p:nvSpPr>
          <p:cNvPr id="153604"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p:spPr>
        <p:txBody>
          <a:bodyPr/>
          <a:lstStyle/>
          <a:p>
            <a:fld id="{BB2B1E48-43DA-43A6-86B4-CFD575D81EC5}" type="slidenum">
              <a:rPr lang="en-GB" altLang="en-GB" smtClean="0"/>
              <a:pPr/>
              <a:t>25</a:t>
            </a:fld>
            <a:endParaRPr lang="en-GB" altLang="en-GB" smtClean="0"/>
          </a:p>
        </p:txBody>
      </p:sp>
      <p:sp>
        <p:nvSpPr>
          <p:cNvPr id="154627" name="Rectangle 2"/>
          <p:cNvSpPr>
            <a:spLocks noGrp="1" noRot="1" noChangeAspect="1" noChangeArrowheads="1" noTextEdit="1"/>
          </p:cNvSpPr>
          <p:nvPr>
            <p:ph type="sldImg"/>
          </p:nvPr>
        </p:nvSpPr>
        <p:spPr>
          <a:xfrm>
            <a:off x="636588" y="744538"/>
            <a:ext cx="5397500" cy="3722687"/>
          </a:xfrm>
        </p:spPr>
      </p:sp>
      <p:sp>
        <p:nvSpPr>
          <p:cNvPr id="154628"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p:spPr>
        <p:txBody>
          <a:bodyPr/>
          <a:lstStyle/>
          <a:p>
            <a:fld id="{491E0773-8A42-4C37-9DC6-38521E908389}" type="slidenum">
              <a:rPr lang="en-GB" altLang="en-GB" smtClean="0"/>
              <a:pPr/>
              <a:t>26</a:t>
            </a:fld>
            <a:endParaRPr lang="en-GB" altLang="en-GB" smtClean="0"/>
          </a:p>
        </p:txBody>
      </p:sp>
      <p:sp>
        <p:nvSpPr>
          <p:cNvPr id="155651" name="Rectangle 2"/>
          <p:cNvSpPr>
            <a:spLocks noGrp="1" noRot="1" noChangeAspect="1" noChangeArrowheads="1" noTextEdit="1"/>
          </p:cNvSpPr>
          <p:nvPr>
            <p:ph type="sldImg"/>
          </p:nvPr>
        </p:nvSpPr>
        <p:spPr>
          <a:xfrm>
            <a:off x="636588" y="744538"/>
            <a:ext cx="5397500" cy="3722687"/>
          </a:xfrm>
        </p:spPr>
      </p:sp>
      <p:sp>
        <p:nvSpPr>
          <p:cNvPr id="155652"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p:spPr>
        <p:txBody>
          <a:bodyPr/>
          <a:lstStyle/>
          <a:p>
            <a:fld id="{85558A6A-902C-438B-A2F5-C4B8A477585E}" type="slidenum">
              <a:rPr lang="en-GB" altLang="en-GB" smtClean="0"/>
              <a:pPr/>
              <a:t>27</a:t>
            </a:fld>
            <a:endParaRPr lang="en-GB" altLang="en-GB" smtClean="0"/>
          </a:p>
        </p:txBody>
      </p:sp>
      <p:sp>
        <p:nvSpPr>
          <p:cNvPr id="156675" name="Rectangle 2"/>
          <p:cNvSpPr>
            <a:spLocks noGrp="1" noRot="1" noChangeAspect="1" noChangeArrowheads="1" noTextEdit="1"/>
          </p:cNvSpPr>
          <p:nvPr>
            <p:ph type="sldImg"/>
          </p:nvPr>
        </p:nvSpPr>
        <p:spPr>
          <a:xfrm>
            <a:off x="636588" y="744538"/>
            <a:ext cx="5397500" cy="3722687"/>
          </a:xfrm>
        </p:spPr>
      </p:sp>
      <p:sp>
        <p:nvSpPr>
          <p:cNvPr id="156676" name="Rectangle 3"/>
          <p:cNvSpPr>
            <a:spLocks noGrp="1" noChangeArrowheads="1"/>
          </p:cNvSpPr>
          <p:nvPr>
            <p:ph type="body" idx="1"/>
          </p:nvPr>
        </p:nvSpPr>
        <p:spPr bwMode="auto">
          <a:xfrm>
            <a:off x="889000" y="4714875"/>
            <a:ext cx="4891088" cy="4468813"/>
          </a:xfrm>
          <a:prstGeom prst="rect">
            <a:avLst/>
          </a:prstGeom>
          <a:solidFill>
            <a:srgbClr val="FFFFFF"/>
          </a:solidFill>
          <a:ln>
            <a:solidFill>
              <a:srgbClr val="000000"/>
            </a:solidFill>
            <a:miter lim="800000"/>
            <a:headEnd/>
            <a:tailEnd/>
          </a:ln>
        </p:spPr>
        <p:txBody>
          <a:bodyP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p:sp>
      <p:sp>
        <p:nvSpPr>
          <p:cNvPr id="15769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7700" name="Espace réservé du numéro de diapositive 3"/>
          <p:cNvSpPr>
            <a:spLocks noGrp="1"/>
          </p:cNvSpPr>
          <p:nvPr>
            <p:ph type="sldNum" sz="quarter" idx="5"/>
          </p:nvPr>
        </p:nvSpPr>
        <p:spPr>
          <a:noFill/>
        </p:spPr>
        <p:txBody>
          <a:bodyPr/>
          <a:lstStyle/>
          <a:p>
            <a:fld id="{0E596604-3355-4777-9F32-8F6E53DF86FF}" type="slidenum">
              <a:rPr lang="fr-FR" smtClean="0"/>
              <a:pPr/>
              <a:t>30</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p:sp>
      <p:sp>
        <p:nvSpPr>
          <p:cNvPr id="158723"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8724" name="Espace réservé du numéro de diapositive 3"/>
          <p:cNvSpPr>
            <a:spLocks noGrp="1"/>
          </p:cNvSpPr>
          <p:nvPr>
            <p:ph type="sldNum" sz="quarter" idx="5"/>
          </p:nvPr>
        </p:nvSpPr>
        <p:spPr>
          <a:noFill/>
        </p:spPr>
        <p:txBody>
          <a:bodyPr/>
          <a:lstStyle/>
          <a:p>
            <a:fld id="{8D2C826E-A4E8-4DB7-AF4D-30C019B8865E}" type="slidenum">
              <a:rPr lang="fr-FR" smtClean="0"/>
              <a:pPr/>
              <a:t>33</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p:sp>
      <p:sp>
        <p:nvSpPr>
          <p:cNvPr id="15974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r>
              <a:rPr lang="fr-FR" b="1" smtClean="0">
                <a:solidFill>
                  <a:srgbClr val="000000"/>
                </a:solidFill>
              </a:rPr>
              <a:t>Raffinement de l’IHM, (op. </a:t>
            </a:r>
            <a:r>
              <a:rPr lang="fr-FR" b="1" i="1" smtClean="0">
                <a:solidFill>
                  <a:srgbClr val="000000"/>
                </a:solidFill>
              </a:rPr>
              <a:t>UNION</a:t>
            </a:r>
            <a:r>
              <a:rPr lang="fr-FR" b="1" smtClean="0">
                <a:solidFill>
                  <a:srgbClr val="000000"/>
                </a:solidFill>
              </a:rPr>
              <a:t>) </a:t>
            </a:r>
            <a:endParaRPr lang="fr-FR" smtClean="0"/>
          </a:p>
        </p:txBody>
      </p:sp>
      <p:sp>
        <p:nvSpPr>
          <p:cNvPr id="159748" name="Espace réservé du numéro de diapositive 3"/>
          <p:cNvSpPr>
            <a:spLocks noGrp="1"/>
          </p:cNvSpPr>
          <p:nvPr>
            <p:ph type="sldNum" sz="quarter" idx="5"/>
          </p:nvPr>
        </p:nvSpPr>
        <p:spPr>
          <a:noFill/>
        </p:spPr>
        <p:txBody>
          <a:bodyPr/>
          <a:lstStyle/>
          <a:p>
            <a:fld id="{33E58995-A20C-4111-B935-A428B43C8487}" type="slidenum">
              <a:rPr lang="fr-FR" smtClean="0"/>
              <a:pPr/>
              <a:t>35</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021AD5E4-7BFA-4EB9-872F-56A087980109}" type="slidenum">
              <a:rPr lang="en-GB" altLang="en-GB" smtClean="0"/>
              <a:pPr/>
              <a:t>10</a:t>
            </a:fld>
            <a:endParaRPr lang="en-GB" altLang="en-GB" smtClean="0"/>
          </a:p>
        </p:txBody>
      </p:sp>
      <p:sp>
        <p:nvSpPr>
          <p:cNvPr id="139267" name="Rectangle 2"/>
          <p:cNvSpPr>
            <a:spLocks noGrp="1" noRot="1" noChangeAspect="1" noChangeArrowheads="1" noTextEdit="1"/>
          </p:cNvSpPr>
          <p:nvPr>
            <p:ph type="sldImg"/>
          </p:nvPr>
        </p:nvSpPr>
        <p:spPr>
          <a:xfrm>
            <a:off x="636588" y="744538"/>
            <a:ext cx="5397500" cy="3722687"/>
          </a:xfrm>
        </p:spPr>
      </p:sp>
      <p:sp>
        <p:nvSpPr>
          <p:cNvPr id="139268" name="Rectangle 3"/>
          <p:cNvSpPr>
            <a:spLocks noGrp="1" noChangeArrowheads="1"/>
          </p:cNvSpPr>
          <p:nvPr>
            <p:ph type="body" idx="1"/>
          </p:nvPr>
        </p:nvSpPr>
        <p:spPr bwMode="auto">
          <a:xfrm>
            <a:off x="889000" y="6799263"/>
            <a:ext cx="1163638" cy="298450"/>
          </a:xfrm>
          <a:prstGeom prst="rect">
            <a:avLst/>
          </a:prstGeom>
          <a:solidFill>
            <a:srgbClr val="FFFFFF"/>
          </a:solidFill>
          <a:ln>
            <a:solidFill>
              <a:srgbClr val="000000"/>
            </a:solidFill>
            <a:miter lim="800000"/>
            <a:headEnd/>
            <a:tailEnd/>
          </a:ln>
        </p:spPr>
        <p:txBody>
          <a:bodyPr/>
          <a:lstStyle/>
          <a:p>
            <a:pPr defTabSz="971550"/>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p:sp>
      <p:sp>
        <p:nvSpPr>
          <p:cNvPr id="16486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p:sp>
      <p:sp>
        <p:nvSpPr>
          <p:cNvPr id="16589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ce réservé de l'image des diapositives 1"/>
          <p:cNvSpPr>
            <a:spLocks noGrp="1" noRot="1" noChangeAspect="1" noTextEdit="1"/>
          </p:cNvSpPr>
          <p:nvPr>
            <p:ph type="sldImg"/>
          </p:nvPr>
        </p:nvSpPr>
        <p:spPr/>
      </p:sp>
      <p:sp>
        <p:nvSpPr>
          <p:cNvPr id="166915"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p:sp>
      <p:sp>
        <p:nvSpPr>
          <p:cNvPr id="16793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p:sp>
      <p:sp>
        <p:nvSpPr>
          <p:cNvPr id="168963"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e l'image des diapositives 1"/>
          <p:cNvSpPr>
            <a:spLocks noGrp="1" noRot="1" noChangeAspect="1" noTextEdit="1"/>
          </p:cNvSpPr>
          <p:nvPr>
            <p:ph type="sldImg"/>
          </p:nvPr>
        </p:nvSpPr>
        <p:spPr/>
      </p:sp>
      <p:sp>
        <p:nvSpPr>
          <p:cNvPr id="16998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p:sp>
      <p:sp>
        <p:nvSpPr>
          <p:cNvPr id="17101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Pour éviter à l’utilisateur de devoir refaire ses préférences, on se propose d’avoir une arche à n pied côtés SI m pieds côté SInt pour capitaliser les préférences.</a:t>
            </a:r>
          </a:p>
          <a:p>
            <a:endParaRPr lang="fr-FR" smtClean="0"/>
          </a:p>
          <a:p>
            <a:r>
              <a:rPr lang="fr-FR" smtClean="0"/>
              <a:t>Rajouter des utilisateurs qui arrivent sur le DC pour bien illustrer que l’on a qu’une arche pour tous les utilisateurs et pas n arche pour les n utilisateurs.</a:t>
            </a:r>
          </a:p>
          <a:p>
            <a:endParaRPr lang="fr-FR" smtClean="0"/>
          </a:p>
          <a:p>
            <a:r>
              <a:rPr lang="fr-FR" smtClean="0"/>
              <a:t>Titre à revoir !!!</a:t>
            </a:r>
          </a:p>
          <a:p>
            <a:endParaRPr lang="fr-FR" smtClean="0"/>
          </a:p>
          <a:p>
            <a:r>
              <a:rPr lang="fr-FR" smtClean="0"/>
              <a:t>Découpage de haut niveau. Une boîte ne représente pas forcément un service mais un assemblage de services.</a:t>
            </a:r>
          </a:p>
          <a:p>
            <a:r>
              <a:rPr lang="fr-FR" smtClean="0"/>
              <a:t>Assemblage au niveau de l’adaptateur (appel à différents services du FC)</a:t>
            </a:r>
          </a:p>
          <a:p>
            <a:endParaRPr lang="fr-FR" smtClean="0"/>
          </a:p>
          <a:p>
            <a:endParaRPr lang="fr-FR"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5462C217-C754-43F9-B03D-F33DD01A0CC5}" type="slidenum">
              <a:rPr lang="en-US" smtClean="0"/>
              <a:pPr/>
              <a:t>11</a:t>
            </a:fld>
            <a:endParaRPr lang="en-US" smtClean="0"/>
          </a:p>
        </p:txBody>
      </p:sp>
      <p:sp>
        <p:nvSpPr>
          <p:cNvPr id="140291" name="Rectangle 2050"/>
          <p:cNvSpPr>
            <a:spLocks noGrp="1" noRot="1" noChangeAspect="1" noChangeArrowheads="1" noTextEdit="1"/>
          </p:cNvSpPr>
          <p:nvPr>
            <p:ph type="sldImg"/>
          </p:nvPr>
        </p:nvSpPr>
        <p:spPr>
          <a:xfrm>
            <a:off x="3175" y="304800"/>
            <a:ext cx="6656388" cy="4592638"/>
          </a:xfrm>
        </p:spPr>
      </p:sp>
      <p:sp>
        <p:nvSpPr>
          <p:cNvPr id="140292" name="Rectangle 2051"/>
          <p:cNvSpPr>
            <a:spLocks noGrp="1" noChangeArrowheads="1"/>
          </p:cNvSpPr>
          <p:nvPr>
            <p:ph type="body" idx="1"/>
          </p:nvPr>
        </p:nvSpPr>
        <p:spPr bwMode="auto">
          <a:xfrm>
            <a:off x="411163" y="5243513"/>
            <a:ext cx="5821362" cy="3657600"/>
          </a:xfrm>
          <a:prstGeom prst="rect">
            <a:avLst/>
          </a:prstGeom>
          <a:noFill/>
          <a:ln>
            <a:miter lim="800000"/>
            <a:headEnd/>
            <a:tailEnd/>
          </a:ln>
        </p:spPr>
        <p:txBody>
          <a:bodyPr/>
          <a:lstStyle/>
          <a:p>
            <a:pPr marL="171450" indent="-171450"/>
            <a:r>
              <a:rPr lang="de-DE" smtClean="0"/>
              <a:t>Try not to present too much about SAP and our technology but more general on mobile application development and what‘s missing</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DC2FE05-9760-4C0B-88D1-E1D2F3F520DC}" type="slidenum">
              <a:rPr lang="en-US" smtClean="0"/>
              <a:pPr/>
              <a:t>12</a:t>
            </a:fld>
            <a:endParaRPr lang="en-US" smtClean="0"/>
          </a:p>
        </p:txBody>
      </p:sp>
      <p:sp>
        <p:nvSpPr>
          <p:cNvPr id="141315" name="Rectangle 2"/>
          <p:cNvSpPr>
            <a:spLocks noGrp="1" noRot="1" noChangeAspect="1" noChangeArrowheads="1" noTextEdit="1"/>
          </p:cNvSpPr>
          <p:nvPr>
            <p:ph type="sldImg"/>
          </p:nvPr>
        </p:nvSpPr>
        <p:spPr>
          <a:xfrm>
            <a:off x="1588" y="304800"/>
            <a:ext cx="6657975" cy="4592638"/>
          </a:xfrm>
        </p:spPr>
      </p:sp>
      <p:sp>
        <p:nvSpPr>
          <p:cNvPr id="141316" name="Rectangle 3"/>
          <p:cNvSpPr>
            <a:spLocks noGrp="1" noChangeArrowheads="1"/>
          </p:cNvSpPr>
          <p:nvPr>
            <p:ph type="body" idx="1"/>
          </p:nvPr>
        </p:nvSpPr>
        <p:spPr bwMode="auto">
          <a:xfrm>
            <a:off x="414338" y="5248275"/>
            <a:ext cx="5818187" cy="3652838"/>
          </a:xfrm>
          <a:prstGeom prst="rect">
            <a:avLst/>
          </a:prstGeom>
          <a:noFill/>
          <a:ln>
            <a:miter lim="800000"/>
            <a:headEnd/>
            <a:tailEnd/>
          </a:ln>
        </p:spPr>
        <p:txBody>
          <a:bodyPr lIns="86378" tIns="43189" rIns="86378" bIns="43189"/>
          <a:lstStyle/>
          <a:p>
            <a:pPr marL="171450" indent="-171450"/>
            <a:r>
              <a:rPr lang="de-DE" b="1" smtClean="0"/>
              <a:t>Ziel der Folie:</a:t>
            </a:r>
          </a:p>
          <a:p>
            <a:pPr marL="400050" lvl="1" indent="-114300">
              <a:buFontTx/>
              <a:buChar char="•"/>
            </a:pPr>
            <a:r>
              <a:rPr lang="de-DE" smtClean="0"/>
              <a:t>Einführung der allgemeinen Zielsetzung für das Projekts</a:t>
            </a:r>
          </a:p>
          <a:p>
            <a:pPr marL="628650" lvl="2" indent="-114300">
              <a:buFontTx/>
              <a:buChar char="•"/>
            </a:pPr>
            <a:r>
              <a:rPr lang="de-DE" smtClean="0"/>
              <a:t>kosteneffizient – keine Individuallösungen</a:t>
            </a:r>
          </a:p>
          <a:p>
            <a:pPr marL="628650" lvl="2" indent="-114300">
              <a:buFontTx/>
              <a:buChar char="•"/>
            </a:pPr>
            <a:r>
              <a:rPr lang="de-DE" smtClean="0"/>
              <a:t>benutzbar – einheitliche Benutzungsschnittstellen</a:t>
            </a:r>
          </a:p>
          <a:p>
            <a:pPr marL="628650" lvl="2" indent="-114300">
              <a:buFontTx/>
              <a:buChar char="•"/>
            </a:pPr>
            <a:r>
              <a:rPr lang="de-DE" smtClean="0"/>
              <a:t>geräteunabhängig – Adaption der Anwendungen in Bezug auf Geräte/Kontext</a:t>
            </a:r>
          </a:p>
          <a:p>
            <a:pPr marL="171450" indent="-171450"/>
            <a:endParaRPr lang="de-DE" b="1" smtClean="0"/>
          </a:p>
          <a:p>
            <a:pPr marL="171450" indent="-171450"/>
            <a:r>
              <a:rPr lang="de-DE" b="1" smtClean="0"/>
              <a:t>Achtung:</a:t>
            </a:r>
            <a:r>
              <a:rPr lang="de-DE" smtClean="0"/>
              <a:t> Bild aus einem älteren Corporate Profile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B47D970-DFF6-4932-82F1-B91BE1D813A2}" type="slidenum">
              <a:rPr lang="en-US" smtClean="0"/>
              <a:pPr/>
              <a:t>13</a:t>
            </a:fld>
            <a:endParaRPr lang="en-US" smtClean="0"/>
          </a:p>
        </p:txBody>
      </p:sp>
      <p:sp>
        <p:nvSpPr>
          <p:cNvPr id="143363" name="Rectangle 1026"/>
          <p:cNvSpPr>
            <a:spLocks noGrp="1" noRot="1" noChangeAspect="1" noChangeArrowheads="1" noTextEdit="1"/>
          </p:cNvSpPr>
          <p:nvPr>
            <p:ph type="sldImg"/>
          </p:nvPr>
        </p:nvSpPr>
        <p:spPr>
          <a:xfrm>
            <a:off x="4763" y="307975"/>
            <a:ext cx="6651625" cy="4589463"/>
          </a:xfrm>
        </p:spPr>
      </p:sp>
      <p:sp>
        <p:nvSpPr>
          <p:cNvPr id="143364" name="Rectangle 1027"/>
          <p:cNvSpPr>
            <a:spLocks noGrp="1" noChangeArrowheads="1"/>
          </p:cNvSpPr>
          <p:nvPr>
            <p:ph type="body" idx="1"/>
          </p:nvPr>
        </p:nvSpPr>
        <p:spPr bwMode="auto">
          <a:xfrm>
            <a:off x="411163" y="5243513"/>
            <a:ext cx="5821362" cy="3657600"/>
          </a:xfrm>
          <a:prstGeom prst="rect">
            <a:avLst/>
          </a:prstGeom>
          <a:noFill/>
          <a:ln>
            <a:miter lim="800000"/>
            <a:headEnd/>
            <a:tailEnd/>
          </a:ln>
        </p:spPr>
        <p:txBody>
          <a:bodyPr/>
          <a:lstStyle/>
          <a:p>
            <a:pPr marL="400050" lvl="1" indent="-114300"/>
            <a:r>
              <a:rPr lang="de-DE" b="1" smtClean="0"/>
              <a:t>Ziel der Folie:</a:t>
            </a:r>
          </a:p>
          <a:p>
            <a:pPr marL="628650" lvl="2" indent="-114300">
              <a:buFontTx/>
              <a:buChar char="•"/>
            </a:pPr>
            <a:r>
              <a:rPr lang="de-DE" smtClean="0"/>
              <a:t>Automatische Adaption erzeugt eine </a:t>
            </a:r>
            <a:r>
              <a:rPr lang="de-DE" b="1" smtClean="0"/>
              <a:t>zu komplizierte 1:1 Abbildung </a:t>
            </a:r>
            <a:r>
              <a:rPr lang="de-DE" smtClean="0"/>
              <a:t>der ursprünglichen Anwendung</a:t>
            </a:r>
          </a:p>
          <a:p>
            <a:pPr marL="628650" lvl="2" indent="-114300">
              <a:buFontTx/>
              <a:buChar char="•"/>
            </a:pPr>
            <a:endParaRPr lang="de-DE" smtClean="0"/>
          </a:p>
          <a:p>
            <a:pPr marL="400050" lvl="1" indent="-114300"/>
            <a:r>
              <a:rPr lang="de-DE" b="1" smtClean="0"/>
              <a:t>Randbemerkung:</a:t>
            </a:r>
          </a:p>
          <a:p>
            <a:pPr marL="628650" lvl="2" indent="-114300">
              <a:buFontTx/>
              <a:buChar char="•"/>
            </a:pPr>
            <a:r>
              <a:rPr lang="de-DE" smtClean="0"/>
              <a:t>Die automatische Umsetzung von HTML Seiten nach WML war unserer Meinung nach der Killer für WAP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7CBDA87-E07C-4692-936E-6C68869DCA7C}" type="slidenum">
              <a:rPr lang="en-US" smtClean="0"/>
              <a:pPr/>
              <a:t>14</a:t>
            </a:fld>
            <a:endParaRPr lang="en-US" smtClean="0"/>
          </a:p>
        </p:txBody>
      </p:sp>
      <p:sp>
        <p:nvSpPr>
          <p:cNvPr id="144387" name="Rectangle 2050"/>
          <p:cNvSpPr>
            <a:spLocks noGrp="1" noRot="1" noChangeAspect="1" noChangeArrowheads="1" noTextEdit="1"/>
          </p:cNvSpPr>
          <p:nvPr>
            <p:ph type="sldImg"/>
          </p:nvPr>
        </p:nvSpPr>
        <p:spPr>
          <a:xfrm>
            <a:off x="1588" y="304800"/>
            <a:ext cx="6657975" cy="4592638"/>
          </a:xfrm>
        </p:spPr>
      </p:sp>
      <p:sp>
        <p:nvSpPr>
          <p:cNvPr id="144388" name="Rectangle 2051"/>
          <p:cNvSpPr>
            <a:spLocks noGrp="1" noChangeArrowheads="1"/>
          </p:cNvSpPr>
          <p:nvPr>
            <p:ph type="body" idx="1"/>
          </p:nvPr>
        </p:nvSpPr>
        <p:spPr bwMode="auto">
          <a:xfrm>
            <a:off x="411163" y="5245100"/>
            <a:ext cx="5821362" cy="3656013"/>
          </a:xfrm>
          <a:prstGeom prst="rect">
            <a:avLst/>
          </a:prstGeom>
          <a:noFill/>
          <a:ln>
            <a:miter lim="800000"/>
            <a:headEnd/>
            <a:tailEnd/>
          </a:ln>
        </p:spPr>
        <p:txBody>
          <a:bodyPr/>
          <a:lstStyle/>
          <a:p>
            <a:pPr marL="171450" indent="-171450"/>
            <a:r>
              <a:rPr lang="de-DE" b="1" smtClean="0"/>
              <a:t>Ziel der Folie:</a:t>
            </a:r>
          </a:p>
          <a:p>
            <a:pPr marL="400050" lvl="1" indent="-114300">
              <a:buFontTx/>
              <a:buChar char="•"/>
            </a:pPr>
            <a:r>
              <a:rPr lang="de-DE" smtClean="0"/>
              <a:t>Die Verfahren der automatischen und manuellen Adaption sind nicht ausreichend.</a:t>
            </a:r>
            <a:br>
              <a:rPr lang="de-DE" smtClean="0"/>
            </a:br>
            <a:r>
              <a:rPr lang="de-DE" smtClean="0"/>
              <a:t>Gewünscht ist eine hohe Benutzbarkeit bei relativ niedrigen Kosten.</a:t>
            </a:r>
          </a:p>
          <a:p>
            <a:pPr marL="171450" indent="-171450">
              <a:buFontTx/>
              <a:buChar char="•"/>
            </a:pPr>
            <a:endParaRPr lang="de-DE" smtClean="0"/>
          </a:p>
          <a:p>
            <a:pPr marL="171450" indent="-171450">
              <a:buFontTx/>
              <a:buChar char="•"/>
            </a:pPr>
            <a:r>
              <a:rPr lang="de-DE" smtClean="0"/>
              <a:t>Der grüne Punkt ist der „Wunsch“</a:t>
            </a:r>
            <a:br>
              <a:rPr lang="de-DE" smtClean="0"/>
            </a:br>
            <a:r>
              <a:rPr lang="de-DE" smtClean="0"/>
              <a:t>Ziel ist eine die Flexibilität auf einer Kurve zwischen automatischer Adaption – Integrierter Adaption – Manuelle Adaption zu ermöglichen.</a:t>
            </a:r>
            <a:br>
              <a:rPr lang="de-DE" smtClean="0"/>
            </a:br>
            <a:r>
              <a:rPr lang="de-DE" smtClean="0"/>
              <a:t>Auf dieser Linie kann eine hohe Steigerung der Benutzbarkeit mit geringem Kostenaufwand ermöglicht werden. Weitere Verbesserungen werden relativ teurer.</a:t>
            </a:r>
          </a:p>
          <a:p>
            <a:pPr marL="171450" indent="-171450">
              <a:buFontTx/>
              <a:buChar char="•"/>
            </a:pPr>
            <a:endParaRPr lang="de-DE" smtClean="0"/>
          </a:p>
          <a:p>
            <a:pPr marL="171450" indent="-171450">
              <a:buFontTx/>
              <a:buChar char="•"/>
            </a:pPr>
            <a:r>
              <a:rPr lang="de-DE" smtClean="0"/>
              <a:t>Die Integration Adaption wird ermöglicht durch</a:t>
            </a:r>
          </a:p>
          <a:p>
            <a:pPr marL="400050" lvl="1" indent="-114300">
              <a:buFontTx/>
              <a:buChar char="•"/>
            </a:pPr>
            <a:r>
              <a:rPr lang="de-DE" b="1" smtClean="0"/>
              <a:t>semantische Informationen</a:t>
            </a:r>
            <a:r>
              <a:rPr lang="de-DE" smtClean="0"/>
              <a:t> – Beschreibung der Bedeutung/Wichtigkeit der einzelnen Komponenten (z.B. Ein-Ausgabefelder)  und dem Bezug zu Kontextinformationen</a:t>
            </a:r>
          </a:p>
          <a:p>
            <a:pPr marL="400050" lvl="1" indent="-114300">
              <a:buFontTx/>
              <a:buChar char="•"/>
            </a:pPr>
            <a:r>
              <a:rPr lang="de-DE" b="1" smtClean="0"/>
              <a:t>Kontext Information</a:t>
            </a:r>
            <a:r>
              <a:rPr lang="de-DE" smtClean="0"/>
              <a:t> – Die Bereitstellung (und Verwendung) von Informationen zur Beschreibung des aktuellen Kontext.</a:t>
            </a:r>
            <a:br>
              <a:rPr lang="de-DE" smtClean="0"/>
            </a:br>
            <a:r>
              <a:rPr lang="de-DE" smtClean="0"/>
              <a:t>Zum Kontext gehören zum Beispiel Geräteklasse, Lokation, Umgebung des Benutzers (laut/leise, hell/dunkel, mobil/stationär)</a:t>
            </a:r>
            <a:endParaRPr lang="de-DE"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25F60C6-D26F-4D40-ABB4-16B9B6DC76DF}" type="slidenum">
              <a:rPr lang="en-US" smtClean="0"/>
              <a:pPr/>
              <a:t>16</a:t>
            </a:fld>
            <a:endParaRPr lang="en-US" smtClean="0"/>
          </a:p>
        </p:txBody>
      </p:sp>
      <p:sp>
        <p:nvSpPr>
          <p:cNvPr id="145411" name="Rectangle 2"/>
          <p:cNvSpPr>
            <a:spLocks noGrp="1" noRot="1" noChangeAspect="1" noChangeArrowheads="1" noTextEdit="1"/>
          </p:cNvSpPr>
          <p:nvPr>
            <p:ph type="sldImg"/>
          </p:nvPr>
        </p:nvSpPr>
        <p:spPr>
          <a:xfrm>
            <a:off x="3175" y="304800"/>
            <a:ext cx="6656388" cy="4592638"/>
          </a:xfrm>
        </p:spPr>
      </p:sp>
      <p:sp>
        <p:nvSpPr>
          <p:cNvPr id="145412" name="Rectangle 3"/>
          <p:cNvSpPr>
            <a:spLocks noGrp="1" noChangeArrowheads="1"/>
          </p:cNvSpPr>
          <p:nvPr>
            <p:ph type="body" idx="1"/>
          </p:nvPr>
        </p:nvSpPr>
        <p:spPr bwMode="auto">
          <a:xfrm>
            <a:off x="411163" y="5243513"/>
            <a:ext cx="5821362" cy="3657600"/>
          </a:xfrm>
          <a:prstGeom prst="rect">
            <a:avLst/>
          </a:prstGeom>
          <a:noFill/>
          <a:ln>
            <a:miter lim="800000"/>
            <a:headEnd/>
            <a:tailEnd/>
          </a:ln>
        </p:spPr>
        <p:txBody>
          <a:bodyPr lIns="87511" tIns="43755" rIns="87511" bIns="43755"/>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DFC70007-E1E7-4CCE-BA5E-1725384A66E4}" type="slidenum">
              <a:rPr lang="en-US" smtClean="0"/>
              <a:pPr/>
              <a:t>17</a:t>
            </a:fld>
            <a:endParaRPr lang="en-US" smtClean="0"/>
          </a:p>
        </p:txBody>
      </p:sp>
      <p:sp>
        <p:nvSpPr>
          <p:cNvPr id="146435" name="Rectangle 2"/>
          <p:cNvSpPr>
            <a:spLocks noGrp="1" noRot="1" noChangeAspect="1" noChangeArrowheads="1" noTextEdit="1"/>
          </p:cNvSpPr>
          <p:nvPr>
            <p:ph type="sldImg"/>
          </p:nvPr>
        </p:nvSpPr>
        <p:spPr>
          <a:xfrm>
            <a:off x="635000" y="744538"/>
            <a:ext cx="5395913" cy="3722687"/>
          </a:xfrm>
        </p:spPr>
      </p:sp>
      <p:sp>
        <p:nvSpPr>
          <p:cNvPr id="146436" name="Rectangle 3"/>
          <p:cNvSpPr>
            <a:spLocks noGrp="1" noChangeArrowheads="1"/>
          </p:cNvSpPr>
          <p:nvPr>
            <p:ph type="body" idx="1"/>
          </p:nvPr>
        </p:nvSpPr>
        <p:spPr bwMode="auto">
          <a:xfrm>
            <a:off x="889000" y="4716463"/>
            <a:ext cx="4891088" cy="4467225"/>
          </a:xfrm>
          <a:prstGeom prst="rect">
            <a:avLst/>
          </a:prstGeom>
          <a:noFill/>
          <a:ln>
            <a:miter lim="800000"/>
            <a:headEnd/>
            <a:tailEnd/>
          </a:ln>
        </p:spPr>
        <p:txBody>
          <a:bodyPr/>
          <a:lstStyle/>
          <a:p>
            <a:pPr marL="228600" indent="-228600"/>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8675" y="2366963"/>
            <a:ext cx="9391650" cy="16335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57350" y="4318000"/>
            <a:ext cx="77343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04200" y="0"/>
            <a:ext cx="2678113" cy="69643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8275" y="0"/>
            <a:ext cx="7883525" cy="6964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8275" y="0"/>
            <a:ext cx="10682288" cy="974725"/>
          </a:xfr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8275" y="0"/>
            <a:ext cx="10682288" cy="97472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203200" y="1108075"/>
            <a:ext cx="5262563"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618163" y="1108075"/>
            <a:ext cx="5264150"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203200" y="4111625"/>
            <a:ext cx="5262563"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618163" y="4111625"/>
            <a:ext cx="5264150"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5" name="Rectangle 4"/>
          <p:cNvSpPr>
            <a:spLocks noChangeArrowheads="1"/>
          </p:cNvSpPr>
          <p:nvPr/>
        </p:nvSpPr>
        <p:spPr bwMode="white">
          <a:xfrm>
            <a:off x="10864850" y="3175"/>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white">
          <a:xfrm>
            <a:off x="0" y="0"/>
            <a:ext cx="11049000" cy="2794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1" name="Connecteur droit 10"/>
          <p:cNvSpPr>
            <a:spLocks noChangeShapeType="1"/>
          </p:cNvSpPr>
          <p:nvPr/>
        </p:nvSpPr>
        <p:spPr bwMode="auto">
          <a:xfrm>
            <a:off x="187325" y="2689225"/>
            <a:ext cx="106743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2" name="Rectangle 11"/>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9" name="Sous-titre 8"/>
          <p:cNvSpPr>
            <a:spLocks noGrp="1"/>
          </p:cNvSpPr>
          <p:nvPr>
            <p:ph type="subTitle" idx="1"/>
          </p:nvPr>
        </p:nvSpPr>
        <p:spPr>
          <a:xfrm>
            <a:off x="1657350" y="3132667"/>
            <a:ext cx="7734300" cy="1947333"/>
          </a:xfrm>
        </p:spPr>
        <p:txBody>
          <a:bodyPr/>
          <a:lstStyle>
            <a:lvl1pPr marL="0" indent="0" algn="ctr">
              <a:buNone/>
              <a:defRPr sz="1900" b="1" cap="all" spc="292" baseline="0">
                <a:solidFill>
                  <a:schemeClr val="tx2"/>
                </a:solidFill>
              </a:defRPr>
            </a:lvl1pPr>
            <a:lvl2pPr marL="533370" indent="0" algn="ctr">
              <a:buNone/>
            </a:lvl2pPr>
            <a:lvl3pPr marL="1066739" indent="0" algn="ctr">
              <a:buNone/>
            </a:lvl3pPr>
            <a:lvl4pPr marL="1600109" indent="0" algn="ctr">
              <a:buNone/>
            </a:lvl4pPr>
            <a:lvl5pPr marL="2133478" indent="0" algn="ctr">
              <a:buNone/>
            </a:lvl5pPr>
            <a:lvl6pPr marL="2666848" indent="0" algn="ctr">
              <a:buNone/>
            </a:lvl6pPr>
            <a:lvl7pPr marL="3200217" indent="0" algn="ctr">
              <a:buNone/>
            </a:lvl7pPr>
            <a:lvl8pPr marL="3733587" indent="0" algn="ctr">
              <a:buNone/>
            </a:lvl8pPr>
            <a:lvl9pPr marL="4266956"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828675" y="423334"/>
            <a:ext cx="9391650" cy="1947333"/>
          </a:xfrm>
        </p:spPr>
        <p:txBody>
          <a:bodyPr/>
          <a:lstStyle>
            <a:lvl1pPr>
              <a:defRPr sz="49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53008138-DFCE-4A0B-8CB2-C508ACB48104}" type="datetimeFigureOut">
              <a:rPr lang="en-US"/>
              <a:pPr>
                <a:defRPr/>
              </a:pPr>
              <a:t>11/17/2011</a:t>
            </a:fld>
            <a:endParaRPr lang="en-US"/>
          </a:p>
        </p:txBody>
      </p:sp>
      <p:sp>
        <p:nvSpPr>
          <p:cNvPr id="16" name="Espace réservé du pied de page 16"/>
          <p:cNvSpPr>
            <a:spLocks noGrp="1"/>
          </p:cNvSpPr>
          <p:nvPr>
            <p:ph type="ftr" sz="quarter" idx="11"/>
          </p:nvPr>
        </p:nvSpPr>
        <p:spPr/>
        <p:txBody>
          <a:bodyPr/>
          <a:lstStyle>
            <a:lvl1pPr>
              <a:defRPr/>
            </a:lvl1pPr>
          </a:lstStyle>
          <a:p>
            <a:pPr>
              <a:defRPr/>
            </a:pPr>
            <a:endParaRPr lang="en-US"/>
          </a:p>
        </p:txBody>
      </p:sp>
      <p:sp>
        <p:nvSpPr>
          <p:cNvPr id="17" name="Espace réservé du numéro de diapositive 28"/>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878B13CA-0DA2-4BCC-BBE6-12E6F6C04D90}"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64617" y="1696720"/>
            <a:ext cx="10275570" cy="508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B05F447C-4321-4FD4-B7E9-D8F08AE2C7E4}" type="datetimeFigureOut">
              <a:rPr lang="en-US"/>
              <a:pPr>
                <a:defRPr/>
              </a:pPr>
              <a:t>11/17/2011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a:xfrm>
            <a:off x="5270500" y="1139825"/>
            <a:ext cx="552450" cy="490538"/>
          </a:xfrm>
        </p:spPr>
        <p:txBody>
          <a:bodyPr/>
          <a:lstStyle>
            <a:lvl1pPr>
              <a:defRPr/>
            </a:lvl1pPr>
          </a:lstStyle>
          <a:p>
            <a:pPr>
              <a:defRPr/>
            </a:pPr>
            <a:fld id="{C12B5EE6-E72B-4F4A-BF74-10C0F31CD55B}"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5" name="Rectangle 4"/>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white">
          <a:xfrm>
            <a:off x="10864850" y="20638"/>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8" name="Rectangle 7"/>
          <p:cNvSpPr>
            <a:spLocks noChangeArrowheads="1"/>
          </p:cNvSpPr>
          <p:nvPr/>
        </p:nvSpPr>
        <p:spPr bwMode="white">
          <a:xfrm>
            <a:off x="184150" y="2540000"/>
            <a:ext cx="10672763" cy="33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auto">
          <a:xfrm>
            <a:off x="187325" y="158750"/>
            <a:ext cx="10674350" cy="2376488"/>
          </a:xfrm>
          <a:prstGeom prst="rect">
            <a:avLst/>
          </a:prstGeom>
          <a:solidFill>
            <a:schemeClr val="accent1"/>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2" name="Connecteur droit 11"/>
          <p:cNvSpPr>
            <a:spLocks noChangeShapeType="1"/>
          </p:cNvSpPr>
          <p:nvPr/>
        </p:nvSpPr>
        <p:spPr bwMode="auto">
          <a:xfrm>
            <a:off x="184150" y="2709863"/>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3" name="Espace réservé du texte 2"/>
          <p:cNvSpPr>
            <a:spLocks noGrp="1"/>
          </p:cNvSpPr>
          <p:nvPr>
            <p:ph type="body" idx="1"/>
          </p:nvPr>
        </p:nvSpPr>
        <p:spPr>
          <a:xfrm>
            <a:off x="1653515" y="3048000"/>
            <a:ext cx="7830210" cy="1859139"/>
          </a:xfrm>
        </p:spPr>
        <p:txBody>
          <a:bodyPr/>
          <a:lstStyle>
            <a:lvl1pPr marL="0" indent="0" algn="ctr">
              <a:buNone/>
              <a:defRPr sz="1900" b="1" cap="all" spc="292" baseline="0">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72795" y="592667"/>
            <a:ext cx="9391650" cy="1693333"/>
          </a:xfrm>
        </p:spPr>
        <p:txBody>
          <a:bodyPr/>
          <a:lstStyle>
            <a:lvl1pPr algn="ctr">
              <a:buNone/>
              <a:defRPr sz="49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1D40AADC-4CE8-41B1-BDBD-CF8E2D595BCD}" type="datetimeFigureOut">
              <a:rPr lang="en-US"/>
              <a:pPr>
                <a:defRPr/>
              </a:pPr>
              <a:t>11/17/2011</a:t>
            </a:fld>
            <a:endParaRPr lang="en-US"/>
          </a:p>
        </p:txBody>
      </p:sp>
      <p:sp>
        <p:nvSpPr>
          <p:cNvPr id="17" name="Espace réservé du numéro de diapositive 5"/>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CD186712-C309-4A08-BCE7-A4EA60BD4985}"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5513388" y="1751013"/>
            <a:ext cx="11112" cy="5354637"/>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2" name="Titre 1"/>
          <p:cNvSpPr>
            <a:spLocks noGrp="1"/>
          </p:cNvSpPr>
          <p:nvPr>
            <p:ph type="title"/>
          </p:nvPr>
        </p:nvSpPr>
        <p:spPr>
          <a:xfrm>
            <a:off x="364617" y="254000"/>
            <a:ext cx="10312400" cy="843280"/>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64617"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800725"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997700" y="7121525"/>
            <a:ext cx="3679825" cy="406400"/>
          </a:xfrm>
        </p:spPr>
        <p:txBody>
          <a:bodyPr/>
          <a:lstStyle>
            <a:lvl1pPr>
              <a:defRPr/>
            </a:lvl1pPr>
          </a:lstStyle>
          <a:p>
            <a:pPr>
              <a:defRPr/>
            </a:pPr>
            <a:fld id="{F16A14BF-DA15-463A-B704-E581AC66C2F5}" type="datetimeFigureOut">
              <a:rPr lang="en-US"/>
              <a:pPr>
                <a:defRPr/>
              </a:pPr>
              <a:t>11/17/2011</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FDDA4E15-017C-40FF-A139-B8DA1886A1F5}"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5524500" y="2444750"/>
            <a:ext cx="0" cy="4652963"/>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8" name="Rectangle 7"/>
          <p:cNvSpPr>
            <a:spLocks noChangeArrowheads="1"/>
          </p:cNvSpPr>
          <p:nvPr/>
        </p:nvSpPr>
        <p:spPr bwMode="white">
          <a:xfrm>
            <a:off x="0" y="0"/>
            <a:ext cx="11049000" cy="160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0" name="Rectangle 9"/>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1" name="Rectangle 10"/>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2" name="Rectangle 11"/>
          <p:cNvSpPr/>
          <p:nvPr/>
        </p:nvSpPr>
        <p:spPr>
          <a:xfrm>
            <a:off x="184150" y="1524000"/>
            <a:ext cx="10672763" cy="1016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3" name="Rectangle 12"/>
          <p:cNvSpPr>
            <a:spLocks noChangeArrowheads="1"/>
          </p:cNvSpPr>
          <p:nvPr/>
        </p:nvSpPr>
        <p:spPr bwMode="auto">
          <a:xfrm>
            <a:off x="176213" y="7102475"/>
            <a:ext cx="10672762" cy="344488"/>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4" name="Connecteur droit 13"/>
          <p:cNvSpPr>
            <a:spLocks noChangeShapeType="1"/>
          </p:cNvSpPr>
          <p:nvPr/>
        </p:nvSpPr>
        <p:spPr bwMode="auto">
          <a:xfrm>
            <a:off x="184150" y="1422400"/>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5" name="Rectangle 14"/>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6" name="Ellipse 15"/>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7" name="Ellipse 16"/>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3" name="Espace réservé du texte 2"/>
          <p:cNvSpPr>
            <a:spLocks noGrp="1"/>
          </p:cNvSpPr>
          <p:nvPr>
            <p:ph type="body" idx="1"/>
          </p:nvPr>
        </p:nvSpPr>
        <p:spPr>
          <a:xfrm>
            <a:off x="364617" y="1693333"/>
            <a:ext cx="4881894" cy="81441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600" b="1" dirty="0" smtClean="0">
                <a:solidFill>
                  <a:srgbClr val="FFFFFF"/>
                </a:solidFill>
              </a:defRPr>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789525" y="1693333"/>
            <a:ext cx="4883811" cy="812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600" b="1"/>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64617" y="2745981"/>
            <a:ext cx="4883658" cy="42426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800725" y="2745981"/>
            <a:ext cx="4879975" cy="42468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7A8D462F-688F-4D47-84A7-4CE334135F43}" type="datetimeFigureOut">
              <a:rPr lang="en-US"/>
              <a:pPr>
                <a:defRPr/>
              </a:pPr>
              <a:t>11/17/2011</a:t>
            </a:fld>
            <a:endParaRPr lang="en-US"/>
          </a:p>
        </p:txBody>
      </p:sp>
      <p:sp>
        <p:nvSpPr>
          <p:cNvPr id="19" name="Espace réservé du pied de page 7"/>
          <p:cNvSpPr>
            <a:spLocks noGrp="1"/>
          </p:cNvSpPr>
          <p:nvPr>
            <p:ph type="ftr" sz="quarter" idx="11"/>
          </p:nvPr>
        </p:nvSpPr>
        <p:spPr>
          <a:xfrm>
            <a:off x="368300" y="7121525"/>
            <a:ext cx="4327525" cy="406400"/>
          </a:xfrm>
        </p:spPr>
        <p:txBody>
          <a:bodyPr/>
          <a:lstStyle>
            <a:lvl1pPr>
              <a:defRPr/>
            </a:lvl1pPr>
          </a:lstStyle>
          <a:p>
            <a:pPr>
              <a:defRPr/>
            </a:pPr>
            <a:endParaRPr lang="en-US"/>
          </a:p>
        </p:txBody>
      </p:sp>
      <p:sp>
        <p:nvSpPr>
          <p:cNvPr id="20" name="Espace réservé du numéro de diapositive 8"/>
          <p:cNvSpPr>
            <a:spLocks noGrp="1"/>
          </p:cNvSpPr>
          <p:nvPr>
            <p:ph type="sldNum" sz="quarter" idx="12"/>
          </p:nvPr>
        </p:nvSpPr>
        <p:spPr>
          <a:xfrm>
            <a:off x="5248275" y="1158875"/>
            <a:ext cx="552450" cy="488950"/>
          </a:xfrm>
        </p:spPr>
        <p:txBody>
          <a:bodyPr/>
          <a:lstStyle>
            <a:lvl1pPr algn="ctr">
              <a:defRPr/>
            </a:lvl1pPr>
          </a:lstStyle>
          <a:p>
            <a:pPr>
              <a:defRPr/>
            </a:pPr>
            <a:fld id="{5343CF3D-3A7B-42D9-8470-FA5EA4C798ED}"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D72AAC42-B6C2-47A5-9B31-F07E1BCD3113}" type="datetimeFigureOut">
              <a:rPr lang="en-US"/>
              <a:pPr>
                <a:defRPr/>
              </a:pPr>
              <a:t>11/17/2011</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a:xfrm>
            <a:off x="5248275" y="1150938"/>
            <a:ext cx="552450" cy="490537"/>
          </a:xfrm>
        </p:spPr>
        <p:txBody>
          <a:bodyPr/>
          <a:lstStyle>
            <a:lvl1pPr>
              <a:defRPr/>
            </a:lvl1pPr>
          </a:lstStyle>
          <a:p>
            <a:pPr>
              <a:defRPr/>
            </a:pPr>
            <a:fld id="{3A428844-A4D6-41F8-AABE-A6757844D062}"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3" name="Rectangle 2"/>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4" name="Rectangle 3"/>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5" name="Rectangle 4"/>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auto">
          <a:xfrm>
            <a:off x="184150" y="17621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8" name="Espace réservé de la date 1"/>
          <p:cNvSpPr>
            <a:spLocks noGrp="1"/>
          </p:cNvSpPr>
          <p:nvPr>
            <p:ph type="dt" sz="half" idx="10"/>
          </p:nvPr>
        </p:nvSpPr>
        <p:spPr/>
        <p:txBody>
          <a:bodyPr/>
          <a:lstStyle>
            <a:lvl1pPr>
              <a:defRPr/>
            </a:lvl1pPr>
          </a:lstStyle>
          <a:p>
            <a:pPr>
              <a:defRPr/>
            </a:pPr>
            <a:fld id="{D6D628BD-0791-42DC-9233-D19985C16E9D}" type="datetimeFigureOut">
              <a:rPr lang="en-US"/>
              <a:pPr>
                <a:defRPr/>
              </a:pPr>
              <a:t>11/17/2011</a:t>
            </a:fld>
            <a:endParaRPr lang="en-US"/>
          </a:p>
        </p:txBody>
      </p:sp>
      <p:sp>
        <p:nvSpPr>
          <p:cNvPr id="9" name="Espace réservé du pied de page 2"/>
          <p:cNvSpPr>
            <a:spLocks noGrp="1"/>
          </p:cNvSpPr>
          <p:nvPr>
            <p:ph type="ftr" sz="quarter" idx="11"/>
          </p:nvPr>
        </p:nvSpPr>
        <p:spPr/>
        <p:txBody>
          <a:bodyPr/>
          <a:lstStyle>
            <a:lvl1pPr>
              <a:defRPr/>
            </a:lvl1pPr>
          </a:lstStyle>
          <a:p>
            <a:pPr>
              <a:defRPr/>
            </a:pPr>
            <a:endParaRPr lang="en-US"/>
          </a:p>
        </p:txBody>
      </p:sp>
      <p:sp>
        <p:nvSpPr>
          <p:cNvPr id="10" name="Espace réservé du numéro de diapositive 3"/>
          <p:cNvSpPr>
            <a:spLocks noGrp="1"/>
          </p:cNvSpPr>
          <p:nvPr>
            <p:ph type="sldNum" sz="quarter" idx="12"/>
          </p:nvPr>
        </p:nvSpPr>
        <p:spPr>
          <a:xfrm>
            <a:off x="5156200" y="7027863"/>
            <a:ext cx="736600" cy="490537"/>
          </a:xfrm>
        </p:spPr>
        <p:txBody>
          <a:bodyPr/>
          <a:lstStyle>
            <a:lvl1pPr>
              <a:defRPr>
                <a:solidFill>
                  <a:srgbClr val="FFFFFF"/>
                </a:solidFill>
              </a:defRPr>
            </a:lvl1pPr>
          </a:lstStyle>
          <a:p>
            <a:pPr>
              <a:defRPr/>
            </a:pPr>
            <a:fld id="{D5FAAE48-F6B8-4111-84CF-699A0BC6B5BA}"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84150" y="169863"/>
            <a:ext cx="10672763" cy="33813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8" name="Rectangle 7"/>
          <p:cNvSpPr>
            <a:spLocks noChangeArrowheads="1"/>
          </p:cNvSpPr>
          <p:nvPr/>
        </p:nvSpPr>
        <p:spPr bwMode="white">
          <a:xfrm>
            <a:off x="0" y="0"/>
            <a:ext cx="11049000" cy="1317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0" name="Rectangle 9"/>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2" name="Connecteur droit 11"/>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2" name="Titre 1"/>
          <p:cNvSpPr>
            <a:spLocks noGrp="1"/>
          </p:cNvSpPr>
          <p:nvPr>
            <p:ph type="title"/>
          </p:nvPr>
        </p:nvSpPr>
        <p:spPr>
          <a:xfrm>
            <a:off x="460375" y="1016000"/>
            <a:ext cx="2854325" cy="1100667"/>
          </a:xfrm>
        </p:spPr>
        <p:txBody>
          <a:bodyPr>
            <a:noAutofit/>
          </a:bodyPr>
          <a:lstStyle>
            <a:lvl1pPr algn="l">
              <a:buNone/>
              <a:defRPr sz="26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60375" y="2201334"/>
            <a:ext cx="2854325" cy="4605514"/>
          </a:xfrm>
        </p:spPr>
        <p:txBody>
          <a:bodyPr/>
          <a:lstStyle>
            <a:lvl1pPr marL="0" indent="0">
              <a:spcAft>
                <a:spcPts val="1167"/>
              </a:spcAft>
              <a:buNone/>
              <a:defRPr sz="1900">
                <a:solidFill>
                  <a:srgbClr val="FFFFFF"/>
                </a:solidFill>
              </a:defRPr>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775075" y="762000"/>
            <a:ext cx="6813550" cy="60113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solidFill>
                  <a:schemeClr val="accent3">
                    <a:shade val="75000"/>
                  </a:schemeClr>
                </a:solidFill>
              </a:defRPr>
            </a:lvl1pPr>
          </a:lstStyle>
          <a:p>
            <a:pPr>
              <a:defRPr/>
            </a:pPr>
            <a:fld id="{622EF656-BBB0-4512-9227-D4BC0584F5B9}" type="slidenum">
              <a:rPr lang="en-US"/>
              <a:pPr>
                <a:defRPr/>
              </a:pPr>
              <a:t>‹N°›</a:t>
            </a:fld>
            <a:endParaRPr lang="en-US" dirty="0"/>
          </a:p>
        </p:txBody>
      </p:sp>
      <p:sp>
        <p:nvSpPr>
          <p:cNvPr id="17" name="Espace réservé de la date 4"/>
          <p:cNvSpPr>
            <a:spLocks noGrp="1"/>
          </p:cNvSpPr>
          <p:nvPr>
            <p:ph type="dt" sz="half" idx="11"/>
          </p:nvPr>
        </p:nvSpPr>
        <p:spPr/>
        <p:txBody>
          <a:bodyPr/>
          <a:lstStyle>
            <a:lvl1pPr>
              <a:defRPr/>
            </a:lvl1pPr>
          </a:lstStyle>
          <a:p>
            <a:pPr>
              <a:defRPr/>
            </a:pPr>
            <a:fld id="{18EC369B-13A5-411A-BB65-9EA458E44ACD}" type="datetimeFigureOut">
              <a:rPr lang="en-US"/>
              <a:pPr>
                <a:defRPr/>
              </a:pPr>
              <a:t>11/17/2011</a:t>
            </a:fld>
            <a:endParaRPr lang="en-US"/>
          </a:p>
        </p:txBody>
      </p:sp>
      <p:sp>
        <p:nvSpPr>
          <p:cNvPr id="18" name="Espace réservé du pied de page 5"/>
          <p:cNvSpPr>
            <a:spLocks noGrp="1"/>
          </p:cNvSpPr>
          <p:nvPr>
            <p:ph type="ftr" sz="quarter" idx="12"/>
          </p:nvPr>
        </p:nvSpPr>
        <p:spPr>
          <a:xfrm>
            <a:off x="365125" y="7123113"/>
            <a:ext cx="4087813" cy="40640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8" name="Rectangle 7"/>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0" name="Rectangle 9"/>
          <p:cNvSpPr>
            <a:spLocks noChangeArrowheads="1"/>
          </p:cNvSpPr>
          <p:nvPr/>
        </p:nvSpPr>
        <p:spPr bwMode="auto">
          <a:xfrm>
            <a:off x="184150" y="169863"/>
            <a:ext cx="10672763" cy="334962"/>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1" name="Rectangle 10"/>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2" name="Rectangle 11"/>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2" name="Titre 1"/>
          <p:cNvSpPr>
            <a:spLocks noGrp="1"/>
          </p:cNvSpPr>
          <p:nvPr>
            <p:ph type="title"/>
          </p:nvPr>
        </p:nvSpPr>
        <p:spPr>
          <a:xfrm>
            <a:off x="3625453" y="5588000"/>
            <a:ext cx="7089775" cy="1354667"/>
          </a:xfrm>
        </p:spPr>
        <p:txBody>
          <a:bodyPr anchor="t">
            <a:noAutofit/>
          </a:bodyPr>
          <a:lstStyle>
            <a:lvl1pPr algn="l">
              <a:buNone/>
              <a:defRPr sz="28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625453" y="677334"/>
            <a:ext cx="7089775" cy="4741333"/>
          </a:xfrm>
        </p:spPr>
        <p:txBody>
          <a:bodyPr>
            <a:normAutofit/>
          </a:bodyPr>
          <a:lstStyle>
            <a:lvl1pPr marL="0" indent="0">
              <a:buNone/>
              <a:defRPr sz="37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60375" y="1100667"/>
            <a:ext cx="2946400" cy="5842000"/>
          </a:xfrm>
        </p:spPr>
        <p:txBody>
          <a:bodyPr/>
          <a:lstStyle>
            <a:lvl1pPr marL="0" indent="0">
              <a:spcAft>
                <a:spcPts val="1167"/>
              </a:spcAft>
              <a:buFontTx/>
              <a:buNone/>
              <a:defRPr sz="1900">
                <a:solidFill>
                  <a:srgbClr val="FFFFFF"/>
                </a:solidFill>
              </a:defRPr>
            </a:lvl1pPr>
            <a:lvl2pPr>
              <a:defRPr sz="1400"/>
            </a:lvl2pPr>
            <a:lvl3pPr>
              <a:defRPr sz="1200"/>
            </a:lvl3pPr>
            <a:lvl4pPr>
              <a:defRPr sz="1000"/>
            </a:lvl4pPr>
            <a:lvl5pPr>
              <a:defRPr sz="10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lvl1pPr>
          </a:lstStyle>
          <a:p>
            <a:pPr>
              <a:defRPr/>
            </a:pPr>
            <a:fld id="{2B989E57-7191-4FFD-85AA-8CDD556B1FFA}" type="slidenum">
              <a:rPr lang="en-US"/>
              <a:pPr>
                <a:defRPr/>
              </a:pPr>
              <a:t>‹N°›</a:t>
            </a:fld>
            <a:endParaRPr lang="en-US" dirty="0"/>
          </a:p>
        </p:txBody>
      </p:sp>
      <p:sp>
        <p:nvSpPr>
          <p:cNvPr id="17" name="Espace réservé de la date 4"/>
          <p:cNvSpPr>
            <a:spLocks noGrp="1"/>
          </p:cNvSpPr>
          <p:nvPr>
            <p:ph type="dt" sz="half" idx="11"/>
          </p:nvPr>
        </p:nvSpPr>
        <p:spPr>
          <a:xfrm>
            <a:off x="6994525" y="7116763"/>
            <a:ext cx="3678238" cy="406400"/>
          </a:xfrm>
        </p:spPr>
        <p:txBody>
          <a:bodyPr/>
          <a:lstStyle>
            <a:lvl1pPr>
              <a:defRPr/>
            </a:lvl1pPr>
          </a:lstStyle>
          <a:p>
            <a:pPr>
              <a:defRPr/>
            </a:pPr>
            <a:fld id="{E66B1B86-14F3-4C1B-AB26-D413E51738CF}" type="datetimeFigureOut">
              <a:rPr lang="en-US"/>
              <a:pPr>
                <a:defRPr/>
              </a:pPr>
              <a:t>11/17/2011</a:t>
            </a:fld>
            <a:endParaRPr lang="en-US" dirty="0"/>
          </a:p>
        </p:txBody>
      </p:sp>
      <p:sp>
        <p:nvSpPr>
          <p:cNvPr id="18" name="Espace réservé du pied de page 5"/>
          <p:cNvSpPr>
            <a:spLocks noGrp="1"/>
          </p:cNvSpPr>
          <p:nvPr>
            <p:ph type="ftr" sz="quarter" idx="12"/>
          </p:nvPr>
        </p:nvSpPr>
        <p:spPr>
          <a:xfrm>
            <a:off x="365125" y="7123113"/>
            <a:ext cx="4330700" cy="406400"/>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258F0000-41CF-4BD1-BFAD-9AB0E8D72868}" type="datetimeFigureOut">
              <a:rPr lang="en-US"/>
              <a:pPr>
                <a:defRPr/>
              </a:pPr>
              <a:t>11/17/2011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EC67ADCB-0446-4109-A093-1EDF8FC4E424}"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5" name="Rectangle 4"/>
          <p:cNvSpPr>
            <a:spLocks noChangeArrowheads="1"/>
          </p:cNvSpPr>
          <p:nvPr/>
        </p:nvSpPr>
        <p:spPr bwMode="white">
          <a:xfrm>
            <a:off x="8470900" y="0"/>
            <a:ext cx="257810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6" name="Rectangle 5"/>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7" name="Rectangle 6"/>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8" name="Rectangle 7"/>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0" name="Connecteur droit 9"/>
          <p:cNvSpPr>
            <a:spLocks noChangeShapeType="1"/>
          </p:cNvSpPr>
          <p:nvPr/>
        </p:nvSpPr>
        <p:spPr bwMode="auto">
          <a:xfrm rot="5400000">
            <a:off x="5163344" y="3642519"/>
            <a:ext cx="693896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1" name="Ellipse 10"/>
          <p:cNvSpPr/>
          <p:nvPr/>
        </p:nvSpPr>
        <p:spPr>
          <a:xfrm>
            <a:off x="8264525" y="3251200"/>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2" name="Ellipse 11"/>
          <p:cNvSpPr/>
          <p:nvPr/>
        </p:nvSpPr>
        <p:spPr>
          <a:xfrm>
            <a:off x="8378825" y="3355975"/>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3" name="Espace réservé du texte vertical 2"/>
          <p:cNvSpPr>
            <a:spLocks noGrp="1"/>
          </p:cNvSpPr>
          <p:nvPr>
            <p:ph type="body" orient="vert" idx="1"/>
          </p:nvPr>
        </p:nvSpPr>
        <p:spPr>
          <a:xfrm>
            <a:off x="368300" y="338667"/>
            <a:ext cx="7918450" cy="646818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931275" y="338669"/>
            <a:ext cx="1749425" cy="6501694"/>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8356600" y="3344863"/>
            <a:ext cx="552450" cy="490537"/>
          </a:xfrm>
        </p:spPr>
        <p:txBody>
          <a:bodyPr/>
          <a:lstStyle>
            <a:lvl1pPr>
              <a:defRPr/>
            </a:lvl1pPr>
          </a:lstStyle>
          <a:p>
            <a:pPr>
              <a:defRPr/>
            </a:pPr>
            <a:fld id="{1C2E9B85-7BB4-44C0-B121-D805F1AFE387}" type="slidenum">
              <a:rPr lang="en-US"/>
              <a:pPr>
                <a:defRPr/>
              </a:pPr>
              <a:t>‹N°›</a:t>
            </a:fld>
            <a:endParaRPr lang="en-US" dirty="0"/>
          </a:p>
        </p:txBody>
      </p:sp>
      <p:sp>
        <p:nvSpPr>
          <p:cNvPr id="14" name="Espace réservé de la date 3"/>
          <p:cNvSpPr>
            <a:spLocks noGrp="1"/>
          </p:cNvSpPr>
          <p:nvPr>
            <p:ph type="dt" sz="half" idx="11"/>
          </p:nvPr>
        </p:nvSpPr>
        <p:spPr/>
        <p:txBody>
          <a:bodyPr/>
          <a:lstStyle>
            <a:lvl1pPr>
              <a:defRPr/>
            </a:lvl1pPr>
          </a:lstStyle>
          <a:p>
            <a:pPr>
              <a:defRPr/>
            </a:pPr>
            <a:fld id="{FA1834ED-5B08-4AFF-8B4F-1656669C383C}" type="datetimeFigureOut">
              <a:rPr lang="en-US"/>
              <a:pPr>
                <a:defRPr/>
              </a:pPr>
              <a:t>11/17/2011</a:t>
            </a:fld>
            <a:endParaRPr lang="en-US"/>
          </a:p>
        </p:txBody>
      </p:sp>
      <p:sp>
        <p:nvSpPr>
          <p:cNvPr id="15" name="Espace réservé du pied de page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73125" y="4895850"/>
            <a:ext cx="9391650" cy="15144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73125" y="3228975"/>
            <a:ext cx="939165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03200" y="1108075"/>
            <a:ext cx="5262563"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18163" y="1108075"/>
            <a:ext cx="5264150"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52450" y="304800"/>
            <a:ext cx="9944100" cy="1270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52450" y="1704975"/>
            <a:ext cx="48815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52450" y="2416175"/>
            <a:ext cx="48815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613400" y="1704975"/>
            <a:ext cx="48831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613400" y="2416175"/>
            <a:ext cx="48831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2450" y="303213"/>
            <a:ext cx="3635375" cy="12906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319588" y="303213"/>
            <a:ext cx="617696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52450" y="1593850"/>
            <a:ext cx="36353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5350" y="5334000"/>
            <a:ext cx="6629400" cy="6302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165350" y="681038"/>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165350" y="5964238"/>
            <a:ext cx="66294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eaLnBrk="0" hangingPunct="0">
              <a:lnSpc>
                <a:spcPct val="90000"/>
              </a:lnSpc>
              <a:defRPr/>
            </a:pPr>
            <a:endParaRPr lang="fr-FR" altLang="en-GB"/>
          </a:p>
        </p:txBody>
      </p:sp>
      <p:sp>
        <p:nvSpPr>
          <p:cNvPr id="7171" name="Rectangle 7"/>
          <p:cNvSpPr>
            <a:spLocks noGrp="1" noChangeArrowheads="1"/>
          </p:cNvSpPr>
          <p:nvPr>
            <p:ph type="title"/>
          </p:nvPr>
        </p:nvSpPr>
        <p:spPr bwMode="auto">
          <a:xfrm>
            <a:off x="168275" y="0"/>
            <a:ext cx="10682288" cy="974725"/>
          </a:xfrm>
          <a:prstGeom prst="rect">
            <a:avLst/>
          </a:prstGeom>
          <a:noFill/>
          <a:ln w="9525">
            <a:noFill/>
            <a:miter lim="800000"/>
            <a:headEnd/>
            <a:tailEnd/>
          </a:ln>
        </p:spPr>
        <p:txBody>
          <a:bodyPr vert="horz" wrap="square" lIns="58738" tIns="23812" rIns="58738" bIns="23812" numCol="1" anchor="ctr" anchorCtr="0" compatLnSpc="1">
            <a:prstTxWarp prst="textNoShape">
              <a:avLst/>
            </a:prstTxWarp>
          </a:bodyPr>
          <a:lstStyle/>
          <a:p>
            <a:pPr lvl="0"/>
            <a:r>
              <a:rPr lang="en-GB" altLang="en-GB" smtClean="0"/>
              <a:t>Titre</a:t>
            </a:r>
          </a:p>
        </p:txBody>
      </p:sp>
      <p:sp>
        <p:nvSpPr>
          <p:cNvPr id="7172" name="Rectangle 8"/>
          <p:cNvSpPr>
            <a:spLocks noGrp="1" noChangeArrowheads="1"/>
          </p:cNvSpPr>
          <p:nvPr>
            <p:ph type="body" idx="1"/>
          </p:nvPr>
        </p:nvSpPr>
        <p:spPr bwMode="auto">
          <a:xfrm>
            <a:off x="203200" y="1108075"/>
            <a:ext cx="10679113" cy="58562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GB" smtClean="0"/>
              <a:t> Titre 1</a:t>
            </a:r>
          </a:p>
          <a:p>
            <a:pPr lvl="1"/>
            <a:r>
              <a:rPr lang="en-GB" altLang="en-GB" smtClean="0"/>
              <a:t>Titre 2</a:t>
            </a:r>
          </a:p>
          <a:p>
            <a:pPr lvl="2"/>
            <a:r>
              <a:rPr lang="en-GB" altLang="en-GB" smtClean="0"/>
              <a:t>Titre 3</a:t>
            </a:r>
          </a:p>
          <a:p>
            <a:pPr lvl="3"/>
            <a:r>
              <a:rPr lang="en-GB" altLang="en-GB" smtClean="0"/>
              <a:t>Titre 4</a:t>
            </a:r>
          </a:p>
          <a:p>
            <a:pPr lvl="1"/>
            <a:endParaRPr lang="en-GB" altLang="en-GB" smtClean="0"/>
          </a:p>
          <a:p>
            <a:pPr lvl="0"/>
            <a:endParaRPr lang="en-GB" altLang="en-GB" smtClean="0"/>
          </a:p>
        </p:txBody>
      </p:sp>
      <p:sp>
        <p:nvSpPr>
          <p:cNvPr id="1072" name="Line 48"/>
          <p:cNvSpPr>
            <a:spLocks noChangeShapeType="1"/>
          </p:cNvSpPr>
          <p:nvPr/>
        </p:nvSpPr>
        <p:spPr bwMode="auto">
          <a:xfrm flipV="1">
            <a:off x="1325563" y="7269163"/>
            <a:ext cx="0" cy="25400"/>
          </a:xfrm>
          <a:prstGeom prst="line">
            <a:avLst/>
          </a:prstGeom>
          <a:noFill/>
          <a:ln w="9525">
            <a:noFill/>
            <a:round/>
            <a:headEnd type="none" w="sm" len="sm"/>
            <a:tailEnd type="none" w="sm" len="sm"/>
          </a:ln>
          <a:effectLst/>
        </p:spPr>
        <p:txBody>
          <a:bodyPr wrap="none" anchor="ctr"/>
          <a:lstStyle/>
          <a:p>
            <a:pPr eaLnBrk="0" hangingPunct="0">
              <a:lnSpc>
                <a:spcPct val="90000"/>
              </a:lnSpc>
              <a:defRPr/>
            </a:pPr>
            <a:endParaRPr lang="fr-FR"/>
          </a:p>
        </p:txBody>
      </p:sp>
      <p:sp>
        <p:nvSpPr>
          <p:cNvPr id="1627"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90000"/>
              </a:lnSpc>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BB3E35B4-59C8-4566-809D-13A58D78186B}" type="slidenum">
              <a:rPr lang="fr-FR" altLang="en-GB" sz="1600">
                <a:solidFill>
                  <a:schemeClr val="folHlink"/>
                </a:solidFill>
              </a:rPr>
              <a:pPr algn="ctr" defTabSz="762000" eaLnBrk="0" hangingPunct="0">
                <a:lnSpc>
                  <a:spcPct val="90000"/>
                </a:lnSpc>
                <a:spcBef>
                  <a:spcPct val="50000"/>
                </a:spcBef>
                <a:defRPr/>
              </a:pPr>
              <a:t>‹N°›</a:t>
            </a:fld>
            <a:endParaRPr lang="fr-FR" altLang="en-GB" sz="16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xStyles>
    <p:titleStyle>
      <a:lvl1pPr algn="ctr" defTabSz="712788" rtl="0" eaLnBrk="0" fontAlgn="base" hangingPunct="0">
        <a:lnSpc>
          <a:spcPct val="92000"/>
        </a:lnSpc>
        <a:spcBef>
          <a:spcPct val="0"/>
        </a:spcBef>
        <a:spcAft>
          <a:spcPct val="0"/>
        </a:spcAft>
        <a:defRPr sz="3600" b="1">
          <a:solidFill>
            <a:schemeClr val="tx2"/>
          </a:solidFill>
          <a:latin typeface="+mj-lt"/>
          <a:ea typeface="+mj-ea"/>
          <a:cs typeface="+mj-cs"/>
        </a:defRPr>
      </a:lvl1pPr>
      <a:lvl2pPr algn="ctr" defTabSz="712788" rtl="0" eaLnBrk="0" fontAlgn="base" hangingPunct="0">
        <a:lnSpc>
          <a:spcPct val="92000"/>
        </a:lnSpc>
        <a:spcBef>
          <a:spcPct val="0"/>
        </a:spcBef>
        <a:spcAft>
          <a:spcPct val="0"/>
        </a:spcAft>
        <a:defRPr sz="3600" b="1">
          <a:solidFill>
            <a:schemeClr val="tx2"/>
          </a:solidFill>
          <a:latin typeface="Arial" pitchFamily="34" charset="0"/>
        </a:defRPr>
      </a:lvl2pPr>
      <a:lvl3pPr algn="ctr" defTabSz="712788" rtl="0" eaLnBrk="0" fontAlgn="base" hangingPunct="0">
        <a:lnSpc>
          <a:spcPct val="92000"/>
        </a:lnSpc>
        <a:spcBef>
          <a:spcPct val="0"/>
        </a:spcBef>
        <a:spcAft>
          <a:spcPct val="0"/>
        </a:spcAft>
        <a:defRPr sz="3600" b="1">
          <a:solidFill>
            <a:schemeClr val="tx2"/>
          </a:solidFill>
          <a:latin typeface="Arial" pitchFamily="34" charset="0"/>
        </a:defRPr>
      </a:lvl3pPr>
      <a:lvl4pPr algn="ctr" defTabSz="712788" rtl="0" eaLnBrk="0" fontAlgn="base" hangingPunct="0">
        <a:lnSpc>
          <a:spcPct val="92000"/>
        </a:lnSpc>
        <a:spcBef>
          <a:spcPct val="0"/>
        </a:spcBef>
        <a:spcAft>
          <a:spcPct val="0"/>
        </a:spcAft>
        <a:defRPr sz="3600" b="1">
          <a:solidFill>
            <a:schemeClr val="tx2"/>
          </a:solidFill>
          <a:latin typeface="Arial" pitchFamily="34" charset="0"/>
        </a:defRPr>
      </a:lvl4pPr>
      <a:lvl5pPr algn="ctr" defTabSz="712788" rtl="0" eaLnBrk="0" fontAlgn="base" hangingPunct="0">
        <a:lnSpc>
          <a:spcPct val="92000"/>
        </a:lnSpc>
        <a:spcBef>
          <a:spcPct val="0"/>
        </a:spcBef>
        <a:spcAft>
          <a:spcPct val="0"/>
        </a:spcAft>
        <a:defRPr sz="3600" b="1">
          <a:solidFill>
            <a:schemeClr val="tx2"/>
          </a:solidFill>
          <a:latin typeface="Arial" pitchFamily="34" charset="0"/>
        </a:defRPr>
      </a:lvl5pPr>
      <a:lvl6pPr marL="457200" algn="ctr" defTabSz="712788" rtl="0" eaLnBrk="0" fontAlgn="base" hangingPunct="0">
        <a:lnSpc>
          <a:spcPct val="92000"/>
        </a:lnSpc>
        <a:spcBef>
          <a:spcPct val="0"/>
        </a:spcBef>
        <a:spcAft>
          <a:spcPct val="0"/>
        </a:spcAft>
        <a:defRPr sz="3600" b="1">
          <a:solidFill>
            <a:schemeClr val="tx2"/>
          </a:solidFill>
          <a:latin typeface="Arial" pitchFamily="34" charset="0"/>
        </a:defRPr>
      </a:lvl6pPr>
      <a:lvl7pPr marL="914400" algn="ctr" defTabSz="712788" rtl="0" eaLnBrk="0" fontAlgn="base" hangingPunct="0">
        <a:lnSpc>
          <a:spcPct val="92000"/>
        </a:lnSpc>
        <a:spcBef>
          <a:spcPct val="0"/>
        </a:spcBef>
        <a:spcAft>
          <a:spcPct val="0"/>
        </a:spcAft>
        <a:defRPr sz="3600" b="1">
          <a:solidFill>
            <a:schemeClr val="tx2"/>
          </a:solidFill>
          <a:latin typeface="Arial" pitchFamily="34" charset="0"/>
        </a:defRPr>
      </a:lvl7pPr>
      <a:lvl8pPr marL="1371600" algn="ctr" defTabSz="712788" rtl="0" eaLnBrk="0" fontAlgn="base" hangingPunct="0">
        <a:lnSpc>
          <a:spcPct val="92000"/>
        </a:lnSpc>
        <a:spcBef>
          <a:spcPct val="0"/>
        </a:spcBef>
        <a:spcAft>
          <a:spcPct val="0"/>
        </a:spcAft>
        <a:defRPr sz="3600" b="1">
          <a:solidFill>
            <a:schemeClr val="tx2"/>
          </a:solidFill>
          <a:latin typeface="Arial" pitchFamily="34" charset="0"/>
        </a:defRPr>
      </a:lvl8pPr>
      <a:lvl9pPr marL="1828800" algn="ctr" defTabSz="712788" rtl="0" eaLnBrk="0" fontAlgn="base" hangingPunct="0">
        <a:lnSpc>
          <a:spcPct val="92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spcBef>
          <a:spcPct val="0"/>
        </a:spcBef>
        <a:spcAft>
          <a:spcPct val="0"/>
        </a:spcAft>
        <a:buSzPct val="50000"/>
        <a:buFont typeface="Monotype Sorts"/>
        <a:buChar char="l"/>
        <a:defRPr sz="3000" b="1">
          <a:solidFill>
            <a:srgbClr val="FFFF99"/>
          </a:solidFill>
          <a:latin typeface="+mn-lt"/>
          <a:ea typeface="+mn-ea"/>
          <a:cs typeface="+mn-cs"/>
        </a:defRPr>
      </a:lvl1pPr>
      <a:lvl2pPr marL="685800" indent="-228600" algn="l" rtl="0" eaLnBrk="0" fontAlgn="base" hangingPunct="0">
        <a:spcBef>
          <a:spcPct val="0"/>
        </a:spcBef>
        <a:spcAft>
          <a:spcPct val="0"/>
        </a:spcAft>
        <a:buSzPct val="100000"/>
        <a:buChar char="–"/>
        <a:defRPr sz="2600">
          <a:solidFill>
            <a:schemeClr val="tx1"/>
          </a:solidFill>
          <a:latin typeface="+mn-lt"/>
        </a:defRPr>
      </a:lvl2pPr>
      <a:lvl3pPr marL="1143000" indent="-228600" algn="l" rtl="0" eaLnBrk="0" fontAlgn="base" hangingPunct="0">
        <a:spcBef>
          <a:spcPct val="0"/>
        </a:spcBef>
        <a:spcAft>
          <a:spcPct val="0"/>
        </a:spcAft>
        <a:buSzPct val="100000"/>
        <a:buChar char="•"/>
        <a:defRPr sz="2400">
          <a:solidFill>
            <a:schemeClr val="tx1"/>
          </a:solidFill>
          <a:latin typeface="+mn-lt"/>
        </a:defRPr>
      </a:lvl3pPr>
      <a:lvl4pPr marL="1600200" indent="-228600" algn="l" rtl="0" eaLnBrk="0" fontAlgn="base" hangingPunct="0">
        <a:spcBef>
          <a:spcPct val="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6" name="Rectangle 15"/>
          <p:cNvSpPr>
            <a:spLocks noChangeArrowheads="1"/>
          </p:cNvSpPr>
          <p:nvPr/>
        </p:nvSpPr>
        <p:spPr bwMode="white">
          <a:xfrm>
            <a:off x="0" y="0"/>
            <a:ext cx="11049000" cy="154781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8" name="Rectangle 17"/>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9" name="Rectangle 18"/>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9" name="Rectangle 8"/>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4" name="Espace réservé de la date 13"/>
          <p:cNvSpPr>
            <a:spLocks noGrp="1"/>
          </p:cNvSpPr>
          <p:nvPr>
            <p:ph type="dt" sz="half" idx="2"/>
          </p:nvPr>
        </p:nvSpPr>
        <p:spPr>
          <a:xfrm>
            <a:off x="6997700" y="7116763"/>
            <a:ext cx="3679825" cy="406400"/>
          </a:xfrm>
          <a:prstGeom prst="rect">
            <a:avLst/>
          </a:prstGeom>
        </p:spPr>
        <p:txBody>
          <a:bodyPr vert="horz" lIns="106674" tIns="53337" rIns="106674" bIns="53337"/>
          <a:lstStyle>
            <a:lvl1pPr algn="r" eaLnBrk="1" latinLnBrk="0" hangingPunct="1">
              <a:lnSpc>
                <a:spcPct val="90000"/>
              </a:lnSpc>
              <a:defRPr kumimoji="0" sz="1600">
                <a:solidFill>
                  <a:srgbClr val="FFFFFF"/>
                </a:solidFill>
                <a:latin typeface="Arial" charset="0"/>
              </a:defRPr>
            </a:lvl1pPr>
          </a:lstStyle>
          <a:p>
            <a:pPr>
              <a:defRPr/>
            </a:pPr>
            <a:fld id="{FFD9411F-1417-4D79-8BE1-6A31705BAE7F}" type="datetimeFigureOut">
              <a:rPr lang="en-US"/>
              <a:pPr>
                <a:defRPr/>
              </a:pPr>
              <a:t>11/17/2011</a:t>
            </a:fld>
            <a:endParaRPr lang="en-US" dirty="0"/>
          </a:p>
        </p:txBody>
      </p:sp>
      <p:sp>
        <p:nvSpPr>
          <p:cNvPr id="3" name="Espace réservé du pied de page 2"/>
          <p:cNvSpPr>
            <a:spLocks noGrp="1"/>
          </p:cNvSpPr>
          <p:nvPr>
            <p:ph type="ftr" sz="quarter" idx="3"/>
          </p:nvPr>
        </p:nvSpPr>
        <p:spPr>
          <a:xfrm>
            <a:off x="368300" y="7123113"/>
            <a:ext cx="4327525" cy="406400"/>
          </a:xfrm>
          <a:prstGeom prst="rect">
            <a:avLst/>
          </a:prstGeom>
        </p:spPr>
        <p:txBody>
          <a:bodyPr vert="horz" lIns="106674" tIns="53337" rIns="106674" bIns="53337"/>
          <a:lstStyle>
            <a:lvl1pPr algn="l" eaLnBrk="1" latinLnBrk="0" hangingPunct="1">
              <a:lnSpc>
                <a:spcPct val="90000"/>
              </a:lnSpc>
              <a:defRPr kumimoji="0" sz="14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eaLnBrk="0" hangingPunct="0">
              <a:lnSpc>
                <a:spcPct val="90000"/>
              </a:lnSpc>
              <a:defRPr/>
            </a:pPr>
            <a:endParaRPr lang="en-US" dirty="0">
              <a:latin typeface="Arial" charset="0"/>
            </a:endParaRPr>
          </a:p>
        </p:txBody>
      </p:sp>
      <p:sp>
        <p:nvSpPr>
          <p:cNvPr id="10" name="Connecteur droit 9"/>
          <p:cNvSpPr>
            <a:spLocks noChangeShapeType="1"/>
          </p:cNvSpPr>
          <p:nvPr/>
        </p:nvSpPr>
        <p:spPr bwMode="auto">
          <a:xfrm>
            <a:off x="184150" y="1419225"/>
            <a:ext cx="106727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eaLnBrk="0" hangingPunct="0">
              <a:lnSpc>
                <a:spcPct val="90000"/>
              </a:lnSpc>
              <a:defRPr/>
            </a:pPr>
            <a:endParaRPr lang="en-US">
              <a:latin typeface="Arial" charset="0"/>
            </a:endParaRPr>
          </a:p>
        </p:txBody>
      </p:sp>
      <p:sp>
        <p:nvSpPr>
          <p:cNvPr id="12" name="Ellipse 11"/>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15" name="Ellipse 14"/>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a:lnSpc>
                <a:spcPct val="90000"/>
              </a:lnSpc>
              <a:defRPr/>
            </a:pPr>
            <a:endParaRPr lang="en-US"/>
          </a:p>
        </p:txBody>
      </p:sp>
      <p:sp>
        <p:nvSpPr>
          <p:cNvPr id="23" name="Espace réservé du numéro de diapositive 22"/>
          <p:cNvSpPr>
            <a:spLocks noGrp="1"/>
          </p:cNvSpPr>
          <p:nvPr>
            <p:ph type="sldNum" sz="quarter" idx="4"/>
          </p:nvPr>
        </p:nvSpPr>
        <p:spPr>
          <a:xfrm>
            <a:off x="5248275" y="1155700"/>
            <a:ext cx="552450" cy="490538"/>
          </a:xfrm>
          <a:prstGeom prst="rect">
            <a:avLst/>
          </a:prstGeom>
        </p:spPr>
        <p:txBody>
          <a:bodyPr vert="horz" lIns="53337" tIns="53337" rIns="53337" bIns="53337" anchor="ctr">
            <a:normAutofit/>
          </a:bodyPr>
          <a:lstStyle>
            <a:lvl1pPr algn="ctr" eaLnBrk="1" latinLnBrk="0" hangingPunct="1">
              <a:lnSpc>
                <a:spcPct val="90000"/>
              </a:lnSpc>
              <a:defRPr kumimoji="0" sz="1900">
                <a:solidFill>
                  <a:schemeClr val="accent3">
                    <a:shade val="75000"/>
                  </a:schemeClr>
                </a:solidFill>
                <a:latin typeface="Arial" charset="0"/>
              </a:defRPr>
            </a:lvl1pPr>
          </a:lstStyle>
          <a:p>
            <a:pPr>
              <a:defRPr/>
            </a:pPr>
            <a:fld id="{0C13DC70-30FC-4A14-A77C-29EE5303B879}" type="slidenum">
              <a:rPr lang="en-US"/>
              <a:pPr>
                <a:defRPr/>
              </a:pPr>
              <a:t>‹N°›</a:t>
            </a:fld>
            <a:endParaRPr lang="en-US" dirty="0"/>
          </a:p>
        </p:txBody>
      </p:sp>
      <p:sp>
        <p:nvSpPr>
          <p:cNvPr id="8206" name="Espace réservé du titre 21"/>
          <p:cNvSpPr>
            <a:spLocks noGrp="1"/>
          </p:cNvSpPr>
          <p:nvPr>
            <p:ph type="title"/>
          </p:nvPr>
        </p:nvSpPr>
        <p:spPr bwMode="auto">
          <a:xfrm>
            <a:off x="365125" y="254000"/>
            <a:ext cx="10312400" cy="842963"/>
          </a:xfrm>
          <a:prstGeom prst="rect">
            <a:avLst/>
          </a:prstGeom>
          <a:noFill/>
          <a:ln w="9525">
            <a:noFill/>
            <a:miter lim="800000"/>
            <a:headEnd/>
            <a:tailEnd/>
          </a:ln>
        </p:spPr>
        <p:txBody>
          <a:bodyPr vert="horz" wrap="square" lIns="106674" tIns="53337" rIns="106674" bIns="53337" numCol="1" anchor="b" anchorCtr="0" compatLnSpc="1">
            <a:prstTxWarp prst="textNoShape">
              <a:avLst/>
            </a:prstTxWarp>
          </a:bodyPr>
          <a:lstStyle/>
          <a:p>
            <a:pPr lvl="0"/>
            <a:r>
              <a:rPr lang="fr-FR" smtClean="0"/>
              <a:t>Cliquez pour modifier le style du titre</a:t>
            </a:r>
            <a:endParaRPr lang="en-US" smtClean="0"/>
          </a:p>
        </p:txBody>
      </p:sp>
      <p:sp>
        <p:nvSpPr>
          <p:cNvPr id="8207" name="Espace réservé du texte 12"/>
          <p:cNvSpPr>
            <a:spLocks noGrp="1"/>
          </p:cNvSpPr>
          <p:nvPr>
            <p:ph type="body" idx="1"/>
          </p:nvPr>
        </p:nvSpPr>
        <p:spPr bwMode="auto">
          <a:xfrm>
            <a:off x="365125" y="1693863"/>
            <a:ext cx="10312400" cy="5110162"/>
          </a:xfrm>
          <a:prstGeom prst="rect">
            <a:avLst/>
          </a:prstGeom>
          <a:noFill/>
          <a:ln w="9525">
            <a:noFill/>
            <a:miter lim="800000"/>
            <a:headEnd/>
            <a:tailEnd/>
          </a:ln>
        </p:spPr>
        <p:txBody>
          <a:bodyPr vert="horz" wrap="square" lIns="106674" tIns="53337" rIns="106674" bIns="533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0"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eaLnBrk="0" hangingPunct="0">
              <a:lnSpc>
                <a:spcPct val="90000"/>
              </a:lnSpc>
              <a:defRPr/>
            </a:pPr>
            <a:endParaRPr lang="fr-FR" altLang="en-GB"/>
          </a:p>
        </p:txBody>
      </p:sp>
      <p:sp>
        <p:nvSpPr>
          <p:cNvPr id="21"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eaLnBrk="0" hangingPunct="0">
              <a:lnSpc>
                <a:spcPct val="90000"/>
              </a:lnSpc>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84C97F2A-2BBA-4BAB-BBBE-0FE30EF9A6EC}" type="slidenum">
              <a:rPr lang="fr-FR" altLang="en-GB" sz="1600">
                <a:solidFill>
                  <a:schemeClr val="folHlink"/>
                </a:solidFill>
              </a:rPr>
              <a:pPr algn="ctr" defTabSz="762000" eaLnBrk="0" hangingPunct="0">
                <a:lnSpc>
                  <a:spcPct val="90000"/>
                </a:lnSpc>
                <a:spcBef>
                  <a:spcPct val="50000"/>
                </a:spcBef>
                <a:defRPr/>
              </a:pPr>
              <a:t>‹N°›</a:t>
            </a:fld>
            <a:endParaRPr lang="fr-FR" altLang="en-GB" sz="1600">
              <a:solidFill>
                <a:schemeClr val="folHlink"/>
              </a:solidFill>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3800" kern="1200">
          <a:solidFill>
            <a:srgbClr val="7B9899"/>
          </a:solidFill>
          <a:latin typeface="+mj-lt"/>
          <a:ea typeface="+mj-ea"/>
          <a:cs typeface="+mj-cs"/>
        </a:defRPr>
      </a:lvl1pPr>
      <a:lvl2pPr algn="ctr" rtl="0" eaLnBrk="0" fontAlgn="base" hangingPunct="0">
        <a:spcBef>
          <a:spcPct val="0"/>
        </a:spcBef>
        <a:spcAft>
          <a:spcPct val="0"/>
        </a:spcAft>
        <a:defRPr sz="3800">
          <a:solidFill>
            <a:srgbClr val="7B9899"/>
          </a:solidFill>
          <a:latin typeface="Georgia" pitchFamily="18" charset="0"/>
        </a:defRPr>
      </a:lvl2pPr>
      <a:lvl3pPr algn="ctr" rtl="0" eaLnBrk="0" fontAlgn="base" hangingPunct="0">
        <a:spcBef>
          <a:spcPct val="0"/>
        </a:spcBef>
        <a:spcAft>
          <a:spcPct val="0"/>
        </a:spcAft>
        <a:defRPr sz="3800">
          <a:solidFill>
            <a:srgbClr val="7B9899"/>
          </a:solidFill>
          <a:latin typeface="Georgia" pitchFamily="18" charset="0"/>
        </a:defRPr>
      </a:lvl3pPr>
      <a:lvl4pPr algn="ctr" rtl="0" eaLnBrk="0" fontAlgn="base" hangingPunct="0">
        <a:spcBef>
          <a:spcPct val="0"/>
        </a:spcBef>
        <a:spcAft>
          <a:spcPct val="0"/>
        </a:spcAft>
        <a:defRPr sz="3800">
          <a:solidFill>
            <a:srgbClr val="7B9899"/>
          </a:solidFill>
          <a:latin typeface="Georgia" pitchFamily="18" charset="0"/>
        </a:defRPr>
      </a:lvl4pPr>
      <a:lvl5pPr algn="ctr" rtl="0" eaLnBrk="0" fontAlgn="base" hangingPunct="0">
        <a:spcBef>
          <a:spcPct val="0"/>
        </a:spcBef>
        <a:spcAft>
          <a:spcPct val="0"/>
        </a:spcAft>
        <a:defRPr sz="3800">
          <a:solidFill>
            <a:srgbClr val="7B9899"/>
          </a:solidFill>
          <a:latin typeface="Georgia" pitchFamily="18" charset="0"/>
        </a:defRPr>
      </a:lvl5pPr>
      <a:lvl6pPr marL="457200" algn="ctr" rtl="0" fontAlgn="base">
        <a:spcBef>
          <a:spcPct val="0"/>
        </a:spcBef>
        <a:spcAft>
          <a:spcPct val="0"/>
        </a:spcAft>
        <a:defRPr sz="3800">
          <a:solidFill>
            <a:srgbClr val="7B9899"/>
          </a:solidFill>
          <a:latin typeface="Georgia" pitchFamily="18" charset="0"/>
        </a:defRPr>
      </a:lvl6pPr>
      <a:lvl7pPr marL="914400" algn="ctr" rtl="0" fontAlgn="base">
        <a:spcBef>
          <a:spcPct val="0"/>
        </a:spcBef>
        <a:spcAft>
          <a:spcPct val="0"/>
        </a:spcAft>
        <a:defRPr sz="3800">
          <a:solidFill>
            <a:srgbClr val="7B9899"/>
          </a:solidFill>
          <a:latin typeface="Georgia" pitchFamily="18" charset="0"/>
        </a:defRPr>
      </a:lvl7pPr>
      <a:lvl8pPr marL="1371600" algn="ctr" rtl="0" fontAlgn="base">
        <a:spcBef>
          <a:spcPct val="0"/>
        </a:spcBef>
        <a:spcAft>
          <a:spcPct val="0"/>
        </a:spcAft>
        <a:defRPr sz="3800">
          <a:solidFill>
            <a:srgbClr val="7B9899"/>
          </a:solidFill>
          <a:latin typeface="Georgia" pitchFamily="18" charset="0"/>
        </a:defRPr>
      </a:lvl8pPr>
      <a:lvl9pPr marL="1828800" algn="ctr" rtl="0" fontAlgn="base">
        <a:spcBef>
          <a:spcPct val="0"/>
        </a:spcBef>
        <a:spcAft>
          <a:spcPct val="0"/>
        </a:spcAft>
        <a:defRPr sz="3800">
          <a:solidFill>
            <a:srgbClr val="7B9899"/>
          </a:solidFill>
          <a:latin typeface="Georgia" pitchFamily="18" charset="0"/>
        </a:defRPr>
      </a:lvl9pPr>
    </p:titleStyle>
    <p:bodyStyle>
      <a:lvl1pPr marL="319088" indent="-319088" algn="l" rtl="0" eaLnBrk="0" fontAlgn="base" hangingPunct="0">
        <a:spcBef>
          <a:spcPct val="20000"/>
        </a:spcBef>
        <a:spcAft>
          <a:spcPct val="0"/>
        </a:spcAft>
        <a:buClr>
          <a:schemeClr val="accent1"/>
        </a:buClr>
        <a:buSzPct val="85000"/>
        <a:buFont typeface="Wingdings 2" pitchFamily="18" charset="2"/>
        <a:buChar char=""/>
        <a:defRPr sz="3100" kern="1200">
          <a:solidFill>
            <a:schemeClr val="tx1"/>
          </a:solidFill>
          <a:latin typeface="+mn-lt"/>
          <a:ea typeface="+mn-ea"/>
          <a:cs typeface="+mn-cs"/>
        </a:defRPr>
      </a:lvl1pPr>
      <a:lvl2pPr marL="639763" indent="-319088" algn="l" rtl="0" eaLnBrk="0" fontAlgn="base" hangingPunct="0">
        <a:spcBef>
          <a:spcPct val="20000"/>
        </a:spcBef>
        <a:spcAft>
          <a:spcPct val="0"/>
        </a:spcAft>
        <a:buClr>
          <a:schemeClr val="accent2"/>
        </a:buClr>
        <a:buSzPct val="70000"/>
        <a:buFont typeface="Wingdings" pitchFamily="2" charset="2"/>
        <a:buChar char=""/>
        <a:defRPr sz="2600" kern="1200">
          <a:solidFill>
            <a:schemeClr val="tx2"/>
          </a:solidFill>
          <a:latin typeface="+mn-lt"/>
          <a:ea typeface="+mn-ea"/>
          <a:cs typeface="+mn-cs"/>
        </a:defRPr>
      </a:lvl2pPr>
      <a:lvl3pPr marL="958850" indent="-265113" algn="l" rtl="0" eaLnBrk="0" fontAlgn="base" hangingPunct="0">
        <a:spcBef>
          <a:spcPct val="20000"/>
        </a:spcBef>
        <a:spcAft>
          <a:spcPct val="0"/>
        </a:spcAft>
        <a:buClr>
          <a:srgbClr val="8CADAE"/>
        </a:buClr>
        <a:buSzPct val="75000"/>
        <a:buFont typeface="Wingdings 2" pitchFamily="18" charset="2"/>
        <a:buChar char=""/>
        <a:defRPr sz="2300" kern="1200">
          <a:solidFill>
            <a:schemeClr val="tx1"/>
          </a:solidFill>
          <a:latin typeface="+mn-lt"/>
          <a:ea typeface="+mn-ea"/>
          <a:cs typeface="+mn-cs"/>
        </a:defRPr>
      </a:lvl3pPr>
      <a:lvl4pPr marL="1279525" indent="-265113" algn="l" rtl="0" eaLnBrk="0" fontAlgn="base" hangingPunct="0">
        <a:spcBef>
          <a:spcPct val="20000"/>
        </a:spcBef>
        <a:spcAft>
          <a:spcPct val="0"/>
        </a:spcAft>
        <a:buClr>
          <a:srgbClr val="8C7B70"/>
        </a:buClr>
        <a:buSzPct val="70000"/>
        <a:buFont typeface="Wingdings" pitchFamily="2" charset="2"/>
        <a:buChar char=""/>
        <a:defRPr sz="2300" kern="1200">
          <a:solidFill>
            <a:schemeClr val="tx2"/>
          </a:solidFill>
          <a:latin typeface="+mn-lt"/>
          <a:ea typeface="+mn-ea"/>
          <a:cs typeface="+mn-cs"/>
        </a:defRPr>
      </a:lvl4pPr>
      <a:lvl5pPr marL="1598613" indent="-265113" algn="l" rtl="0" eaLnBrk="0" fontAlgn="base" hangingPunct="0">
        <a:spcBef>
          <a:spcPct val="20000"/>
        </a:spcBef>
        <a:spcAft>
          <a:spcPct val="0"/>
        </a:spcAft>
        <a:buClr>
          <a:srgbClr val="8FB08C"/>
        </a:buClr>
        <a:buChar char="•"/>
        <a:defRPr sz="2100" kern="1200">
          <a:solidFill>
            <a:schemeClr val="tx1"/>
          </a:solidFill>
          <a:latin typeface="+mn-lt"/>
          <a:ea typeface="+mn-ea"/>
          <a:cs typeface="+mn-cs"/>
        </a:defRPr>
      </a:lvl5pPr>
      <a:lvl6pPr marL="1920130" indent="-213348" algn="l" rtl="0" eaLnBrk="1" latinLnBrk="0" hangingPunct="1">
        <a:spcBef>
          <a:spcPct val="20000"/>
        </a:spcBef>
        <a:buClr>
          <a:schemeClr val="accent6"/>
        </a:buClr>
        <a:buSzPct val="80000"/>
        <a:buFont typeface="Wingdings 2"/>
        <a:buChar char=""/>
        <a:defRPr kumimoji="0" sz="2100" kern="1200">
          <a:solidFill>
            <a:schemeClr val="tx1"/>
          </a:solidFill>
          <a:latin typeface="+mn-lt"/>
          <a:ea typeface="+mn-ea"/>
          <a:cs typeface="+mn-cs"/>
        </a:defRPr>
      </a:lvl6pPr>
      <a:lvl7pPr marL="2240152" indent="-213348" algn="l" rtl="0" eaLnBrk="1" latinLnBrk="0" hangingPunct="1">
        <a:spcBef>
          <a:spcPct val="20000"/>
        </a:spcBef>
        <a:buClr>
          <a:schemeClr val="accent1">
            <a:shade val="75000"/>
          </a:schemeClr>
        </a:buClr>
        <a:buSzPct val="90000"/>
        <a:buChar char="•"/>
        <a:defRPr kumimoji="0" sz="1900" kern="1200" baseline="0">
          <a:solidFill>
            <a:schemeClr val="tx1"/>
          </a:solidFill>
          <a:latin typeface="+mn-lt"/>
          <a:ea typeface="+mn-ea"/>
          <a:cs typeface="+mn-cs"/>
        </a:defRPr>
      </a:lvl7pPr>
      <a:lvl8pPr marL="2453500" indent="-213348" algn="l" rtl="0" eaLnBrk="1" latinLnBrk="0" hangingPunct="1">
        <a:spcBef>
          <a:spcPct val="20000"/>
        </a:spcBef>
        <a:buClr>
          <a:schemeClr val="accent4">
            <a:shade val="75000"/>
          </a:schemeClr>
        </a:buClr>
        <a:buChar char="•"/>
        <a:defRPr kumimoji="0" sz="1900" kern="1200">
          <a:solidFill>
            <a:schemeClr val="tx1"/>
          </a:solidFill>
          <a:latin typeface="+mn-lt"/>
          <a:ea typeface="+mn-ea"/>
          <a:cs typeface="+mn-cs"/>
        </a:defRPr>
      </a:lvl8pPr>
      <a:lvl9pPr marL="2773522" indent="-213348"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3370" algn="l" rtl="0" eaLnBrk="1" latinLnBrk="0" hangingPunct="1">
        <a:defRPr kumimoji="0" kern="1200">
          <a:solidFill>
            <a:schemeClr val="tx1"/>
          </a:solidFill>
          <a:latin typeface="+mn-lt"/>
          <a:ea typeface="+mn-ea"/>
          <a:cs typeface="+mn-cs"/>
        </a:defRPr>
      </a:lvl2pPr>
      <a:lvl3pPr marL="1066739" algn="l" rtl="0" eaLnBrk="1" latinLnBrk="0" hangingPunct="1">
        <a:defRPr kumimoji="0" kern="1200">
          <a:solidFill>
            <a:schemeClr val="tx1"/>
          </a:solidFill>
          <a:latin typeface="+mn-lt"/>
          <a:ea typeface="+mn-ea"/>
          <a:cs typeface="+mn-cs"/>
        </a:defRPr>
      </a:lvl3pPr>
      <a:lvl4pPr marL="1600109" algn="l" rtl="0" eaLnBrk="1" latinLnBrk="0" hangingPunct="1">
        <a:defRPr kumimoji="0" kern="1200">
          <a:solidFill>
            <a:schemeClr val="tx1"/>
          </a:solidFill>
          <a:latin typeface="+mn-lt"/>
          <a:ea typeface="+mn-ea"/>
          <a:cs typeface="+mn-cs"/>
        </a:defRPr>
      </a:lvl4pPr>
      <a:lvl5pPr marL="2133478" algn="l" rtl="0" eaLnBrk="1" latinLnBrk="0" hangingPunct="1">
        <a:defRPr kumimoji="0" kern="1200">
          <a:solidFill>
            <a:schemeClr val="tx1"/>
          </a:solidFill>
          <a:latin typeface="+mn-lt"/>
          <a:ea typeface="+mn-ea"/>
          <a:cs typeface="+mn-cs"/>
        </a:defRPr>
      </a:lvl5pPr>
      <a:lvl6pPr marL="2666848" algn="l" rtl="0" eaLnBrk="1" latinLnBrk="0" hangingPunct="1">
        <a:defRPr kumimoji="0" kern="1200">
          <a:solidFill>
            <a:schemeClr val="tx1"/>
          </a:solidFill>
          <a:latin typeface="+mn-lt"/>
          <a:ea typeface="+mn-ea"/>
          <a:cs typeface="+mn-cs"/>
        </a:defRPr>
      </a:lvl6pPr>
      <a:lvl7pPr marL="3200217" algn="l" rtl="0" eaLnBrk="1" latinLnBrk="0" hangingPunct="1">
        <a:defRPr kumimoji="0" kern="1200">
          <a:solidFill>
            <a:schemeClr val="tx1"/>
          </a:solidFill>
          <a:latin typeface="+mn-lt"/>
          <a:ea typeface="+mn-ea"/>
          <a:cs typeface="+mn-cs"/>
        </a:defRPr>
      </a:lvl7pPr>
      <a:lvl8pPr marL="3733587" algn="l" rtl="0" eaLnBrk="1" latinLnBrk="0" hangingPunct="1">
        <a:defRPr kumimoji="0" kern="1200">
          <a:solidFill>
            <a:schemeClr val="tx1"/>
          </a:solidFill>
          <a:latin typeface="+mn-lt"/>
          <a:ea typeface="+mn-ea"/>
          <a:cs typeface="+mn-cs"/>
        </a:defRPr>
      </a:lvl8pPr>
      <a:lvl9pPr marL="426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nna@polytech.unice.fr"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servface.eu/index.php?option=com_docman&amp;task=cat_view&amp;gid=34&amp;limit=5&amp;limitstart=0&amp;order=date&amp;dir=DESC&amp;Itemid=60" TargetMode="External"/><Relationship Id="rId2" Type="http://schemas.openxmlformats.org/officeDocument/2006/relationships/hyperlink" Target="http://hiis.isti.cnr.it/publications.php" TargetMode="External"/><Relationship Id="rId1" Type="http://schemas.openxmlformats.org/officeDocument/2006/relationships/slideLayout" Target="../slideLayouts/slideLayout20.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www.usixml.eu/newsletters" TargetMode="External"/><Relationship Id="rId2" Type="http://schemas.openxmlformats.org/officeDocument/2006/relationships/hyperlink" Target="http://www.usixml.eu/effective-ie-done/scientific-publications" TargetMode="External"/><Relationship Id="rId1" Type="http://schemas.openxmlformats.org/officeDocument/2006/relationships/slideLayout" Target="../slideLayouts/slideLayout20.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hyperlink" Target="http://iihm.imag.fr/publication/MFC11b/"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5" Type="http://schemas.openxmlformats.org/officeDocument/2006/relationships/image" Target="../media/image5.gif"/><Relationship Id="rId4" Type="http://schemas.openxmlformats.org/officeDocument/2006/relationships/hyperlink" Target="http://iihm.imag.fr/publication/GCM+09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uclouvain.academia.edu/JeanVanderdonckt/Papers/270313/Generating_User_Interface_for_Information_Applications_from_Task_Domain_and_User_models_with_DB-USE" TargetMode="External"/><Relationship Id="rId2" Type="http://schemas.openxmlformats.org/officeDocument/2006/relationships/hyperlink" Target="http://uclouvain.academia.edu/JeanVanderdonckt/Papers" TargetMode="External"/><Relationship Id="rId1" Type="http://schemas.openxmlformats.org/officeDocument/2006/relationships/slideLayout" Target="../slideLayouts/slideLayout20.xml"/><Relationship Id="rId5" Type="http://schemas.openxmlformats.org/officeDocument/2006/relationships/image" Target="../media/image5.gif"/><Relationship Id="rId4" Type="http://schemas.openxmlformats.org/officeDocument/2006/relationships/hyperlink" Target="http://uclouvain.academia.edu/JeanVanderdonckt/Papers/270311/User_Interface_Composition_with_UsiX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atelierihm.polytech.unice.fr/bibliographie/"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6" Type="http://schemas.openxmlformats.org/officeDocument/2006/relationships/hyperlink" Target="http://www.univ-valenciennes.fr/LAMIH-intra/site/commun/_gestion/publis/recherche/resultat.php?id_perso=97&amp;langue=lang_fr" TargetMode="External"/><Relationship Id="rId5" Type="http://schemas.openxmlformats.org/officeDocument/2006/relationships/hyperlink" Target="http://uclouvain.academia.edu/JeanVanderdonckt/Papers" TargetMode="External"/><Relationship Id="rId4" Type="http://schemas.openxmlformats.org/officeDocument/2006/relationships/hyperlink" Target="http://hiis.isti.cnr.it/publications.php"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proton.polytech.unice.fr/biblio/displayReference.php?export=htmlPerso&amp;&amp;nom=Joffroy&amp;&amp;prenom=C&#233;dric" TargetMode="External"/><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 Id="rId5" Type="http://schemas.openxmlformats.org/officeDocument/2006/relationships/image" Target="../media/image5.gif"/><Relationship Id="rId4" Type="http://schemas.openxmlformats.org/officeDocument/2006/relationships/hyperlink" Target="https://nyx.unice.fr/publis/brel-pinna-dery-etal:201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giove.isti.cnr.it/projects/cameleon/ucl.html" TargetMode="External"/><Relationship Id="rId7" Type="http://schemas.openxmlformats.org/officeDocument/2006/relationships/hyperlink" Target="http://iihm.imag.fr/publication/BDB+04a/" TargetMode="External"/><Relationship Id="rId2" Type="http://schemas.openxmlformats.org/officeDocument/2006/relationships/hyperlink" Target="http://giove.isti.cnr.it/projects/cameleon/isti.html" TargetMode="External"/><Relationship Id="rId1" Type="http://schemas.openxmlformats.org/officeDocument/2006/relationships/slideLayout" Target="../slideLayouts/slideLayout20.xml"/><Relationship Id="rId6" Type="http://schemas.openxmlformats.org/officeDocument/2006/relationships/hyperlink" Target="http://iihm.imag.fr/publication/C10a/" TargetMode="External"/><Relationship Id="rId5" Type="http://schemas.openxmlformats.org/officeDocument/2006/relationships/image" Target="../media/image5.gif"/><Relationship Id="rId4" Type="http://schemas.openxmlformats.org/officeDocument/2006/relationships/hyperlink" Target="http://giove.isti.cnr.it/projects/cameleon/ujf.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95325" y="2287588"/>
            <a:ext cx="9096375" cy="808037"/>
          </a:xfrm>
          <a:solidFill>
            <a:schemeClr val="accent1"/>
          </a:solidFill>
        </p:spPr>
        <p:txBody>
          <a:bodyPr>
            <a:normAutofit fontScale="90000"/>
          </a:bodyPr>
          <a:lstStyle/>
          <a:p>
            <a:pPr eaLnBrk="1" fontAlgn="auto" hangingPunct="1">
              <a:lnSpc>
                <a:spcPct val="125000"/>
              </a:lnSpc>
              <a:spcBef>
                <a:spcPct val="40000"/>
              </a:spcBef>
              <a:spcAft>
                <a:spcPts val="0"/>
              </a:spcAft>
              <a:defRPr/>
            </a:pP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IHM  et </a:t>
            </a:r>
            <a:r>
              <a:rPr lang="en-GB" altLang="en-GB" sz="4000" dirty="0" err="1" smtClean="0">
                <a:cs typeface="Times New Roman" pitchFamily="18" charset="0"/>
              </a:rPr>
              <a:t>plasticité</a:t>
            </a:r>
            <a:r>
              <a:rPr lang="en-GB" altLang="en-GB" sz="4000" dirty="0" smtClean="0">
                <a:cs typeface="Times New Roman" pitchFamily="18" charset="0"/>
              </a:rPr>
              <a:t> </a:t>
            </a:r>
            <a:br>
              <a:rPr lang="en-GB" altLang="en-GB" sz="4000" dirty="0" smtClean="0">
                <a:cs typeface="Times New Roman" pitchFamily="18" charset="0"/>
              </a:rPr>
            </a:br>
            <a:r>
              <a:rPr lang="en-GB" altLang="en-GB" sz="4000" dirty="0" err="1" smtClean="0">
                <a:cs typeface="Times New Roman" pitchFamily="18" charset="0"/>
              </a:rPr>
              <a:t>ou</a:t>
            </a:r>
            <a:r>
              <a:rPr lang="en-GB" altLang="en-GB" sz="4000" dirty="0" smtClean="0">
                <a:cs typeface="Times New Roman" pitchFamily="18" charset="0"/>
              </a:rPr>
              <a:t> Adaptation des IHMs aux supports</a:t>
            </a:r>
            <a:br>
              <a:rPr lang="en-GB" altLang="en-GB" sz="4000" dirty="0" smtClean="0">
                <a:cs typeface="Times New Roman" pitchFamily="18" charset="0"/>
              </a:rPr>
            </a:br>
            <a:r>
              <a:rPr lang="fr-FR" altLang="en-GB" sz="2800" dirty="0" smtClean="0">
                <a:solidFill>
                  <a:srgbClr val="FFFFCC"/>
                </a:solidFill>
              </a:rPr>
              <a:t/>
            </a:r>
            <a:br>
              <a:rPr lang="fr-FR" altLang="en-GB" sz="2800" dirty="0" smtClean="0">
                <a:solidFill>
                  <a:srgbClr val="FFFFCC"/>
                </a:solidFill>
              </a:rPr>
            </a:br>
            <a:r>
              <a:rPr lang="en-GB" altLang="en-GB" sz="2800" dirty="0" smtClean="0">
                <a:solidFill>
                  <a:srgbClr val="FFFFCC"/>
                </a:solidFill>
              </a:rPr>
              <a:t/>
            </a:r>
            <a:br>
              <a:rPr lang="en-GB" altLang="en-GB" sz="2800" dirty="0" smtClean="0">
                <a:solidFill>
                  <a:srgbClr val="FFFFCC"/>
                </a:solidFill>
              </a:rPr>
            </a:br>
            <a:endParaRPr lang="fr-FR" altLang="en-GB" sz="2800" dirty="0" smtClean="0">
              <a:solidFill>
                <a:srgbClr val="FFFFCC"/>
              </a:solidFill>
            </a:endParaRPr>
          </a:p>
        </p:txBody>
      </p:sp>
      <p:sp>
        <p:nvSpPr>
          <p:cNvPr id="20483"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eaLnBrk="0" hangingPunct="0">
              <a:lnSpc>
                <a:spcPct val="90000"/>
              </a:lnSpc>
            </a:pPr>
            <a:r>
              <a:rPr lang="fr-FR" altLang="en-GB" sz="3300" b="0"/>
              <a:t/>
            </a:r>
            <a:br>
              <a:rPr lang="fr-FR" altLang="en-GB" sz="3300" b="0"/>
            </a:br>
            <a:endParaRPr lang="fr-FR" altLang="en-GB" sz="2400" b="0"/>
          </a:p>
        </p:txBody>
      </p:sp>
      <p:sp>
        <p:nvSpPr>
          <p:cNvPr id="20484" name="Rectangle 4"/>
          <p:cNvSpPr>
            <a:spLocks noChangeArrowheads="1"/>
          </p:cNvSpPr>
          <p:nvPr/>
        </p:nvSpPr>
        <p:spPr bwMode="auto">
          <a:xfrm>
            <a:off x="2476500" y="3852863"/>
            <a:ext cx="5524500" cy="3333750"/>
          </a:xfrm>
          <a:prstGeom prst="rect">
            <a:avLst/>
          </a:prstGeom>
          <a:noFill/>
          <a:ln w="9525">
            <a:noFill/>
            <a:miter lim="800000"/>
            <a:headEnd/>
            <a:tailEnd/>
          </a:ln>
        </p:spPr>
        <p:txBody>
          <a:bodyPr>
            <a:spAutoFit/>
          </a:bodyPr>
          <a:lstStyle/>
          <a:p>
            <a:pPr algn="ctr" eaLnBrk="0" hangingPunct="0">
              <a:lnSpc>
                <a:spcPct val="90000"/>
              </a:lnSpc>
            </a:pPr>
            <a:r>
              <a:rPr lang="en-GB" altLang="en-GB">
                <a:cs typeface="Times New Roman" pitchFamily="18" charset="0"/>
              </a:rPr>
              <a:t>IHM et</a:t>
            </a:r>
            <a:br>
              <a:rPr lang="en-GB" altLang="en-GB">
                <a:cs typeface="Times New Roman" pitchFamily="18" charset="0"/>
              </a:rPr>
            </a:br>
            <a:r>
              <a:rPr lang="en-GB" altLang="en-GB">
                <a:cs typeface="Times New Roman" pitchFamily="18" charset="0"/>
              </a:rPr>
              <a:t>Différents supports</a:t>
            </a:r>
            <a:br>
              <a:rPr lang="en-GB" altLang="en-GB">
                <a:cs typeface="Times New Roman" pitchFamily="18" charset="0"/>
              </a:rPr>
            </a:br>
            <a:r>
              <a:rPr lang="en-GB" altLang="en-GB">
                <a:cs typeface="Times New Roman" pitchFamily="18" charset="0"/>
              </a:rPr>
              <a:t>Différents utilisateurs</a:t>
            </a:r>
            <a:br>
              <a:rPr lang="en-GB" altLang="en-GB">
                <a:cs typeface="Times New Roman" pitchFamily="18" charset="0"/>
              </a:rPr>
            </a:br>
            <a:r>
              <a:rPr lang="en-GB" altLang="en-GB">
                <a:cs typeface="Times New Roman" pitchFamily="18" charset="0"/>
              </a:rPr>
              <a:t>Différents environnements  </a:t>
            </a:r>
          </a:p>
          <a:p>
            <a:pPr algn="ctr" eaLnBrk="0" hangingPunct="0">
              <a:lnSpc>
                <a:spcPct val="90000"/>
              </a:lnSpc>
            </a:pPr>
            <a:endParaRPr lang="en-GB" altLang="en-GB">
              <a:cs typeface="Times New Roman" pitchFamily="18" charset="0"/>
            </a:endParaRPr>
          </a:p>
          <a:p>
            <a:pPr algn="ctr" eaLnBrk="0" hangingPunct="0">
              <a:lnSpc>
                <a:spcPct val="90000"/>
              </a:lnSpc>
            </a:pPr>
            <a:r>
              <a:rPr lang="en-GB" altLang="en-GB">
                <a:cs typeface="Times New Roman" pitchFamily="18" charset="0"/>
              </a:rPr>
              <a:t> </a:t>
            </a:r>
            <a:br>
              <a:rPr lang="en-GB" altLang="en-GB">
                <a:cs typeface="Times New Roman" pitchFamily="18" charset="0"/>
              </a:rPr>
            </a:br>
            <a:r>
              <a:rPr lang="en-GB" altLang="en-GB">
                <a:cs typeface="Times New Roman" pitchFamily="18" charset="0"/>
              </a:rPr>
              <a:t>Problématique - aperçu des solutions industrielles et recherche</a:t>
            </a:r>
          </a:p>
          <a:p>
            <a:pPr algn="ctr" eaLnBrk="0" hangingPunct="0">
              <a:lnSpc>
                <a:spcPct val="90000"/>
              </a:lnSpc>
            </a:pPr>
            <a:endParaRPr lang="en-GB" altLang="en-GB">
              <a:cs typeface="Times New Roman" pitchFamily="18" charset="0"/>
            </a:endParaRPr>
          </a:p>
          <a:p>
            <a:pPr algn="ctr" eaLnBrk="0" hangingPunct="0">
              <a:lnSpc>
                <a:spcPct val="90000"/>
              </a:lnSpc>
            </a:pPr>
            <a:endParaRPr lang="en-GB" altLang="en-GB">
              <a:cs typeface="Times New Roman" pitchFamily="18" charset="0"/>
            </a:endParaRPr>
          </a:p>
          <a:p>
            <a:pPr algn="ctr" eaLnBrk="0" hangingPunct="0">
              <a:lnSpc>
                <a:spcPct val="90000"/>
              </a:lnSpc>
            </a:pPr>
            <a:r>
              <a:rPr lang="fr-FR" altLang="en-GB">
                <a:solidFill>
                  <a:srgbClr val="FF0066"/>
                </a:solidFill>
              </a:rPr>
              <a:t>Anne-Marie Déry </a:t>
            </a:r>
            <a:r>
              <a:rPr lang="fr-FR" altLang="en-GB">
                <a:solidFill>
                  <a:srgbClr val="FFFFCC"/>
                </a:solidFill>
                <a:hlinkClick r:id="rId2"/>
              </a:rPr>
              <a:t>pinna@</a:t>
            </a:r>
            <a:r>
              <a:rPr lang="en-GB" altLang="en-GB">
                <a:solidFill>
                  <a:srgbClr val="FFFFCC"/>
                </a:solidFill>
                <a:hlinkClick r:id="rId2"/>
              </a:rPr>
              <a:t>polytech.unice</a:t>
            </a:r>
            <a:r>
              <a:rPr lang="fr-FR" altLang="en-GB">
                <a:solidFill>
                  <a:srgbClr val="FFFFCC"/>
                </a:solidFill>
                <a:hlinkClick r:id="rId2"/>
              </a:rPr>
              <a:t>.fr</a:t>
            </a:r>
            <a:r>
              <a:rPr lang="fr-FR" altLang="en-GB">
                <a:solidFill>
                  <a:srgbClr val="FFFFCC"/>
                </a:solidFill>
              </a:rPr>
              <a:t/>
            </a:r>
            <a:br>
              <a:rPr lang="fr-FR" altLang="en-GB">
                <a:solidFill>
                  <a:srgbClr val="FFFFCC"/>
                </a:solidFill>
              </a:rPr>
            </a:br>
            <a:r>
              <a:rPr lang="en-GB" altLang="en-GB">
                <a:cs typeface="Times New Roman" pitchFamily="18" charset="0"/>
              </a:rPr>
              <a:t/>
            </a:r>
            <a:br>
              <a:rPr lang="en-GB" altLang="en-GB">
                <a:cs typeface="Times New Roman" pitchFamily="18" charset="0"/>
              </a:rPr>
            </a:br>
            <a:endParaRPr lang="fr-FR"/>
          </a:p>
        </p:txBody>
      </p:sp>
    </p:spTree>
  </p:cSld>
  <p:clrMapOvr>
    <a:masterClrMapping/>
  </p:clrMapOvr>
  <p:transition advTm="266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ChangeArrowheads="1"/>
          </p:cNvSpPr>
          <p:nvPr/>
        </p:nvSpPr>
        <p:spPr bwMode="gray">
          <a:xfrm>
            <a:off x="4511675" y="2794000"/>
            <a:ext cx="1719263" cy="3471863"/>
          </a:xfrm>
          <a:prstGeom prst="roundRect">
            <a:avLst>
              <a:gd name="adj" fmla="val 16667"/>
            </a:avLst>
          </a:prstGeom>
          <a:solidFill>
            <a:srgbClr val="CCFFFF"/>
          </a:solidFill>
          <a:ln w="9525">
            <a:solidFill>
              <a:schemeClr val="tx1"/>
            </a:solidFill>
            <a:round/>
            <a:headEnd/>
            <a:tailEnd/>
          </a:ln>
        </p:spPr>
        <p:txBody>
          <a:bodyPr anchor="ctr">
            <a:spAutoFit/>
          </a:bodyPr>
          <a:lstStyle/>
          <a:p>
            <a:endParaRPr lang="fr-FR"/>
          </a:p>
        </p:txBody>
      </p:sp>
      <p:sp>
        <p:nvSpPr>
          <p:cNvPr id="8197" name="Rectangle 4"/>
          <p:cNvSpPr>
            <a:spLocks noChangeArrowheads="1"/>
          </p:cNvSpPr>
          <p:nvPr/>
        </p:nvSpPr>
        <p:spPr bwMode="gray">
          <a:xfrm>
            <a:off x="4745038" y="3219450"/>
            <a:ext cx="1158875" cy="542925"/>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Tâches &amp;</a:t>
            </a:r>
            <a:br>
              <a:rPr lang="fr-FR" sz="1400" b="0" dirty="0">
                <a:latin typeface="Times" pitchFamily="18" charset="0"/>
                <a:ea typeface="Osaka" charset="-128"/>
              </a:rPr>
            </a:br>
            <a:r>
              <a:rPr lang="fr-FR" sz="1400" b="0" dirty="0">
                <a:latin typeface="Times" pitchFamily="18" charset="0"/>
                <a:ea typeface="Osaka" charset="-128"/>
              </a:rPr>
              <a:t>Concepts</a:t>
            </a:r>
            <a:endParaRPr lang="fr-FR" sz="2100" b="0" dirty="0">
              <a:latin typeface="Times" pitchFamily="18" charset="0"/>
              <a:ea typeface="Osaka" charset="-128"/>
            </a:endParaRPr>
          </a:p>
        </p:txBody>
      </p:sp>
      <p:grpSp>
        <p:nvGrpSpPr>
          <p:cNvPr id="2" name="Group 5"/>
          <p:cNvGrpSpPr>
            <a:grpSpLocks/>
          </p:cNvGrpSpPr>
          <p:nvPr/>
        </p:nvGrpSpPr>
        <p:grpSpPr bwMode="auto">
          <a:xfrm>
            <a:off x="4787900" y="3725863"/>
            <a:ext cx="1158875" cy="758825"/>
            <a:chOff x="2794" y="2507"/>
            <a:chExt cx="604" cy="430"/>
          </a:xfrm>
        </p:grpSpPr>
        <p:sp>
          <p:nvSpPr>
            <p:cNvPr id="8214" name="Rectangle 6"/>
            <p:cNvSpPr>
              <a:spLocks noChangeArrowheads="1"/>
            </p:cNvSpPr>
            <p:nvPr/>
          </p:nvSpPr>
          <p:spPr bwMode="gray">
            <a:xfrm>
              <a:off x="2794" y="262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abstraite</a:t>
              </a:r>
              <a:endParaRPr lang="fr-FR" sz="2100" b="0" dirty="0">
                <a:latin typeface="Times" pitchFamily="18" charset="0"/>
                <a:ea typeface="Osaka" charset="-128"/>
              </a:endParaRPr>
            </a:p>
          </p:txBody>
        </p:sp>
        <p:cxnSp>
          <p:nvCxnSpPr>
            <p:cNvPr id="8215" name="AutoShape 7"/>
            <p:cNvCxnSpPr>
              <a:cxnSpLocks noChangeShapeType="1"/>
              <a:stCxn id="8197" idx="2"/>
              <a:endCxn id="8214" idx="0"/>
            </p:cNvCxnSpPr>
            <p:nvPr/>
          </p:nvCxnSpPr>
          <p:spPr bwMode="gray">
            <a:xfrm>
              <a:off x="3096" y="2507"/>
              <a:ext cx="0" cy="159"/>
            </a:xfrm>
            <a:prstGeom prst="straightConnector1">
              <a:avLst/>
            </a:prstGeom>
            <a:noFill/>
            <a:ln w="9525">
              <a:solidFill>
                <a:schemeClr val="tx1"/>
              </a:solidFill>
              <a:round/>
              <a:headEnd/>
              <a:tailEnd type="triangle" w="lg" len="lg"/>
            </a:ln>
          </p:spPr>
        </p:cxnSp>
      </p:grpSp>
      <p:grpSp>
        <p:nvGrpSpPr>
          <p:cNvPr id="3" name="Group 8"/>
          <p:cNvGrpSpPr>
            <a:grpSpLocks/>
          </p:cNvGrpSpPr>
          <p:nvPr/>
        </p:nvGrpSpPr>
        <p:grpSpPr bwMode="auto">
          <a:xfrm>
            <a:off x="4787900" y="4473575"/>
            <a:ext cx="1158875" cy="841375"/>
            <a:chOff x="2832" y="2920"/>
            <a:chExt cx="604" cy="477"/>
          </a:xfrm>
        </p:grpSpPr>
        <p:sp>
          <p:nvSpPr>
            <p:cNvPr id="8212" name="Rectangle 9"/>
            <p:cNvSpPr>
              <a:spLocks noChangeArrowheads="1"/>
            </p:cNvSpPr>
            <p:nvPr/>
          </p:nvSpPr>
          <p:spPr bwMode="gray">
            <a:xfrm>
              <a:off x="2832" y="308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concrète</a:t>
              </a:r>
              <a:endParaRPr lang="fr-FR" sz="2100" b="0" dirty="0">
                <a:latin typeface="Times" pitchFamily="18" charset="0"/>
                <a:ea typeface="Osaka" charset="-128"/>
              </a:endParaRPr>
            </a:p>
          </p:txBody>
        </p:sp>
        <p:cxnSp>
          <p:nvCxnSpPr>
            <p:cNvPr id="8213" name="AutoShape 10"/>
            <p:cNvCxnSpPr>
              <a:cxnSpLocks noChangeShapeType="1"/>
              <a:stCxn id="8214" idx="2"/>
              <a:endCxn id="8212" idx="0"/>
            </p:cNvCxnSpPr>
            <p:nvPr/>
          </p:nvCxnSpPr>
          <p:spPr bwMode="gray">
            <a:xfrm>
              <a:off x="3134" y="2920"/>
              <a:ext cx="0" cy="177"/>
            </a:xfrm>
            <a:prstGeom prst="straightConnector1">
              <a:avLst/>
            </a:prstGeom>
            <a:noFill/>
            <a:ln w="9525">
              <a:solidFill>
                <a:schemeClr val="tx1"/>
              </a:solidFill>
              <a:round/>
              <a:headEnd/>
              <a:tailEnd type="triangle" w="lg" len="lg"/>
            </a:ln>
          </p:spPr>
        </p:cxnSp>
      </p:grpSp>
      <p:grpSp>
        <p:nvGrpSpPr>
          <p:cNvPr id="4" name="Group 11"/>
          <p:cNvGrpSpPr>
            <a:grpSpLocks/>
          </p:cNvGrpSpPr>
          <p:nvPr/>
        </p:nvGrpSpPr>
        <p:grpSpPr bwMode="auto">
          <a:xfrm>
            <a:off x="4787900" y="5334000"/>
            <a:ext cx="1158875" cy="709613"/>
            <a:chOff x="2832" y="3343"/>
            <a:chExt cx="604" cy="402"/>
          </a:xfrm>
        </p:grpSpPr>
        <p:sp>
          <p:nvSpPr>
            <p:cNvPr id="8210" name="Rectangle 12"/>
            <p:cNvSpPr>
              <a:spLocks noChangeArrowheads="1"/>
            </p:cNvSpPr>
            <p:nvPr/>
          </p:nvSpPr>
          <p:spPr bwMode="gray">
            <a:xfrm>
              <a:off x="2832" y="3557"/>
              <a:ext cx="604" cy="18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finale</a:t>
              </a:r>
              <a:endParaRPr lang="fr-FR" sz="2100" b="0" dirty="0">
                <a:latin typeface="Times" pitchFamily="18" charset="0"/>
                <a:ea typeface="Osaka" charset="-128"/>
              </a:endParaRPr>
            </a:p>
          </p:txBody>
        </p:sp>
        <p:cxnSp>
          <p:nvCxnSpPr>
            <p:cNvPr id="8211" name="AutoShape 13"/>
            <p:cNvCxnSpPr>
              <a:cxnSpLocks noChangeShapeType="1"/>
              <a:stCxn id="8212" idx="2"/>
              <a:endCxn id="8210" idx="0"/>
            </p:cNvCxnSpPr>
            <p:nvPr/>
          </p:nvCxnSpPr>
          <p:spPr bwMode="gray">
            <a:xfrm>
              <a:off x="3134" y="3343"/>
              <a:ext cx="0" cy="161"/>
            </a:xfrm>
            <a:prstGeom prst="straightConnector1">
              <a:avLst/>
            </a:prstGeom>
            <a:noFill/>
            <a:ln w="9525">
              <a:solidFill>
                <a:schemeClr val="tx1"/>
              </a:solidFill>
              <a:round/>
              <a:headEnd/>
              <a:tailEnd type="triangle" w="lg" len="lg"/>
            </a:ln>
          </p:spPr>
        </p:cxnSp>
      </p:grpSp>
      <p:sp>
        <p:nvSpPr>
          <p:cNvPr id="8201" name="Text Box 14"/>
          <p:cNvSpPr txBox="1">
            <a:spLocks noChangeArrowheads="1"/>
          </p:cNvSpPr>
          <p:nvPr/>
        </p:nvSpPr>
        <p:spPr bwMode="auto">
          <a:xfrm>
            <a:off x="4787900" y="2794000"/>
            <a:ext cx="1595438" cy="338138"/>
          </a:xfrm>
          <a:prstGeom prst="rect">
            <a:avLst/>
          </a:prstGeom>
          <a:noFill/>
          <a:ln w="12700">
            <a:noFill/>
            <a:miter lim="800000"/>
            <a:headEnd/>
            <a:tailEnd/>
          </a:ln>
        </p:spPr>
        <p:txBody>
          <a:bodyPr lIns="106674" tIns="53337" rIns="106674" bIns="53337">
            <a:spAutoFit/>
          </a:bodyPr>
          <a:lstStyle/>
          <a:p>
            <a:pPr defTabSz="1066800">
              <a:lnSpc>
                <a:spcPct val="100000"/>
              </a:lnSpc>
              <a:spcBef>
                <a:spcPct val="50000"/>
              </a:spcBef>
            </a:pPr>
            <a:r>
              <a:rPr lang="fr-FR" sz="1600">
                <a:latin typeface="Helvetica" pitchFamily="34" charset="0"/>
                <a:ea typeface="Osaka" charset="-128"/>
              </a:rPr>
              <a:t>Config 1</a:t>
            </a:r>
          </a:p>
        </p:txBody>
      </p:sp>
      <p:graphicFrame>
        <p:nvGraphicFramePr>
          <p:cNvPr id="8194" name="Object 15"/>
          <p:cNvGraphicFramePr>
            <a:graphicFrameLocks noChangeAspect="1"/>
          </p:cNvGraphicFramePr>
          <p:nvPr/>
        </p:nvGraphicFramePr>
        <p:xfrm>
          <a:off x="276225" y="2370138"/>
          <a:ext cx="3683000" cy="2070100"/>
        </p:xfrm>
        <a:graphic>
          <a:graphicData uri="http://schemas.openxmlformats.org/presentationml/2006/ole">
            <p:oleObj spid="_x0000_s109570" name="Document" r:id="rId4" imgW="9107975" imgH="5360621" progId="">
              <p:embed/>
            </p:oleObj>
          </a:graphicData>
        </a:graphic>
      </p:graphicFrame>
      <p:pic>
        <p:nvPicPr>
          <p:cNvPr id="8202" name="Picture 16"/>
          <p:cNvPicPr>
            <a:picLocks noChangeAspect="1" noChangeArrowheads="1"/>
          </p:cNvPicPr>
          <p:nvPr/>
        </p:nvPicPr>
        <p:blipFill>
          <a:blip r:embed="rId5" cstate="print"/>
          <a:srcRect/>
          <a:stretch>
            <a:fillRect/>
          </a:stretch>
        </p:blipFill>
        <p:spPr bwMode="gray">
          <a:xfrm>
            <a:off x="6997700" y="4233863"/>
            <a:ext cx="3683000" cy="2065337"/>
          </a:xfrm>
          <a:prstGeom prst="rect">
            <a:avLst/>
          </a:prstGeom>
          <a:noFill/>
          <a:ln w="9525">
            <a:noFill/>
            <a:miter lim="800000"/>
            <a:headEnd/>
            <a:tailEnd/>
          </a:ln>
        </p:spPr>
      </p:pic>
      <p:pic>
        <p:nvPicPr>
          <p:cNvPr id="8203" name="Picture 17"/>
          <p:cNvPicPr>
            <a:picLocks noChangeAspect="1" noChangeArrowheads="1"/>
          </p:cNvPicPr>
          <p:nvPr/>
        </p:nvPicPr>
        <p:blipFill>
          <a:blip r:embed="rId6" cstate="print"/>
          <a:srcRect/>
          <a:stretch>
            <a:fillRect/>
          </a:stretch>
        </p:blipFill>
        <p:spPr bwMode="auto">
          <a:xfrm>
            <a:off x="552450" y="5249863"/>
            <a:ext cx="2955925" cy="1946275"/>
          </a:xfrm>
          <a:prstGeom prst="rect">
            <a:avLst/>
          </a:prstGeom>
          <a:noFill/>
          <a:ln w="9525">
            <a:noFill/>
            <a:miter lim="800000"/>
            <a:headEnd/>
            <a:tailEnd/>
          </a:ln>
        </p:spPr>
      </p:pic>
      <p:sp>
        <p:nvSpPr>
          <p:cNvPr id="8204" name="Line 18"/>
          <p:cNvSpPr>
            <a:spLocks noChangeShapeType="1"/>
          </p:cNvSpPr>
          <p:nvPr/>
        </p:nvSpPr>
        <p:spPr bwMode="gray">
          <a:xfrm flipH="1">
            <a:off x="3959225" y="5926138"/>
            <a:ext cx="736600" cy="0"/>
          </a:xfrm>
          <a:prstGeom prst="line">
            <a:avLst/>
          </a:prstGeom>
          <a:noFill/>
          <a:ln w="28575">
            <a:solidFill>
              <a:srgbClr val="0000FF"/>
            </a:solidFill>
            <a:round/>
            <a:headEnd/>
            <a:tailEnd type="stealth" w="med" len="lg"/>
          </a:ln>
        </p:spPr>
        <p:txBody>
          <a:bodyPr lIns="90000" tIns="46800" rIns="90000" bIns="46800" anchor="ctr">
            <a:spAutoFit/>
          </a:bodyPr>
          <a:lstStyle/>
          <a:p>
            <a:endParaRPr lang="fr-FR"/>
          </a:p>
        </p:txBody>
      </p:sp>
      <p:pic>
        <p:nvPicPr>
          <p:cNvPr id="8205" name="Picture 19"/>
          <p:cNvPicPr>
            <a:picLocks noChangeAspect="1" noChangeArrowheads="1"/>
          </p:cNvPicPr>
          <p:nvPr/>
        </p:nvPicPr>
        <p:blipFill>
          <a:blip r:embed="rId7" cstate="print"/>
          <a:srcRect/>
          <a:stretch>
            <a:fillRect/>
          </a:stretch>
        </p:blipFill>
        <p:spPr bwMode="auto">
          <a:xfrm>
            <a:off x="6997700" y="1608138"/>
            <a:ext cx="3683000" cy="2117725"/>
          </a:xfrm>
          <a:prstGeom prst="rect">
            <a:avLst/>
          </a:prstGeom>
          <a:noFill/>
          <a:ln w="9525">
            <a:noFill/>
            <a:miter lim="800000"/>
            <a:headEnd/>
            <a:tailEnd/>
          </a:ln>
        </p:spPr>
      </p:pic>
      <p:sp>
        <p:nvSpPr>
          <p:cNvPr id="8206" name="Rectangle 20"/>
          <p:cNvSpPr>
            <a:spLocks noChangeArrowheads="1"/>
          </p:cNvSpPr>
          <p:nvPr/>
        </p:nvSpPr>
        <p:spPr bwMode="auto">
          <a:xfrm>
            <a:off x="276225" y="2370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7" name="Rectangle 21"/>
          <p:cNvSpPr>
            <a:spLocks noChangeArrowheads="1"/>
          </p:cNvSpPr>
          <p:nvPr/>
        </p:nvSpPr>
        <p:spPr bwMode="auto">
          <a:xfrm>
            <a:off x="6997700" y="4233863"/>
            <a:ext cx="3683000" cy="2116137"/>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8" name="Rectangle 22"/>
          <p:cNvSpPr>
            <a:spLocks noChangeArrowheads="1"/>
          </p:cNvSpPr>
          <p:nvPr/>
        </p:nvSpPr>
        <p:spPr bwMode="auto">
          <a:xfrm>
            <a:off x="6997700" y="1608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9" name="Rectangle 23"/>
          <p:cNvSpPr>
            <a:spLocks noGrp="1" noChangeArrowheads="1"/>
          </p:cNvSpPr>
          <p:nvPr/>
        </p:nvSpPr>
        <p:spPr bwMode="auto">
          <a:xfrm>
            <a:off x="552450" y="338138"/>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dirty="0" err="1" smtClean="0">
                <a:solidFill>
                  <a:schemeClr val="tx2"/>
                </a:solidFill>
                <a:latin typeface="Times" pitchFamily="18" charset="0"/>
                <a:ea typeface="Osaka" charset="-128"/>
              </a:rPr>
              <a:t>Différents</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niveaux</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d’abstraction</a:t>
            </a:r>
            <a:endParaRPr lang="en-US" sz="3700" dirty="0">
              <a:solidFill>
                <a:schemeClr val="tx2"/>
              </a:solidFill>
              <a:ea typeface="Osaka" charset="-128"/>
            </a:endParaRPr>
          </a:p>
        </p:txBody>
      </p:sp>
      <p:cxnSp>
        <p:nvCxnSpPr>
          <p:cNvPr id="29" name="Connecteur droit avec flèche 28"/>
          <p:cNvCxnSpPr/>
          <p:nvPr/>
        </p:nvCxnSpPr>
        <p:spPr>
          <a:xfrm flipV="1">
            <a:off x="6000750" y="2943225"/>
            <a:ext cx="9525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0800000">
            <a:off x="4029076" y="3752850"/>
            <a:ext cx="69532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212" idx="3"/>
          </p:cNvCxnSpPr>
          <p:nvPr/>
        </p:nvCxnSpPr>
        <p:spPr>
          <a:xfrm>
            <a:off x="5946775" y="5043311"/>
            <a:ext cx="996950" cy="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subTitle" idx="1"/>
          </p:nvPr>
        </p:nvSpPr>
        <p:spPr>
          <a:xfrm>
            <a:off x="1190625" y="3481388"/>
            <a:ext cx="9266238" cy="1119187"/>
          </a:xfrm>
        </p:spPr>
        <p:txBody>
          <a:bodyPr anchor="b" anchorCtr="1"/>
          <a:lstStyle/>
          <a:p>
            <a:pPr eaLnBrk="1" hangingPunct="1">
              <a:defRPr/>
            </a:pPr>
            <a:r>
              <a:rPr lang="en-GB" sz="2000" dirty="0" smtClean="0"/>
              <a:t>3G Mobile Context Sensitive Adaptability - User Friendly Mobile Work Place for Seamless Enterprise Applications </a:t>
            </a:r>
          </a:p>
          <a:p>
            <a:pPr eaLnBrk="1" hangingPunct="1">
              <a:defRPr/>
            </a:pPr>
            <a:endParaRPr lang="en-US" dirty="0" smtClean="0"/>
          </a:p>
        </p:txBody>
      </p:sp>
      <p:sp>
        <p:nvSpPr>
          <p:cNvPr id="60418" name="Rectangle 8"/>
          <p:cNvSpPr>
            <a:spLocks noGrp="1" noChangeArrowheads="1"/>
          </p:cNvSpPr>
          <p:nvPr>
            <p:ph type="ctrTitle"/>
          </p:nvPr>
        </p:nvSpPr>
        <p:spPr>
          <a:xfrm>
            <a:off x="857250" y="247650"/>
            <a:ext cx="9266238" cy="3040063"/>
          </a:xfrm>
          <a:noFill/>
        </p:spPr>
        <p:txBody>
          <a:bodyPr anchor="t"/>
          <a:lstStyle/>
          <a:p>
            <a:pPr eaLnBrk="1" hangingPunct="1"/>
            <a:r>
              <a:rPr lang="en-GB" sz="2800" dirty="0" smtClean="0"/>
              <a:t/>
            </a:r>
            <a:br>
              <a:rPr lang="en-GB" sz="2800" dirty="0" smtClean="0"/>
            </a:br>
            <a:r>
              <a:rPr lang="en-GB" sz="2800" dirty="0" smtClean="0"/>
              <a:t>CONSENSUS (</a:t>
            </a:r>
            <a:r>
              <a:rPr lang="en-US" sz="2800" dirty="0" smtClean="0"/>
              <a:t>PROJET </a:t>
            </a:r>
            <a:r>
              <a:rPr lang="en-US" sz="2800" dirty="0" err="1" smtClean="0"/>
              <a:t>Européen</a:t>
            </a:r>
            <a:r>
              <a:rPr lang="en-US" sz="2800" dirty="0" smtClean="0"/>
              <a:t> </a:t>
            </a:r>
            <a:r>
              <a:rPr lang="en-US" sz="2800" dirty="0" err="1" smtClean="0"/>
              <a:t>terminé</a:t>
            </a:r>
            <a:r>
              <a:rPr lang="en-US" sz="2800" dirty="0" smtClean="0"/>
              <a:t> en 2004)</a:t>
            </a:r>
            <a:br>
              <a:rPr lang="en-US" sz="2800" dirty="0" smtClean="0"/>
            </a:br>
            <a:r>
              <a:rPr lang="en-US" sz="3200" dirty="0" smtClean="0"/>
              <a:t>www.consensus-online.org </a:t>
            </a:r>
            <a:r>
              <a:rPr lang="en-GB" sz="2800" dirty="0" smtClean="0"/>
              <a:t/>
            </a:r>
            <a:br>
              <a:rPr lang="en-GB" sz="2800" dirty="0" smtClean="0"/>
            </a:br>
            <a:r>
              <a:rPr lang="en-US" sz="2800" dirty="0" smtClean="0"/>
              <a:t/>
            </a:r>
            <a:br>
              <a:rPr lang="en-US" sz="2800" dirty="0" smtClean="0"/>
            </a:br>
            <a:r>
              <a:rPr lang="en-US" sz="3200" dirty="0" smtClean="0"/>
              <a:t/>
            </a:r>
            <a:br>
              <a:rPr lang="en-US" sz="3200" dirty="0" smtClean="0"/>
            </a:br>
            <a:endParaRPr lang="en-US" sz="3200" dirty="0" smtClean="0"/>
          </a:p>
        </p:txBody>
      </p:sp>
      <p:sp>
        <p:nvSpPr>
          <p:cNvPr id="4" name="Rectangle 3"/>
          <p:cNvSpPr/>
          <p:nvPr/>
        </p:nvSpPr>
        <p:spPr>
          <a:xfrm>
            <a:off x="4905375" y="7114794"/>
            <a:ext cx="5524500" cy="341632"/>
          </a:xfrm>
          <a:prstGeom prst="rect">
            <a:avLst/>
          </a:prstGeom>
        </p:spPr>
        <p:txBody>
          <a:bodyPr>
            <a:spAutoFit/>
          </a:bodyPr>
          <a:lstStyle/>
          <a:p>
            <a:pPr eaLnBrk="1" hangingPunct="1">
              <a:defRPr/>
            </a:pPr>
            <a:r>
              <a:rPr lang="en-US" b="0" dirty="0">
                <a:latin typeface="+mj-lt"/>
              </a:rPr>
              <a:t>Slides : </a:t>
            </a:r>
            <a:r>
              <a:rPr lang="en-US" b="0" dirty="0" err="1">
                <a:latin typeface="+mj-lt"/>
              </a:rPr>
              <a:t>Cédric</a:t>
            </a:r>
            <a:r>
              <a:rPr lang="en-US" b="0" dirty="0">
                <a:latin typeface="+mj-lt"/>
              </a:rPr>
              <a:t> </a:t>
            </a:r>
            <a:r>
              <a:rPr lang="en-US" b="0" dirty="0" smtClean="0">
                <a:latin typeface="+mj-lt"/>
              </a:rPr>
              <a:t>Ulmer  cedric.ulmer@sap.com</a:t>
            </a:r>
            <a:endParaRPr lang="fr-FR" b="0" dirty="0">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p:txBody>
          <a:bodyPr/>
          <a:lstStyle/>
          <a:p>
            <a:pPr eaLnBrk="1" hangingPunct="1"/>
            <a:r>
              <a:rPr lang="en-US" smtClean="0"/>
              <a:t>Objective</a:t>
            </a:r>
          </a:p>
        </p:txBody>
      </p:sp>
      <p:sp>
        <p:nvSpPr>
          <p:cNvPr id="61443" name="Rectangle 3"/>
          <p:cNvSpPr>
            <a:spLocks noGrp="1" noChangeArrowheads="1"/>
          </p:cNvSpPr>
          <p:nvPr>
            <p:ph type="body" idx="4294967295"/>
          </p:nvPr>
        </p:nvSpPr>
        <p:spPr>
          <a:xfrm>
            <a:off x="-792162" y="5588000"/>
            <a:ext cx="10831512" cy="1060450"/>
          </a:xfrm>
          <a:noFill/>
        </p:spPr>
        <p:txBody>
          <a:bodyPr anchor="ctr" anchorCtr="1"/>
          <a:lstStyle/>
          <a:p>
            <a:pPr marL="331788" indent="-331788" algn="ctr" eaLnBrk="1" hangingPunct="1">
              <a:buFont typeface="Monotype Sorts" pitchFamily="2" charset="2"/>
              <a:buNone/>
            </a:pPr>
            <a:r>
              <a:rPr lang="en-US" sz="3300" i="1" dirty="0" smtClean="0"/>
              <a:t>Cost-efficient</a:t>
            </a:r>
            <a:r>
              <a:rPr lang="en-US" sz="3300" dirty="0" smtClean="0"/>
              <a:t> development of </a:t>
            </a:r>
            <a:br>
              <a:rPr lang="en-US" sz="3300" dirty="0" smtClean="0"/>
            </a:br>
            <a:r>
              <a:rPr lang="en-US" sz="3300" i="1" dirty="0" smtClean="0">
                <a:solidFill>
                  <a:srgbClr val="FF0000"/>
                </a:solidFill>
              </a:rPr>
              <a:t>usable</a:t>
            </a:r>
            <a:r>
              <a:rPr lang="en-US" sz="3300" dirty="0" smtClean="0"/>
              <a:t> </a:t>
            </a:r>
            <a:r>
              <a:rPr lang="en-US" sz="3300" i="1" dirty="0" smtClean="0"/>
              <a:t>device independent</a:t>
            </a:r>
            <a:r>
              <a:rPr lang="en-US" sz="3300" dirty="0" smtClean="0"/>
              <a:t> Applications</a:t>
            </a:r>
          </a:p>
        </p:txBody>
      </p:sp>
      <p:pic>
        <p:nvPicPr>
          <p:cNvPr id="61444" name="Picture 4" descr="PeterB copy"/>
          <p:cNvPicPr>
            <a:picLocks noChangeAspect="1" noChangeArrowheads="1"/>
          </p:cNvPicPr>
          <p:nvPr/>
        </p:nvPicPr>
        <p:blipFill>
          <a:blip r:embed="rId3" cstate="print"/>
          <a:srcRect t="6398" b="11397"/>
          <a:stretch>
            <a:fillRect/>
          </a:stretch>
        </p:blipFill>
        <p:spPr bwMode="auto">
          <a:xfrm>
            <a:off x="592138" y="1674813"/>
            <a:ext cx="7481887" cy="3913187"/>
          </a:xfrm>
          <a:prstGeom prst="rect">
            <a:avLst/>
          </a:prstGeom>
          <a:noFill/>
          <a:ln w="9525">
            <a:noFill/>
            <a:miter lim="800000"/>
            <a:headEnd/>
            <a:tailEnd/>
          </a:ln>
        </p:spPr>
      </p:pic>
      <p:sp>
        <p:nvSpPr>
          <p:cNvPr id="5" name="Rectangle 4"/>
          <p:cNvSpPr/>
          <p:nvPr/>
        </p:nvSpPr>
        <p:spPr>
          <a:xfrm>
            <a:off x="5524500" y="2954512"/>
            <a:ext cx="5524500" cy="1089529"/>
          </a:xfrm>
          <a:prstGeom prst="rect">
            <a:avLst/>
          </a:prstGeom>
        </p:spPr>
        <p:txBody>
          <a:bodyPr>
            <a:spAutoFit/>
          </a:bodyPr>
          <a:lstStyle/>
          <a:p>
            <a:pPr marL="1290638" lvl="1" algn="ctr" eaLnBrk="1" hangingPunct="1"/>
            <a:r>
              <a:rPr lang="en-US" b="0" dirty="0" smtClean="0">
                <a:latin typeface="+mj-lt"/>
              </a:rPr>
              <a:t>For all SAP applications being able to be displayed on all devices </a:t>
            </a:r>
          </a:p>
          <a:p>
            <a:pPr marL="1290638" lvl="1" algn="ctr" eaLnBrk="1" hangingPunct="1"/>
            <a:r>
              <a:rPr lang="en-US" b="0" dirty="0" smtClean="0">
                <a:latin typeface="+mj-lt"/>
              </a:rPr>
              <a:t>50.000 sets of application </a:t>
            </a:r>
            <a:r>
              <a:rPr lang="en-US" b="0" dirty="0" err="1" smtClean="0">
                <a:latin typeface="+mj-lt"/>
              </a:rPr>
              <a:t>Uis</a:t>
            </a:r>
            <a:endParaRPr lang="en-US" b="0" dirty="0" smtClean="0">
              <a:latin typeface="+mj-lt"/>
            </a:endParaRPr>
          </a:p>
          <a:p>
            <a:pPr marL="1290638" lvl="1" algn="ctr" eaLnBrk="1" hangingPunct="1"/>
            <a:r>
              <a:rPr lang="en-US" b="0" dirty="0" smtClean="0">
                <a:latin typeface="+mj-lt"/>
              </a:rPr>
              <a:t> need  to be created!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marL="198438" eaLnBrk="1" hangingPunct="1"/>
            <a:r>
              <a:rPr lang="en-US" smtClean="0"/>
              <a:t>State of the Art: Adaptation - Transcoding</a:t>
            </a:r>
          </a:p>
        </p:txBody>
      </p:sp>
      <p:grpSp>
        <p:nvGrpSpPr>
          <p:cNvPr id="2" name="Group 3"/>
          <p:cNvGrpSpPr>
            <a:grpSpLocks/>
          </p:cNvGrpSpPr>
          <p:nvPr/>
        </p:nvGrpSpPr>
        <p:grpSpPr bwMode="auto">
          <a:xfrm>
            <a:off x="1000125" y="1570038"/>
            <a:ext cx="9088438" cy="5075237"/>
            <a:chOff x="113" y="799"/>
            <a:chExt cx="5509" cy="3376"/>
          </a:xfrm>
        </p:grpSpPr>
        <p:pic>
          <p:nvPicPr>
            <p:cNvPr id="63496" name="Picture 4" descr="CATS_ESS_E"/>
            <p:cNvPicPr>
              <a:picLocks noChangeAspect="1" noChangeArrowheads="1"/>
            </p:cNvPicPr>
            <p:nvPr/>
          </p:nvPicPr>
          <p:blipFill>
            <a:blip r:embed="rId3" cstate="print"/>
            <a:srcRect/>
            <a:stretch>
              <a:fillRect/>
            </a:stretch>
          </p:blipFill>
          <p:spPr bwMode="auto">
            <a:xfrm>
              <a:off x="113" y="881"/>
              <a:ext cx="2592" cy="2421"/>
            </a:xfrm>
            <a:prstGeom prst="rect">
              <a:avLst/>
            </a:prstGeom>
            <a:noFill/>
            <a:ln w="12700">
              <a:noFill/>
              <a:miter lim="800000"/>
              <a:headEnd/>
              <a:tailEnd/>
            </a:ln>
          </p:spPr>
        </p:pic>
        <p:grpSp>
          <p:nvGrpSpPr>
            <p:cNvPr id="3" name="Group 5"/>
            <p:cNvGrpSpPr>
              <a:grpSpLocks/>
            </p:cNvGrpSpPr>
            <p:nvPr/>
          </p:nvGrpSpPr>
          <p:grpSpPr bwMode="auto">
            <a:xfrm>
              <a:off x="161" y="799"/>
              <a:ext cx="5461" cy="3376"/>
              <a:chOff x="161" y="400"/>
              <a:chExt cx="5461" cy="3376"/>
            </a:xfrm>
          </p:grpSpPr>
          <p:sp>
            <p:nvSpPr>
              <p:cNvPr id="63498" name="Rectangle 6"/>
              <p:cNvSpPr>
                <a:spLocks noChangeArrowheads="1"/>
              </p:cNvSpPr>
              <p:nvPr/>
            </p:nvSpPr>
            <p:spPr bwMode="auto">
              <a:xfrm>
                <a:off x="161" y="1181"/>
                <a:ext cx="886" cy="357"/>
              </a:xfrm>
              <a:prstGeom prst="rect">
                <a:avLst/>
              </a:prstGeom>
              <a:noFill/>
              <a:ln w="28575">
                <a:solidFill>
                  <a:srgbClr val="FF0000"/>
                </a:solidFill>
                <a:miter lim="800000"/>
                <a:headEnd/>
                <a:tailEnd/>
              </a:ln>
            </p:spPr>
            <p:txBody>
              <a:bodyPr wrap="none" lIns="0" tIns="0" rIns="0" bIns="0" anchor="ctr"/>
              <a:lstStyle/>
              <a:p>
                <a:endParaRPr lang="fr-FR"/>
              </a:p>
            </p:txBody>
          </p:sp>
          <p:grpSp>
            <p:nvGrpSpPr>
              <p:cNvPr id="4" name="Group 7"/>
              <p:cNvGrpSpPr>
                <a:grpSpLocks/>
              </p:cNvGrpSpPr>
              <p:nvPr/>
            </p:nvGrpSpPr>
            <p:grpSpPr bwMode="auto">
              <a:xfrm>
                <a:off x="161" y="1181"/>
                <a:ext cx="2502" cy="831"/>
                <a:chOff x="198" y="1644"/>
                <a:chExt cx="2502" cy="831"/>
              </a:xfrm>
            </p:grpSpPr>
            <p:sp>
              <p:nvSpPr>
                <p:cNvPr id="63523" name="Rectangle 8"/>
                <p:cNvSpPr>
                  <a:spLocks noChangeArrowheads="1"/>
                </p:cNvSpPr>
                <p:nvPr/>
              </p:nvSpPr>
              <p:spPr bwMode="auto">
                <a:xfrm>
                  <a:off x="1126" y="1644"/>
                  <a:ext cx="1574" cy="357"/>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24" name="Rectangle 9"/>
                <p:cNvSpPr>
                  <a:spLocks noChangeArrowheads="1"/>
                </p:cNvSpPr>
                <p:nvPr/>
              </p:nvSpPr>
              <p:spPr bwMode="auto">
                <a:xfrm>
                  <a:off x="198" y="2374"/>
                  <a:ext cx="2262" cy="101"/>
                </a:xfrm>
                <a:prstGeom prst="rect">
                  <a:avLst/>
                </a:prstGeom>
                <a:noFill/>
                <a:ln w="28575">
                  <a:solidFill>
                    <a:srgbClr val="FF0000"/>
                  </a:solidFill>
                  <a:miter lim="800000"/>
                  <a:headEnd/>
                  <a:tailEnd/>
                </a:ln>
              </p:spPr>
              <p:txBody>
                <a:bodyPr wrap="none" lIns="0" tIns="0" rIns="0" bIns="0" anchor="ctr"/>
                <a:lstStyle/>
                <a:p>
                  <a:endParaRPr lang="fr-FR"/>
                </a:p>
              </p:txBody>
            </p:sp>
          </p:grpSp>
          <p:pic>
            <p:nvPicPr>
              <p:cNvPr id="63500" name="Picture 10" descr="Bild3"/>
              <p:cNvPicPr>
                <a:picLocks noChangeAspect="1" noChangeArrowheads="1"/>
              </p:cNvPicPr>
              <p:nvPr/>
            </p:nvPicPr>
            <p:blipFill>
              <a:blip r:embed="rId4" cstate="print"/>
              <a:srcRect/>
              <a:stretch>
                <a:fillRect/>
              </a:stretch>
            </p:blipFill>
            <p:spPr bwMode="auto">
              <a:xfrm>
                <a:off x="3365" y="400"/>
                <a:ext cx="663" cy="486"/>
              </a:xfrm>
              <a:prstGeom prst="rect">
                <a:avLst/>
              </a:prstGeom>
              <a:noFill/>
              <a:ln w="9525">
                <a:noFill/>
                <a:miter lim="800000"/>
                <a:headEnd/>
                <a:tailEnd/>
              </a:ln>
            </p:spPr>
          </p:pic>
          <p:pic>
            <p:nvPicPr>
              <p:cNvPr id="63501" name="Picture 11" descr="Bild7"/>
              <p:cNvPicPr>
                <a:picLocks noChangeAspect="1" noChangeArrowheads="1"/>
              </p:cNvPicPr>
              <p:nvPr/>
            </p:nvPicPr>
            <p:blipFill>
              <a:blip r:embed="rId5" cstate="print"/>
              <a:srcRect/>
              <a:stretch>
                <a:fillRect/>
              </a:stretch>
            </p:blipFill>
            <p:spPr bwMode="auto">
              <a:xfrm>
                <a:off x="3164" y="1020"/>
                <a:ext cx="653" cy="476"/>
              </a:xfrm>
              <a:prstGeom prst="rect">
                <a:avLst/>
              </a:prstGeom>
              <a:noFill/>
              <a:ln w="9525">
                <a:noFill/>
                <a:miter lim="800000"/>
                <a:headEnd/>
                <a:tailEnd/>
              </a:ln>
            </p:spPr>
          </p:pic>
          <p:sp>
            <p:nvSpPr>
              <p:cNvPr id="63502" name="Rectangle 12"/>
              <p:cNvSpPr>
                <a:spLocks noChangeArrowheads="1"/>
              </p:cNvSpPr>
              <p:nvPr/>
            </p:nvSpPr>
            <p:spPr bwMode="auto">
              <a:xfrm>
                <a:off x="3381" y="781"/>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03" name="Line 13"/>
              <p:cNvSpPr>
                <a:spLocks noChangeShapeType="1"/>
              </p:cNvSpPr>
              <p:nvPr/>
            </p:nvSpPr>
            <p:spPr bwMode="auto">
              <a:xfrm>
                <a:off x="3493" y="885"/>
                <a:ext cx="5" cy="134"/>
              </a:xfrm>
              <a:prstGeom prst="line">
                <a:avLst/>
              </a:prstGeom>
              <a:noFill/>
              <a:ln w="19050">
                <a:solidFill>
                  <a:srgbClr val="FF0000"/>
                </a:solidFill>
                <a:round/>
                <a:headEnd/>
                <a:tailEnd type="triangle" w="med" len="med"/>
              </a:ln>
            </p:spPr>
            <p:txBody>
              <a:bodyPr lIns="0" tIns="0" rIns="0" bIns="0"/>
              <a:lstStyle/>
              <a:p>
                <a:endParaRPr lang="fr-FR"/>
              </a:p>
            </p:txBody>
          </p:sp>
          <p:grpSp>
            <p:nvGrpSpPr>
              <p:cNvPr id="5" name="Group 14"/>
              <p:cNvGrpSpPr>
                <a:grpSpLocks/>
              </p:cNvGrpSpPr>
              <p:nvPr/>
            </p:nvGrpSpPr>
            <p:grpSpPr bwMode="auto">
              <a:xfrm>
                <a:off x="3016" y="2186"/>
                <a:ext cx="844" cy="1590"/>
                <a:chOff x="2957" y="2049"/>
                <a:chExt cx="844" cy="1590"/>
              </a:xfrm>
            </p:grpSpPr>
            <p:pic>
              <p:nvPicPr>
                <p:cNvPr id="63518" name="Picture 15" descr="Bild15"/>
                <p:cNvPicPr>
                  <a:picLocks noChangeAspect="1" noChangeArrowheads="1"/>
                </p:cNvPicPr>
                <p:nvPr/>
              </p:nvPicPr>
              <p:blipFill>
                <a:blip r:embed="rId6" cstate="print"/>
                <a:srcRect/>
                <a:stretch>
                  <a:fillRect/>
                </a:stretch>
              </p:blipFill>
              <p:spPr bwMode="auto">
                <a:xfrm>
                  <a:off x="3120" y="2049"/>
                  <a:ext cx="663" cy="472"/>
                </a:xfrm>
                <a:prstGeom prst="rect">
                  <a:avLst/>
                </a:prstGeom>
                <a:noFill/>
                <a:ln w="9525">
                  <a:noFill/>
                  <a:miter lim="800000"/>
                  <a:headEnd/>
                  <a:tailEnd/>
                </a:ln>
              </p:spPr>
            </p:pic>
            <p:pic>
              <p:nvPicPr>
                <p:cNvPr id="63519" name="Picture 16" descr="Bild17"/>
                <p:cNvPicPr>
                  <a:picLocks noChangeAspect="1" noChangeArrowheads="1"/>
                </p:cNvPicPr>
                <p:nvPr/>
              </p:nvPicPr>
              <p:blipFill>
                <a:blip r:embed="rId7" cstate="print"/>
                <a:srcRect/>
                <a:stretch>
                  <a:fillRect/>
                </a:stretch>
              </p:blipFill>
              <p:spPr bwMode="auto">
                <a:xfrm>
                  <a:off x="3120" y="2544"/>
                  <a:ext cx="681" cy="480"/>
                </a:xfrm>
                <a:prstGeom prst="rect">
                  <a:avLst/>
                </a:prstGeom>
                <a:noFill/>
                <a:ln w="9525">
                  <a:noFill/>
                  <a:miter lim="800000"/>
                  <a:headEnd/>
                  <a:tailEnd/>
                </a:ln>
              </p:spPr>
            </p:pic>
            <p:pic>
              <p:nvPicPr>
                <p:cNvPr id="63520" name="Picture 17" descr="Bild21"/>
                <p:cNvPicPr>
                  <a:picLocks noChangeAspect="1" noChangeArrowheads="1"/>
                </p:cNvPicPr>
                <p:nvPr/>
              </p:nvPicPr>
              <p:blipFill>
                <a:blip r:embed="rId8" cstate="print"/>
                <a:srcRect/>
                <a:stretch>
                  <a:fillRect/>
                </a:stretch>
              </p:blipFill>
              <p:spPr bwMode="auto">
                <a:xfrm>
                  <a:off x="2957" y="3168"/>
                  <a:ext cx="653" cy="471"/>
                </a:xfrm>
                <a:prstGeom prst="rect">
                  <a:avLst/>
                </a:prstGeom>
                <a:noFill/>
                <a:ln w="9525">
                  <a:noFill/>
                  <a:miter lim="800000"/>
                  <a:headEnd/>
                  <a:tailEnd/>
                </a:ln>
              </p:spPr>
            </p:pic>
            <p:sp>
              <p:nvSpPr>
                <p:cNvPr id="63521" name="Rectangle 18"/>
                <p:cNvSpPr>
                  <a:spLocks noChangeArrowheads="1"/>
                </p:cNvSpPr>
                <p:nvPr/>
              </p:nvSpPr>
              <p:spPr bwMode="auto">
                <a:xfrm>
                  <a:off x="3147" y="2928"/>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22" name="Line 19"/>
                <p:cNvSpPr>
                  <a:spLocks noChangeShapeType="1"/>
                </p:cNvSpPr>
                <p:nvPr/>
              </p:nvSpPr>
              <p:spPr bwMode="auto">
                <a:xfrm>
                  <a:off x="3279" y="3023"/>
                  <a:ext cx="5" cy="134"/>
                </a:xfrm>
                <a:prstGeom prst="line">
                  <a:avLst/>
                </a:prstGeom>
                <a:noFill/>
                <a:ln w="19050">
                  <a:solidFill>
                    <a:srgbClr val="FF0000"/>
                  </a:solidFill>
                  <a:round/>
                  <a:headEnd/>
                  <a:tailEnd type="triangle" w="med" len="med"/>
                </a:ln>
              </p:spPr>
              <p:txBody>
                <a:bodyPr lIns="0" tIns="0" rIns="0" bIns="0"/>
                <a:lstStyle/>
                <a:p>
                  <a:endParaRPr lang="fr-FR"/>
                </a:p>
              </p:txBody>
            </p:sp>
          </p:grpSp>
          <p:pic>
            <p:nvPicPr>
              <p:cNvPr id="63505" name="Picture 20" descr="Bild9"/>
              <p:cNvPicPr>
                <a:picLocks noChangeAspect="1" noChangeArrowheads="1"/>
              </p:cNvPicPr>
              <p:nvPr/>
            </p:nvPicPr>
            <p:blipFill>
              <a:blip r:embed="rId9" cstate="print"/>
              <a:srcRect/>
              <a:stretch>
                <a:fillRect/>
              </a:stretch>
            </p:blipFill>
            <p:spPr bwMode="auto">
              <a:xfrm>
                <a:off x="4164" y="1015"/>
                <a:ext cx="672" cy="490"/>
              </a:xfrm>
              <a:prstGeom prst="rect">
                <a:avLst/>
              </a:prstGeom>
              <a:noFill/>
              <a:ln w="9525">
                <a:noFill/>
                <a:miter lim="800000"/>
                <a:headEnd/>
                <a:tailEnd/>
              </a:ln>
            </p:spPr>
          </p:pic>
          <p:pic>
            <p:nvPicPr>
              <p:cNvPr id="63506" name="Picture 21" descr="Bild13"/>
              <p:cNvPicPr>
                <a:picLocks noChangeAspect="1" noChangeArrowheads="1"/>
              </p:cNvPicPr>
              <p:nvPr/>
            </p:nvPicPr>
            <p:blipFill>
              <a:blip r:embed="rId10" cstate="print"/>
              <a:srcRect/>
              <a:stretch>
                <a:fillRect/>
              </a:stretch>
            </p:blipFill>
            <p:spPr bwMode="auto">
              <a:xfrm>
                <a:off x="4174" y="1523"/>
                <a:ext cx="663" cy="495"/>
              </a:xfrm>
              <a:prstGeom prst="rect">
                <a:avLst/>
              </a:prstGeom>
              <a:noFill/>
              <a:ln w="9525">
                <a:noFill/>
                <a:miter lim="800000"/>
                <a:headEnd/>
                <a:tailEnd/>
              </a:ln>
            </p:spPr>
          </p:pic>
          <p:sp>
            <p:nvSpPr>
              <p:cNvPr id="63507" name="Rectangle 22"/>
              <p:cNvSpPr>
                <a:spLocks noChangeArrowheads="1"/>
              </p:cNvSpPr>
              <p:nvPr/>
            </p:nvSpPr>
            <p:spPr bwMode="auto">
              <a:xfrm>
                <a:off x="4185" y="1918"/>
                <a:ext cx="256" cy="91"/>
              </a:xfrm>
              <a:prstGeom prst="rect">
                <a:avLst/>
              </a:prstGeom>
              <a:noFill/>
              <a:ln w="28575">
                <a:solidFill>
                  <a:srgbClr val="FF0000"/>
                </a:solidFill>
                <a:miter lim="800000"/>
                <a:headEnd/>
                <a:tailEnd/>
              </a:ln>
            </p:spPr>
            <p:txBody>
              <a:bodyPr wrap="none" lIns="0" tIns="0" rIns="0" bIns="0" anchor="ctr"/>
              <a:lstStyle/>
              <a:p>
                <a:endParaRPr lang="fr-FR"/>
              </a:p>
            </p:txBody>
          </p:sp>
          <p:sp>
            <p:nvSpPr>
              <p:cNvPr id="63508" name="Rectangle 23"/>
              <p:cNvSpPr>
                <a:spLocks noChangeArrowheads="1"/>
              </p:cNvSpPr>
              <p:nvPr/>
            </p:nvSpPr>
            <p:spPr bwMode="auto">
              <a:xfrm>
                <a:off x="4420" y="1181"/>
                <a:ext cx="256" cy="91"/>
              </a:xfrm>
              <a:prstGeom prst="rect">
                <a:avLst/>
              </a:prstGeom>
              <a:noFill/>
              <a:ln w="28575">
                <a:solidFill>
                  <a:srgbClr val="FF0000"/>
                </a:solidFill>
                <a:miter lim="800000"/>
                <a:headEnd/>
                <a:tailEnd/>
              </a:ln>
            </p:spPr>
            <p:txBody>
              <a:bodyPr wrap="none" lIns="0" tIns="0" rIns="0" bIns="0" anchor="ctr"/>
              <a:lstStyle/>
              <a:p>
                <a:endParaRPr lang="fr-FR"/>
              </a:p>
            </p:txBody>
          </p:sp>
          <p:pic>
            <p:nvPicPr>
              <p:cNvPr id="63509" name="Picture 24" descr="Bild7"/>
              <p:cNvPicPr>
                <a:picLocks noChangeAspect="1" noChangeArrowheads="1"/>
              </p:cNvPicPr>
              <p:nvPr/>
            </p:nvPicPr>
            <p:blipFill>
              <a:blip r:embed="rId5" cstate="print"/>
              <a:srcRect/>
              <a:stretch>
                <a:fillRect/>
              </a:stretch>
            </p:blipFill>
            <p:spPr bwMode="auto">
              <a:xfrm>
                <a:off x="3995" y="2166"/>
                <a:ext cx="653" cy="476"/>
              </a:xfrm>
              <a:prstGeom prst="rect">
                <a:avLst/>
              </a:prstGeom>
              <a:noFill/>
              <a:ln w="9525">
                <a:noFill/>
                <a:miter lim="800000"/>
                <a:headEnd/>
                <a:tailEnd/>
              </a:ln>
            </p:spPr>
          </p:pic>
          <p:sp>
            <p:nvSpPr>
              <p:cNvPr id="63510" name="Line 25"/>
              <p:cNvSpPr>
                <a:spLocks noChangeShapeType="1"/>
              </p:cNvSpPr>
              <p:nvPr/>
            </p:nvSpPr>
            <p:spPr bwMode="auto">
              <a:xfrm>
                <a:off x="4318" y="2016"/>
                <a:ext cx="5" cy="134"/>
              </a:xfrm>
              <a:prstGeom prst="line">
                <a:avLst/>
              </a:prstGeom>
              <a:noFill/>
              <a:ln w="19050">
                <a:solidFill>
                  <a:srgbClr val="FF0000"/>
                </a:solidFill>
                <a:round/>
                <a:headEnd/>
                <a:tailEnd type="triangle" w="med" len="med"/>
              </a:ln>
            </p:spPr>
            <p:txBody>
              <a:bodyPr lIns="0" tIns="0" rIns="0" bIns="0"/>
              <a:lstStyle/>
              <a:p>
                <a:endParaRPr lang="fr-FR"/>
              </a:p>
            </p:txBody>
          </p:sp>
          <p:sp>
            <p:nvSpPr>
              <p:cNvPr id="63511" name="Line 26"/>
              <p:cNvSpPr>
                <a:spLocks noChangeShapeType="1"/>
              </p:cNvSpPr>
              <p:nvPr/>
            </p:nvSpPr>
            <p:spPr bwMode="auto">
              <a:xfrm>
                <a:off x="4704" y="1219"/>
                <a:ext cx="260" cy="8"/>
              </a:xfrm>
              <a:prstGeom prst="line">
                <a:avLst/>
              </a:prstGeom>
              <a:noFill/>
              <a:ln w="19050">
                <a:solidFill>
                  <a:srgbClr val="FF0000"/>
                </a:solidFill>
                <a:round/>
                <a:headEnd type="triangle" w="med" len="med"/>
                <a:tailEnd type="triangle" w="med" len="med"/>
              </a:ln>
            </p:spPr>
            <p:txBody>
              <a:bodyPr lIns="0" tIns="0" rIns="0" bIns="0"/>
              <a:lstStyle/>
              <a:p>
                <a:endParaRPr lang="fr-FR"/>
              </a:p>
            </p:txBody>
          </p:sp>
          <p:sp>
            <p:nvSpPr>
              <p:cNvPr id="63512" name="Line 27"/>
              <p:cNvSpPr>
                <a:spLocks noChangeShapeType="1"/>
              </p:cNvSpPr>
              <p:nvPr/>
            </p:nvSpPr>
            <p:spPr bwMode="auto">
              <a:xfrm>
                <a:off x="3818" y="1241"/>
                <a:ext cx="345" cy="1"/>
              </a:xfrm>
              <a:prstGeom prst="line">
                <a:avLst/>
              </a:prstGeom>
              <a:noFill/>
              <a:ln w="19050">
                <a:solidFill>
                  <a:srgbClr val="FF0000"/>
                </a:solidFill>
                <a:round/>
                <a:headEnd/>
                <a:tailEnd type="triangle" w="med" len="med"/>
              </a:ln>
            </p:spPr>
            <p:txBody>
              <a:bodyPr lIns="0" tIns="0" rIns="0" bIns="0"/>
              <a:lstStyle/>
              <a:p>
                <a:endParaRPr lang="fr-FR"/>
              </a:p>
            </p:txBody>
          </p:sp>
          <p:sp>
            <p:nvSpPr>
              <p:cNvPr id="63513" name="Line 28"/>
              <p:cNvSpPr>
                <a:spLocks noChangeShapeType="1"/>
              </p:cNvSpPr>
              <p:nvPr/>
            </p:nvSpPr>
            <p:spPr bwMode="auto">
              <a:xfrm>
                <a:off x="3818" y="2377"/>
                <a:ext cx="159" cy="1"/>
              </a:xfrm>
              <a:prstGeom prst="line">
                <a:avLst/>
              </a:prstGeom>
              <a:noFill/>
              <a:ln w="19050">
                <a:solidFill>
                  <a:srgbClr val="FF0000"/>
                </a:solidFill>
                <a:round/>
                <a:headEnd type="triangle" w="med" len="med"/>
                <a:tailEnd/>
              </a:ln>
            </p:spPr>
            <p:txBody>
              <a:bodyPr lIns="0" tIns="0" rIns="0" bIns="0"/>
              <a:lstStyle/>
              <a:p>
                <a:endParaRPr lang="fr-FR"/>
              </a:p>
            </p:txBody>
          </p:sp>
          <p:pic>
            <p:nvPicPr>
              <p:cNvPr id="63514" name="Picture 29" descr="Bild11"/>
              <p:cNvPicPr>
                <a:picLocks noChangeAspect="1" noChangeArrowheads="1"/>
              </p:cNvPicPr>
              <p:nvPr/>
            </p:nvPicPr>
            <p:blipFill>
              <a:blip r:embed="rId11" cstate="print"/>
              <a:srcRect/>
              <a:stretch>
                <a:fillRect/>
              </a:stretch>
            </p:blipFill>
            <p:spPr bwMode="auto">
              <a:xfrm>
                <a:off x="4955" y="993"/>
                <a:ext cx="667" cy="490"/>
              </a:xfrm>
              <a:prstGeom prst="rect">
                <a:avLst/>
              </a:prstGeom>
              <a:noFill/>
              <a:ln w="9525">
                <a:noFill/>
                <a:miter lim="800000"/>
                <a:headEnd/>
                <a:tailEnd/>
              </a:ln>
            </p:spPr>
          </p:pic>
          <p:cxnSp>
            <p:nvCxnSpPr>
              <p:cNvPr id="63515" name="AutoShape 30"/>
              <p:cNvCxnSpPr>
                <a:cxnSpLocks noChangeShapeType="1"/>
                <a:stCxn id="63498" idx="0"/>
              </p:cNvCxnSpPr>
              <p:nvPr/>
            </p:nvCxnSpPr>
            <p:spPr bwMode="auto">
              <a:xfrm rot="-5400000">
                <a:off x="1720" y="-473"/>
                <a:ext cx="529" cy="2761"/>
              </a:xfrm>
              <a:prstGeom prst="bentConnector2">
                <a:avLst/>
              </a:prstGeom>
              <a:noFill/>
              <a:ln w="38100">
                <a:solidFill>
                  <a:srgbClr val="FF0101"/>
                </a:solidFill>
                <a:miter lim="800000"/>
                <a:headEnd/>
                <a:tailEnd type="triangle" w="med" len="med"/>
              </a:ln>
            </p:spPr>
          </p:cxnSp>
          <p:cxnSp>
            <p:nvCxnSpPr>
              <p:cNvPr id="63516" name="AutoShape 31"/>
              <p:cNvCxnSpPr>
                <a:cxnSpLocks noChangeShapeType="1"/>
                <a:stCxn id="63523" idx="3"/>
              </p:cNvCxnSpPr>
              <p:nvPr/>
            </p:nvCxnSpPr>
            <p:spPr bwMode="auto">
              <a:xfrm flipV="1">
                <a:off x="2672" y="1258"/>
                <a:ext cx="492" cy="102"/>
              </a:xfrm>
              <a:prstGeom prst="bentConnector3">
                <a:avLst>
                  <a:gd name="adj1" fmla="val 48981"/>
                </a:avLst>
              </a:prstGeom>
              <a:noFill/>
              <a:ln w="38100">
                <a:solidFill>
                  <a:srgbClr val="FF0101"/>
                </a:solidFill>
                <a:miter lim="800000"/>
                <a:headEnd/>
                <a:tailEnd type="triangle" w="med" len="med"/>
              </a:ln>
            </p:spPr>
          </p:cxnSp>
          <p:cxnSp>
            <p:nvCxnSpPr>
              <p:cNvPr id="63517" name="AutoShape 32"/>
              <p:cNvCxnSpPr>
                <a:cxnSpLocks noChangeShapeType="1"/>
                <a:stCxn id="63524" idx="3"/>
              </p:cNvCxnSpPr>
              <p:nvPr/>
            </p:nvCxnSpPr>
            <p:spPr bwMode="auto">
              <a:xfrm>
                <a:off x="2432" y="1962"/>
                <a:ext cx="747" cy="460"/>
              </a:xfrm>
              <a:prstGeom prst="bentConnector3">
                <a:avLst>
                  <a:gd name="adj1" fmla="val 49398"/>
                </a:avLst>
              </a:prstGeom>
              <a:noFill/>
              <a:ln w="38100">
                <a:solidFill>
                  <a:srgbClr val="FF0101"/>
                </a:solidFill>
                <a:miter lim="800000"/>
                <a:headEnd/>
                <a:tailEnd type="triangle" w="med" len="med"/>
              </a:ln>
            </p:spPr>
          </p:cxnSp>
        </p:grpSp>
      </p:grpSp>
      <p:grpSp>
        <p:nvGrpSpPr>
          <p:cNvPr id="6" name="Group 33"/>
          <p:cNvGrpSpPr>
            <a:grpSpLocks/>
          </p:cNvGrpSpPr>
          <p:nvPr/>
        </p:nvGrpSpPr>
        <p:grpSpPr bwMode="auto">
          <a:xfrm>
            <a:off x="7291388" y="371475"/>
            <a:ext cx="3544887" cy="6548438"/>
            <a:chOff x="3847" y="347"/>
            <a:chExt cx="1848" cy="3712"/>
          </a:xfrm>
        </p:grpSpPr>
        <p:pic>
          <p:nvPicPr>
            <p:cNvPr id="63494" name="Picture 34" descr="PE03513_"/>
            <p:cNvPicPr>
              <a:picLocks noChangeAspect="1" noChangeArrowheads="1"/>
            </p:cNvPicPr>
            <p:nvPr/>
          </p:nvPicPr>
          <p:blipFill>
            <a:blip r:embed="rId12" cstate="print"/>
            <a:srcRect/>
            <a:stretch>
              <a:fillRect/>
            </a:stretch>
          </p:blipFill>
          <p:spPr bwMode="auto">
            <a:xfrm>
              <a:off x="4391" y="2635"/>
              <a:ext cx="1304" cy="1424"/>
            </a:xfrm>
            <a:prstGeom prst="rect">
              <a:avLst/>
            </a:prstGeom>
            <a:noFill/>
            <a:ln w="9525">
              <a:noFill/>
              <a:miter lim="800000"/>
              <a:headEnd/>
              <a:tailEnd/>
            </a:ln>
          </p:spPr>
        </p:pic>
        <p:sp>
          <p:nvSpPr>
            <p:cNvPr id="63495" name="Text Box 35"/>
            <p:cNvSpPr txBox="1">
              <a:spLocks noChangeArrowheads="1"/>
            </p:cNvSpPr>
            <p:nvPr/>
          </p:nvSpPr>
          <p:spPr bwMode="auto">
            <a:xfrm rot="-3416364">
              <a:off x="2534" y="1660"/>
              <a:ext cx="3282" cy="655"/>
            </a:xfrm>
            <a:prstGeom prst="rect">
              <a:avLst/>
            </a:prstGeom>
            <a:solidFill>
              <a:schemeClr val="bg1"/>
            </a:solidFill>
            <a:ln w="12700">
              <a:solidFill>
                <a:schemeClr val="tx1"/>
              </a:solidFill>
              <a:miter lim="800000"/>
              <a:headEnd/>
              <a:tailEnd/>
            </a:ln>
          </p:spPr>
          <p:txBody>
            <a:bodyPr>
              <a:spAutoFit/>
            </a:bodyPr>
            <a:lstStyle/>
            <a:p>
              <a:pPr algn="ctr" eaLnBrk="1" hangingPunct="1"/>
              <a:r>
                <a:rPr lang="en-GB" sz="4200">
                  <a:solidFill>
                    <a:srgbClr val="FF0000"/>
                  </a:solidFill>
                  <a:latin typeface="Arial Black" pitchFamily="34" charset="0"/>
                </a:rPr>
                <a:t>Usability: Declined!</a:t>
              </a:r>
              <a:endParaRPr lang="en-GB" sz="4200">
                <a:solidFill>
                  <a:srgbClr val="FF0000"/>
                </a:solidFill>
                <a:latin typeface="Arial Narrow" pitchFamily="34" charset="0"/>
              </a:endParaRPr>
            </a:p>
          </p:txBody>
        </p:sp>
      </p:grpSp>
      <p:sp>
        <p:nvSpPr>
          <p:cNvPr id="260132" name="Rectangle 36"/>
          <p:cNvSpPr>
            <a:spLocks noChangeArrowheads="1"/>
          </p:cNvSpPr>
          <p:nvPr/>
        </p:nvSpPr>
        <p:spPr bwMode="gray">
          <a:xfrm>
            <a:off x="862013" y="5449888"/>
            <a:ext cx="5170487" cy="1195387"/>
          </a:xfrm>
          <a:prstGeom prst="rect">
            <a:avLst/>
          </a:prstGeom>
          <a:noFill/>
          <a:ln w="12700">
            <a:noFill/>
            <a:miter lim="800000"/>
            <a:headEnd/>
            <a:tailEnd/>
          </a:ln>
        </p:spPr>
        <p:txBody>
          <a:bodyPr lIns="0" tIns="0" rIns="0" bIns="0"/>
          <a:lstStyle/>
          <a:p>
            <a:pPr marL="423863" indent="-290513">
              <a:spcBef>
                <a:spcPct val="20000"/>
              </a:spcBef>
              <a:buSzPct val="100000"/>
            </a:pPr>
            <a:r>
              <a:rPr lang="en-US" u="sng"/>
              <a:t>Application-independent adaptation:</a:t>
            </a:r>
            <a:endParaRPr lang="en-US"/>
          </a:p>
          <a:p>
            <a:pPr marL="423863" indent="-290513">
              <a:spcBef>
                <a:spcPct val="20000"/>
              </a:spcBef>
              <a:buSzPct val="100000"/>
              <a:buFont typeface="Monotype Sorts" pitchFamily="2" charset="2"/>
              <a:buChar char="m"/>
            </a:pPr>
            <a:r>
              <a:rPr lang="en-US"/>
              <a:t>A multitude of screens</a:t>
            </a:r>
          </a:p>
          <a:p>
            <a:pPr marL="423863" indent="-290513">
              <a:spcBef>
                <a:spcPct val="20000"/>
              </a:spcBef>
              <a:buSzPct val="100000"/>
              <a:buFont typeface="Monotype Sorts" pitchFamily="2" charset="2"/>
              <a:buChar char="m"/>
            </a:pPr>
            <a:r>
              <a:rPr lang="en-US"/>
              <a:t>15 numbers have to be entered</a:t>
            </a:r>
            <a:endParaRPr lang="en-US">
              <a:sym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5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013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013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601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3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2050"/>
          <p:cNvSpPr>
            <a:spLocks noChangeShapeType="1"/>
          </p:cNvSpPr>
          <p:nvPr/>
        </p:nvSpPr>
        <p:spPr bwMode="auto">
          <a:xfrm flipH="1" flipV="1">
            <a:off x="3478213" y="2709863"/>
            <a:ext cx="1589087" cy="1598612"/>
          </a:xfrm>
          <a:prstGeom prst="line">
            <a:avLst/>
          </a:prstGeom>
          <a:noFill/>
          <a:ln w="38100">
            <a:solidFill>
              <a:schemeClr val="tx1"/>
            </a:solidFill>
            <a:round/>
            <a:headEnd/>
            <a:tailEnd type="triangle" w="med" len="med"/>
          </a:ln>
        </p:spPr>
        <p:txBody>
          <a:bodyPr lIns="0" tIns="0" rIns="0" bIns="0"/>
          <a:lstStyle/>
          <a:p>
            <a:endParaRPr lang="fr-FR"/>
          </a:p>
        </p:txBody>
      </p:sp>
      <p:sp>
        <p:nvSpPr>
          <p:cNvPr id="64515" name="Rectangle 2051"/>
          <p:cNvSpPr>
            <a:spLocks noGrp="1" noChangeArrowheads="1"/>
          </p:cNvSpPr>
          <p:nvPr>
            <p:ph type="title"/>
          </p:nvPr>
        </p:nvSpPr>
        <p:spPr/>
        <p:txBody>
          <a:bodyPr/>
          <a:lstStyle/>
          <a:p>
            <a:pPr eaLnBrk="1" hangingPunct="1"/>
            <a:r>
              <a:rPr lang="en-US" smtClean="0"/>
              <a:t>State of the Art: Dilemma - Cost vs. Usability</a:t>
            </a:r>
          </a:p>
        </p:txBody>
      </p:sp>
      <p:sp>
        <p:nvSpPr>
          <p:cNvPr id="64516" name="Rectangle 2052"/>
          <p:cNvSpPr>
            <a:spLocks noGrp="1" noChangeArrowheads="1"/>
          </p:cNvSpPr>
          <p:nvPr>
            <p:ph type="body" idx="4294967295"/>
          </p:nvPr>
        </p:nvSpPr>
        <p:spPr>
          <a:xfrm>
            <a:off x="1473200" y="1409700"/>
            <a:ext cx="9575800" cy="5746750"/>
          </a:xfrm>
          <a:noFill/>
        </p:spPr>
        <p:txBody>
          <a:bodyPr tIns="0" bIns="0"/>
          <a:lstStyle/>
          <a:p>
            <a:pPr marL="0" indent="0" eaLnBrk="1" hangingPunct="1"/>
            <a:endParaRPr lang="en-US" smtClean="0"/>
          </a:p>
          <a:p>
            <a:pPr marL="0" indent="0" eaLnBrk="1" hangingPunct="1"/>
            <a:endParaRPr lang="en-US" smtClean="0"/>
          </a:p>
        </p:txBody>
      </p:sp>
      <p:sp>
        <p:nvSpPr>
          <p:cNvPr id="64517" name="Rectangle 2053"/>
          <p:cNvSpPr>
            <a:spLocks noChangeArrowheads="1"/>
          </p:cNvSpPr>
          <p:nvPr/>
        </p:nvSpPr>
        <p:spPr bwMode="auto">
          <a:xfrm>
            <a:off x="715963" y="1957388"/>
            <a:ext cx="9944100" cy="4657725"/>
          </a:xfrm>
          <a:prstGeom prst="rect">
            <a:avLst/>
          </a:prstGeom>
          <a:noFill/>
          <a:ln w="12700">
            <a:noFill/>
            <a:miter lim="800000"/>
            <a:headEnd/>
            <a:tailEnd/>
          </a:ln>
        </p:spPr>
        <p:txBody>
          <a:bodyPr lIns="0" tIns="0" rIns="0" bIns="0"/>
          <a:lstStyle/>
          <a:p>
            <a:pPr marL="442913" indent="-442913">
              <a:spcBef>
                <a:spcPct val="20000"/>
              </a:spcBef>
              <a:spcAft>
                <a:spcPct val="20000"/>
              </a:spcAft>
              <a:buSzPct val="100000"/>
              <a:buFont typeface="Monotype Sorts" pitchFamily="2" charset="2"/>
              <a:buChar char="m"/>
            </a:pPr>
            <a:endParaRPr lang="fr-FR" sz="2100"/>
          </a:p>
        </p:txBody>
      </p:sp>
      <p:grpSp>
        <p:nvGrpSpPr>
          <p:cNvPr id="2" name="Group 2054"/>
          <p:cNvGrpSpPr>
            <a:grpSpLocks/>
          </p:cNvGrpSpPr>
          <p:nvPr/>
        </p:nvGrpSpPr>
        <p:grpSpPr bwMode="auto">
          <a:xfrm>
            <a:off x="3154363" y="1654175"/>
            <a:ext cx="3582987" cy="974725"/>
            <a:chOff x="1647" y="763"/>
            <a:chExt cx="1868" cy="733"/>
          </a:xfrm>
        </p:grpSpPr>
        <p:sp>
          <p:nvSpPr>
            <p:cNvPr id="64532" name="AutoShape 2055"/>
            <p:cNvSpPr>
              <a:spLocks noChangeArrowheads="1"/>
            </p:cNvSpPr>
            <p:nvPr/>
          </p:nvSpPr>
          <p:spPr bwMode="auto">
            <a:xfrm>
              <a:off x="1791" y="763"/>
              <a:ext cx="1724" cy="362"/>
            </a:xfrm>
            <a:prstGeom prst="wedgeRoundRectCallout">
              <a:avLst>
                <a:gd name="adj1" fmla="val -49708"/>
                <a:gd name="adj2" fmla="val 117125"/>
                <a:gd name="adj3" fmla="val 16667"/>
              </a:avLst>
            </a:prstGeom>
            <a:noFill/>
            <a:ln w="12700">
              <a:solidFill>
                <a:schemeClr val="tx1"/>
              </a:solidFill>
              <a:miter lim="800000"/>
              <a:headEnd/>
              <a:tailEnd/>
            </a:ln>
          </p:spPr>
          <p:txBody>
            <a:bodyPr anchor="ctr"/>
            <a:lstStyle/>
            <a:p>
              <a:pPr eaLnBrk="1" hangingPunct="1"/>
              <a:r>
                <a:rPr lang="en-US" sz="2100"/>
                <a:t>Integrated adaptation</a:t>
              </a:r>
            </a:p>
          </p:txBody>
        </p:sp>
        <p:sp>
          <p:nvSpPr>
            <p:cNvPr id="64533" name="Oval 2056"/>
            <p:cNvSpPr>
              <a:spLocks noChangeArrowheads="1"/>
            </p:cNvSpPr>
            <p:nvPr/>
          </p:nvSpPr>
          <p:spPr bwMode="auto">
            <a:xfrm>
              <a:off x="1647" y="1352"/>
              <a:ext cx="144" cy="144"/>
            </a:xfrm>
            <a:prstGeom prst="ellipse">
              <a:avLst/>
            </a:prstGeom>
            <a:solidFill>
              <a:srgbClr val="00DC00"/>
            </a:solidFill>
            <a:ln w="12700">
              <a:noFill/>
              <a:round/>
              <a:headEnd/>
              <a:tailEnd/>
            </a:ln>
          </p:spPr>
          <p:txBody>
            <a:bodyPr wrap="none" anchor="ctr"/>
            <a:lstStyle/>
            <a:p>
              <a:endParaRPr lang="fr-FR"/>
            </a:p>
          </p:txBody>
        </p:sp>
      </p:grpSp>
      <p:sp>
        <p:nvSpPr>
          <p:cNvPr id="264201" name="Text Box 2057"/>
          <p:cNvSpPr txBox="1">
            <a:spLocks noChangeArrowheads="1"/>
          </p:cNvSpPr>
          <p:nvPr/>
        </p:nvSpPr>
        <p:spPr bwMode="auto">
          <a:xfrm>
            <a:off x="7243763" y="3733800"/>
            <a:ext cx="3621087" cy="1109663"/>
          </a:xfrm>
          <a:prstGeom prst="rect">
            <a:avLst/>
          </a:prstGeom>
          <a:noFill/>
          <a:ln w="12700">
            <a:noFill/>
            <a:miter lim="800000"/>
            <a:headEnd/>
            <a:tailEnd/>
          </a:ln>
        </p:spPr>
        <p:txBody>
          <a:bodyPr lIns="106674" tIns="53337" rIns="106674" bIns="53337">
            <a:spAutoFit/>
          </a:bodyPr>
          <a:lstStyle/>
          <a:p>
            <a:pPr marL="312738" indent="-312738" eaLnBrk="1" hangingPunct="1">
              <a:spcBef>
                <a:spcPct val="20000"/>
              </a:spcBef>
              <a:buClr>
                <a:srgbClr val="F48B00"/>
              </a:buClr>
            </a:pPr>
            <a:r>
              <a:rPr lang="en-US" sz="2100"/>
              <a:t>Integrated Adaptation</a:t>
            </a:r>
          </a:p>
          <a:p>
            <a:pPr marL="312738" indent="-312738" eaLnBrk="1" hangingPunct="1">
              <a:spcBef>
                <a:spcPct val="20000"/>
              </a:spcBef>
              <a:buClr>
                <a:srgbClr val="F48B00"/>
              </a:buClr>
              <a:buFont typeface="Wingdings" pitchFamily="2" charset="2"/>
              <a:buChar char="l"/>
            </a:pPr>
            <a:r>
              <a:rPr lang="en-US" sz="2100"/>
              <a:t>semantic information</a:t>
            </a:r>
          </a:p>
          <a:p>
            <a:pPr marL="312738" indent="-312738" eaLnBrk="1" hangingPunct="1">
              <a:spcBef>
                <a:spcPct val="20000"/>
              </a:spcBef>
              <a:buClr>
                <a:srgbClr val="F48B00"/>
              </a:buClr>
              <a:buFont typeface="Wingdings" pitchFamily="2" charset="2"/>
              <a:buChar char="l"/>
            </a:pPr>
            <a:r>
              <a:rPr lang="en-US" sz="2100"/>
              <a:t>context information</a:t>
            </a:r>
          </a:p>
        </p:txBody>
      </p:sp>
      <p:sp>
        <p:nvSpPr>
          <p:cNvPr id="64520" name="Rectangle 2058"/>
          <p:cNvSpPr>
            <a:spLocks noChangeArrowheads="1"/>
          </p:cNvSpPr>
          <p:nvPr/>
        </p:nvSpPr>
        <p:spPr bwMode="auto">
          <a:xfrm>
            <a:off x="715963" y="2211388"/>
            <a:ext cx="9944100" cy="4657725"/>
          </a:xfrm>
          <a:prstGeom prst="rect">
            <a:avLst/>
          </a:prstGeom>
          <a:noFill/>
          <a:ln w="12700">
            <a:noFill/>
            <a:miter lim="800000"/>
            <a:headEnd/>
            <a:tailEnd/>
          </a:ln>
        </p:spPr>
        <p:txBody>
          <a:bodyPr lIns="0" tIns="0" rIns="0" bIns="0"/>
          <a:lstStyle/>
          <a:p>
            <a:pPr marL="442913" indent="-442913">
              <a:spcBef>
                <a:spcPct val="20000"/>
              </a:spcBef>
              <a:spcAft>
                <a:spcPct val="20000"/>
              </a:spcAft>
              <a:buSzPct val="100000"/>
              <a:buFont typeface="Monotype Sorts" pitchFamily="2" charset="2"/>
              <a:buChar char="m"/>
            </a:pPr>
            <a:endParaRPr lang="fr-FR" sz="2100"/>
          </a:p>
        </p:txBody>
      </p:sp>
      <p:sp>
        <p:nvSpPr>
          <p:cNvPr id="64521" name="AutoShape 2059"/>
          <p:cNvSpPr>
            <a:spLocks noChangeArrowheads="1"/>
          </p:cNvSpPr>
          <p:nvPr/>
        </p:nvSpPr>
        <p:spPr bwMode="auto">
          <a:xfrm flipH="1">
            <a:off x="2817813" y="2701925"/>
            <a:ext cx="3989387" cy="3641725"/>
          </a:xfrm>
          <a:prstGeom prst="rtTriangle">
            <a:avLst/>
          </a:prstGeom>
          <a:solidFill>
            <a:srgbClr val="B2B2B2"/>
          </a:solidFill>
          <a:ln w="12700">
            <a:noFill/>
            <a:miter lim="800000"/>
            <a:headEnd/>
            <a:tailEnd/>
          </a:ln>
        </p:spPr>
        <p:txBody>
          <a:bodyPr wrap="none" lIns="106674" tIns="53337" rIns="106674" bIns="53337" anchor="ctr"/>
          <a:lstStyle/>
          <a:p>
            <a:pPr algn="ctr" eaLnBrk="1" hangingPunct="1">
              <a:spcBef>
                <a:spcPct val="20000"/>
              </a:spcBef>
              <a:buClr>
                <a:srgbClr val="F48B00"/>
              </a:buClr>
              <a:buFont typeface="Wingdings" pitchFamily="2" charset="2"/>
              <a:buNone/>
            </a:pPr>
            <a:endParaRPr lang="fr-FR" sz="3300">
              <a:solidFill>
                <a:srgbClr val="B2B2B2"/>
              </a:solidFill>
            </a:endParaRPr>
          </a:p>
        </p:txBody>
      </p:sp>
      <p:sp>
        <p:nvSpPr>
          <p:cNvPr id="64522" name="Line 2060"/>
          <p:cNvSpPr>
            <a:spLocks noChangeShapeType="1"/>
          </p:cNvSpPr>
          <p:nvPr/>
        </p:nvSpPr>
        <p:spPr bwMode="auto">
          <a:xfrm>
            <a:off x="2817813" y="6343650"/>
            <a:ext cx="4078287" cy="0"/>
          </a:xfrm>
          <a:prstGeom prst="line">
            <a:avLst/>
          </a:prstGeom>
          <a:noFill/>
          <a:ln w="38100">
            <a:solidFill>
              <a:schemeClr val="tx1"/>
            </a:solidFill>
            <a:round/>
            <a:headEnd/>
            <a:tailEnd type="triangle" w="med" len="med"/>
          </a:ln>
        </p:spPr>
        <p:txBody>
          <a:bodyPr wrap="none" lIns="106674" tIns="53337" rIns="106674" bIns="53337" anchor="ctr"/>
          <a:lstStyle/>
          <a:p>
            <a:endParaRPr lang="fr-FR"/>
          </a:p>
        </p:txBody>
      </p:sp>
      <p:sp>
        <p:nvSpPr>
          <p:cNvPr id="64523" name="Line 2061"/>
          <p:cNvSpPr>
            <a:spLocks noChangeShapeType="1"/>
          </p:cNvSpPr>
          <p:nvPr/>
        </p:nvSpPr>
        <p:spPr bwMode="auto">
          <a:xfrm flipV="1">
            <a:off x="2817813" y="2533650"/>
            <a:ext cx="0" cy="3810000"/>
          </a:xfrm>
          <a:prstGeom prst="line">
            <a:avLst/>
          </a:prstGeom>
          <a:noFill/>
          <a:ln w="38100">
            <a:solidFill>
              <a:schemeClr val="tx1"/>
            </a:solidFill>
            <a:round/>
            <a:headEnd/>
            <a:tailEnd type="triangle" w="med" len="med"/>
          </a:ln>
        </p:spPr>
        <p:txBody>
          <a:bodyPr wrap="none" lIns="106674" tIns="53337" rIns="106674" bIns="53337" anchor="ctr"/>
          <a:lstStyle/>
          <a:p>
            <a:endParaRPr lang="fr-FR"/>
          </a:p>
        </p:txBody>
      </p:sp>
      <p:sp>
        <p:nvSpPr>
          <p:cNvPr id="64524" name="Text Box 2062"/>
          <p:cNvSpPr txBox="1">
            <a:spLocks noChangeArrowheads="1"/>
          </p:cNvSpPr>
          <p:nvPr/>
        </p:nvSpPr>
        <p:spPr bwMode="auto">
          <a:xfrm>
            <a:off x="5764213" y="6281738"/>
            <a:ext cx="1041400" cy="508000"/>
          </a:xfrm>
          <a:prstGeom prst="rect">
            <a:avLst/>
          </a:prstGeom>
          <a:noFill/>
          <a:ln w="12700">
            <a:noFill/>
            <a:miter lim="800000"/>
            <a:headEnd/>
            <a:tailEnd/>
          </a:ln>
        </p:spPr>
        <p:txBody>
          <a:bodyPr wrap="none" lIns="106674" tIns="53337" rIns="106674" bIns="53337">
            <a:spAutoFit/>
          </a:bodyPr>
          <a:lstStyle/>
          <a:p>
            <a:pPr algn="ctr" eaLnBrk="1" hangingPunct="1"/>
            <a:r>
              <a:rPr lang="en-US" sz="2800"/>
              <a:t>Cost</a:t>
            </a:r>
          </a:p>
        </p:txBody>
      </p:sp>
      <p:sp>
        <p:nvSpPr>
          <p:cNvPr id="64525" name="Text Box 2063"/>
          <p:cNvSpPr txBox="1">
            <a:spLocks noChangeArrowheads="1"/>
          </p:cNvSpPr>
          <p:nvPr/>
        </p:nvSpPr>
        <p:spPr bwMode="auto">
          <a:xfrm rot="-5400000">
            <a:off x="1704181" y="3269457"/>
            <a:ext cx="1712913" cy="495300"/>
          </a:xfrm>
          <a:prstGeom prst="rect">
            <a:avLst/>
          </a:prstGeom>
          <a:noFill/>
          <a:ln w="12700">
            <a:noFill/>
            <a:miter lim="800000"/>
            <a:headEnd/>
            <a:tailEnd/>
          </a:ln>
        </p:spPr>
        <p:txBody>
          <a:bodyPr wrap="none" lIns="106674" tIns="53337" rIns="106674" bIns="53337">
            <a:spAutoFit/>
          </a:bodyPr>
          <a:lstStyle/>
          <a:p>
            <a:pPr algn="ctr" eaLnBrk="1" hangingPunct="1"/>
            <a:r>
              <a:rPr lang="en-US" sz="2800"/>
              <a:t>Usability</a:t>
            </a:r>
          </a:p>
        </p:txBody>
      </p:sp>
      <p:grpSp>
        <p:nvGrpSpPr>
          <p:cNvPr id="3" name="Group 2064"/>
          <p:cNvGrpSpPr>
            <a:grpSpLocks/>
          </p:cNvGrpSpPr>
          <p:nvPr/>
        </p:nvGrpSpPr>
        <p:grpSpPr bwMode="auto">
          <a:xfrm>
            <a:off x="6635750" y="1608138"/>
            <a:ext cx="4000500" cy="1317625"/>
            <a:chOff x="3470" y="799"/>
            <a:chExt cx="2086" cy="614"/>
          </a:xfrm>
        </p:grpSpPr>
        <p:sp>
          <p:nvSpPr>
            <p:cNvPr id="64530" name="Oval 2065"/>
            <p:cNvSpPr>
              <a:spLocks noChangeArrowheads="1"/>
            </p:cNvSpPr>
            <p:nvPr/>
          </p:nvSpPr>
          <p:spPr bwMode="auto">
            <a:xfrm>
              <a:off x="3470" y="1269"/>
              <a:ext cx="156" cy="144"/>
            </a:xfrm>
            <a:prstGeom prst="ellipse">
              <a:avLst/>
            </a:prstGeom>
            <a:solidFill>
              <a:srgbClr val="FF0101"/>
            </a:solidFill>
            <a:ln w="12700">
              <a:noFill/>
              <a:round/>
              <a:headEnd/>
              <a:tailEnd/>
            </a:ln>
          </p:spPr>
          <p:txBody>
            <a:bodyPr wrap="none" anchor="ctr"/>
            <a:lstStyle/>
            <a:p>
              <a:endParaRPr lang="fr-FR"/>
            </a:p>
          </p:txBody>
        </p:sp>
        <p:sp>
          <p:nvSpPr>
            <p:cNvPr id="64531" name="AutoShape 2066"/>
            <p:cNvSpPr>
              <a:spLocks noChangeArrowheads="1"/>
            </p:cNvSpPr>
            <p:nvPr/>
          </p:nvSpPr>
          <p:spPr bwMode="auto">
            <a:xfrm>
              <a:off x="3878" y="799"/>
              <a:ext cx="1678" cy="545"/>
            </a:xfrm>
            <a:prstGeom prst="wedgeRoundRectCallout">
              <a:avLst>
                <a:gd name="adj1" fmla="val -67102"/>
                <a:gd name="adj2" fmla="val 38625"/>
                <a:gd name="adj3" fmla="val 16667"/>
              </a:avLst>
            </a:prstGeom>
            <a:noFill/>
            <a:ln w="12700">
              <a:solidFill>
                <a:schemeClr val="tx1"/>
              </a:solidFill>
              <a:miter lim="800000"/>
              <a:headEnd/>
              <a:tailEnd/>
            </a:ln>
          </p:spPr>
          <p:txBody>
            <a:bodyPr anchor="ctr"/>
            <a:lstStyle/>
            <a:p>
              <a:pPr marL="203200" indent="-203200" eaLnBrk="1" hangingPunct="1"/>
              <a:r>
                <a:rPr lang="en-US" sz="1900"/>
                <a:t>Recoding</a:t>
              </a:r>
            </a:p>
            <a:p>
              <a:pPr marL="203200" indent="-203200" eaLnBrk="1" hangingPunct="1">
                <a:buFontTx/>
                <a:buChar char="•"/>
              </a:pPr>
              <a:r>
                <a:rPr lang="en-US" sz="1900"/>
                <a:t>semantic adaptation </a:t>
              </a:r>
            </a:p>
            <a:p>
              <a:pPr marL="203200" indent="-203200" eaLnBrk="1" hangingPunct="1">
                <a:buFontTx/>
                <a:buChar char="•"/>
              </a:pPr>
              <a:r>
                <a:rPr lang="en-US" sz="1900"/>
                <a:t>device &amp; application specific</a:t>
              </a:r>
            </a:p>
          </p:txBody>
        </p:sp>
      </p:grpSp>
      <p:grpSp>
        <p:nvGrpSpPr>
          <p:cNvPr id="4" name="Group 2067"/>
          <p:cNvGrpSpPr>
            <a:grpSpLocks/>
          </p:cNvGrpSpPr>
          <p:nvPr/>
        </p:nvGrpSpPr>
        <p:grpSpPr bwMode="auto">
          <a:xfrm>
            <a:off x="195263" y="4487863"/>
            <a:ext cx="2871787" cy="1849437"/>
            <a:chOff x="113" y="2486"/>
            <a:chExt cx="1497" cy="915"/>
          </a:xfrm>
        </p:grpSpPr>
        <p:sp>
          <p:nvSpPr>
            <p:cNvPr id="64528" name="Oval 2068"/>
            <p:cNvSpPr>
              <a:spLocks noChangeArrowheads="1"/>
            </p:cNvSpPr>
            <p:nvPr/>
          </p:nvSpPr>
          <p:spPr bwMode="auto">
            <a:xfrm>
              <a:off x="1466" y="3257"/>
              <a:ext cx="144" cy="144"/>
            </a:xfrm>
            <a:prstGeom prst="ellipse">
              <a:avLst/>
            </a:prstGeom>
            <a:solidFill>
              <a:srgbClr val="FF0101"/>
            </a:solidFill>
            <a:ln w="12700">
              <a:noFill/>
              <a:round/>
              <a:headEnd/>
              <a:tailEnd/>
            </a:ln>
          </p:spPr>
          <p:txBody>
            <a:bodyPr wrap="none" anchor="ctr"/>
            <a:lstStyle/>
            <a:p>
              <a:endParaRPr lang="fr-FR"/>
            </a:p>
          </p:txBody>
        </p:sp>
        <p:sp>
          <p:nvSpPr>
            <p:cNvPr id="64529" name="AutoShape 2069"/>
            <p:cNvSpPr>
              <a:spLocks noChangeArrowheads="1"/>
            </p:cNvSpPr>
            <p:nvPr/>
          </p:nvSpPr>
          <p:spPr bwMode="auto">
            <a:xfrm>
              <a:off x="113" y="2486"/>
              <a:ext cx="1225" cy="726"/>
            </a:xfrm>
            <a:prstGeom prst="wedgeRoundRectCallout">
              <a:avLst>
                <a:gd name="adj1" fmla="val 59880"/>
                <a:gd name="adj2" fmla="val 60329"/>
                <a:gd name="adj3" fmla="val 16667"/>
              </a:avLst>
            </a:prstGeom>
            <a:noFill/>
            <a:ln w="12700">
              <a:solidFill>
                <a:schemeClr val="tx1"/>
              </a:solidFill>
              <a:miter lim="800000"/>
              <a:headEnd/>
              <a:tailEnd/>
            </a:ln>
          </p:spPr>
          <p:txBody>
            <a:bodyPr anchor="ctr"/>
            <a:lstStyle/>
            <a:p>
              <a:pPr marL="203200" indent="-203200" eaLnBrk="1" hangingPunct="1"/>
              <a:r>
                <a:rPr lang="en-US" sz="1900"/>
                <a:t>Transcoding</a:t>
              </a:r>
            </a:p>
            <a:p>
              <a:pPr marL="203200" indent="-203200" eaLnBrk="1" hangingPunct="1">
                <a:buFontTx/>
                <a:buChar char="•"/>
              </a:pPr>
              <a:r>
                <a:rPr lang="en-US" sz="1900"/>
                <a:t>syntactic  adaptation</a:t>
              </a:r>
            </a:p>
            <a:p>
              <a:pPr marL="203200" indent="-203200" eaLnBrk="1" hangingPunct="1">
                <a:buFontTx/>
                <a:buChar char="•"/>
              </a:pPr>
              <a:r>
                <a:rPr lang="en-US" sz="1900"/>
                <a:t>technology specific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500" fill="hold"/>
                                        <p:tgtEl>
                                          <p:spTgt spid="264194"/>
                                        </p:tgtEl>
                                        <p:attrNameLst>
                                          <p:attrName>ppt_w</p:attrName>
                                        </p:attrNameLst>
                                      </p:cBhvr>
                                      <p:tavLst>
                                        <p:tav tm="0">
                                          <p:val>
                                            <p:fltVal val="0"/>
                                          </p:val>
                                        </p:tav>
                                        <p:tav tm="100000">
                                          <p:val>
                                            <p:strVal val="#ppt_w"/>
                                          </p:val>
                                        </p:tav>
                                      </p:tavLst>
                                    </p:anim>
                                    <p:anim calcmode="lin" valueType="num">
                                      <p:cBhvr>
                                        <p:cTn id="8" dur="500" fill="hold"/>
                                        <p:tgtEl>
                                          <p:spTgt spid="264194"/>
                                        </p:tgtEl>
                                        <p:attrNameLst>
                                          <p:attrName>ppt_h</p:attrName>
                                        </p:attrNameLst>
                                      </p:cBhvr>
                                      <p:tavLst>
                                        <p:tav tm="0">
                                          <p:val>
                                            <p:fltVal val="0"/>
                                          </p:val>
                                        </p:tav>
                                        <p:tav tm="100000">
                                          <p:val>
                                            <p:strVal val="#ppt_h"/>
                                          </p:val>
                                        </p:tav>
                                      </p:tavLst>
                                    </p:anim>
                                    <p:anim calcmode="lin" valueType="num">
                                      <p:cBhvr>
                                        <p:cTn id="9" dur="500" fill="hold"/>
                                        <p:tgtEl>
                                          <p:spTgt spid="264194"/>
                                        </p:tgtEl>
                                        <p:attrNameLst>
                                          <p:attrName>ppt_x</p:attrName>
                                        </p:attrNameLst>
                                      </p:cBhvr>
                                      <p:tavLst>
                                        <p:tav tm="0">
                                          <p:val>
                                            <p:fltVal val="0.5"/>
                                          </p:val>
                                        </p:tav>
                                        <p:tav tm="100000">
                                          <p:val>
                                            <p:strVal val="#ppt_x"/>
                                          </p:val>
                                        </p:tav>
                                      </p:tavLst>
                                    </p:anim>
                                    <p:anim calcmode="lin" valueType="num">
                                      <p:cBhvr>
                                        <p:cTn id="10" dur="500" fill="hold"/>
                                        <p:tgtEl>
                                          <p:spTgt spid="26419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264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nimBg="1"/>
      <p:bldP spid="26420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65125" y="454025"/>
            <a:ext cx="10312400" cy="842963"/>
          </a:xfrm>
        </p:spPr>
        <p:txBody>
          <a:bodyPr/>
          <a:lstStyle/>
          <a:p>
            <a:pPr eaLnBrk="1" hangingPunct="1">
              <a:defRPr/>
            </a:pPr>
            <a:r>
              <a:rPr lang="en-GB" dirty="0" smtClean="0"/>
              <a:t>Renderer Independent </a:t>
            </a:r>
            <a:r>
              <a:rPr lang="en-GB" dirty="0" err="1" smtClean="0"/>
              <a:t>Markup</a:t>
            </a:r>
            <a:r>
              <a:rPr lang="en-GB" dirty="0" smtClean="0"/>
              <a:t> Language: RIML</a:t>
            </a:r>
            <a:endParaRPr lang="en-US" dirty="0" smtClean="0"/>
          </a:p>
        </p:txBody>
      </p:sp>
      <p:sp>
        <p:nvSpPr>
          <p:cNvPr id="65538" name="Rectangle 3"/>
          <p:cNvSpPr>
            <a:spLocks noGrp="1" noChangeArrowheads="1"/>
          </p:cNvSpPr>
          <p:nvPr>
            <p:ph sz="quarter" idx="1"/>
          </p:nvPr>
        </p:nvSpPr>
        <p:spPr>
          <a:xfrm>
            <a:off x="1087438" y="3090863"/>
            <a:ext cx="9350375" cy="2479675"/>
          </a:xfrm>
        </p:spPr>
        <p:txBody>
          <a:bodyPr/>
          <a:lstStyle/>
          <a:p>
            <a:pPr algn="ctr" eaLnBrk="1" hangingPunct="1">
              <a:spcBef>
                <a:spcPct val="30000"/>
              </a:spcBef>
              <a:buFont typeface="Monotype Sorts" pitchFamily="2" charset="2"/>
              <a:buNone/>
            </a:pPr>
            <a:r>
              <a:rPr lang="en-US" sz="2800" dirty="0" smtClean="0"/>
              <a:t>Augment applications with metadata for</a:t>
            </a:r>
          </a:p>
          <a:p>
            <a:pPr algn="ctr" eaLnBrk="1" hangingPunct="1">
              <a:spcBef>
                <a:spcPct val="30000"/>
              </a:spcBef>
              <a:buFont typeface="Monotype Sorts" pitchFamily="2" charset="2"/>
              <a:buNone/>
            </a:pPr>
            <a:r>
              <a:rPr lang="en-US" sz="2800" dirty="0" smtClean="0"/>
              <a:t>adaptation engines to</a:t>
            </a:r>
          </a:p>
          <a:p>
            <a:pPr algn="ctr" eaLnBrk="1" hangingPunct="1">
              <a:spcBef>
                <a:spcPct val="30000"/>
              </a:spcBef>
              <a:buFont typeface="Monotype Sorts" pitchFamily="2" charset="2"/>
              <a:buNone/>
            </a:pPr>
            <a:r>
              <a:rPr lang="en-US" sz="2800" dirty="0" smtClean="0"/>
              <a:t>prepare presentation</a:t>
            </a:r>
          </a:p>
          <a:p>
            <a:pPr algn="ctr" eaLnBrk="1" hangingPunct="1">
              <a:spcBef>
                <a:spcPct val="30000"/>
              </a:spcBef>
              <a:buFont typeface="Monotype Sorts" pitchFamily="2" charset="2"/>
              <a:buNone/>
            </a:pPr>
            <a:r>
              <a:rPr lang="en-US" sz="2800" i="1" dirty="0" smtClean="0"/>
              <a:t>context-</a:t>
            </a:r>
            <a:r>
              <a:rPr lang="en-US" sz="2800" dirty="0" smtClean="0"/>
              <a:t> and device-</a:t>
            </a:r>
            <a:r>
              <a:rPr lang="en-US" sz="2800" i="1" dirty="0" smtClean="0"/>
              <a:t>specific</a:t>
            </a:r>
            <a:endParaRPr lang="en-US" dirty="0" smtClean="0"/>
          </a:p>
        </p:txBody>
      </p:sp>
      <p:sp>
        <p:nvSpPr>
          <p:cNvPr id="65540" name="Text Box 5"/>
          <p:cNvSpPr txBox="1">
            <a:spLocks noChangeArrowheads="1"/>
          </p:cNvSpPr>
          <p:nvPr/>
        </p:nvSpPr>
        <p:spPr bwMode="auto">
          <a:xfrm>
            <a:off x="1025525" y="1835150"/>
            <a:ext cx="2670175" cy="9810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Tools: </a:t>
            </a:r>
            <a:br>
              <a:rPr lang="en-US" sz="2100"/>
            </a:br>
            <a:r>
              <a:rPr lang="en-US" sz="2100"/>
              <a:t>Context-sensitive Annotation Editor</a:t>
            </a:r>
            <a:endParaRPr lang="en-US" sz="3300"/>
          </a:p>
        </p:txBody>
      </p:sp>
      <p:sp>
        <p:nvSpPr>
          <p:cNvPr id="65541" name="Text Box 10"/>
          <p:cNvSpPr txBox="1">
            <a:spLocks noChangeArrowheads="1"/>
          </p:cNvSpPr>
          <p:nvPr/>
        </p:nvSpPr>
        <p:spPr bwMode="auto">
          <a:xfrm>
            <a:off x="6656388" y="1835150"/>
            <a:ext cx="3563937" cy="9810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Semantic Information: Relevance, splitting hints, context conditions,...</a:t>
            </a:r>
          </a:p>
        </p:txBody>
      </p:sp>
      <p:sp>
        <p:nvSpPr>
          <p:cNvPr id="65542" name="Text Box 13"/>
          <p:cNvSpPr txBox="1">
            <a:spLocks noChangeArrowheads="1"/>
          </p:cNvSpPr>
          <p:nvPr/>
        </p:nvSpPr>
        <p:spPr bwMode="auto">
          <a:xfrm>
            <a:off x="1087438" y="5908675"/>
            <a:ext cx="2668587" cy="688975"/>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Context: User Prefs, bandwith,..</a:t>
            </a:r>
            <a:endParaRPr lang="en-US" sz="3300"/>
          </a:p>
        </p:txBody>
      </p:sp>
      <p:sp>
        <p:nvSpPr>
          <p:cNvPr id="65543" name="Text Box 20"/>
          <p:cNvSpPr txBox="1">
            <a:spLocks noChangeArrowheads="1"/>
          </p:cNvSpPr>
          <p:nvPr/>
        </p:nvSpPr>
        <p:spPr bwMode="auto">
          <a:xfrm flipH="1">
            <a:off x="6829425" y="5845175"/>
            <a:ext cx="3187700" cy="690563"/>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100"/>
              <a:t>Device Classes: UI/Technical</a:t>
            </a:r>
            <a:r>
              <a:rPr lang="en-US"/>
              <a:t> </a:t>
            </a:r>
            <a:r>
              <a:rPr lang="en-US" sz="2100"/>
              <a:t>aspects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307975" y="511175"/>
            <a:ext cx="10312400" cy="842963"/>
          </a:xfrm>
        </p:spPr>
        <p:txBody>
          <a:bodyPr/>
          <a:lstStyle/>
          <a:p>
            <a:pPr eaLnBrk="1" hangingPunct="1">
              <a:defRPr/>
            </a:pPr>
            <a:r>
              <a:rPr lang="en-GB" dirty="0" smtClean="0"/>
              <a:t>Renderer Independent </a:t>
            </a:r>
            <a:r>
              <a:rPr lang="en-GB" dirty="0" err="1" smtClean="0"/>
              <a:t>Markup</a:t>
            </a:r>
            <a:r>
              <a:rPr lang="en-GB" dirty="0" smtClean="0"/>
              <a:t> Language: RIML </a:t>
            </a:r>
            <a:r>
              <a:rPr lang="en-GB" sz="2300" dirty="0" smtClean="0"/>
              <a:t>(</a:t>
            </a:r>
            <a:r>
              <a:rPr lang="en-GB" sz="2300" dirty="0" err="1" smtClean="0"/>
              <a:t>contn’d</a:t>
            </a:r>
            <a:r>
              <a:rPr lang="en-GB" sz="2300" dirty="0" smtClean="0"/>
              <a:t>)</a:t>
            </a:r>
          </a:p>
        </p:txBody>
      </p:sp>
      <p:sp>
        <p:nvSpPr>
          <p:cNvPr id="66563" name="Rectangle 6"/>
          <p:cNvSpPr>
            <a:spLocks noGrp="1" noChangeArrowheads="1"/>
          </p:cNvSpPr>
          <p:nvPr>
            <p:ph sz="quarter" idx="1"/>
          </p:nvPr>
        </p:nvSpPr>
        <p:spPr/>
        <p:txBody>
          <a:bodyPr/>
          <a:lstStyle/>
          <a:p>
            <a:pPr eaLnBrk="1" hangingPunct="1"/>
            <a:r>
              <a:rPr lang="en-US" sz="2400" dirty="0" smtClean="0"/>
              <a:t>RIML: </a:t>
            </a:r>
            <a:r>
              <a:rPr lang="en-US" sz="2000" dirty="0" smtClean="0"/>
              <a:t>Language Research</a:t>
            </a:r>
          </a:p>
          <a:p>
            <a:pPr lvl="2" eaLnBrk="1" hangingPunct="1"/>
            <a:endParaRPr lang="en-US" sz="1800" dirty="0" smtClean="0"/>
          </a:p>
          <a:p>
            <a:pPr eaLnBrk="1" hangingPunct="1"/>
            <a:r>
              <a:rPr lang="en-US" sz="2400" dirty="0" smtClean="0"/>
              <a:t>Usability Research based on </a:t>
            </a:r>
          </a:p>
          <a:p>
            <a:pPr lvl="1" eaLnBrk="1" hangingPunct="1"/>
            <a:r>
              <a:rPr lang="en-US" sz="2000" dirty="0" smtClean="0"/>
              <a:t>Focus on mobile devices</a:t>
            </a:r>
          </a:p>
          <a:p>
            <a:pPr lvl="1" eaLnBrk="1" hangingPunct="1"/>
            <a:r>
              <a:rPr lang="en-US" sz="2000" dirty="0" smtClean="0"/>
              <a:t>How easy / hard is it to use specific UI Components on different devices (not usability on application / process level)</a:t>
            </a:r>
          </a:p>
          <a:p>
            <a:pPr lvl="1" eaLnBrk="1" hangingPunct="1"/>
            <a:r>
              <a:rPr lang="en-US" sz="2000" dirty="0" smtClean="0"/>
              <a:t>Definition of device classes</a:t>
            </a:r>
          </a:p>
          <a:p>
            <a:pPr lvl="1" eaLnBrk="1" hangingPunct="1"/>
            <a:endParaRPr lang="en-US" sz="1600" i="1" dirty="0" smtClean="0"/>
          </a:p>
          <a:p>
            <a:pPr lvl="1" eaLnBrk="1" hangingPunct="1">
              <a:buFontTx/>
              <a:buNone/>
            </a:pPr>
            <a:r>
              <a:rPr lang="en-US" sz="1800" i="1" dirty="0" smtClean="0"/>
              <a:t>Usability Analysis</a:t>
            </a:r>
            <a:r>
              <a:rPr lang="en-US" sz="1800" dirty="0" smtClean="0"/>
              <a:t> leads to a </a:t>
            </a:r>
            <a:r>
              <a:rPr lang="en-US" sz="1800" i="1" dirty="0" smtClean="0"/>
              <a:t>limited number of Device</a:t>
            </a:r>
            <a:r>
              <a:rPr lang="en-US" sz="1800" dirty="0" smtClean="0"/>
              <a:t> Classes which represent devices </a:t>
            </a:r>
            <a:r>
              <a:rPr lang="en-US" sz="1800" i="1" dirty="0" smtClean="0"/>
              <a:t>behaving similar</a:t>
            </a:r>
            <a:r>
              <a:rPr lang="en-US" sz="1800" dirty="0" smtClean="0"/>
              <a:t>  from a users / usability perspective</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7302500" y="2425700"/>
            <a:ext cx="216852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Device-specific </a:t>
            </a:r>
          </a:p>
          <a:p>
            <a:pPr algn="ctr" eaLnBrk="1" hangingPunct="1"/>
            <a:r>
              <a:rPr lang="en-US" sz="1400">
                <a:solidFill>
                  <a:schemeClr val="accent2"/>
                </a:solidFill>
                <a:latin typeface="Arial Narrow" pitchFamily="34" charset="0"/>
              </a:rPr>
              <a:t>fine-grained</a:t>
            </a:r>
          </a:p>
          <a:p>
            <a:pPr algn="ctr" eaLnBrk="1" hangingPunct="1"/>
            <a:r>
              <a:rPr lang="en-US" sz="1400">
                <a:solidFill>
                  <a:schemeClr val="accent2"/>
                </a:solidFill>
                <a:latin typeface="Arial Narrow" pitchFamily="34" charset="0"/>
              </a:rPr>
              <a:t>Adaptation</a:t>
            </a:r>
          </a:p>
          <a:p>
            <a:pPr algn="ctr" eaLnBrk="1" hangingPunct="1"/>
            <a:r>
              <a:rPr lang="en-US" sz="1400">
                <a:solidFill>
                  <a:schemeClr val="accent2"/>
                </a:solidFill>
                <a:latin typeface="Arial Narrow" pitchFamily="34" charset="0"/>
              </a:rPr>
              <a:t>SYNTACTIC ADAPTATION</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7" name="Rectangle 2"/>
          <p:cNvSpPr>
            <a:spLocks noChangeArrowheads="1"/>
          </p:cNvSpPr>
          <p:nvPr/>
        </p:nvSpPr>
        <p:spPr bwMode="auto">
          <a:xfrm>
            <a:off x="368300" y="2424113"/>
            <a:ext cx="138747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Backend</a:t>
            </a:r>
            <a:br>
              <a:rPr lang="en-US" sz="1400">
                <a:solidFill>
                  <a:schemeClr val="accent2"/>
                </a:solidFill>
                <a:latin typeface="Arial Narrow" pitchFamily="34" charset="0"/>
              </a:rPr>
            </a:br>
            <a:r>
              <a:rPr lang="en-US" sz="1400">
                <a:solidFill>
                  <a:schemeClr val="accent2"/>
                </a:solidFill>
                <a:latin typeface="Arial Narrow" pitchFamily="34" charset="0"/>
              </a:rPr>
              <a:t>Data</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8" name="Rectangle 4"/>
          <p:cNvSpPr>
            <a:spLocks noChangeArrowheads="1"/>
          </p:cNvSpPr>
          <p:nvPr/>
        </p:nvSpPr>
        <p:spPr bwMode="auto">
          <a:xfrm>
            <a:off x="1933575" y="2425700"/>
            <a:ext cx="4943475" cy="2978150"/>
          </a:xfrm>
          <a:prstGeom prst="rect">
            <a:avLst/>
          </a:prstGeom>
          <a:solidFill>
            <a:srgbClr val="FFFFFF"/>
          </a:solidFill>
          <a:ln w="12700">
            <a:solidFill>
              <a:schemeClr val="accent2"/>
            </a:solidFill>
            <a:miter lim="800000"/>
            <a:headEnd/>
            <a:tailEnd/>
          </a:ln>
        </p:spPr>
        <p:txBody>
          <a:bodyPr wrap="none" lIns="106674" tIns="53337" rIns="106674" bIns="53337" anchor="ctr"/>
          <a:lstStyle/>
          <a:p>
            <a:pPr algn="ctr" eaLnBrk="1" hangingPunct="1"/>
            <a:r>
              <a:rPr lang="en-US" sz="1400">
                <a:solidFill>
                  <a:schemeClr val="accent2"/>
                </a:solidFill>
                <a:latin typeface="Arial Narrow" pitchFamily="34" charset="0"/>
              </a:rPr>
              <a:t>Application-specific Adaptation</a:t>
            </a:r>
            <a:br>
              <a:rPr lang="en-US" sz="1400">
                <a:solidFill>
                  <a:schemeClr val="accent2"/>
                </a:solidFill>
                <a:latin typeface="Arial Narrow" pitchFamily="34" charset="0"/>
              </a:rPr>
            </a:br>
            <a:r>
              <a:rPr lang="en-US" sz="1400">
                <a:solidFill>
                  <a:schemeClr val="accent2"/>
                </a:solidFill>
                <a:latin typeface="Arial Narrow" pitchFamily="34" charset="0"/>
              </a:rPr>
              <a:t>SEMANTIC ADAPTATION</a:t>
            </a: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a:p>
            <a:pPr algn="ctr" eaLnBrk="1" hangingPunct="1"/>
            <a:endParaRPr lang="en-US" sz="1400">
              <a:solidFill>
                <a:schemeClr val="accent2"/>
              </a:solidFill>
              <a:latin typeface="Arial Narrow" pitchFamily="34" charset="0"/>
            </a:endParaRPr>
          </a:p>
        </p:txBody>
      </p:sp>
      <p:sp>
        <p:nvSpPr>
          <p:cNvPr id="67589" name="Rectangle 5"/>
          <p:cNvSpPr>
            <a:spLocks noChangeArrowheads="1"/>
          </p:cNvSpPr>
          <p:nvPr/>
        </p:nvSpPr>
        <p:spPr bwMode="auto">
          <a:xfrm>
            <a:off x="5432425" y="3017838"/>
            <a:ext cx="1387475" cy="2252662"/>
          </a:xfrm>
          <a:prstGeom prst="rect">
            <a:avLst/>
          </a:prstGeom>
          <a:solidFill>
            <a:srgbClr val="FFFFFF"/>
          </a:solidFill>
          <a:ln w="12700">
            <a:solidFill>
              <a:schemeClr val="tx1"/>
            </a:solidFill>
            <a:miter lim="800000"/>
            <a:headEnd/>
            <a:tailEnd/>
          </a:ln>
        </p:spPr>
        <p:txBody>
          <a:bodyPr wrap="none" lIns="106674" tIns="53337" rIns="106674" bIns="53337" anchor="ctr"/>
          <a:lstStyle/>
          <a:p>
            <a:pPr algn="ctr" eaLnBrk="1" hangingPunct="1"/>
            <a:r>
              <a:rPr lang="de-DE" sz="1600">
                <a:latin typeface="Arial Narrow" pitchFamily="34" charset="0"/>
              </a:rPr>
              <a:t>Information</a:t>
            </a:r>
            <a:br>
              <a:rPr lang="de-DE" sz="1600">
                <a:latin typeface="Arial Narrow" pitchFamily="34" charset="0"/>
              </a:rPr>
            </a:br>
            <a:r>
              <a:rPr lang="de-DE" sz="1600">
                <a:latin typeface="Arial Narrow" pitchFamily="34" charset="0"/>
              </a:rPr>
              <a:t>Splitting Filter</a:t>
            </a: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en-GB" sz="1600">
              <a:latin typeface="Arial Narrow" pitchFamily="34" charset="0"/>
            </a:endParaRPr>
          </a:p>
        </p:txBody>
      </p:sp>
      <p:sp>
        <p:nvSpPr>
          <p:cNvPr id="67590" name="Rectangle 6"/>
          <p:cNvSpPr>
            <a:spLocks noChangeArrowheads="1"/>
          </p:cNvSpPr>
          <p:nvPr/>
        </p:nvSpPr>
        <p:spPr bwMode="auto">
          <a:xfrm>
            <a:off x="2209800" y="3017838"/>
            <a:ext cx="1562100" cy="2252662"/>
          </a:xfrm>
          <a:prstGeom prst="rect">
            <a:avLst/>
          </a:prstGeom>
          <a:solidFill>
            <a:srgbClr val="FFFFFF"/>
          </a:solidFill>
          <a:ln w="12700">
            <a:solidFill>
              <a:schemeClr val="tx1"/>
            </a:solidFill>
            <a:miter lim="800000"/>
            <a:headEnd/>
            <a:tailEnd/>
          </a:ln>
        </p:spPr>
        <p:txBody>
          <a:bodyPr wrap="none" lIns="106674" tIns="53337" rIns="106674" bIns="53337" anchor="ctr"/>
          <a:lstStyle/>
          <a:p>
            <a:pPr algn="ctr" eaLnBrk="1" hangingPunct="1"/>
            <a:r>
              <a:rPr lang="de-DE" sz="1600">
                <a:latin typeface="Arial Narrow" pitchFamily="34" charset="0"/>
              </a:rPr>
              <a:t>Information </a:t>
            </a:r>
          </a:p>
          <a:p>
            <a:pPr algn="ctr" eaLnBrk="1" hangingPunct="1"/>
            <a:r>
              <a:rPr lang="de-DE" sz="1600">
                <a:latin typeface="Arial Narrow" pitchFamily="34" charset="0"/>
              </a:rPr>
              <a:t>Pruning Filter</a:t>
            </a: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de-DE" sz="1600">
              <a:latin typeface="Arial Narrow" pitchFamily="34" charset="0"/>
            </a:endParaRPr>
          </a:p>
          <a:p>
            <a:pPr algn="ctr" eaLnBrk="1" hangingPunct="1"/>
            <a:endParaRPr lang="en-GB" sz="1600">
              <a:latin typeface="Arial Narrow" pitchFamily="34" charset="0"/>
            </a:endParaRPr>
          </a:p>
        </p:txBody>
      </p:sp>
      <p:sp>
        <p:nvSpPr>
          <p:cNvPr id="67591" name="Rectangle 7"/>
          <p:cNvSpPr>
            <a:spLocks noChangeArrowheads="1"/>
          </p:cNvSpPr>
          <p:nvPr/>
        </p:nvSpPr>
        <p:spPr bwMode="auto">
          <a:xfrm>
            <a:off x="4327525" y="3017838"/>
            <a:ext cx="519113" cy="2252662"/>
          </a:xfrm>
          <a:prstGeom prst="rect">
            <a:avLst/>
          </a:prstGeom>
          <a:solidFill>
            <a:srgbClr val="FFFFFF"/>
          </a:solidFill>
          <a:ln w="12700">
            <a:solidFill>
              <a:schemeClr val="tx1"/>
            </a:solidFill>
            <a:prstDash val="sysDot"/>
            <a:miter lim="800000"/>
            <a:headEnd/>
            <a:tailEnd/>
          </a:ln>
        </p:spPr>
        <p:txBody>
          <a:bodyPr vert="eaVert" wrap="none" lIns="106674" tIns="53337" rIns="106674" bIns="53337" anchor="ctr"/>
          <a:lstStyle/>
          <a:p>
            <a:pPr algn="ctr" eaLnBrk="1" hangingPunct="1"/>
            <a:r>
              <a:rPr lang="de-DE" sz="1600">
                <a:latin typeface="Arial Narrow" pitchFamily="34" charset="0"/>
              </a:rPr>
              <a:t>other filters...</a:t>
            </a:r>
            <a:endParaRPr lang="en-GB" sz="1600">
              <a:latin typeface="Arial Narrow" pitchFamily="34" charset="0"/>
            </a:endParaRPr>
          </a:p>
        </p:txBody>
      </p:sp>
      <p:grpSp>
        <p:nvGrpSpPr>
          <p:cNvPr id="2" name="Group 9"/>
          <p:cNvGrpSpPr>
            <a:grpSpLocks/>
          </p:cNvGrpSpPr>
          <p:nvPr/>
        </p:nvGrpSpPr>
        <p:grpSpPr bwMode="auto">
          <a:xfrm>
            <a:off x="3775075" y="3868738"/>
            <a:ext cx="2846388" cy="1336675"/>
            <a:chOff x="1968" y="1922"/>
            <a:chExt cx="1484" cy="758"/>
          </a:xfrm>
        </p:grpSpPr>
        <p:sp>
          <p:nvSpPr>
            <p:cNvPr id="67637" name="Line 10"/>
            <p:cNvSpPr>
              <a:spLocks noChangeShapeType="1"/>
            </p:cNvSpPr>
            <p:nvPr/>
          </p:nvSpPr>
          <p:spPr bwMode="auto">
            <a:xfrm>
              <a:off x="1968" y="2352"/>
              <a:ext cx="271" cy="1"/>
            </a:xfrm>
            <a:prstGeom prst="line">
              <a:avLst/>
            </a:prstGeom>
            <a:noFill/>
            <a:ln w="28575">
              <a:solidFill>
                <a:schemeClr val="tx1"/>
              </a:solidFill>
              <a:prstDash val="sysDot"/>
              <a:round/>
              <a:headEnd/>
              <a:tailEnd type="triangle" w="med" len="med"/>
            </a:ln>
          </p:spPr>
          <p:txBody>
            <a:bodyPr/>
            <a:lstStyle/>
            <a:p>
              <a:endParaRPr lang="fr-FR"/>
            </a:p>
          </p:txBody>
        </p:sp>
        <p:grpSp>
          <p:nvGrpSpPr>
            <p:cNvPr id="3" name="Group 11"/>
            <p:cNvGrpSpPr>
              <a:grpSpLocks/>
            </p:cNvGrpSpPr>
            <p:nvPr/>
          </p:nvGrpSpPr>
          <p:grpSpPr bwMode="auto">
            <a:xfrm>
              <a:off x="2952" y="1922"/>
              <a:ext cx="500" cy="758"/>
              <a:chOff x="2952" y="1922"/>
              <a:chExt cx="500" cy="758"/>
            </a:xfrm>
          </p:grpSpPr>
          <p:grpSp>
            <p:nvGrpSpPr>
              <p:cNvPr id="4" name="Group 12"/>
              <p:cNvGrpSpPr>
                <a:grpSpLocks/>
              </p:cNvGrpSpPr>
              <p:nvPr/>
            </p:nvGrpSpPr>
            <p:grpSpPr bwMode="auto">
              <a:xfrm>
                <a:off x="2952" y="1922"/>
                <a:ext cx="500" cy="758"/>
                <a:chOff x="2952" y="1922"/>
                <a:chExt cx="500" cy="758"/>
              </a:xfrm>
            </p:grpSpPr>
            <p:sp>
              <p:nvSpPr>
                <p:cNvPr id="67644" name="AutoShape 13"/>
                <p:cNvSpPr>
                  <a:spLocks noChangeArrowheads="1"/>
                </p:cNvSpPr>
                <p:nvPr/>
              </p:nvSpPr>
              <p:spPr bwMode="auto">
                <a:xfrm>
                  <a:off x="2952" y="1922"/>
                  <a:ext cx="500" cy="758"/>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45" name="Rectangle 14"/>
                <p:cNvSpPr>
                  <a:spLocks noChangeArrowheads="1"/>
                </p:cNvSpPr>
                <p:nvPr/>
              </p:nvSpPr>
              <p:spPr bwMode="auto">
                <a:xfrm>
                  <a:off x="3052" y="1983"/>
                  <a:ext cx="233" cy="212"/>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46" name="Rectangle 15"/>
                <p:cNvSpPr>
                  <a:spLocks noChangeArrowheads="1"/>
                </p:cNvSpPr>
                <p:nvPr/>
              </p:nvSpPr>
              <p:spPr bwMode="auto">
                <a:xfrm>
                  <a:off x="3052" y="2336"/>
                  <a:ext cx="233" cy="212"/>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grpSp>
          <p:grpSp>
            <p:nvGrpSpPr>
              <p:cNvPr id="5" name="Group 16"/>
              <p:cNvGrpSpPr>
                <a:grpSpLocks/>
              </p:cNvGrpSpPr>
              <p:nvPr/>
            </p:nvGrpSpPr>
            <p:grpSpPr bwMode="auto">
              <a:xfrm>
                <a:off x="3023" y="1953"/>
                <a:ext cx="333" cy="677"/>
                <a:chOff x="3023" y="1922"/>
                <a:chExt cx="354" cy="789"/>
              </a:xfrm>
            </p:grpSpPr>
            <p:sp>
              <p:nvSpPr>
                <p:cNvPr id="67642" name="AutoShape 17"/>
                <p:cNvSpPr>
                  <a:spLocks noChangeArrowheads="1"/>
                </p:cNvSpPr>
                <p:nvPr/>
              </p:nvSpPr>
              <p:spPr bwMode="auto">
                <a:xfrm>
                  <a:off x="3023" y="2336"/>
                  <a:ext cx="354" cy="375"/>
                </a:xfrm>
                <a:prstGeom prst="foldedCorner">
                  <a:avLst>
                    <a:gd name="adj" fmla="val 12500"/>
                  </a:avLst>
                </a:prstGeom>
                <a:no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43" name="AutoShape 18"/>
                <p:cNvSpPr>
                  <a:spLocks noChangeArrowheads="1"/>
                </p:cNvSpPr>
                <p:nvPr/>
              </p:nvSpPr>
              <p:spPr bwMode="auto">
                <a:xfrm>
                  <a:off x="3023" y="1922"/>
                  <a:ext cx="354" cy="376"/>
                </a:xfrm>
                <a:prstGeom prst="foldedCorner">
                  <a:avLst>
                    <a:gd name="adj" fmla="val 12500"/>
                  </a:avLst>
                </a:prstGeom>
                <a:no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grpSp>
        </p:grpSp>
        <p:sp>
          <p:nvSpPr>
            <p:cNvPr id="67639" name="Line 19"/>
            <p:cNvSpPr>
              <a:spLocks noChangeShapeType="1"/>
            </p:cNvSpPr>
            <p:nvPr/>
          </p:nvSpPr>
          <p:spPr bwMode="auto">
            <a:xfrm>
              <a:off x="2544" y="2352"/>
              <a:ext cx="271" cy="1"/>
            </a:xfrm>
            <a:prstGeom prst="line">
              <a:avLst/>
            </a:prstGeom>
            <a:noFill/>
            <a:ln w="28575">
              <a:solidFill>
                <a:schemeClr val="tx1"/>
              </a:solidFill>
              <a:prstDash val="sysDot"/>
              <a:round/>
              <a:headEnd/>
              <a:tailEnd type="triangle" w="med" len="med"/>
            </a:ln>
          </p:spPr>
          <p:txBody>
            <a:bodyPr/>
            <a:lstStyle/>
            <a:p>
              <a:endParaRPr lang="fr-FR"/>
            </a:p>
          </p:txBody>
        </p:sp>
      </p:grpSp>
      <p:grpSp>
        <p:nvGrpSpPr>
          <p:cNvPr id="6" name="Group 29"/>
          <p:cNvGrpSpPr>
            <a:grpSpLocks/>
          </p:cNvGrpSpPr>
          <p:nvPr/>
        </p:nvGrpSpPr>
        <p:grpSpPr bwMode="auto">
          <a:xfrm>
            <a:off x="6905625" y="3522663"/>
            <a:ext cx="1539875" cy="1709737"/>
            <a:chOff x="3600" y="1726"/>
            <a:chExt cx="803" cy="969"/>
          </a:xfrm>
        </p:grpSpPr>
        <p:grpSp>
          <p:nvGrpSpPr>
            <p:cNvPr id="7" name="Group 30"/>
            <p:cNvGrpSpPr>
              <a:grpSpLocks/>
            </p:cNvGrpSpPr>
            <p:nvPr/>
          </p:nvGrpSpPr>
          <p:grpSpPr bwMode="auto">
            <a:xfrm>
              <a:off x="3903" y="1726"/>
              <a:ext cx="500" cy="969"/>
              <a:chOff x="3903" y="1726"/>
              <a:chExt cx="500" cy="969"/>
            </a:xfrm>
          </p:grpSpPr>
          <p:sp>
            <p:nvSpPr>
              <p:cNvPr id="67631" name="AutoShape 31"/>
              <p:cNvSpPr>
                <a:spLocks noChangeArrowheads="1"/>
              </p:cNvSpPr>
              <p:nvPr/>
            </p:nvSpPr>
            <p:spPr bwMode="auto">
              <a:xfrm>
                <a:off x="3903" y="1889"/>
                <a:ext cx="500" cy="806"/>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2" name="AutoShape 32"/>
              <p:cNvSpPr>
                <a:spLocks noChangeArrowheads="1"/>
              </p:cNvSpPr>
              <p:nvPr/>
            </p:nvSpPr>
            <p:spPr bwMode="auto">
              <a:xfrm>
                <a:off x="3970" y="2276"/>
                <a:ext cx="333" cy="322"/>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3" name="AutoShape 33"/>
              <p:cNvSpPr>
                <a:spLocks noChangeArrowheads="1"/>
              </p:cNvSpPr>
              <p:nvPr/>
            </p:nvSpPr>
            <p:spPr bwMode="auto">
              <a:xfrm>
                <a:off x="3970" y="1921"/>
                <a:ext cx="333" cy="323"/>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34" name="Text Box 34"/>
              <p:cNvSpPr txBox="1">
                <a:spLocks noChangeArrowheads="1"/>
              </p:cNvSpPr>
              <p:nvPr/>
            </p:nvSpPr>
            <p:spPr bwMode="auto">
              <a:xfrm>
                <a:off x="4111" y="1726"/>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35" name="Rectangle 35"/>
              <p:cNvSpPr>
                <a:spLocks noChangeArrowheads="1"/>
              </p:cNvSpPr>
              <p:nvPr/>
            </p:nvSpPr>
            <p:spPr bwMode="auto">
              <a:xfrm>
                <a:off x="4003" y="1954"/>
                <a:ext cx="233" cy="225"/>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36" name="Rectangle 36"/>
              <p:cNvSpPr>
                <a:spLocks noChangeArrowheads="1"/>
              </p:cNvSpPr>
              <p:nvPr/>
            </p:nvSpPr>
            <p:spPr bwMode="auto">
              <a:xfrm>
                <a:off x="4003" y="2308"/>
                <a:ext cx="233"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grpSp>
        <p:sp>
          <p:nvSpPr>
            <p:cNvPr id="67630" name="Line 37"/>
            <p:cNvSpPr>
              <a:spLocks noChangeShapeType="1"/>
            </p:cNvSpPr>
            <p:nvPr/>
          </p:nvSpPr>
          <p:spPr bwMode="auto">
            <a:xfrm flipV="1">
              <a:off x="3600" y="2351"/>
              <a:ext cx="271" cy="8"/>
            </a:xfrm>
            <a:prstGeom prst="line">
              <a:avLst/>
            </a:prstGeom>
            <a:noFill/>
            <a:ln w="28575">
              <a:solidFill>
                <a:schemeClr val="tx1"/>
              </a:solidFill>
              <a:round/>
              <a:headEnd/>
              <a:tailEnd type="triangle" w="med" len="med"/>
            </a:ln>
          </p:spPr>
          <p:txBody>
            <a:bodyPr/>
            <a:lstStyle/>
            <a:p>
              <a:endParaRPr lang="fr-FR"/>
            </a:p>
          </p:txBody>
        </p:sp>
      </p:grpSp>
      <p:pic>
        <p:nvPicPr>
          <p:cNvPr id="159782" name="Picture 38" descr="s35it"/>
          <p:cNvPicPr>
            <a:picLocks noChangeAspect="1" noChangeArrowheads="1"/>
          </p:cNvPicPr>
          <p:nvPr/>
        </p:nvPicPr>
        <p:blipFill>
          <a:blip r:embed="rId3" cstate="print">
            <a:clrChange>
              <a:clrFrom>
                <a:srgbClr val="D57959"/>
              </a:clrFrom>
              <a:clrTo>
                <a:srgbClr val="D57959">
                  <a:alpha val="0"/>
                </a:srgbClr>
              </a:clrTo>
            </a:clrChange>
          </a:blip>
          <a:srcRect/>
          <a:stretch>
            <a:fillRect/>
          </a:stretch>
        </p:blipFill>
        <p:spPr bwMode="auto">
          <a:xfrm>
            <a:off x="9788525" y="3665538"/>
            <a:ext cx="927100" cy="955675"/>
          </a:xfrm>
          <a:prstGeom prst="rect">
            <a:avLst/>
          </a:prstGeom>
          <a:noFill/>
          <a:effectLst>
            <a:outerShdw dist="107763" dir="2700000" algn="ctr" rotWithShape="0">
              <a:srgbClr val="808080"/>
            </a:outerShdw>
          </a:effectLst>
        </p:spPr>
      </p:pic>
      <p:grpSp>
        <p:nvGrpSpPr>
          <p:cNvPr id="8" name="Group 39"/>
          <p:cNvGrpSpPr>
            <a:grpSpLocks/>
          </p:cNvGrpSpPr>
          <p:nvPr/>
        </p:nvGrpSpPr>
        <p:grpSpPr bwMode="auto">
          <a:xfrm>
            <a:off x="8913813" y="3978275"/>
            <a:ext cx="995362" cy="434975"/>
            <a:chOff x="4647" y="1984"/>
            <a:chExt cx="519" cy="247"/>
          </a:xfrm>
        </p:grpSpPr>
        <p:sp>
          <p:nvSpPr>
            <p:cNvPr id="67627" name="AutoShape 40"/>
            <p:cNvSpPr>
              <a:spLocks noChangeArrowheads="1"/>
            </p:cNvSpPr>
            <p:nvPr/>
          </p:nvSpPr>
          <p:spPr bwMode="auto">
            <a:xfrm>
              <a:off x="4647" y="1984"/>
              <a:ext cx="226" cy="247"/>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r>
                <a:rPr lang="de-DE" sz="1400">
                  <a:latin typeface="Arial Narrow" pitchFamily="34" charset="0"/>
                </a:rPr>
                <a:t>WML</a:t>
              </a:r>
              <a:endParaRPr lang="en-GB" sz="1400">
                <a:latin typeface="Arial Narrow" pitchFamily="34" charset="0"/>
              </a:endParaRPr>
            </a:p>
          </p:txBody>
        </p:sp>
        <p:sp>
          <p:nvSpPr>
            <p:cNvPr id="67628" name="Line 41"/>
            <p:cNvSpPr>
              <a:spLocks noChangeShapeType="1"/>
            </p:cNvSpPr>
            <p:nvPr/>
          </p:nvSpPr>
          <p:spPr bwMode="auto">
            <a:xfrm>
              <a:off x="4895" y="2103"/>
              <a:ext cx="271" cy="1"/>
            </a:xfrm>
            <a:prstGeom prst="line">
              <a:avLst/>
            </a:prstGeom>
            <a:noFill/>
            <a:ln w="28575">
              <a:solidFill>
                <a:schemeClr val="tx1"/>
              </a:solidFill>
              <a:round/>
              <a:headEnd/>
              <a:tailEnd type="triangle" w="med" len="med"/>
            </a:ln>
          </p:spPr>
          <p:txBody>
            <a:bodyPr/>
            <a:lstStyle/>
            <a:p>
              <a:endParaRPr lang="fr-FR"/>
            </a:p>
          </p:txBody>
        </p:sp>
      </p:grpSp>
      <p:sp>
        <p:nvSpPr>
          <p:cNvPr id="159787" name="Line 43"/>
          <p:cNvSpPr>
            <a:spLocks noChangeShapeType="1"/>
          </p:cNvSpPr>
          <p:nvPr/>
        </p:nvSpPr>
        <p:spPr bwMode="auto">
          <a:xfrm>
            <a:off x="8075613" y="4203700"/>
            <a:ext cx="723900" cy="0"/>
          </a:xfrm>
          <a:prstGeom prst="line">
            <a:avLst/>
          </a:prstGeom>
          <a:noFill/>
          <a:ln w="28575">
            <a:solidFill>
              <a:schemeClr val="tx1"/>
            </a:solidFill>
            <a:round/>
            <a:headEnd/>
            <a:tailEnd type="triangle" w="med" len="med"/>
          </a:ln>
        </p:spPr>
        <p:txBody>
          <a:bodyPr lIns="106674" tIns="53337" rIns="106674" bIns="53337"/>
          <a:lstStyle/>
          <a:p>
            <a:endParaRPr lang="fr-FR"/>
          </a:p>
        </p:txBody>
      </p:sp>
      <p:sp>
        <p:nvSpPr>
          <p:cNvPr id="67597" name="Rectangle 51"/>
          <p:cNvSpPr>
            <a:spLocks noChangeArrowheads="1"/>
          </p:cNvSpPr>
          <p:nvPr/>
        </p:nvSpPr>
        <p:spPr bwMode="auto">
          <a:xfrm>
            <a:off x="7537450" y="6137275"/>
            <a:ext cx="1533525" cy="301625"/>
          </a:xfrm>
          <a:prstGeom prst="rect">
            <a:avLst/>
          </a:prstGeom>
          <a:noFill/>
          <a:ln w="28575">
            <a:solidFill>
              <a:schemeClr val="tx1"/>
            </a:solidFill>
            <a:miter lim="800000"/>
            <a:headEnd/>
            <a:tailEnd/>
          </a:ln>
        </p:spPr>
        <p:txBody>
          <a:bodyPr wrap="none" lIns="106674" tIns="53337" rIns="106674" bIns="53337">
            <a:spAutoFit/>
          </a:bodyPr>
          <a:lstStyle/>
          <a:p>
            <a:pPr algn="ctr" eaLnBrk="1" hangingPunct="1"/>
            <a:r>
              <a:rPr lang="en-US" sz="1400">
                <a:latin typeface="Arial Narrow" pitchFamily="34" charset="0"/>
              </a:rPr>
              <a:t>Transcoding Rules</a:t>
            </a:r>
          </a:p>
        </p:txBody>
      </p:sp>
      <p:sp>
        <p:nvSpPr>
          <p:cNvPr id="159796" name="AutoShape 52"/>
          <p:cNvSpPr>
            <a:spLocks noChangeArrowheads="1"/>
          </p:cNvSpPr>
          <p:nvPr/>
        </p:nvSpPr>
        <p:spPr bwMode="auto">
          <a:xfrm>
            <a:off x="1000125" y="1376363"/>
            <a:ext cx="4770438" cy="1233487"/>
          </a:xfrm>
          <a:prstGeom prst="cloudCallout">
            <a:avLst>
              <a:gd name="adj1" fmla="val -37574"/>
              <a:gd name="adj2" fmla="val 193000"/>
            </a:avLst>
          </a:prstGeom>
          <a:solidFill>
            <a:srgbClr val="FFFFFF"/>
          </a:solidFill>
          <a:ln w="9525">
            <a:solidFill>
              <a:srgbClr val="000000"/>
            </a:solidFill>
            <a:round/>
            <a:headEnd/>
            <a:tailEnd/>
          </a:ln>
          <a:effectLst>
            <a:outerShdw dist="107763" dir="2700000" algn="ctr" rotWithShape="0">
              <a:schemeClr val="bg2"/>
            </a:outerShdw>
          </a:effectLst>
        </p:spPr>
        <p:txBody>
          <a:bodyPr lIns="106674" tIns="53337" rIns="106674" bIns="53337"/>
          <a:lstStyle/>
          <a:p>
            <a:pPr algn="ctr" eaLnBrk="1" hangingPunct="1">
              <a:buFontTx/>
              <a:buChar char="•"/>
              <a:defRPr/>
            </a:pPr>
            <a:r>
              <a:rPr lang="en-US" sz="1600" dirty="0">
                <a:latin typeface="Arial Narrow" pitchFamily="34" charset="0"/>
              </a:rPr>
              <a:t>T1/T2 = UI info Templates</a:t>
            </a:r>
          </a:p>
          <a:p>
            <a:pPr algn="ctr" eaLnBrk="1" hangingPunct="1">
              <a:buFontTx/>
              <a:buChar char="•"/>
              <a:defRPr/>
            </a:pPr>
            <a:r>
              <a:rPr lang="en-US" sz="1600" dirty="0">
                <a:latin typeface="Arial Narrow" pitchFamily="34" charset="0"/>
              </a:rPr>
              <a:t>Colors indicate importance</a:t>
            </a:r>
          </a:p>
          <a:p>
            <a:pPr algn="ctr" eaLnBrk="1" hangingPunct="1">
              <a:buFontTx/>
              <a:buChar char="•"/>
              <a:defRPr/>
            </a:pPr>
            <a:r>
              <a:rPr lang="en-US" sz="1600" dirty="0">
                <a:solidFill>
                  <a:srgbClr val="00E0A0"/>
                </a:solidFill>
                <a:latin typeface="Arial Narrow" pitchFamily="34" charset="0"/>
              </a:rPr>
              <a:t>Mandatory</a:t>
            </a:r>
          </a:p>
          <a:p>
            <a:pPr algn="ctr" eaLnBrk="1" hangingPunct="1">
              <a:buFontTx/>
              <a:buChar char="•"/>
              <a:defRPr/>
            </a:pPr>
            <a:r>
              <a:rPr lang="en-US" sz="1600" dirty="0">
                <a:solidFill>
                  <a:srgbClr val="4F6DCB"/>
                </a:solidFill>
                <a:latin typeface="Arial Narrow" pitchFamily="34" charset="0"/>
              </a:rPr>
              <a:t>Optional</a:t>
            </a:r>
          </a:p>
        </p:txBody>
      </p:sp>
      <p:grpSp>
        <p:nvGrpSpPr>
          <p:cNvPr id="9" name="Group 53"/>
          <p:cNvGrpSpPr>
            <a:grpSpLocks/>
          </p:cNvGrpSpPr>
          <p:nvPr/>
        </p:nvGrpSpPr>
        <p:grpSpPr bwMode="auto">
          <a:xfrm>
            <a:off x="460375" y="3805238"/>
            <a:ext cx="1214438" cy="1358900"/>
            <a:chOff x="240" y="1886"/>
            <a:chExt cx="633" cy="771"/>
          </a:xfrm>
        </p:grpSpPr>
        <p:sp>
          <p:nvSpPr>
            <p:cNvPr id="67621" name="AutoShape 54"/>
            <p:cNvSpPr>
              <a:spLocks noChangeArrowheads="1"/>
            </p:cNvSpPr>
            <p:nvPr/>
          </p:nvSpPr>
          <p:spPr bwMode="auto">
            <a:xfrm>
              <a:off x="240" y="2012"/>
              <a:ext cx="633" cy="645"/>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sp>
          <p:nvSpPr>
            <p:cNvPr id="67622" name="Text Box 55"/>
            <p:cNvSpPr txBox="1">
              <a:spLocks noChangeArrowheads="1"/>
            </p:cNvSpPr>
            <p:nvPr/>
          </p:nvSpPr>
          <p:spPr bwMode="auto">
            <a:xfrm>
              <a:off x="481" y="1886"/>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23" name="Rectangle 56"/>
            <p:cNvSpPr>
              <a:spLocks noChangeArrowheads="1"/>
            </p:cNvSpPr>
            <p:nvPr/>
          </p:nvSpPr>
          <p:spPr bwMode="auto">
            <a:xfrm>
              <a:off x="273" y="2044"/>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24" name="Rectangle 57"/>
            <p:cNvSpPr>
              <a:spLocks noChangeArrowheads="1"/>
            </p:cNvSpPr>
            <p:nvPr/>
          </p:nvSpPr>
          <p:spPr bwMode="auto">
            <a:xfrm>
              <a:off x="573" y="2044"/>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sp>
          <p:nvSpPr>
            <p:cNvPr id="67625" name="Rectangle 58"/>
            <p:cNvSpPr>
              <a:spLocks noChangeArrowheads="1"/>
            </p:cNvSpPr>
            <p:nvPr/>
          </p:nvSpPr>
          <p:spPr bwMode="auto">
            <a:xfrm>
              <a:off x="273" y="2334"/>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sp>
          <p:nvSpPr>
            <p:cNvPr id="67626" name="Rectangle 59"/>
            <p:cNvSpPr>
              <a:spLocks noChangeArrowheads="1"/>
            </p:cNvSpPr>
            <p:nvPr/>
          </p:nvSpPr>
          <p:spPr bwMode="auto">
            <a:xfrm>
              <a:off x="573" y="2334"/>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grpSp>
      <p:sp>
        <p:nvSpPr>
          <p:cNvPr id="67600" name="Rectangle 81"/>
          <p:cNvSpPr>
            <a:spLocks noGrp="1" noChangeArrowheads="1"/>
          </p:cNvSpPr>
          <p:nvPr>
            <p:ph type="title"/>
          </p:nvPr>
        </p:nvSpPr>
        <p:spPr/>
        <p:txBody>
          <a:bodyPr/>
          <a:lstStyle/>
          <a:p>
            <a:pPr eaLnBrk="1" hangingPunct="1"/>
            <a:r>
              <a:rPr lang="en-US" smtClean="0"/>
              <a:t>Adaptation Concept</a:t>
            </a:r>
          </a:p>
        </p:txBody>
      </p:sp>
      <p:grpSp>
        <p:nvGrpSpPr>
          <p:cNvPr id="10" name="Group 61"/>
          <p:cNvGrpSpPr>
            <a:grpSpLocks/>
          </p:cNvGrpSpPr>
          <p:nvPr/>
        </p:nvGrpSpPr>
        <p:grpSpPr bwMode="auto">
          <a:xfrm>
            <a:off x="1749425" y="3776663"/>
            <a:ext cx="1858963" cy="1371600"/>
            <a:chOff x="912" y="1870"/>
            <a:chExt cx="969" cy="778"/>
          </a:xfrm>
        </p:grpSpPr>
        <p:grpSp>
          <p:nvGrpSpPr>
            <p:cNvPr id="11" name="Group 62"/>
            <p:cNvGrpSpPr>
              <a:grpSpLocks/>
            </p:cNvGrpSpPr>
            <p:nvPr/>
          </p:nvGrpSpPr>
          <p:grpSpPr bwMode="auto">
            <a:xfrm>
              <a:off x="1248" y="1870"/>
              <a:ext cx="633" cy="778"/>
              <a:chOff x="1248" y="1870"/>
              <a:chExt cx="633" cy="778"/>
            </a:xfrm>
          </p:grpSpPr>
          <p:sp>
            <p:nvSpPr>
              <p:cNvPr id="67614" name="AutoShape 63"/>
              <p:cNvSpPr>
                <a:spLocks noChangeArrowheads="1"/>
              </p:cNvSpPr>
              <p:nvPr/>
            </p:nvSpPr>
            <p:spPr bwMode="auto">
              <a:xfrm>
                <a:off x="1248" y="2003"/>
                <a:ext cx="633" cy="645"/>
              </a:xfrm>
              <a:prstGeom prst="foldedCorner">
                <a:avLst>
                  <a:gd name="adj" fmla="val 12500"/>
                </a:avLst>
              </a:prstGeom>
              <a:solidFill>
                <a:srgbClr val="FFFFFF"/>
              </a:solidFill>
              <a:ln w="12700">
                <a:solidFill>
                  <a:schemeClr val="tx1"/>
                </a:solidFill>
                <a:round/>
                <a:headEnd/>
                <a:tailEnd/>
              </a:ln>
            </p:spPr>
            <p:txBody>
              <a:bodyPr wrap="none" anchor="ctr"/>
              <a:lstStyle/>
              <a:p>
                <a:pPr algn="ctr" eaLnBrk="1" hangingPunct="1"/>
                <a:endParaRPr lang="fr-FR" sz="2800">
                  <a:latin typeface="Arial Narrow" pitchFamily="34" charset="0"/>
                </a:endParaRPr>
              </a:p>
            </p:txBody>
          </p:sp>
          <p:grpSp>
            <p:nvGrpSpPr>
              <p:cNvPr id="12" name="Group 64"/>
              <p:cNvGrpSpPr>
                <a:grpSpLocks/>
              </p:cNvGrpSpPr>
              <p:nvPr/>
            </p:nvGrpSpPr>
            <p:grpSpPr bwMode="auto">
              <a:xfrm>
                <a:off x="1281" y="1870"/>
                <a:ext cx="533" cy="681"/>
                <a:chOff x="1281" y="1870"/>
                <a:chExt cx="533" cy="681"/>
              </a:xfrm>
            </p:grpSpPr>
            <p:sp>
              <p:nvSpPr>
                <p:cNvPr id="67616" name="Text Box 65"/>
                <p:cNvSpPr txBox="1">
                  <a:spLocks noChangeArrowheads="1"/>
                </p:cNvSpPr>
                <p:nvPr/>
              </p:nvSpPr>
              <p:spPr bwMode="auto">
                <a:xfrm>
                  <a:off x="1502" y="1870"/>
                  <a:ext cx="96" cy="162"/>
                </a:xfrm>
                <a:prstGeom prst="rect">
                  <a:avLst/>
                </a:prstGeom>
                <a:noFill/>
                <a:ln w="28575">
                  <a:noFill/>
                  <a:miter lim="800000"/>
                  <a:headEnd/>
                  <a:tailEnd/>
                </a:ln>
              </p:spPr>
              <p:txBody>
                <a:bodyPr wrap="none">
                  <a:spAutoFit/>
                </a:bodyPr>
                <a:lstStyle/>
                <a:p>
                  <a:pPr algn="ctr" eaLnBrk="1" hangingPunct="1"/>
                  <a:endParaRPr lang="fr-FR" sz="1400">
                    <a:latin typeface="Arial Narrow" pitchFamily="34" charset="0"/>
                  </a:endParaRPr>
                </a:p>
              </p:txBody>
            </p:sp>
            <p:sp>
              <p:nvSpPr>
                <p:cNvPr id="67617" name="Rectangle 66"/>
                <p:cNvSpPr>
                  <a:spLocks noChangeArrowheads="1"/>
                </p:cNvSpPr>
                <p:nvPr/>
              </p:nvSpPr>
              <p:spPr bwMode="auto">
                <a:xfrm>
                  <a:off x="1281" y="2035"/>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T1</a:t>
                  </a:r>
                  <a:endParaRPr lang="en-GB" sz="2800">
                    <a:solidFill>
                      <a:srgbClr val="00E0A0"/>
                    </a:solidFill>
                    <a:latin typeface="Arial Narrow" pitchFamily="34" charset="0"/>
                  </a:endParaRPr>
                </a:p>
              </p:txBody>
            </p:sp>
            <p:sp>
              <p:nvSpPr>
                <p:cNvPr id="67618" name="Rectangle 67"/>
                <p:cNvSpPr>
                  <a:spLocks noChangeArrowheads="1"/>
                </p:cNvSpPr>
                <p:nvPr/>
              </p:nvSpPr>
              <p:spPr bwMode="auto">
                <a:xfrm>
                  <a:off x="1581" y="2035"/>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sp>
              <p:nvSpPr>
                <p:cNvPr id="67619" name="Rectangle 68"/>
                <p:cNvSpPr>
                  <a:spLocks noChangeArrowheads="1"/>
                </p:cNvSpPr>
                <p:nvPr/>
              </p:nvSpPr>
              <p:spPr bwMode="auto">
                <a:xfrm>
                  <a:off x="1281" y="2325"/>
                  <a:ext cx="234" cy="226"/>
                </a:xfrm>
                <a:prstGeom prst="rect">
                  <a:avLst/>
                </a:prstGeom>
                <a:solidFill>
                  <a:srgbClr val="FFFFFF"/>
                </a:solidFill>
                <a:ln w="12700">
                  <a:solidFill>
                    <a:srgbClr val="00E0A0"/>
                  </a:solidFill>
                  <a:miter lim="800000"/>
                  <a:headEnd/>
                  <a:tailEnd/>
                </a:ln>
              </p:spPr>
              <p:txBody>
                <a:bodyPr wrap="none" anchor="ctr"/>
                <a:lstStyle/>
                <a:p>
                  <a:pPr algn="ctr" eaLnBrk="1" hangingPunct="1"/>
                  <a:r>
                    <a:rPr lang="de-DE" sz="2800">
                      <a:solidFill>
                        <a:srgbClr val="00E0A0"/>
                      </a:solidFill>
                      <a:latin typeface="Arial Narrow" pitchFamily="34" charset="0"/>
                    </a:rPr>
                    <a:t>T2</a:t>
                  </a:r>
                  <a:endParaRPr lang="en-GB" sz="2800">
                    <a:solidFill>
                      <a:srgbClr val="00E0A0"/>
                    </a:solidFill>
                    <a:latin typeface="Arial Narrow" pitchFamily="34" charset="0"/>
                  </a:endParaRPr>
                </a:p>
              </p:txBody>
            </p:sp>
            <p:sp>
              <p:nvSpPr>
                <p:cNvPr id="67620" name="Rectangle 69"/>
                <p:cNvSpPr>
                  <a:spLocks noChangeArrowheads="1"/>
                </p:cNvSpPr>
                <p:nvPr/>
              </p:nvSpPr>
              <p:spPr bwMode="auto">
                <a:xfrm>
                  <a:off x="1581" y="2325"/>
                  <a:ext cx="233" cy="226"/>
                </a:xfrm>
                <a:prstGeom prst="rect">
                  <a:avLst/>
                </a:prstGeom>
                <a:solidFill>
                  <a:srgbClr val="FFFFFF"/>
                </a:solidFill>
                <a:ln w="12700">
                  <a:solidFill>
                    <a:srgbClr val="4F6DCB"/>
                  </a:solidFill>
                  <a:miter lim="800000"/>
                  <a:headEnd/>
                  <a:tailEnd/>
                </a:ln>
              </p:spPr>
              <p:txBody>
                <a:bodyPr wrap="none" anchor="ctr"/>
                <a:lstStyle/>
                <a:p>
                  <a:pPr algn="ctr" eaLnBrk="1" hangingPunct="1"/>
                  <a:r>
                    <a:rPr lang="de-DE" sz="2800">
                      <a:solidFill>
                        <a:srgbClr val="4F6DCB"/>
                      </a:solidFill>
                      <a:latin typeface="Arial Narrow" pitchFamily="34" charset="0"/>
                    </a:rPr>
                    <a:t>T1</a:t>
                  </a:r>
                  <a:endParaRPr lang="en-GB" sz="2800">
                    <a:solidFill>
                      <a:srgbClr val="4F6DCB"/>
                    </a:solidFill>
                    <a:latin typeface="Arial Narrow" pitchFamily="34" charset="0"/>
                  </a:endParaRPr>
                </a:p>
              </p:txBody>
            </p:sp>
          </p:grpSp>
        </p:grpSp>
        <p:sp>
          <p:nvSpPr>
            <p:cNvPr id="67613" name="Line 70"/>
            <p:cNvSpPr>
              <a:spLocks noChangeShapeType="1"/>
            </p:cNvSpPr>
            <p:nvPr/>
          </p:nvSpPr>
          <p:spPr bwMode="auto">
            <a:xfrm>
              <a:off x="912" y="2352"/>
              <a:ext cx="271" cy="1"/>
            </a:xfrm>
            <a:prstGeom prst="line">
              <a:avLst/>
            </a:prstGeom>
            <a:noFill/>
            <a:ln w="28575">
              <a:solidFill>
                <a:schemeClr val="tx1"/>
              </a:solidFill>
              <a:round/>
              <a:headEnd/>
              <a:tailEnd type="triangle" w="med" len="med"/>
            </a:ln>
          </p:spPr>
          <p:txBody>
            <a:bodyPr/>
            <a:lstStyle/>
            <a:p>
              <a:endParaRPr lang="fr-FR"/>
            </a:p>
          </p:txBody>
        </p:sp>
      </p:grpSp>
      <p:grpSp>
        <p:nvGrpSpPr>
          <p:cNvPr id="13" name="Group 71"/>
          <p:cNvGrpSpPr>
            <a:grpSpLocks/>
          </p:cNvGrpSpPr>
          <p:nvPr/>
        </p:nvGrpSpPr>
        <p:grpSpPr bwMode="auto">
          <a:xfrm>
            <a:off x="3011488" y="4049713"/>
            <a:ext cx="512762" cy="1023937"/>
            <a:chOff x="1602" y="1994"/>
            <a:chExt cx="283" cy="676"/>
          </a:xfrm>
        </p:grpSpPr>
        <p:sp>
          <p:nvSpPr>
            <p:cNvPr id="67608" name="Line 72"/>
            <p:cNvSpPr>
              <a:spLocks noChangeShapeType="1"/>
            </p:cNvSpPr>
            <p:nvPr/>
          </p:nvSpPr>
          <p:spPr bwMode="auto">
            <a:xfrm>
              <a:off x="1602" y="2332"/>
              <a:ext cx="283" cy="338"/>
            </a:xfrm>
            <a:prstGeom prst="line">
              <a:avLst/>
            </a:prstGeom>
            <a:noFill/>
            <a:ln w="57150">
              <a:solidFill>
                <a:srgbClr val="FF0000"/>
              </a:solidFill>
              <a:round/>
              <a:headEnd/>
              <a:tailEnd/>
            </a:ln>
          </p:spPr>
          <p:txBody>
            <a:bodyPr/>
            <a:lstStyle/>
            <a:p>
              <a:endParaRPr lang="fr-FR"/>
            </a:p>
          </p:txBody>
        </p:sp>
        <p:sp>
          <p:nvSpPr>
            <p:cNvPr id="67609" name="Line 73"/>
            <p:cNvSpPr>
              <a:spLocks noChangeShapeType="1"/>
            </p:cNvSpPr>
            <p:nvPr/>
          </p:nvSpPr>
          <p:spPr bwMode="auto">
            <a:xfrm flipH="1">
              <a:off x="1602" y="2332"/>
              <a:ext cx="283" cy="338"/>
            </a:xfrm>
            <a:prstGeom prst="line">
              <a:avLst/>
            </a:prstGeom>
            <a:noFill/>
            <a:ln w="57150">
              <a:solidFill>
                <a:srgbClr val="FF0000"/>
              </a:solidFill>
              <a:round/>
              <a:headEnd/>
              <a:tailEnd/>
            </a:ln>
          </p:spPr>
          <p:txBody>
            <a:bodyPr/>
            <a:lstStyle/>
            <a:p>
              <a:endParaRPr lang="fr-FR"/>
            </a:p>
          </p:txBody>
        </p:sp>
        <p:sp>
          <p:nvSpPr>
            <p:cNvPr id="67610" name="Line 74"/>
            <p:cNvSpPr>
              <a:spLocks noChangeShapeType="1"/>
            </p:cNvSpPr>
            <p:nvPr/>
          </p:nvSpPr>
          <p:spPr bwMode="auto">
            <a:xfrm>
              <a:off x="1602" y="1994"/>
              <a:ext cx="283" cy="338"/>
            </a:xfrm>
            <a:prstGeom prst="line">
              <a:avLst/>
            </a:prstGeom>
            <a:noFill/>
            <a:ln w="57150">
              <a:solidFill>
                <a:srgbClr val="FF0000"/>
              </a:solidFill>
              <a:round/>
              <a:headEnd/>
              <a:tailEnd/>
            </a:ln>
          </p:spPr>
          <p:txBody>
            <a:bodyPr/>
            <a:lstStyle/>
            <a:p>
              <a:endParaRPr lang="fr-FR"/>
            </a:p>
          </p:txBody>
        </p:sp>
        <p:sp>
          <p:nvSpPr>
            <p:cNvPr id="67611" name="Line 75"/>
            <p:cNvSpPr>
              <a:spLocks noChangeShapeType="1"/>
            </p:cNvSpPr>
            <p:nvPr/>
          </p:nvSpPr>
          <p:spPr bwMode="auto">
            <a:xfrm flipH="1">
              <a:off x="1602" y="1994"/>
              <a:ext cx="283" cy="338"/>
            </a:xfrm>
            <a:prstGeom prst="line">
              <a:avLst/>
            </a:prstGeom>
            <a:noFill/>
            <a:ln w="57150">
              <a:solidFill>
                <a:srgbClr val="FF0000"/>
              </a:solidFill>
              <a:round/>
              <a:headEnd/>
              <a:tailEnd/>
            </a:ln>
          </p:spPr>
          <p:txBody>
            <a:bodyPr/>
            <a:lstStyle/>
            <a:p>
              <a:endParaRPr lang="fr-FR"/>
            </a:p>
          </p:txBody>
        </p:sp>
      </p:grpSp>
      <p:sp>
        <p:nvSpPr>
          <p:cNvPr id="67603" name="Line 76"/>
          <p:cNvSpPr>
            <a:spLocks noChangeShapeType="1"/>
          </p:cNvSpPr>
          <p:nvPr/>
        </p:nvSpPr>
        <p:spPr bwMode="auto">
          <a:xfrm>
            <a:off x="1104900" y="3017838"/>
            <a:ext cx="0" cy="1016000"/>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4" name="Text Box 77"/>
          <p:cNvSpPr txBox="1">
            <a:spLocks noChangeArrowheads="1"/>
          </p:cNvSpPr>
          <p:nvPr/>
        </p:nvSpPr>
        <p:spPr bwMode="auto">
          <a:xfrm>
            <a:off x="398463" y="6119813"/>
            <a:ext cx="1258887" cy="550862"/>
          </a:xfrm>
          <a:prstGeom prst="rect">
            <a:avLst/>
          </a:prstGeom>
          <a:noFill/>
          <a:ln w="12700">
            <a:solidFill>
              <a:schemeClr val="tx1"/>
            </a:solid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1600"/>
              <a:t>Template Editor</a:t>
            </a:r>
            <a:endParaRPr lang="en-US" sz="3300"/>
          </a:p>
        </p:txBody>
      </p:sp>
      <p:sp>
        <p:nvSpPr>
          <p:cNvPr id="67605" name="Line 78"/>
          <p:cNvSpPr>
            <a:spLocks noChangeShapeType="1"/>
          </p:cNvSpPr>
          <p:nvPr/>
        </p:nvSpPr>
        <p:spPr bwMode="auto">
          <a:xfrm flipV="1">
            <a:off x="1012825" y="5219700"/>
            <a:ext cx="0" cy="846138"/>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6" name="Line 79"/>
          <p:cNvSpPr>
            <a:spLocks noChangeShapeType="1"/>
          </p:cNvSpPr>
          <p:nvPr/>
        </p:nvSpPr>
        <p:spPr bwMode="auto">
          <a:xfrm flipV="1">
            <a:off x="8286750" y="5387975"/>
            <a:ext cx="0" cy="677863"/>
          </a:xfrm>
          <a:prstGeom prst="line">
            <a:avLst/>
          </a:prstGeom>
          <a:noFill/>
          <a:ln w="12700">
            <a:solidFill>
              <a:schemeClr val="hlink"/>
            </a:solidFill>
            <a:round/>
            <a:headEnd/>
            <a:tailEnd type="triangle" w="med" len="med"/>
          </a:ln>
        </p:spPr>
        <p:txBody>
          <a:bodyPr wrap="none" lIns="106674" tIns="53337" rIns="106674" bIns="53337" anchor="ctr"/>
          <a:lstStyle/>
          <a:p>
            <a:endParaRPr lang="fr-FR"/>
          </a:p>
        </p:txBody>
      </p:sp>
      <p:sp>
        <p:nvSpPr>
          <p:cNvPr id="67607" name="Text Box 80"/>
          <p:cNvSpPr txBox="1">
            <a:spLocks noChangeArrowheads="1"/>
          </p:cNvSpPr>
          <p:nvPr/>
        </p:nvSpPr>
        <p:spPr bwMode="auto">
          <a:xfrm>
            <a:off x="1939925" y="5730875"/>
            <a:ext cx="5426075" cy="914400"/>
          </a:xfrm>
          <a:prstGeom prst="rect">
            <a:avLst/>
          </a:prstGeom>
          <a:noFill/>
          <a:ln w="12700">
            <a:noFill/>
            <a:miter lim="800000"/>
            <a:headEnd/>
            <a:tailEnd/>
          </a:ln>
        </p:spPr>
        <p:txBody>
          <a:bodyPr lIns="106674" tIns="53337" rIns="106674" bIns="53337" anchor="ctr">
            <a:spAutoFit/>
          </a:bodyPr>
          <a:lstStyle/>
          <a:p>
            <a:pPr algn="ctr" eaLnBrk="1" hangingPunct="1">
              <a:buClr>
                <a:srgbClr val="F48B00"/>
              </a:buClr>
              <a:buFont typeface="Wingdings" pitchFamily="2" charset="2"/>
              <a:buNone/>
            </a:pPr>
            <a:r>
              <a:rPr lang="en-US" sz="2800"/>
              <a:t>Application data outbound processing</a:t>
            </a:r>
            <a:endParaRPr lang="en-US" sz="33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9796"/>
                                        </p:tgtEl>
                                        <p:attrNameLst>
                                          <p:attrName>style.visibility</p:attrName>
                                        </p:attrNameLst>
                                      </p:cBhvr>
                                      <p:to>
                                        <p:strVal val="visible"/>
                                      </p:to>
                                    </p:set>
                                    <p:anim calcmode="lin" valueType="num">
                                      <p:cBhvr additive="base">
                                        <p:cTn id="7" dur="500" fill="hold"/>
                                        <p:tgtEl>
                                          <p:spTgt spid="159796"/>
                                        </p:tgtEl>
                                        <p:attrNameLst>
                                          <p:attrName>ppt_x</p:attrName>
                                        </p:attrNameLst>
                                      </p:cBhvr>
                                      <p:tavLst>
                                        <p:tav tm="0">
                                          <p:val>
                                            <p:strVal val="#ppt_x"/>
                                          </p:val>
                                        </p:tav>
                                        <p:tav tm="100000">
                                          <p:val>
                                            <p:strVal val="#ppt_x"/>
                                          </p:val>
                                        </p:tav>
                                      </p:tavLst>
                                    </p:anim>
                                    <p:anim calcmode="lin" valueType="num">
                                      <p:cBhvr additive="base">
                                        <p:cTn id="8" dur="500" fill="hold"/>
                                        <p:tgtEl>
                                          <p:spTgt spid="15979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979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9787"/>
                                        </p:tgtEl>
                                        <p:attrNameLst>
                                          <p:attrName>style.visibility</p:attrName>
                                        </p:attrNameLst>
                                      </p:cBhvr>
                                      <p:to>
                                        <p:strVal val="visible"/>
                                      </p:to>
                                    </p:set>
                                    <p:animEffect transition="in" filter="dissolve">
                                      <p:cBhvr>
                                        <p:cTn id="33" dur="500"/>
                                        <p:tgtEl>
                                          <p:spTgt spid="15978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7" grpId="0" animBg="1"/>
      <p:bldP spid="15979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Problématique de construction d’IHM par composition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830263" y="165100"/>
            <a:ext cx="9432925" cy="1271588"/>
          </a:xfrm>
        </p:spPr>
        <p:txBody>
          <a:bodyPr/>
          <a:lstStyle/>
          <a:p>
            <a:pPr eaLnBrk="1" hangingPunct="1">
              <a:buSzPct val="36000"/>
              <a:defRPr/>
            </a:pPr>
            <a:r>
              <a:rPr lang="en-GB" sz="5700" dirty="0" err="1" smtClean="0">
                <a:latin typeface="Times (CE)" charset="0"/>
              </a:rPr>
              <a:t>Projet</a:t>
            </a:r>
            <a:r>
              <a:rPr lang="en-GB" sz="5700" dirty="0" smtClean="0">
                <a:latin typeface="Times (CE)" charset="0"/>
              </a:rPr>
              <a:t> ASPECT</a:t>
            </a:r>
          </a:p>
        </p:txBody>
      </p:sp>
      <p:sp>
        <p:nvSpPr>
          <p:cNvPr id="68611" name="Text Box 2"/>
          <p:cNvSpPr txBox="1">
            <a:spLocks noChangeArrowheads="1"/>
          </p:cNvSpPr>
          <p:nvPr/>
        </p:nvSpPr>
        <p:spPr bwMode="auto">
          <a:xfrm>
            <a:off x="811213" y="2892425"/>
            <a:ext cx="9432925" cy="2305050"/>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Composition de composants</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et de leurs IHMs</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a:solidFill>
                <a:schemeClr val="tx2"/>
              </a:solidFill>
              <a:latin typeface="Times (CE)"/>
            </a:endParaRP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a:solidFill>
                  <a:schemeClr val="tx2"/>
                </a:solidFill>
                <a:latin typeface="Times (CE)"/>
              </a:rPr>
              <a:t>2003</a:t>
            </a:r>
          </a:p>
        </p:txBody>
      </p:sp>
      <p:sp>
        <p:nvSpPr>
          <p:cNvPr id="68612" name="Text Box 3"/>
          <p:cNvSpPr txBox="1">
            <a:spLocks noChangeArrowheads="1"/>
          </p:cNvSpPr>
          <p:nvPr/>
        </p:nvSpPr>
        <p:spPr bwMode="auto">
          <a:xfrm>
            <a:off x="333375" y="7219950"/>
            <a:ext cx="10523538"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23/05/2002       	            					Jeremy Fierstone / Equipe Rainbow / </a:t>
            </a:r>
            <a:fld id="{4F9BFA3D-E214-4585-989B-8BA7B6249282}"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19</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p:cNvSpPr>
            <a:spLocks noGrp="1" noChangeArrowheads="1"/>
          </p:cNvSpPr>
          <p:nvPr>
            <p:ph type="body" idx="4294967295"/>
          </p:nvPr>
        </p:nvSpPr>
        <p:spPr>
          <a:xfrm>
            <a:off x="600075" y="1128713"/>
            <a:ext cx="10448925" cy="3052762"/>
          </a:xfrm>
        </p:spPr>
        <p:txBody>
          <a:bodyPr/>
          <a:lstStyle/>
          <a:p>
            <a:pPr marL="342900" indent="-342900" eaLnBrk="1" hangingPunct="1"/>
            <a:r>
              <a:rPr lang="en-US" smtClean="0"/>
              <a:t>Un peu d’histoire …</a:t>
            </a:r>
          </a:p>
          <a:p>
            <a:pPr marL="742950" lvl="1" indent="-285750" eaLnBrk="1" hangingPunct="1">
              <a:lnSpc>
                <a:spcPct val="140000"/>
              </a:lnSpc>
            </a:pPr>
            <a:r>
              <a:rPr lang="en-US" smtClean="0"/>
              <a:t>Introduction du terme à Interact’99</a:t>
            </a:r>
          </a:p>
          <a:p>
            <a:pPr lvl="2" eaLnBrk="1" hangingPunct="1">
              <a:lnSpc>
                <a:spcPct val="120000"/>
              </a:lnSpc>
            </a:pPr>
            <a:endParaRPr lang="en-US" smtClean="0"/>
          </a:p>
          <a:p>
            <a:pPr marL="742950" lvl="1" indent="-285750" eaLnBrk="1" hangingPunct="1">
              <a:lnSpc>
                <a:spcPct val="140000"/>
              </a:lnSpc>
            </a:pPr>
            <a:r>
              <a:rPr lang="en-US" smtClean="0"/>
              <a:t>Capacité d’une interface à s’adapter à son contexte d’usage dans  le respect de son utilisabilité</a:t>
            </a:r>
          </a:p>
          <a:p>
            <a:pPr marL="742950" lvl="1" indent="-285750" eaLnBrk="1" hangingPunct="1">
              <a:lnSpc>
                <a:spcPct val="140000"/>
              </a:lnSpc>
            </a:pPr>
            <a:endParaRPr lang="en-US" smtClean="0"/>
          </a:p>
          <a:p>
            <a:pPr marL="742950" lvl="1" indent="-285750" eaLnBrk="1" hangingPunct="1">
              <a:lnSpc>
                <a:spcPct val="140000"/>
              </a:lnSpc>
            </a:pPr>
            <a:r>
              <a:rPr lang="en-US" smtClean="0"/>
              <a:t>Contexte d’usage</a:t>
            </a:r>
          </a:p>
          <a:p>
            <a:pPr lvl="2" eaLnBrk="1" hangingPunct="1">
              <a:lnSpc>
                <a:spcPct val="120000"/>
              </a:lnSpc>
            </a:pPr>
            <a:r>
              <a:rPr lang="en-US" smtClean="0"/>
              <a:t>Plate-forme</a:t>
            </a:r>
          </a:p>
          <a:p>
            <a:pPr lvl="2" eaLnBrk="1" hangingPunct="1">
              <a:lnSpc>
                <a:spcPct val="120000"/>
              </a:lnSpc>
            </a:pPr>
            <a:r>
              <a:rPr lang="en-US" smtClean="0"/>
              <a:t>Environnement</a:t>
            </a:r>
          </a:p>
          <a:p>
            <a:pPr lvl="2" eaLnBrk="1" hangingPunct="1">
              <a:lnSpc>
                <a:spcPct val="120000"/>
              </a:lnSpc>
            </a:pPr>
            <a:r>
              <a:rPr lang="en-US" smtClean="0"/>
              <a:t>Utilisateur (2001)</a:t>
            </a:r>
          </a:p>
        </p:txBody>
      </p:sp>
      <p:sp>
        <p:nvSpPr>
          <p:cNvPr id="21507"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295275" y="1771650"/>
            <a:ext cx="10312400" cy="5137150"/>
          </a:xfrm>
        </p:spPr>
        <p:txBody>
          <a:bodyPr/>
          <a:lstStyle/>
          <a:p>
            <a:pPr eaLnBrk="1" hangingPunct="1">
              <a:lnSpc>
                <a:spcPct val="80000"/>
              </a:lnSpc>
              <a:buNone/>
            </a:pPr>
            <a:r>
              <a:rPr lang="fr-FR" sz="2800" dirty="0" smtClean="0"/>
              <a:t>Equipe </a:t>
            </a:r>
            <a:r>
              <a:rPr lang="fr-FR" sz="2800" dirty="0" err="1" smtClean="0"/>
              <a:t>Rainbow</a:t>
            </a:r>
            <a:r>
              <a:rPr lang="fr-FR" sz="2800" dirty="0" smtClean="0"/>
              <a:t> </a:t>
            </a:r>
          </a:p>
          <a:p>
            <a:pPr eaLnBrk="1" hangingPunct="1">
              <a:lnSpc>
                <a:spcPct val="80000"/>
              </a:lnSpc>
              <a:buNone/>
            </a:pPr>
            <a:r>
              <a:rPr lang="fr-FR" sz="2800" dirty="0" smtClean="0">
                <a:hlinkClick r:id="rId2"/>
              </a:rPr>
              <a:t>http://atelierihm.polytech.unice.fr/bibliographie/</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en-US" sz="2400" i="1" dirty="0" smtClean="0"/>
              <a:t>Anne-Marie </a:t>
            </a:r>
            <a:r>
              <a:rPr lang="en-US" sz="2400" i="1" dirty="0" err="1" smtClean="0"/>
              <a:t>Pinna-Dery</a:t>
            </a:r>
            <a:r>
              <a:rPr lang="en-US" sz="2400" i="1" dirty="0" smtClean="0"/>
              <a:t> and </a:t>
            </a:r>
            <a:r>
              <a:rPr lang="en-US" sz="2400" i="1" dirty="0" err="1" smtClean="0"/>
              <a:t>Jérémy</a:t>
            </a:r>
            <a:r>
              <a:rPr lang="en-US" sz="2400" i="1" dirty="0" smtClean="0"/>
              <a:t> </a:t>
            </a:r>
            <a:r>
              <a:rPr lang="en-US" sz="2400" i="1" dirty="0" err="1" smtClean="0"/>
              <a:t>Fierstone</a:t>
            </a:r>
            <a:r>
              <a:rPr lang="en-US" sz="2400" i="1" dirty="0" smtClean="0"/>
              <a:t>. </a:t>
            </a:r>
            <a:r>
              <a:rPr lang="en-US" sz="2400" dirty="0" smtClean="0"/>
              <a:t>Component model and programming : a first step to manage Human Computer Interaction Adaptation. In Mobile HCI’03, volume LNCS </a:t>
            </a:r>
            <a:r>
              <a:rPr lang="fr-FR" sz="2400" dirty="0" smtClean="0"/>
              <a:t>2795, pages 456–460, Udine, </a:t>
            </a:r>
            <a:r>
              <a:rPr lang="fr-FR" sz="2400" dirty="0" err="1" smtClean="0"/>
              <a:t>Italy</a:t>
            </a:r>
            <a:r>
              <a:rPr lang="fr-FR" sz="2400" dirty="0" smtClean="0"/>
              <a:t>, </a:t>
            </a:r>
            <a:r>
              <a:rPr lang="fr-FR" sz="2400" dirty="0" err="1" smtClean="0"/>
              <a:t>September</a:t>
            </a:r>
            <a:r>
              <a:rPr lang="fr-FR" sz="2400" dirty="0" smtClean="0"/>
              <a:t> 2003. L. </a:t>
            </a:r>
            <a:r>
              <a:rPr lang="fr-FR" sz="2400" dirty="0" err="1" smtClean="0"/>
              <a:t>Chittaro</a:t>
            </a:r>
            <a:r>
              <a:rPr lang="fr-FR" sz="2400" dirty="0" smtClean="0"/>
              <a:t> (Ed.), Springer </a:t>
            </a:r>
            <a:r>
              <a:rPr lang="fr-FR" sz="2400" dirty="0" err="1" smtClean="0"/>
              <a:t>Verlag</a:t>
            </a:r>
            <a:r>
              <a:rPr lang="fr-FR" sz="2400" dirty="0" smtClean="0"/>
              <a:t>.</a:t>
            </a:r>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6985000" y="2759076"/>
            <a:ext cx="1473200" cy="12590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36600" y="0"/>
            <a:ext cx="9391650" cy="1270000"/>
          </a:xfrm>
        </p:spPr>
        <p:txBody>
          <a:bodyPr/>
          <a:lstStyle/>
          <a:p>
            <a:pPr eaLnBrk="1" hangingPunct="1"/>
            <a:r>
              <a:rPr lang="fr-FR" dirty="0" smtClean="0"/>
              <a:t>Problématique </a:t>
            </a:r>
            <a:endParaRPr lang="en-GB" dirty="0" smtClean="0"/>
          </a:p>
        </p:txBody>
      </p:sp>
      <p:sp>
        <p:nvSpPr>
          <p:cNvPr id="69635" name="Rectangle 3"/>
          <p:cNvSpPr>
            <a:spLocks noGrp="1" noChangeArrowheads="1"/>
          </p:cNvSpPr>
          <p:nvPr>
            <p:ph sz="half" idx="1"/>
          </p:nvPr>
        </p:nvSpPr>
        <p:spPr>
          <a:xfrm>
            <a:off x="392113" y="1947863"/>
            <a:ext cx="10404475" cy="5080000"/>
          </a:xfrm>
        </p:spPr>
        <p:txBody>
          <a:bodyPr/>
          <a:lstStyle/>
          <a:p>
            <a:pPr marL="342900" indent="-342900" eaLnBrk="1" hangingPunct="1">
              <a:lnSpc>
                <a:spcPct val="80000"/>
              </a:lnSpc>
            </a:pPr>
            <a:r>
              <a:rPr lang="fr-FR" sz="2400" dirty="0" smtClean="0"/>
              <a:t>Applications évolutives et adaptables </a:t>
            </a:r>
          </a:p>
          <a:p>
            <a:pPr marL="742950" lvl="1" indent="-285750" eaLnBrk="1" hangingPunct="1">
              <a:lnSpc>
                <a:spcPct val="80000"/>
              </a:lnSpc>
            </a:pPr>
            <a:r>
              <a:rPr lang="fr-FR" sz="2000" dirty="0" smtClean="0"/>
              <a:t>accessibles via un PDA, un portable ou une station</a:t>
            </a:r>
          </a:p>
          <a:p>
            <a:pPr marL="742950" lvl="1" indent="-285750" eaLnBrk="1" hangingPunct="1">
              <a:lnSpc>
                <a:spcPct val="80000"/>
              </a:lnSpc>
            </a:pPr>
            <a:r>
              <a:rPr lang="fr-FR" sz="2000" dirty="0" smtClean="0"/>
              <a:t>variabilité des fonctionnalités selon le contexte d'utilisation </a:t>
            </a:r>
          </a:p>
          <a:p>
            <a:pPr marL="742950" lvl="1" indent="-285750" eaLnBrk="1" hangingPunct="1">
              <a:lnSpc>
                <a:spcPct val="80000"/>
              </a:lnSpc>
              <a:buFontTx/>
              <a:buNone/>
            </a:pPr>
            <a:r>
              <a:rPr lang="fr-FR" sz="2000" dirty="0" smtClean="0"/>
              <a:t>(mode dégradé, connecté ou déconnecté, dépendance des ressources…)</a:t>
            </a:r>
          </a:p>
          <a:p>
            <a:pPr marL="742950" lvl="1" indent="-285750" eaLnBrk="1" hangingPunct="1">
              <a:lnSpc>
                <a:spcPct val="80000"/>
              </a:lnSpc>
              <a:buFontTx/>
              <a:buNone/>
            </a:pPr>
            <a:endParaRPr lang="fr-FR" sz="2000" dirty="0" smtClean="0"/>
          </a:p>
          <a:p>
            <a:pPr marL="342900" indent="-342900" eaLnBrk="1" hangingPunct="1">
              <a:lnSpc>
                <a:spcPct val="80000"/>
              </a:lnSpc>
            </a:pPr>
            <a:r>
              <a:rPr lang="fr-FR" sz="2400" dirty="0" smtClean="0"/>
              <a:t>Applications construites à base de composants (composants métiers, composants d’IHM, composants services…) </a:t>
            </a:r>
          </a:p>
          <a:p>
            <a:pPr marL="742950" lvl="1" indent="-285750" eaLnBrk="1" hangingPunct="1">
              <a:lnSpc>
                <a:spcPct val="80000"/>
              </a:lnSpc>
              <a:buFontTx/>
              <a:buNone/>
            </a:pPr>
            <a:endParaRPr lang="fr-FR" sz="2000" b="1" dirty="0" smtClean="0">
              <a:sym typeface="Wingdings" pitchFamily="2" charset="2"/>
            </a:endParaRPr>
          </a:p>
          <a:p>
            <a:pPr marL="742950" lvl="1" indent="-285750" eaLnBrk="1" hangingPunct="1">
              <a:lnSpc>
                <a:spcPct val="80000"/>
              </a:lnSpc>
              <a:buFontTx/>
              <a:buNone/>
            </a:pPr>
            <a:r>
              <a:rPr lang="fr-FR" sz="2000" b="1" dirty="0" smtClean="0">
                <a:sym typeface="Wingdings" pitchFamily="2" charset="2"/>
              </a:rPr>
              <a:t> S</a:t>
            </a:r>
            <a:r>
              <a:rPr lang="fr-FR" sz="2000" b="1" dirty="0" smtClean="0"/>
              <a:t>’appuyer sur les infrastructures systèmes (RMI, EJB, …)</a:t>
            </a:r>
          </a:p>
          <a:p>
            <a:pPr marL="742950" lvl="1" indent="-285750" eaLnBrk="1" hangingPunct="1">
              <a:lnSpc>
                <a:spcPct val="80000"/>
              </a:lnSpc>
              <a:buFontTx/>
              <a:buNone/>
            </a:pPr>
            <a:r>
              <a:rPr lang="fr-FR" sz="2000" b="1" dirty="0" smtClean="0">
                <a:sym typeface="Wingdings" pitchFamily="2" charset="2"/>
              </a:rPr>
              <a:t> </a:t>
            </a:r>
            <a:r>
              <a:rPr lang="fr-FR" sz="2000" b="1" dirty="0" smtClean="0"/>
              <a:t>Fournir une plate-forme à composants</a:t>
            </a:r>
          </a:p>
          <a:p>
            <a:pPr marL="742950" lvl="1" indent="-285750" eaLnBrk="1" hangingPunct="1">
              <a:lnSpc>
                <a:spcPct val="80000"/>
              </a:lnSpc>
              <a:buFont typeface="Symbol" pitchFamily="18" charset="2"/>
              <a:buChar char="Þ"/>
            </a:pPr>
            <a:endParaRPr lang="fr-FR" sz="2000" b="1" dirty="0" smtClean="0"/>
          </a:p>
          <a:p>
            <a:pPr marL="742950" lvl="1" indent="-285750" eaLnBrk="1" hangingPunct="1">
              <a:lnSpc>
                <a:spcPct val="80000"/>
              </a:lnSpc>
              <a:buFontTx/>
              <a:buNone/>
            </a:pPr>
            <a:endParaRPr lang="fr-FR" sz="2000" b="1" dirty="0" smtClean="0"/>
          </a:p>
          <a:p>
            <a:pPr marL="342900" indent="-342900" eaLnBrk="1" hangingPunct="1">
              <a:lnSpc>
                <a:spcPct val="80000"/>
              </a:lnSpc>
              <a:buFont typeface="Wingdings" pitchFamily="2" charset="2"/>
              <a:buChar char="Ø"/>
            </a:pPr>
            <a:r>
              <a:rPr lang="fr-FR" sz="2400" dirty="0" smtClean="0"/>
              <a:t>Exemples :</a:t>
            </a:r>
          </a:p>
          <a:p>
            <a:pPr marL="742950" lvl="1" indent="-285750" eaLnBrk="1" hangingPunct="1">
              <a:lnSpc>
                <a:spcPct val="80000"/>
              </a:lnSpc>
            </a:pPr>
            <a:r>
              <a:rPr lang="fr-FR" sz="2000" dirty="0" smtClean="0">
                <a:solidFill>
                  <a:schemeClr val="tx1"/>
                </a:solidFill>
              </a:rPr>
              <a:t>Agenda collaboratif </a:t>
            </a:r>
          </a:p>
          <a:p>
            <a:pPr marL="742950" lvl="1" indent="-285750" eaLnBrk="1" hangingPunct="1">
              <a:lnSpc>
                <a:spcPct val="80000"/>
              </a:lnSpc>
            </a:pPr>
            <a:r>
              <a:rPr lang="fr-FR" sz="2000" dirty="0" smtClean="0">
                <a:solidFill>
                  <a:schemeClr val="tx1"/>
                </a:solidFill>
              </a:rPr>
              <a:t>Gestion commerciale (facturations, commandes, client, fournisseur)</a:t>
            </a:r>
            <a:endParaRPr lang="en-GB" sz="2000" dirty="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1"/>
          <p:cNvSpPr>
            <a:spLocks noChangeShapeType="1"/>
          </p:cNvSpPr>
          <p:nvPr/>
        </p:nvSpPr>
        <p:spPr bwMode="auto">
          <a:xfrm>
            <a:off x="0" y="808038"/>
            <a:ext cx="11049000" cy="0"/>
          </a:xfrm>
          <a:prstGeom prst="line">
            <a:avLst/>
          </a:prstGeom>
          <a:noFill/>
          <a:ln w="36000">
            <a:solidFill>
              <a:srgbClr val="000000"/>
            </a:solidFill>
            <a:round/>
            <a:headEnd/>
            <a:tailEnd/>
          </a:ln>
        </p:spPr>
        <p:txBody>
          <a:bodyPr lIns="96771" tIns="48385" rIns="96771" bIns="48385"/>
          <a:lstStyle/>
          <a:p>
            <a:endParaRPr lang="fr-FR"/>
          </a:p>
        </p:txBody>
      </p:sp>
      <p:sp>
        <p:nvSpPr>
          <p:cNvPr id="72707" name="Text Box 3"/>
          <p:cNvSpPr txBox="1">
            <a:spLocks noChangeArrowheads="1"/>
          </p:cNvSpPr>
          <p:nvPr/>
        </p:nvSpPr>
        <p:spPr bwMode="auto">
          <a:xfrm>
            <a:off x="0" y="138113"/>
            <a:ext cx="11047413" cy="823912"/>
          </a:xfrm>
          <a:prstGeom prst="rect">
            <a:avLst/>
          </a:prstGeom>
          <a:noFill/>
          <a:ln w="9525">
            <a:noFill/>
            <a:miter lim="800000"/>
            <a:headEnd/>
            <a:tailEnd/>
          </a:ln>
        </p:spPr>
        <p:txBody>
          <a:bodyPr lIns="0" tIns="0" rIns="0" bIns="0" anchor="ctr">
            <a:spAutoFit/>
          </a:bodyPr>
          <a:lstStyle/>
          <a:p>
            <a:pPr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4200">
                <a:solidFill>
                  <a:schemeClr val="tx2"/>
                </a:solidFill>
                <a:latin typeface="Times (CE)"/>
              </a:rPr>
              <a:t>Composition de composants </a:t>
            </a:r>
          </a:p>
          <a:p>
            <a:pPr>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endParaRPr lang="en-GB">
              <a:solidFill>
                <a:schemeClr val="tx2"/>
              </a:solidFill>
              <a:latin typeface="Times" pitchFamily="18" charset="0"/>
            </a:endParaRPr>
          </a:p>
        </p:txBody>
      </p:sp>
      <p:sp>
        <p:nvSpPr>
          <p:cNvPr id="72708" name="Text Box 6"/>
          <p:cNvSpPr txBox="1">
            <a:spLocks noChangeArrowheads="1"/>
          </p:cNvSpPr>
          <p:nvPr/>
        </p:nvSpPr>
        <p:spPr bwMode="auto">
          <a:xfrm>
            <a:off x="2827338" y="981075"/>
            <a:ext cx="8220075" cy="1562100"/>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45000"/>
              <a:buFont typeface="StarBats"/>
              <a:buChar char="&quot;"/>
              <a:tabLst>
                <a:tab pos="765175" algn="l"/>
                <a:tab pos="1531938" algn="l"/>
                <a:tab pos="2297113" algn="l"/>
                <a:tab pos="3063875" algn="l"/>
                <a:tab pos="3829050" algn="l"/>
                <a:tab pos="4595813" algn="l"/>
                <a:tab pos="5362575" algn="l"/>
                <a:tab pos="6127750" algn="l"/>
                <a:tab pos="6894513" algn="l"/>
                <a:tab pos="7659688" algn="l"/>
              </a:tabLst>
            </a:pPr>
            <a:r>
              <a:rPr lang="en-GB">
                <a:solidFill>
                  <a:schemeClr val="tx2"/>
                </a:solidFill>
                <a:latin typeface="Times" pitchFamily="18" charset="0"/>
              </a:rPr>
              <a:t>Fusion de menus correspondants aux composants (1)</a:t>
            </a: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latin typeface="Times" pitchFamily="18" charset="0"/>
            </a:endParaRPr>
          </a:p>
        </p:txBody>
      </p:sp>
      <p:pic>
        <p:nvPicPr>
          <p:cNvPr id="72709" name="Picture 7"/>
          <p:cNvPicPr>
            <a:picLocks noChangeAspect="1" noChangeArrowheads="1"/>
          </p:cNvPicPr>
          <p:nvPr/>
        </p:nvPicPr>
        <p:blipFill>
          <a:blip r:embed="rId3" cstate="print"/>
          <a:srcRect/>
          <a:stretch>
            <a:fillRect/>
          </a:stretch>
        </p:blipFill>
        <p:spPr bwMode="auto">
          <a:xfrm>
            <a:off x="703263" y="2089150"/>
            <a:ext cx="3436937" cy="3338513"/>
          </a:xfrm>
          <a:prstGeom prst="rect">
            <a:avLst/>
          </a:prstGeom>
          <a:noFill/>
          <a:ln w="9525">
            <a:noFill/>
            <a:miter lim="800000"/>
            <a:headEnd/>
            <a:tailEnd/>
          </a:ln>
        </p:spPr>
      </p:pic>
      <p:pic>
        <p:nvPicPr>
          <p:cNvPr id="72710" name="Picture 8"/>
          <p:cNvPicPr>
            <a:picLocks noChangeAspect="1" noChangeArrowheads="1"/>
          </p:cNvPicPr>
          <p:nvPr/>
        </p:nvPicPr>
        <p:blipFill>
          <a:blip r:embed="rId4" cstate="print"/>
          <a:srcRect/>
          <a:stretch>
            <a:fillRect/>
          </a:stretch>
        </p:blipFill>
        <p:spPr bwMode="auto">
          <a:xfrm>
            <a:off x="5588000" y="1622425"/>
            <a:ext cx="4600575" cy="4340225"/>
          </a:xfrm>
          <a:prstGeom prst="rect">
            <a:avLst/>
          </a:prstGeom>
          <a:noFill/>
          <a:ln w="9525">
            <a:noFill/>
            <a:miter lim="800000"/>
            <a:headEnd/>
            <a:tailEnd/>
          </a:ln>
        </p:spPr>
      </p:pic>
      <p:sp>
        <p:nvSpPr>
          <p:cNvPr id="72711" name="Text Box 10"/>
          <p:cNvSpPr txBox="1">
            <a:spLocks noChangeArrowheads="1"/>
          </p:cNvSpPr>
          <p:nvPr/>
        </p:nvSpPr>
        <p:spPr bwMode="auto">
          <a:xfrm>
            <a:off x="417513" y="7205663"/>
            <a:ext cx="10439400"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Jeremy Fierstone / Equipe Rainbow / </a:t>
            </a:r>
            <a:fld id="{9EFB1077-A618-490E-908B-158C52C094E5}"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22</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1"/>
          <p:cNvSpPr>
            <a:spLocks noChangeShapeType="1"/>
          </p:cNvSpPr>
          <p:nvPr/>
        </p:nvSpPr>
        <p:spPr bwMode="auto">
          <a:xfrm>
            <a:off x="0" y="808038"/>
            <a:ext cx="11049000" cy="0"/>
          </a:xfrm>
          <a:prstGeom prst="line">
            <a:avLst/>
          </a:prstGeom>
          <a:noFill/>
          <a:ln w="36000">
            <a:solidFill>
              <a:srgbClr val="000000"/>
            </a:solidFill>
            <a:round/>
            <a:headEnd/>
            <a:tailEnd/>
          </a:ln>
        </p:spPr>
        <p:txBody>
          <a:bodyPr lIns="96771" tIns="48385" rIns="96771" bIns="48385"/>
          <a:lstStyle/>
          <a:p>
            <a:endParaRPr lang="fr-FR"/>
          </a:p>
        </p:txBody>
      </p:sp>
      <p:sp>
        <p:nvSpPr>
          <p:cNvPr id="73731" name="Text Box 3"/>
          <p:cNvSpPr txBox="1">
            <a:spLocks noChangeArrowheads="1"/>
          </p:cNvSpPr>
          <p:nvPr/>
        </p:nvSpPr>
        <p:spPr bwMode="auto">
          <a:xfrm>
            <a:off x="0" y="138113"/>
            <a:ext cx="11047413" cy="823912"/>
          </a:xfrm>
          <a:prstGeom prst="rect">
            <a:avLst/>
          </a:prstGeom>
          <a:noFill/>
          <a:ln w="9525">
            <a:noFill/>
            <a:miter lim="800000"/>
            <a:headEnd/>
            <a:tailEnd/>
          </a:ln>
        </p:spPr>
        <p:txBody>
          <a:bodyPr lIns="0" tIns="0" rIns="0" bIns="0" anchor="ctr">
            <a:spAutoFit/>
          </a:bodyPr>
          <a:lstStyle/>
          <a:p>
            <a:pPr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4200">
                <a:solidFill>
                  <a:schemeClr val="tx2"/>
                </a:solidFill>
                <a:latin typeface="Times (CE)"/>
              </a:rPr>
              <a:t>Composition de composants </a:t>
            </a:r>
          </a:p>
          <a:p>
            <a:pPr>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endParaRPr lang="en-GB">
              <a:solidFill>
                <a:schemeClr val="tx2"/>
              </a:solidFill>
              <a:latin typeface="Times" pitchFamily="18" charset="0"/>
            </a:endParaRPr>
          </a:p>
        </p:txBody>
      </p:sp>
      <p:sp>
        <p:nvSpPr>
          <p:cNvPr id="73732" name="Text Box 5"/>
          <p:cNvSpPr txBox="1">
            <a:spLocks noChangeArrowheads="1"/>
          </p:cNvSpPr>
          <p:nvPr/>
        </p:nvSpPr>
        <p:spPr bwMode="auto">
          <a:xfrm>
            <a:off x="17463" y="1128713"/>
            <a:ext cx="2716212" cy="233362"/>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67000"/>
              <a:tabLst>
                <a:tab pos="765175" algn="l"/>
                <a:tab pos="1531938" algn="l"/>
                <a:tab pos="2297113" algn="l"/>
              </a:tabLst>
            </a:pPr>
            <a:endParaRPr lang="fr-FR" sz="1700">
              <a:solidFill>
                <a:srgbClr val="4700B8"/>
              </a:solidFill>
              <a:latin typeface="Times" pitchFamily="18" charset="0"/>
            </a:endParaRPr>
          </a:p>
        </p:txBody>
      </p:sp>
      <p:sp>
        <p:nvSpPr>
          <p:cNvPr id="73733" name="Text Box 6"/>
          <p:cNvSpPr txBox="1">
            <a:spLocks noChangeArrowheads="1"/>
          </p:cNvSpPr>
          <p:nvPr/>
        </p:nvSpPr>
        <p:spPr bwMode="auto">
          <a:xfrm>
            <a:off x="2827338" y="981075"/>
            <a:ext cx="8220075" cy="1562100"/>
          </a:xfrm>
          <a:prstGeom prst="rect">
            <a:avLst/>
          </a:prstGeom>
          <a:noFill/>
          <a:ln w="9525">
            <a:noFill/>
            <a:miter lim="800000"/>
            <a:headEnd/>
            <a:tailEnd/>
          </a:ln>
        </p:spPr>
        <p:txBody>
          <a:bodyPr lIns="0" tIns="0" rIns="0" bIns="0">
            <a:spAutoFit/>
          </a:bodyPr>
          <a:lstStyle/>
          <a:p>
            <a:pPr marL="455613" indent="-341313">
              <a:spcAft>
                <a:spcPts val="1500"/>
              </a:spcAft>
              <a:buClr>
                <a:srgbClr val="000000"/>
              </a:buClr>
              <a:buSzPct val="45000"/>
              <a:buFont typeface="StarBats"/>
              <a:buChar char="&quot;"/>
              <a:tabLst>
                <a:tab pos="765175" algn="l"/>
                <a:tab pos="1531938" algn="l"/>
                <a:tab pos="2297113" algn="l"/>
                <a:tab pos="3063875" algn="l"/>
                <a:tab pos="3829050" algn="l"/>
                <a:tab pos="4595813" algn="l"/>
                <a:tab pos="5362575" algn="l"/>
                <a:tab pos="6127750" algn="l"/>
                <a:tab pos="6894513" algn="l"/>
                <a:tab pos="7659688" algn="l"/>
              </a:tabLst>
            </a:pPr>
            <a:r>
              <a:rPr lang="en-GB">
                <a:solidFill>
                  <a:schemeClr val="tx2"/>
                </a:solidFill>
                <a:latin typeface="Times" pitchFamily="18" charset="0"/>
              </a:rPr>
              <a:t>Fusion de menus correspondants aux composants (2)</a:t>
            </a: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chemeClr val="tx2"/>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solidFill>
                <a:srgbClr val="FF0000"/>
              </a:solidFill>
              <a:latin typeface="Times" pitchFamily="18" charset="0"/>
            </a:endParaRPr>
          </a:p>
          <a:p>
            <a:pPr marL="455613" indent="-341313">
              <a:spcAft>
                <a:spcPts val="1500"/>
              </a:spcAft>
              <a:buClr>
                <a:srgbClr val="000000"/>
              </a:buClr>
              <a:buSzPct val="45000"/>
              <a:tabLst>
                <a:tab pos="765175" algn="l"/>
                <a:tab pos="1531938" algn="l"/>
                <a:tab pos="2297113" algn="l"/>
                <a:tab pos="3063875" algn="l"/>
                <a:tab pos="3829050" algn="l"/>
                <a:tab pos="4595813" algn="l"/>
                <a:tab pos="5362575" algn="l"/>
                <a:tab pos="6127750" algn="l"/>
                <a:tab pos="6894513" algn="l"/>
                <a:tab pos="7659688" algn="l"/>
              </a:tabLst>
            </a:pPr>
            <a:endParaRPr lang="en-GB">
              <a:latin typeface="Times" pitchFamily="18" charset="0"/>
            </a:endParaRPr>
          </a:p>
        </p:txBody>
      </p:sp>
      <p:pic>
        <p:nvPicPr>
          <p:cNvPr id="73734" name="Picture 7"/>
          <p:cNvPicPr>
            <a:picLocks noChangeAspect="1" noChangeArrowheads="1"/>
          </p:cNvPicPr>
          <p:nvPr/>
        </p:nvPicPr>
        <p:blipFill>
          <a:blip r:embed="rId3" cstate="print"/>
          <a:srcRect/>
          <a:stretch>
            <a:fillRect/>
          </a:stretch>
        </p:blipFill>
        <p:spPr bwMode="auto">
          <a:xfrm>
            <a:off x="1931988" y="1663700"/>
            <a:ext cx="8094662" cy="4799013"/>
          </a:xfrm>
          <a:prstGeom prst="rect">
            <a:avLst/>
          </a:prstGeom>
          <a:noFill/>
          <a:ln w="9525">
            <a:noFill/>
            <a:miter lim="800000"/>
            <a:headEnd/>
            <a:tailEnd/>
          </a:ln>
        </p:spPr>
      </p:pic>
      <p:sp>
        <p:nvSpPr>
          <p:cNvPr id="73735" name="Text Box 9"/>
          <p:cNvSpPr txBox="1">
            <a:spLocks noChangeArrowheads="1"/>
          </p:cNvSpPr>
          <p:nvPr/>
        </p:nvSpPr>
        <p:spPr bwMode="auto">
          <a:xfrm>
            <a:off x="417513" y="7205663"/>
            <a:ext cx="10439400" cy="520700"/>
          </a:xfrm>
          <a:prstGeom prst="rect">
            <a:avLst/>
          </a:prstGeom>
          <a:noFill/>
          <a:ln w="9525">
            <a:noFill/>
            <a:miter lim="800000"/>
            <a:headEnd/>
            <a:tailEnd/>
          </a:ln>
        </p:spPr>
        <p:txBody>
          <a:bodyPr lIns="0" tIns="0" rIns="0" bIns="0">
            <a:spAutoFit/>
          </a:bodyPr>
          <a:lstStyle/>
          <a:p>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r>
              <a:rPr lang="en-GB" sz="1900">
                <a:solidFill>
                  <a:srgbClr val="4700B8"/>
                </a:solidFill>
                <a:latin typeface="Times" pitchFamily="18" charset="0"/>
              </a:rPr>
              <a:t>								Jeremy Fierstone / Equipe Rainbow / </a:t>
            </a:r>
            <a:fld id="{819F4DC4-D055-425C-B999-38CB61C30353}" type="slidenum">
              <a:rPr lang="en-GB" sz="1900">
                <a:solidFill>
                  <a:srgbClr val="4700B8"/>
                </a:solidFill>
                <a:latin typeface="Times" pitchFamily="18" charset="0"/>
              </a:rPr>
              <a:pPr>
                <a:buClr>
                  <a:srgbClr val="000000"/>
                </a:buClr>
                <a:buSzPct val="60000"/>
                <a:tabLst>
                  <a:tab pos="765175" algn="l"/>
                  <a:tab pos="1531938" algn="l"/>
                  <a:tab pos="2297113" algn="l"/>
                  <a:tab pos="3063875" algn="l"/>
                  <a:tab pos="3829050" algn="l"/>
                  <a:tab pos="4595813" algn="l"/>
                  <a:tab pos="5362575" algn="l"/>
                  <a:tab pos="6127750" algn="l"/>
                  <a:tab pos="6894513" algn="l"/>
                  <a:tab pos="7659688" algn="l"/>
                  <a:tab pos="8426450" algn="l"/>
                  <a:tab pos="9193213" algn="l"/>
                  <a:tab pos="9958388" algn="l"/>
                </a:tabLst>
              </a:pPr>
              <a:t>23</a:t>
            </a:fld>
            <a:r>
              <a:rPr lang="en-GB" sz="1900">
                <a:solidFill>
                  <a:srgbClr val="4700B8"/>
                </a:solidFill>
                <a:latin typeface="Times" pitchFamily="18"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68300" y="0"/>
            <a:ext cx="10312400" cy="1270000"/>
          </a:xfrm>
        </p:spPr>
        <p:txBody>
          <a:bodyPr/>
          <a:lstStyle/>
          <a:p>
            <a:pPr eaLnBrk="1" hangingPunct="1"/>
            <a:r>
              <a:rPr lang="en-GB" smtClean="0"/>
              <a:t>Proposition : </a:t>
            </a:r>
            <a:br>
              <a:rPr lang="en-GB" smtClean="0"/>
            </a:br>
            <a:r>
              <a:rPr lang="en-GB" smtClean="0"/>
              <a:t>modèle de composants et abstraction</a:t>
            </a:r>
            <a:endParaRPr lang="fr-FR" smtClean="0"/>
          </a:p>
        </p:txBody>
      </p:sp>
      <p:sp>
        <p:nvSpPr>
          <p:cNvPr id="74755" name="Rectangle 3"/>
          <p:cNvSpPr>
            <a:spLocks noGrp="1" noChangeArrowheads="1"/>
          </p:cNvSpPr>
          <p:nvPr>
            <p:ph sz="half" idx="1"/>
          </p:nvPr>
        </p:nvSpPr>
        <p:spPr>
          <a:xfrm>
            <a:off x="644525" y="3725863"/>
            <a:ext cx="4511675" cy="2962275"/>
          </a:xfrm>
        </p:spPr>
        <p:txBody>
          <a:bodyPr/>
          <a:lstStyle/>
          <a:p>
            <a:pPr marL="342900" indent="-342900" eaLnBrk="1" hangingPunct="1"/>
            <a:r>
              <a:rPr lang="fr-FR" sz="2000" smtClean="0"/>
              <a:t>La communication entre composants IHM et métier est exprimée par des interactions</a:t>
            </a:r>
          </a:p>
          <a:p>
            <a:pPr marL="342900" indent="-342900" eaLnBrk="1" hangingPunct="1"/>
            <a:endParaRPr lang="fr-FR" sz="2000" smtClean="0"/>
          </a:p>
          <a:p>
            <a:pPr marL="342900" indent="-342900" eaLnBrk="1" hangingPunct="1"/>
            <a:r>
              <a:rPr lang="fr-FR" sz="2000" smtClean="0"/>
              <a:t>Un langage abstrait de description structurelle des IHMs : SUNML dans la lignée de XForms, RIML,...</a:t>
            </a:r>
            <a:r>
              <a:rPr lang="fr-FR" sz="2600" smtClean="0"/>
              <a:t> </a:t>
            </a:r>
            <a:r>
              <a:rPr lang="fr-FR" sz="2000" smtClean="0"/>
              <a:t>(inspiré de UIML)</a:t>
            </a:r>
          </a:p>
        </p:txBody>
      </p:sp>
      <p:sp>
        <p:nvSpPr>
          <p:cNvPr id="74756" name="Rectangle 4"/>
          <p:cNvSpPr>
            <a:spLocks noGrp="1" noChangeArrowheads="1"/>
          </p:cNvSpPr>
          <p:nvPr>
            <p:ph sz="half" idx="2"/>
          </p:nvPr>
        </p:nvSpPr>
        <p:spPr>
          <a:xfrm>
            <a:off x="5616575" y="3640138"/>
            <a:ext cx="4603750" cy="4572000"/>
          </a:xfrm>
        </p:spPr>
        <p:txBody>
          <a:bodyPr/>
          <a:lstStyle/>
          <a:p>
            <a:pPr marL="342900" indent="-342900" eaLnBrk="1" hangingPunct="1"/>
            <a:r>
              <a:rPr lang="fr-FR" sz="2000" smtClean="0"/>
              <a:t>Composition de composants métiers par interactions</a:t>
            </a:r>
          </a:p>
          <a:p>
            <a:pPr marL="342900" indent="-342900" eaLnBrk="1" hangingPunct="1"/>
            <a:endParaRPr lang="fr-FR" sz="2000" smtClean="0"/>
          </a:p>
          <a:p>
            <a:pPr marL="342900" indent="-342900" eaLnBrk="1" hangingPunct="1"/>
            <a:r>
              <a:rPr lang="fr-FR" sz="2000" smtClean="0"/>
              <a:t>Règles de composition adaptées aux IHMs</a:t>
            </a:r>
          </a:p>
          <a:p>
            <a:pPr marL="342900" indent="-342900" eaLnBrk="1" hangingPunct="1"/>
            <a:endParaRPr lang="fr-FR" sz="2000" smtClean="0"/>
          </a:p>
          <a:p>
            <a:pPr marL="342900" indent="-342900" eaLnBrk="1" hangingPunct="1"/>
            <a:r>
              <a:rPr lang="fr-FR" sz="2000" smtClean="0"/>
              <a:t>Fusion de règles vérifiant la cohérence de la composition</a:t>
            </a:r>
          </a:p>
          <a:p>
            <a:pPr marL="342900" indent="-342900" eaLnBrk="1" hangingPunct="1"/>
            <a:endParaRPr lang="fr-FR" sz="2000" smtClean="0"/>
          </a:p>
          <a:p>
            <a:pPr marL="342900" indent="-342900" eaLnBrk="1" hangingPunct="1"/>
            <a:r>
              <a:rPr lang="fr-FR" sz="2000" smtClean="0"/>
              <a:t>Atelier de composition : Amusing</a:t>
            </a:r>
            <a:endParaRPr lang="fr-FR" sz="2600" smtClean="0"/>
          </a:p>
        </p:txBody>
      </p:sp>
      <p:sp>
        <p:nvSpPr>
          <p:cNvPr id="74757" name="Rectangle 5"/>
          <p:cNvSpPr>
            <a:spLocks noChangeArrowheads="1"/>
          </p:cNvSpPr>
          <p:nvPr/>
        </p:nvSpPr>
        <p:spPr bwMode="auto">
          <a:xfrm>
            <a:off x="-552450" y="1524000"/>
            <a:ext cx="4143375" cy="7794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Réutiliser </a:t>
            </a:r>
          </a:p>
          <a:p>
            <a:pPr algn="ctr" defTabSz="1066800">
              <a:lnSpc>
                <a:spcPct val="100000"/>
              </a:lnSpc>
            </a:pPr>
            <a:r>
              <a:rPr lang="fr-FR" sz="2300" b="0">
                <a:latin typeface="Times New Roman" pitchFamily="18" charset="0"/>
              </a:rPr>
              <a:t>des composants métiers </a:t>
            </a:r>
          </a:p>
        </p:txBody>
      </p:sp>
      <p:sp>
        <p:nvSpPr>
          <p:cNvPr id="74758" name="Rectangle 6"/>
          <p:cNvSpPr>
            <a:spLocks noChangeArrowheads="1"/>
          </p:cNvSpPr>
          <p:nvPr/>
        </p:nvSpPr>
        <p:spPr bwMode="auto">
          <a:xfrm>
            <a:off x="8470900" y="1354138"/>
            <a:ext cx="2578100" cy="17954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Composer les IHMs des composants métiers </a:t>
            </a:r>
            <a:br>
              <a:rPr lang="fr-FR" sz="2300" b="0">
                <a:latin typeface="Times New Roman" pitchFamily="18" charset="0"/>
              </a:rPr>
            </a:br>
            <a:endParaRPr lang="fr-FR" sz="2300" b="0">
              <a:latin typeface="Times New Roman" pitchFamily="18" charset="0"/>
            </a:endParaRPr>
          </a:p>
        </p:txBody>
      </p:sp>
      <p:sp>
        <p:nvSpPr>
          <p:cNvPr id="74759" name="AutoShape 7"/>
          <p:cNvSpPr>
            <a:spLocks noChangeArrowheads="1"/>
          </p:cNvSpPr>
          <p:nvPr/>
        </p:nvSpPr>
        <p:spPr bwMode="auto">
          <a:xfrm>
            <a:off x="3130550" y="1778000"/>
            <a:ext cx="276225" cy="2540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fr-FR"/>
          </a:p>
        </p:txBody>
      </p:sp>
      <p:sp>
        <p:nvSpPr>
          <p:cNvPr id="74760" name="Rectangle 8"/>
          <p:cNvSpPr>
            <a:spLocks noChangeArrowheads="1"/>
          </p:cNvSpPr>
          <p:nvPr/>
        </p:nvSpPr>
        <p:spPr bwMode="auto">
          <a:xfrm>
            <a:off x="2486025" y="2540000"/>
            <a:ext cx="5487988" cy="441325"/>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300" b="0" i="1">
                <a:solidFill>
                  <a:srgbClr val="FF0066"/>
                </a:solidFill>
                <a:latin typeface="Times New Roman" pitchFamily="18" charset="0"/>
              </a:rPr>
              <a:t>Un modèle de composant + ISL + SUNML</a:t>
            </a:r>
          </a:p>
        </p:txBody>
      </p:sp>
      <p:sp>
        <p:nvSpPr>
          <p:cNvPr id="74761" name="Rectangle 9"/>
          <p:cNvSpPr>
            <a:spLocks noChangeArrowheads="1"/>
          </p:cNvSpPr>
          <p:nvPr/>
        </p:nvSpPr>
        <p:spPr bwMode="auto">
          <a:xfrm>
            <a:off x="1104900" y="3048000"/>
            <a:ext cx="93614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Un modèle de composants qui découple composant métier et composants d ’IHM. </a:t>
            </a:r>
          </a:p>
        </p:txBody>
      </p:sp>
      <p:sp>
        <p:nvSpPr>
          <p:cNvPr id="74762" name="Rectangle 10"/>
          <p:cNvSpPr>
            <a:spLocks noChangeArrowheads="1"/>
          </p:cNvSpPr>
          <p:nvPr/>
        </p:nvSpPr>
        <p:spPr bwMode="auto">
          <a:xfrm>
            <a:off x="3498850" y="1524000"/>
            <a:ext cx="4160838" cy="7794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fr-FR" sz="2300" b="0">
                <a:latin typeface="Times New Roman" pitchFamily="18" charset="0"/>
              </a:rPr>
              <a:t>Spécification d ’ IHM indépendantes du support</a:t>
            </a:r>
          </a:p>
        </p:txBody>
      </p:sp>
      <p:sp>
        <p:nvSpPr>
          <p:cNvPr id="74763" name="AutoShape 11"/>
          <p:cNvSpPr>
            <a:spLocks noChangeArrowheads="1"/>
          </p:cNvSpPr>
          <p:nvPr/>
        </p:nvSpPr>
        <p:spPr bwMode="auto">
          <a:xfrm>
            <a:off x="8010525" y="1778000"/>
            <a:ext cx="276225" cy="2540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fr-FR" smtClean="0"/>
              <a:t>De l’IHM abstraite vers l’IHM concrète</a:t>
            </a:r>
            <a:endParaRPr lang="en-GB" smtClean="0"/>
          </a:p>
        </p:txBody>
      </p:sp>
      <p:pic>
        <p:nvPicPr>
          <p:cNvPr id="75821" name="Picture 48"/>
          <p:cNvPicPr>
            <a:picLocks noGrp="1" noChangeAspect="1" noChangeArrowheads="1"/>
          </p:cNvPicPr>
          <p:nvPr>
            <p:ph sz="quarter" idx="1"/>
          </p:nvPr>
        </p:nvPicPr>
        <p:blipFill>
          <a:blip r:embed="rId3" cstate="print"/>
          <a:srcRect/>
          <a:stretch>
            <a:fillRect/>
          </a:stretch>
        </p:blipFill>
        <p:spPr>
          <a:xfrm>
            <a:off x="422275" y="5140325"/>
            <a:ext cx="2124075" cy="1665288"/>
          </a:xfrm>
          <a:noFill/>
        </p:spPr>
      </p:pic>
      <p:sp>
        <p:nvSpPr>
          <p:cNvPr id="75779" name="AutoShape 3"/>
          <p:cNvSpPr>
            <a:spLocks noChangeArrowheads="1"/>
          </p:cNvSpPr>
          <p:nvPr/>
        </p:nvSpPr>
        <p:spPr bwMode="auto">
          <a:xfrm>
            <a:off x="7613650" y="4875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JFrame1</a:t>
            </a:r>
            <a:endParaRPr lang="fr-FR" sz="2800" b="0">
              <a:latin typeface="Times New Roman" pitchFamily="18" charset="0"/>
            </a:endParaRPr>
          </a:p>
        </p:txBody>
      </p:sp>
      <p:sp>
        <p:nvSpPr>
          <p:cNvPr id="75780" name="AutoShape 4"/>
          <p:cNvSpPr>
            <a:spLocks noChangeArrowheads="1"/>
          </p:cNvSpPr>
          <p:nvPr/>
        </p:nvSpPr>
        <p:spPr bwMode="auto">
          <a:xfrm>
            <a:off x="7613650" y="5637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JPanel1</a:t>
            </a:r>
            <a:endParaRPr lang="fr-FR" sz="2800" b="0">
              <a:latin typeface="Times New Roman" pitchFamily="18" charset="0"/>
            </a:endParaRPr>
          </a:p>
        </p:txBody>
      </p:sp>
      <p:sp>
        <p:nvSpPr>
          <p:cNvPr id="75781" name="AutoShape 5"/>
          <p:cNvSpPr>
            <a:spLocks noChangeArrowheads="1"/>
          </p:cNvSpPr>
          <p:nvPr/>
        </p:nvSpPr>
        <p:spPr bwMode="auto">
          <a:xfrm>
            <a:off x="7153275" y="6399213"/>
            <a:ext cx="1104900"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JLabel1</a:t>
            </a:r>
            <a:endParaRPr lang="fr-FR" sz="2800" b="0">
              <a:latin typeface="Times New Roman" pitchFamily="18" charset="0"/>
            </a:endParaRPr>
          </a:p>
        </p:txBody>
      </p:sp>
      <p:sp>
        <p:nvSpPr>
          <p:cNvPr id="75782" name="AutoShape 6"/>
          <p:cNvSpPr>
            <a:spLocks noChangeArrowheads="1"/>
          </p:cNvSpPr>
          <p:nvPr/>
        </p:nvSpPr>
        <p:spPr bwMode="auto">
          <a:xfrm>
            <a:off x="8626475" y="6399213"/>
            <a:ext cx="1196975" cy="42386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JField1</a:t>
            </a:r>
            <a:endParaRPr lang="fr-FR" sz="2800" b="0">
              <a:latin typeface="Times New Roman" pitchFamily="18" charset="0"/>
            </a:endParaRPr>
          </a:p>
        </p:txBody>
      </p:sp>
      <p:sp>
        <p:nvSpPr>
          <p:cNvPr id="75783" name="Line 7"/>
          <p:cNvSpPr>
            <a:spLocks noChangeShapeType="1"/>
          </p:cNvSpPr>
          <p:nvPr/>
        </p:nvSpPr>
        <p:spPr bwMode="auto">
          <a:xfrm flipH="1" flipV="1">
            <a:off x="8350250" y="6061075"/>
            <a:ext cx="828675" cy="338138"/>
          </a:xfrm>
          <a:prstGeom prst="line">
            <a:avLst/>
          </a:prstGeom>
          <a:noFill/>
          <a:ln w="9525">
            <a:solidFill>
              <a:schemeClr val="tx1"/>
            </a:solidFill>
            <a:round/>
            <a:headEnd/>
            <a:tailEnd type="stealth" w="med" len="med"/>
          </a:ln>
        </p:spPr>
        <p:txBody>
          <a:bodyPr/>
          <a:lstStyle/>
          <a:p>
            <a:endParaRPr lang="fr-FR"/>
          </a:p>
        </p:txBody>
      </p:sp>
      <p:sp>
        <p:nvSpPr>
          <p:cNvPr id="75784" name="Line 8"/>
          <p:cNvSpPr>
            <a:spLocks noChangeShapeType="1"/>
          </p:cNvSpPr>
          <p:nvPr/>
        </p:nvSpPr>
        <p:spPr bwMode="auto">
          <a:xfrm flipH="1" flipV="1">
            <a:off x="8810625" y="6061075"/>
            <a:ext cx="1565275" cy="338138"/>
          </a:xfrm>
          <a:prstGeom prst="line">
            <a:avLst/>
          </a:prstGeom>
          <a:noFill/>
          <a:ln w="9525">
            <a:solidFill>
              <a:schemeClr val="tx1"/>
            </a:solidFill>
            <a:round/>
            <a:headEnd/>
            <a:tailEnd type="stealth" w="med" len="med"/>
          </a:ln>
        </p:spPr>
        <p:txBody>
          <a:bodyPr/>
          <a:lstStyle/>
          <a:p>
            <a:endParaRPr lang="fr-FR"/>
          </a:p>
        </p:txBody>
      </p:sp>
      <p:sp>
        <p:nvSpPr>
          <p:cNvPr id="75785" name="Text Box 9"/>
          <p:cNvSpPr txBox="1">
            <a:spLocks noChangeArrowheads="1"/>
          </p:cNvSpPr>
          <p:nvPr/>
        </p:nvSpPr>
        <p:spPr bwMode="auto">
          <a:xfrm>
            <a:off x="10245725" y="6229350"/>
            <a:ext cx="498475" cy="508000"/>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a:t>
            </a:r>
          </a:p>
        </p:txBody>
      </p:sp>
      <p:sp>
        <p:nvSpPr>
          <p:cNvPr id="75786" name="Text Box 10"/>
          <p:cNvSpPr txBox="1">
            <a:spLocks noChangeArrowheads="1"/>
          </p:cNvSpPr>
          <p:nvPr/>
        </p:nvSpPr>
        <p:spPr bwMode="auto">
          <a:xfrm>
            <a:off x="7089775" y="4505325"/>
            <a:ext cx="3138488"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concrète </a:t>
            </a:r>
            <a:r>
              <a:rPr lang="fr-FR" sz="2100" b="0">
                <a:solidFill>
                  <a:srgbClr val="0033CC"/>
                </a:solidFill>
                <a:latin typeface="Times New Roman" pitchFamily="18" charset="0"/>
              </a:rPr>
              <a:t>(Exécution)</a:t>
            </a:r>
          </a:p>
        </p:txBody>
      </p:sp>
      <p:sp>
        <p:nvSpPr>
          <p:cNvPr id="75787" name="Line 11"/>
          <p:cNvSpPr>
            <a:spLocks noChangeShapeType="1"/>
          </p:cNvSpPr>
          <p:nvPr/>
        </p:nvSpPr>
        <p:spPr bwMode="auto">
          <a:xfrm>
            <a:off x="8221663" y="3473450"/>
            <a:ext cx="0" cy="1119188"/>
          </a:xfrm>
          <a:prstGeom prst="line">
            <a:avLst/>
          </a:prstGeom>
          <a:noFill/>
          <a:ln w="38100">
            <a:solidFill>
              <a:srgbClr val="FF6600"/>
            </a:solidFill>
            <a:round/>
            <a:headEnd/>
            <a:tailEnd type="triangle" w="med" len="med"/>
          </a:ln>
        </p:spPr>
        <p:txBody>
          <a:bodyPr wrap="none" anchor="ctr"/>
          <a:lstStyle/>
          <a:p>
            <a:endParaRPr lang="fr-FR"/>
          </a:p>
        </p:txBody>
      </p:sp>
      <p:sp>
        <p:nvSpPr>
          <p:cNvPr id="75788" name="Rectangle 12"/>
          <p:cNvSpPr>
            <a:spLocks noChangeArrowheads="1"/>
          </p:cNvSpPr>
          <p:nvPr/>
        </p:nvSpPr>
        <p:spPr bwMode="auto">
          <a:xfrm>
            <a:off x="6481763" y="3781425"/>
            <a:ext cx="1733550" cy="5080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800" b="0">
                <a:latin typeface="Times New Roman" pitchFamily="18" charset="0"/>
              </a:rPr>
              <a:t>Projection</a:t>
            </a:r>
          </a:p>
        </p:txBody>
      </p:sp>
      <p:sp>
        <p:nvSpPr>
          <p:cNvPr id="75789" name="Line 13"/>
          <p:cNvSpPr>
            <a:spLocks noChangeShapeType="1"/>
          </p:cNvSpPr>
          <p:nvPr/>
        </p:nvSpPr>
        <p:spPr bwMode="auto">
          <a:xfrm flipV="1">
            <a:off x="8204200" y="5299075"/>
            <a:ext cx="0" cy="338138"/>
          </a:xfrm>
          <a:prstGeom prst="line">
            <a:avLst/>
          </a:prstGeom>
          <a:noFill/>
          <a:ln w="9525">
            <a:solidFill>
              <a:schemeClr val="tx1"/>
            </a:solidFill>
            <a:round/>
            <a:headEnd/>
            <a:tailEnd type="stealth" w="med" len="med"/>
          </a:ln>
        </p:spPr>
        <p:txBody>
          <a:bodyPr/>
          <a:lstStyle/>
          <a:p>
            <a:endParaRPr lang="fr-FR"/>
          </a:p>
        </p:txBody>
      </p:sp>
      <p:sp>
        <p:nvSpPr>
          <p:cNvPr id="75790" name="AutoShape 14"/>
          <p:cNvSpPr>
            <a:spLocks noChangeArrowheads="1"/>
          </p:cNvSpPr>
          <p:nvPr/>
        </p:nvSpPr>
        <p:spPr bwMode="auto">
          <a:xfrm>
            <a:off x="7580313" y="1330325"/>
            <a:ext cx="1565275"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FicheClient</a:t>
            </a:r>
            <a:endParaRPr lang="fr-FR" sz="2800" b="0">
              <a:latin typeface="Times New Roman" pitchFamily="18" charset="0"/>
            </a:endParaRPr>
          </a:p>
        </p:txBody>
      </p:sp>
      <p:sp>
        <p:nvSpPr>
          <p:cNvPr id="75791" name="AutoShape 15"/>
          <p:cNvSpPr>
            <a:spLocks noChangeArrowheads="1"/>
          </p:cNvSpPr>
          <p:nvPr/>
        </p:nvSpPr>
        <p:spPr bwMode="auto">
          <a:xfrm>
            <a:off x="7642225" y="2092325"/>
            <a:ext cx="1473200"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MainDialog</a:t>
            </a:r>
            <a:endParaRPr lang="fr-FR" sz="2800" b="0">
              <a:latin typeface="Times New Roman" pitchFamily="18" charset="0"/>
            </a:endParaRPr>
          </a:p>
        </p:txBody>
      </p:sp>
      <p:sp>
        <p:nvSpPr>
          <p:cNvPr id="75792" name="AutoShape 16"/>
          <p:cNvSpPr>
            <a:spLocks noChangeArrowheads="1"/>
          </p:cNvSpPr>
          <p:nvPr/>
        </p:nvSpPr>
        <p:spPr bwMode="auto">
          <a:xfrm>
            <a:off x="6567488" y="2854325"/>
            <a:ext cx="1841500"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LabelFieldNom</a:t>
            </a:r>
            <a:endParaRPr lang="fr-FR" sz="2800" b="0">
              <a:latin typeface="Times New Roman" pitchFamily="18" charset="0"/>
            </a:endParaRPr>
          </a:p>
        </p:txBody>
      </p:sp>
      <p:sp>
        <p:nvSpPr>
          <p:cNvPr id="75793" name="AutoShape 17"/>
          <p:cNvSpPr>
            <a:spLocks noChangeArrowheads="1"/>
          </p:cNvSpPr>
          <p:nvPr/>
        </p:nvSpPr>
        <p:spPr bwMode="auto">
          <a:xfrm>
            <a:off x="8777288" y="2854325"/>
            <a:ext cx="1196975" cy="422275"/>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latin typeface="Times New Roman" pitchFamily="18" charset="0"/>
              </a:rPr>
              <a:t>FieldNom</a:t>
            </a:r>
            <a:endParaRPr lang="fr-FR" sz="2800" b="0">
              <a:latin typeface="Times New Roman" pitchFamily="18" charset="0"/>
            </a:endParaRPr>
          </a:p>
        </p:txBody>
      </p:sp>
      <p:sp>
        <p:nvSpPr>
          <p:cNvPr id="75794" name="Line 18"/>
          <p:cNvSpPr>
            <a:spLocks noChangeShapeType="1"/>
          </p:cNvSpPr>
          <p:nvPr/>
        </p:nvSpPr>
        <p:spPr bwMode="auto">
          <a:xfrm flipV="1">
            <a:off x="7488238" y="2514600"/>
            <a:ext cx="828675" cy="339725"/>
          </a:xfrm>
          <a:prstGeom prst="line">
            <a:avLst/>
          </a:prstGeom>
          <a:noFill/>
          <a:ln w="9525">
            <a:solidFill>
              <a:schemeClr val="tx1"/>
            </a:solidFill>
            <a:round/>
            <a:headEnd/>
            <a:tailEnd type="stealth" w="med" len="med"/>
          </a:ln>
        </p:spPr>
        <p:txBody>
          <a:bodyPr/>
          <a:lstStyle/>
          <a:p>
            <a:endParaRPr lang="fr-FR"/>
          </a:p>
        </p:txBody>
      </p:sp>
      <p:sp>
        <p:nvSpPr>
          <p:cNvPr id="75795" name="Line 19"/>
          <p:cNvSpPr>
            <a:spLocks noChangeShapeType="1"/>
          </p:cNvSpPr>
          <p:nvPr/>
        </p:nvSpPr>
        <p:spPr bwMode="auto">
          <a:xfrm flipH="1" flipV="1">
            <a:off x="8501063" y="2514600"/>
            <a:ext cx="828675" cy="339725"/>
          </a:xfrm>
          <a:prstGeom prst="line">
            <a:avLst/>
          </a:prstGeom>
          <a:noFill/>
          <a:ln w="9525">
            <a:solidFill>
              <a:schemeClr val="tx1"/>
            </a:solidFill>
            <a:round/>
            <a:headEnd/>
            <a:tailEnd type="stealth" w="med" len="med"/>
          </a:ln>
        </p:spPr>
        <p:txBody>
          <a:bodyPr/>
          <a:lstStyle/>
          <a:p>
            <a:endParaRPr lang="fr-FR"/>
          </a:p>
        </p:txBody>
      </p:sp>
      <p:sp>
        <p:nvSpPr>
          <p:cNvPr id="75796" name="Line 20"/>
          <p:cNvSpPr>
            <a:spLocks noChangeShapeType="1"/>
          </p:cNvSpPr>
          <p:nvPr/>
        </p:nvSpPr>
        <p:spPr bwMode="auto">
          <a:xfrm flipV="1">
            <a:off x="8370888" y="1752600"/>
            <a:ext cx="0" cy="339725"/>
          </a:xfrm>
          <a:prstGeom prst="line">
            <a:avLst/>
          </a:prstGeom>
          <a:noFill/>
          <a:ln w="9525">
            <a:solidFill>
              <a:schemeClr val="tx1"/>
            </a:solidFill>
            <a:round/>
            <a:headEnd/>
            <a:tailEnd type="stealth" w="med" len="med"/>
          </a:ln>
        </p:spPr>
        <p:txBody>
          <a:bodyPr/>
          <a:lstStyle/>
          <a:p>
            <a:endParaRPr lang="fr-FR"/>
          </a:p>
        </p:txBody>
      </p:sp>
      <p:sp>
        <p:nvSpPr>
          <p:cNvPr id="75797" name="Line 21"/>
          <p:cNvSpPr>
            <a:spLocks noChangeShapeType="1"/>
          </p:cNvSpPr>
          <p:nvPr/>
        </p:nvSpPr>
        <p:spPr bwMode="auto">
          <a:xfrm flipH="1" flipV="1">
            <a:off x="8961438" y="2514600"/>
            <a:ext cx="1565275" cy="339725"/>
          </a:xfrm>
          <a:prstGeom prst="line">
            <a:avLst/>
          </a:prstGeom>
          <a:noFill/>
          <a:ln w="9525">
            <a:solidFill>
              <a:schemeClr val="tx1"/>
            </a:solidFill>
            <a:round/>
            <a:headEnd/>
            <a:tailEnd type="stealth" w="med" len="med"/>
          </a:ln>
        </p:spPr>
        <p:txBody>
          <a:bodyPr/>
          <a:lstStyle/>
          <a:p>
            <a:endParaRPr lang="fr-FR"/>
          </a:p>
        </p:txBody>
      </p:sp>
      <p:sp>
        <p:nvSpPr>
          <p:cNvPr id="75798" name="Text Box 22"/>
          <p:cNvSpPr txBox="1">
            <a:spLocks noChangeArrowheads="1"/>
          </p:cNvSpPr>
          <p:nvPr/>
        </p:nvSpPr>
        <p:spPr bwMode="auto">
          <a:xfrm>
            <a:off x="10396538" y="2684463"/>
            <a:ext cx="498475" cy="508000"/>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a:t>
            </a:r>
          </a:p>
        </p:txBody>
      </p:sp>
      <p:sp>
        <p:nvSpPr>
          <p:cNvPr id="75799" name="Text Box 23"/>
          <p:cNvSpPr txBox="1">
            <a:spLocks noChangeArrowheads="1"/>
          </p:cNvSpPr>
          <p:nvPr/>
        </p:nvSpPr>
        <p:spPr bwMode="auto">
          <a:xfrm>
            <a:off x="6916738" y="930275"/>
            <a:ext cx="3138487"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abstraite </a:t>
            </a:r>
            <a:r>
              <a:rPr lang="fr-FR" sz="2100" b="0">
                <a:solidFill>
                  <a:srgbClr val="0033CC"/>
                </a:solidFill>
                <a:latin typeface="Times New Roman" pitchFamily="18" charset="0"/>
              </a:rPr>
              <a:t>(Exécution)</a:t>
            </a:r>
          </a:p>
        </p:txBody>
      </p:sp>
      <p:sp>
        <p:nvSpPr>
          <p:cNvPr id="75800" name="Text Box 24"/>
          <p:cNvSpPr txBox="1">
            <a:spLocks noChangeArrowheads="1"/>
          </p:cNvSpPr>
          <p:nvPr/>
        </p:nvSpPr>
        <p:spPr bwMode="auto">
          <a:xfrm>
            <a:off x="9145588" y="1376363"/>
            <a:ext cx="663575"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HMI</a:t>
            </a:r>
            <a:endParaRPr lang="fr-FR" sz="1400" b="0">
              <a:latin typeface="Times New Roman" pitchFamily="18" charset="0"/>
            </a:endParaRPr>
          </a:p>
        </p:txBody>
      </p:sp>
      <p:sp>
        <p:nvSpPr>
          <p:cNvPr id="75801" name="Text Box 25"/>
          <p:cNvSpPr txBox="1">
            <a:spLocks noChangeArrowheads="1"/>
          </p:cNvSpPr>
          <p:nvPr/>
        </p:nvSpPr>
        <p:spPr bwMode="auto">
          <a:xfrm>
            <a:off x="9126538" y="2138363"/>
            <a:ext cx="847725"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Dialog</a:t>
            </a:r>
            <a:endParaRPr lang="fr-FR" sz="1400" b="0">
              <a:latin typeface="Times New Roman" pitchFamily="18" charset="0"/>
            </a:endParaRPr>
          </a:p>
        </p:txBody>
      </p:sp>
      <p:sp>
        <p:nvSpPr>
          <p:cNvPr id="75802" name="Text Box 26"/>
          <p:cNvSpPr txBox="1">
            <a:spLocks noChangeArrowheads="1"/>
          </p:cNvSpPr>
          <p:nvPr/>
        </p:nvSpPr>
        <p:spPr bwMode="auto">
          <a:xfrm>
            <a:off x="7027863" y="3238500"/>
            <a:ext cx="663575" cy="338138"/>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Field</a:t>
            </a:r>
            <a:endParaRPr lang="fr-FR" sz="1400" b="0">
              <a:latin typeface="Times New Roman" pitchFamily="18" charset="0"/>
            </a:endParaRPr>
          </a:p>
        </p:txBody>
      </p:sp>
      <p:sp>
        <p:nvSpPr>
          <p:cNvPr id="75803" name="Text Box 27"/>
          <p:cNvSpPr txBox="1">
            <a:spLocks noChangeArrowheads="1"/>
          </p:cNvSpPr>
          <p:nvPr/>
        </p:nvSpPr>
        <p:spPr bwMode="auto">
          <a:xfrm>
            <a:off x="9053513" y="3238500"/>
            <a:ext cx="663575" cy="338138"/>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Field</a:t>
            </a:r>
            <a:endParaRPr lang="fr-FR" sz="1400" b="0">
              <a:latin typeface="Times New Roman" pitchFamily="18" charset="0"/>
            </a:endParaRPr>
          </a:p>
        </p:txBody>
      </p:sp>
      <p:sp>
        <p:nvSpPr>
          <p:cNvPr id="75804" name="Text Box 28"/>
          <p:cNvSpPr txBox="1">
            <a:spLocks noChangeArrowheads="1"/>
          </p:cNvSpPr>
          <p:nvPr/>
        </p:nvSpPr>
        <p:spPr bwMode="auto">
          <a:xfrm>
            <a:off x="8902700" y="4919663"/>
            <a:ext cx="920750" cy="33813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JFrame</a:t>
            </a:r>
            <a:endParaRPr lang="fr-FR" sz="1400" b="0">
              <a:latin typeface="Times New Roman" pitchFamily="18" charset="0"/>
            </a:endParaRPr>
          </a:p>
        </p:txBody>
      </p:sp>
      <p:sp>
        <p:nvSpPr>
          <p:cNvPr id="75805" name="Text Box 29"/>
          <p:cNvSpPr txBox="1">
            <a:spLocks noChangeArrowheads="1"/>
          </p:cNvSpPr>
          <p:nvPr/>
        </p:nvSpPr>
        <p:spPr bwMode="auto">
          <a:xfrm>
            <a:off x="8924925" y="5673725"/>
            <a:ext cx="920750"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JPanel</a:t>
            </a:r>
            <a:endParaRPr lang="fr-FR" sz="1400" b="0">
              <a:latin typeface="Times New Roman" pitchFamily="18" charset="0"/>
            </a:endParaRPr>
          </a:p>
        </p:txBody>
      </p:sp>
      <p:sp>
        <p:nvSpPr>
          <p:cNvPr id="75806" name="Text Box 30"/>
          <p:cNvSpPr txBox="1">
            <a:spLocks noChangeArrowheads="1"/>
          </p:cNvSpPr>
          <p:nvPr/>
        </p:nvSpPr>
        <p:spPr bwMode="auto">
          <a:xfrm>
            <a:off x="8718550" y="6831013"/>
            <a:ext cx="1196975"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JTextField</a:t>
            </a:r>
            <a:endParaRPr lang="fr-FR" sz="1400" b="0">
              <a:latin typeface="Times New Roman" pitchFamily="18" charset="0"/>
            </a:endParaRPr>
          </a:p>
        </p:txBody>
      </p:sp>
      <p:sp>
        <p:nvSpPr>
          <p:cNvPr id="75807" name="Text Box 31"/>
          <p:cNvSpPr txBox="1">
            <a:spLocks noChangeArrowheads="1"/>
          </p:cNvSpPr>
          <p:nvPr/>
        </p:nvSpPr>
        <p:spPr bwMode="auto">
          <a:xfrm>
            <a:off x="7267575" y="6831013"/>
            <a:ext cx="920750" cy="3397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1600" b="0">
                <a:solidFill>
                  <a:srgbClr val="0033CC"/>
                </a:solidFill>
                <a:latin typeface="Times New Roman" pitchFamily="18" charset="0"/>
              </a:rPr>
              <a:t>JLabel</a:t>
            </a:r>
            <a:endParaRPr lang="fr-FR" sz="1400" b="0">
              <a:latin typeface="Times New Roman" pitchFamily="18" charset="0"/>
            </a:endParaRPr>
          </a:p>
        </p:txBody>
      </p:sp>
      <p:sp>
        <p:nvSpPr>
          <p:cNvPr id="75808" name="Line 35"/>
          <p:cNvSpPr>
            <a:spLocks noChangeShapeType="1"/>
          </p:cNvSpPr>
          <p:nvPr/>
        </p:nvSpPr>
        <p:spPr bwMode="auto">
          <a:xfrm flipV="1">
            <a:off x="7666038" y="6067425"/>
            <a:ext cx="522287" cy="320675"/>
          </a:xfrm>
          <a:prstGeom prst="line">
            <a:avLst/>
          </a:prstGeom>
          <a:noFill/>
          <a:ln w="9525">
            <a:solidFill>
              <a:schemeClr val="tx1"/>
            </a:solidFill>
            <a:round/>
            <a:headEnd/>
            <a:tailEnd type="stealth" w="med" len="med"/>
          </a:ln>
        </p:spPr>
        <p:txBody>
          <a:bodyPr/>
          <a:lstStyle/>
          <a:p>
            <a:endParaRPr lang="fr-FR"/>
          </a:p>
        </p:txBody>
      </p:sp>
      <p:sp>
        <p:nvSpPr>
          <p:cNvPr id="75809" name="Text Box 36"/>
          <p:cNvSpPr txBox="1">
            <a:spLocks noChangeArrowheads="1"/>
          </p:cNvSpPr>
          <p:nvPr/>
        </p:nvSpPr>
        <p:spPr bwMode="auto">
          <a:xfrm>
            <a:off x="200025" y="1268413"/>
            <a:ext cx="4587875" cy="3421062"/>
          </a:xfrm>
          <a:prstGeom prst="rect">
            <a:avLst/>
          </a:prstGeom>
          <a:noFill/>
          <a:ln w="9525">
            <a:solidFill>
              <a:schemeClr val="tx1"/>
            </a:solidFill>
            <a:miter lim="800000"/>
            <a:headEnd/>
            <a:tailEnd/>
          </a:ln>
        </p:spPr>
        <p:txBody>
          <a:bodyPr lIns="106674" tIns="53337" rIns="106674" bIns="53337">
            <a:spAutoFit/>
          </a:bodyPr>
          <a:lstStyle/>
          <a:p>
            <a:pPr defTabSz="1066800">
              <a:lnSpc>
                <a:spcPct val="100000"/>
              </a:lnSpc>
            </a:pPr>
            <a:r>
              <a:rPr lang="fr-FR" sz="1600" b="0">
                <a:latin typeface="Times New Roman" pitchFamily="18" charset="0"/>
              </a:rPr>
              <a:t>&lt;sunml&gt;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interface</a:t>
            </a:r>
            <a:r>
              <a:rPr lang="fr-FR" sz="1600" b="0">
                <a:latin typeface="Times New Roman" pitchFamily="18" charset="0"/>
              </a:rPr>
              <a:t> id="</a:t>
            </a:r>
            <a:r>
              <a:rPr lang="fr-FR" sz="1600" b="0">
                <a:solidFill>
                  <a:srgbClr val="FF3300"/>
                </a:solidFill>
                <a:latin typeface="Times New Roman" pitchFamily="18" charset="0"/>
              </a:rPr>
              <a:t>FicheClient</a:t>
            </a:r>
            <a:r>
              <a:rPr lang="fr-FR" sz="1600" b="0">
                <a:latin typeface="Times New Roman" pitchFamily="18" charset="0"/>
              </a:rPr>
              <a:t>"&gt;</a:t>
            </a:r>
          </a:p>
          <a:p>
            <a:pPr defTabSz="1066800">
              <a:lnSpc>
                <a:spcPct val="100000"/>
              </a:lnSpc>
            </a:pPr>
            <a:r>
              <a:rPr lang="fr-FR" sz="1600" b="0">
                <a:latin typeface="Times New Roman" pitchFamily="18" charset="0"/>
              </a:rPr>
              <a:t>    &lt;structure&gt;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dialog</a:t>
            </a:r>
            <a:r>
              <a:rPr lang="fr-FR" sz="1600" b="0">
                <a:latin typeface="Times New Roman" pitchFamily="18" charset="0"/>
              </a:rPr>
              <a:t> id="</a:t>
            </a:r>
            <a:r>
              <a:rPr lang="fr-FR" sz="1600" b="0">
                <a:solidFill>
                  <a:srgbClr val="FF3300"/>
                </a:solidFill>
                <a:latin typeface="Times New Roman" pitchFamily="18" charset="0"/>
              </a:rPr>
              <a:t>MainDialog</a:t>
            </a:r>
            <a:r>
              <a:rPr lang="fr-FR" sz="1600" b="0">
                <a:latin typeface="Times New Roman" pitchFamily="18" charset="0"/>
              </a:rPr>
              <a:t>" sequence="true"&gt; ...</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field</a:t>
            </a:r>
            <a:r>
              <a:rPr lang="fr-FR" sz="1600" b="0">
                <a:latin typeface="Times New Roman" pitchFamily="18" charset="0"/>
              </a:rPr>
              <a:t> id="</a:t>
            </a:r>
            <a:r>
              <a:rPr lang="fr-FR" sz="1600" b="0">
                <a:solidFill>
                  <a:srgbClr val="FF3300"/>
                </a:solidFill>
                <a:latin typeface="Times New Roman" pitchFamily="18" charset="0"/>
              </a:rPr>
              <a:t>LabelFieldNom</a:t>
            </a:r>
            <a:r>
              <a:rPr lang="fr-FR" sz="1600" b="0">
                <a:latin typeface="Times New Roman" pitchFamily="18" charset="0"/>
              </a:rPr>
              <a:t>" mode="read"&gt;</a:t>
            </a:r>
          </a:p>
          <a:p>
            <a:pPr defTabSz="1066800">
              <a:lnSpc>
                <a:spcPct val="100000"/>
              </a:lnSpc>
            </a:pPr>
            <a:r>
              <a:rPr lang="fr-FR" sz="1600" b="0">
                <a:latin typeface="Times New Roman" pitchFamily="18" charset="0"/>
              </a:rPr>
              <a:t>          &lt;element type="String"&gt;Nom  :&lt;/element&gt;</a:t>
            </a:r>
          </a:p>
          <a:p>
            <a:pPr defTabSz="1066800">
              <a:lnSpc>
                <a:spcPct val="100000"/>
              </a:lnSpc>
            </a:pPr>
            <a:r>
              <a:rPr lang="fr-FR" sz="1600" b="0">
                <a:latin typeface="Times New Roman" pitchFamily="18" charset="0"/>
              </a:rPr>
              <a:t>        &lt;/field&gt;</a:t>
            </a:r>
          </a:p>
          <a:p>
            <a:pPr defTabSz="1066800">
              <a:lnSpc>
                <a:spcPct val="100000"/>
              </a:lnSpc>
            </a:pPr>
            <a:r>
              <a:rPr lang="fr-FR" sz="1600" b="0">
                <a:latin typeface="Times New Roman" pitchFamily="18" charset="0"/>
              </a:rPr>
              <a:t>        &lt;</a:t>
            </a:r>
            <a:r>
              <a:rPr lang="fr-FR" sz="1600" b="0">
                <a:solidFill>
                  <a:srgbClr val="0033CC"/>
                </a:solidFill>
                <a:latin typeface="Times New Roman" pitchFamily="18" charset="0"/>
              </a:rPr>
              <a:t>field</a:t>
            </a:r>
            <a:r>
              <a:rPr lang="fr-FR" sz="1600" b="0">
                <a:latin typeface="Times New Roman" pitchFamily="18" charset="0"/>
              </a:rPr>
              <a:t> id="</a:t>
            </a:r>
            <a:r>
              <a:rPr lang="fr-FR" sz="1600" b="0">
                <a:solidFill>
                  <a:srgbClr val="FF3300"/>
                </a:solidFill>
                <a:latin typeface="Times New Roman" pitchFamily="18" charset="0"/>
              </a:rPr>
              <a:t>FieldNom</a:t>
            </a:r>
            <a:r>
              <a:rPr lang="fr-FR" sz="1600" b="0">
                <a:latin typeface="Times New Roman" pitchFamily="18" charset="0"/>
              </a:rPr>
              <a:t>" mode="read-write"&gt;</a:t>
            </a:r>
          </a:p>
          <a:p>
            <a:pPr defTabSz="1066800">
              <a:lnSpc>
                <a:spcPct val="100000"/>
              </a:lnSpc>
            </a:pPr>
            <a:r>
              <a:rPr lang="fr-FR" sz="1600" b="0">
                <a:latin typeface="Times New Roman" pitchFamily="18" charset="0"/>
              </a:rPr>
              <a:t>          &lt;element type="String"&gt;Toto&lt;/element&gt;</a:t>
            </a:r>
          </a:p>
          <a:p>
            <a:pPr defTabSz="1066800">
              <a:lnSpc>
                <a:spcPct val="100000"/>
              </a:lnSpc>
            </a:pPr>
            <a:r>
              <a:rPr lang="fr-FR" sz="1600" b="0">
                <a:latin typeface="Times New Roman" pitchFamily="18" charset="0"/>
              </a:rPr>
              <a:t>        &lt;/field&gt; ...</a:t>
            </a:r>
          </a:p>
          <a:p>
            <a:pPr defTabSz="1066800">
              <a:lnSpc>
                <a:spcPct val="100000"/>
              </a:lnSpc>
            </a:pPr>
            <a:r>
              <a:rPr lang="fr-FR" sz="1600" b="0">
                <a:latin typeface="Times New Roman" pitchFamily="18" charset="0"/>
              </a:rPr>
              <a:t>      &lt;/dialog&gt;</a:t>
            </a:r>
          </a:p>
          <a:p>
            <a:pPr defTabSz="1066800">
              <a:lnSpc>
                <a:spcPct val="100000"/>
              </a:lnSpc>
            </a:pPr>
            <a:r>
              <a:rPr lang="fr-FR" sz="1600" b="0">
                <a:latin typeface="Times New Roman" pitchFamily="18" charset="0"/>
              </a:rPr>
              <a:t>    &lt;/structure&gt;</a:t>
            </a:r>
          </a:p>
          <a:p>
            <a:pPr defTabSz="1066800">
              <a:lnSpc>
                <a:spcPct val="100000"/>
              </a:lnSpc>
            </a:pPr>
            <a:r>
              <a:rPr lang="fr-FR" sz="1600" b="0">
                <a:latin typeface="Times New Roman" pitchFamily="18" charset="0"/>
              </a:rPr>
              <a:t>  &lt;/interface&gt;</a:t>
            </a:r>
          </a:p>
          <a:p>
            <a:pPr defTabSz="1066800">
              <a:lnSpc>
                <a:spcPct val="100000"/>
              </a:lnSpc>
            </a:pPr>
            <a:r>
              <a:rPr lang="fr-FR" sz="1600" b="0">
                <a:latin typeface="Times New Roman" pitchFamily="18" charset="0"/>
              </a:rPr>
              <a:t>&lt;/sunml&gt;</a:t>
            </a:r>
          </a:p>
        </p:txBody>
      </p:sp>
      <p:sp>
        <p:nvSpPr>
          <p:cNvPr id="75810" name="Text Box 37"/>
          <p:cNvSpPr txBox="1">
            <a:spLocks noChangeArrowheads="1"/>
          </p:cNvSpPr>
          <p:nvPr/>
        </p:nvSpPr>
        <p:spPr bwMode="auto">
          <a:xfrm>
            <a:off x="92075" y="935038"/>
            <a:ext cx="3752850"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Fichier SUNML </a:t>
            </a:r>
            <a:r>
              <a:rPr lang="fr-FR" sz="2100" b="0">
                <a:solidFill>
                  <a:srgbClr val="0033CC"/>
                </a:solidFill>
                <a:latin typeface="Times New Roman" pitchFamily="18" charset="0"/>
              </a:rPr>
              <a:t>(Spécification)</a:t>
            </a:r>
          </a:p>
        </p:txBody>
      </p:sp>
      <p:sp>
        <p:nvSpPr>
          <p:cNvPr id="75811" name="Line 38"/>
          <p:cNvSpPr>
            <a:spLocks noChangeShapeType="1"/>
          </p:cNvSpPr>
          <p:nvPr/>
        </p:nvSpPr>
        <p:spPr bwMode="auto">
          <a:xfrm>
            <a:off x="4827588" y="2397125"/>
            <a:ext cx="2001837" cy="0"/>
          </a:xfrm>
          <a:prstGeom prst="line">
            <a:avLst/>
          </a:prstGeom>
          <a:noFill/>
          <a:ln w="38100">
            <a:solidFill>
              <a:srgbClr val="FF6600"/>
            </a:solidFill>
            <a:round/>
            <a:headEnd/>
            <a:tailEnd type="triangle" w="med" len="med"/>
          </a:ln>
        </p:spPr>
        <p:txBody>
          <a:bodyPr wrap="none" anchor="ctr"/>
          <a:lstStyle/>
          <a:p>
            <a:endParaRPr lang="fr-FR"/>
          </a:p>
        </p:txBody>
      </p:sp>
      <p:sp>
        <p:nvSpPr>
          <p:cNvPr id="75812" name="Text Box 39"/>
          <p:cNvSpPr txBox="1">
            <a:spLocks noChangeArrowheads="1"/>
          </p:cNvSpPr>
          <p:nvPr/>
        </p:nvSpPr>
        <p:spPr bwMode="auto">
          <a:xfrm>
            <a:off x="4887913" y="1889125"/>
            <a:ext cx="1854200" cy="5080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800" b="0">
                <a:latin typeface="Times New Roman" pitchFamily="18" charset="0"/>
              </a:rPr>
              <a:t>Réification</a:t>
            </a:r>
          </a:p>
        </p:txBody>
      </p:sp>
      <p:sp>
        <p:nvSpPr>
          <p:cNvPr id="75813" name="AutoShape 40"/>
          <p:cNvSpPr>
            <a:spLocks noChangeArrowheads="1"/>
          </p:cNvSpPr>
          <p:nvPr/>
        </p:nvSpPr>
        <p:spPr bwMode="auto">
          <a:xfrm>
            <a:off x="3175000" y="5970588"/>
            <a:ext cx="1657350" cy="592137"/>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2100" b="0">
                <a:latin typeface="Times" pitchFamily="18" charset="0"/>
              </a:rPr>
              <a:t>durand</a:t>
            </a:r>
            <a:endParaRPr lang="fr-FR" sz="1600" b="0">
              <a:latin typeface="Times" pitchFamily="18" charset="0"/>
            </a:endParaRPr>
          </a:p>
        </p:txBody>
      </p:sp>
      <p:sp>
        <p:nvSpPr>
          <p:cNvPr id="634921" name="Line 41"/>
          <p:cNvSpPr>
            <a:spLocks noChangeShapeType="1"/>
          </p:cNvSpPr>
          <p:nvPr/>
        </p:nvSpPr>
        <p:spPr bwMode="auto">
          <a:xfrm flipV="1">
            <a:off x="3959225" y="1730375"/>
            <a:ext cx="3479800" cy="415925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5815" name="Text Box 42"/>
          <p:cNvSpPr txBox="1">
            <a:spLocks noChangeArrowheads="1"/>
          </p:cNvSpPr>
          <p:nvPr/>
        </p:nvSpPr>
        <p:spPr bwMode="auto">
          <a:xfrm>
            <a:off x="2417763" y="6610350"/>
            <a:ext cx="3629025"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Composant métier </a:t>
            </a:r>
            <a:r>
              <a:rPr lang="fr-FR" sz="2100" b="0">
                <a:solidFill>
                  <a:srgbClr val="0033CC"/>
                </a:solidFill>
                <a:latin typeface="Times New Roman" pitchFamily="18" charset="0"/>
              </a:rPr>
              <a:t>(Exécution)</a:t>
            </a:r>
          </a:p>
        </p:txBody>
      </p:sp>
      <p:sp>
        <p:nvSpPr>
          <p:cNvPr id="634923" name="Line 43"/>
          <p:cNvSpPr>
            <a:spLocks noChangeShapeType="1"/>
          </p:cNvSpPr>
          <p:nvPr/>
        </p:nvSpPr>
        <p:spPr bwMode="auto">
          <a:xfrm flipV="1">
            <a:off x="4914900" y="5170488"/>
            <a:ext cx="2609850" cy="1039812"/>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634924" name="Line 44"/>
          <p:cNvSpPr>
            <a:spLocks noChangeShapeType="1"/>
          </p:cNvSpPr>
          <p:nvPr/>
        </p:nvSpPr>
        <p:spPr bwMode="auto">
          <a:xfrm flipH="1">
            <a:off x="8570913" y="1730375"/>
            <a:ext cx="0" cy="3121025"/>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634925" name="Text Box 45"/>
          <p:cNvSpPr txBox="1">
            <a:spLocks noChangeArrowheads="1"/>
          </p:cNvSpPr>
          <p:nvPr/>
        </p:nvSpPr>
        <p:spPr bwMode="auto">
          <a:xfrm>
            <a:off x="5264150" y="3409950"/>
            <a:ext cx="468313" cy="64293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
        <p:nvSpPr>
          <p:cNvPr id="634926" name="Text Box 46"/>
          <p:cNvSpPr txBox="1">
            <a:spLocks noChangeArrowheads="1"/>
          </p:cNvSpPr>
          <p:nvPr/>
        </p:nvSpPr>
        <p:spPr bwMode="auto">
          <a:xfrm>
            <a:off x="5927725" y="5170488"/>
            <a:ext cx="468313" cy="6429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
        <p:nvSpPr>
          <p:cNvPr id="634927" name="Text Box 47"/>
          <p:cNvSpPr txBox="1">
            <a:spLocks noChangeArrowheads="1"/>
          </p:cNvSpPr>
          <p:nvPr/>
        </p:nvSpPr>
        <p:spPr bwMode="auto">
          <a:xfrm>
            <a:off x="8482013" y="3490913"/>
            <a:ext cx="468312" cy="6429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3700">
                <a:solidFill>
                  <a:srgbClr val="FF33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21"/>
                                        </p:tgtEl>
                                        <p:attrNameLst>
                                          <p:attrName>style.visibility</p:attrName>
                                        </p:attrNameLst>
                                      </p:cBhvr>
                                      <p:to>
                                        <p:strVal val="visible"/>
                                      </p:to>
                                    </p:set>
                                    <p:anim calcmode="lin" valueType="num">
                                      <p:cBhvr additive="base">
                                        <p:cTn id="7" dur="500" fill="hold"/>
                                        <p:tgtEl>
                                          <p:spTgt spid="634921"/>
                                        </p:tgtEl>
                                        <p:attrNameLst>
                                          <p:attrName>ppt_x</p:attrName>
                                        </p:attrNameLst>
                                      </p:cBhvr>
                                      <p:tavLst>
                                        <p:tav tm="0">
                                          <p:val>
                                            <p:strVal val="0-#ppt_w/2"/>
                                          </p:val>
                                        </p:tav>
                                        <p:tav tm="100000">
                                          <p:val>
                                            <p:strVal val="#ppt_x"/>
                                          </p:val>
                                        </p:tav>
                                      </p:tavLst>
                                    </p:anim>
                                    <p:anim calcmode="lin" valueType="num">
                                      <p:cBhvr additive="base">
                                        <p:cTn id="8" dur="500" fill="hold"/>
                                        <p:tgtEl>
                                          <p:spTgt spid="6349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4925"/>
                                        </p:tgtEl>
                                        <p:attrNameLst>
                                          <p:attrName>style.visibility</p:attrName>
                                        </p:attrNameLst>
                                      </p:cBhvr>
                                      <p:to>
                                        <p:strVal val="visible"/>
                                      </p:to>
                                    </p:set>
                                    <p:anim calcmode="lin" valueType="num">
                                      <p:cBhvr additive="base">
                                        <p:cTn id="11" dur="500" fill="hold"/>
                                        <p:tgtEl>
                                          <p:spTgt spid="634925"/>
                                        </p:tgtEl>
                                        <p:attrNameLst>
                                          <p:attrName>ppt_x</p:attrName>
                                        </p:attrNameLst>
                                      </p:cBhvr>
                                      <p:tavLst>
                                        <p:tav tm="0">
                                          <p:val>
                                            <p:strVal val="0-#ppt_w/2"/>
                                          </p:val>
                                        </p:tav>
                                        <p:tav tm="100000">
                                          <p:val>
                                            <p:strVal val="#ppt_x"/>
                                          </p:val>
                                        </p:tav>
                                      </p:tavLst>
                                    </p:anim>
                                    <p:anim calcmode="lin" valueType="num">
                                      <p:cBhvr additive="base">
                                        <p:cTn id="12" dur="500" fill="hold"/>
                                        <p:tgtEl>
                                          <p:spTgt spid="6349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34927"/>
                                        </p:tgtEl>
                                        <p:attrNameLst>
                                          <p:attrName>style.visibility</p:attrName>
                                        </p:attrNameLst>
                                      </p:cBhvr>
                                      <p:to>
                                        <p:strVal val="visible"/>
                                      </p:to>
                                    </p:set>
                                    <p:anim calcmode="lin" valueType="num">
                                      <p:cBhvr additive="base">
                                        <p:cTn id="15" dur="500" fill="hold"/>
                                        <p:tgtEl>
                                          <p:spTgt spid="634927"/>
                                        </p:tgtEl>
                                        <p:attrNameLst>
                                          <p:attrName>ppt_x</p:attrName>
                                        </p:attrNameLst>
                                      </p:cBhvr>
                                      <p:tavLst>
                                        <p:tav tm="0">
                                          <p:val>
                                            <p:strVal val="1+#ppt_w/2"/>
                                          </p:val>
                                        </p:tav>
                                        <p:tav tm="100000">
                                          <p:val>
                                            <p:strVal val="#ppt_x"/>
                                          </p:val>
                                        </p:tav>
                                      </p:tavLst>
                                    </p:anim>
                                    <p:anim calcmode="lin" valueType="num">
                                      <p:cBhvr additive="base">
                                        <p:cTn id="16" dur="500" fill="hold"/>
                                        <p:tgtEl>
                                          <p:spTgt spid="6349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34924"/>
                                        </p:tgtEl>
                                        <p:attrNameLst>
                                          <p:attrName>style.visibility</p:attrName>
                                        </p:attrNameLst>
                                      </p:cBhvr>
                                      <p:to>
                                        <p:strVal val="visible"/>
                                      </p:to>
                                    </p:set>
                                    <p:anim calcmode="lin" valueType="num">
                                      <p:cBhvr additive="base">
                                        <p:cTn id="19" dur="500" fill="hold"/>
                                        <p:tgtEl>
                                          <p:spTgt spid="634924"/>
                                        </p:tgtEl>
                                        <p:attrNameLst>
                                          <p:attrName>ppt_x</p:attrName>
                                        </p:attrNameLst>
                                      </p:cBhvr>
                                      <p:tavLst>
                                        <p:tav tm="0">
                                          <p:val>
                                            <p:strVal val="1+#ppt_w/2"/>
                                          </p:val>
                                        </p:tav>
                                        <p:tav tm="100000">
                                          <p:val>
                                            <p:strVal val="#ppt_x"/>
                                          </p:val>
                                        </p:tav>
                                      </p:tavLst>
                                    </p:anim>
                                    <p:anim calcmode="lin" valueType="num">
                                      <p:cBhvr additive="base">
                                        <p:cTn id="20" dur="500" fill="hold"/>
                                        <p:tgtEl>
                                          <p:spTgt spid="634924"/>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4923"/>
                                        </p:tgtEl>
                                        <p:attrNameLst>
                                          <p:attrName>style.visibility</p:attrName>
                                        </p:attrNameLst>
                                      </p:cBhvr>
                                      <p:to>
                                        <p:strVal val="visible"/>
                                      </p:to>
                                    </p:set>
                                    <p:anim calcmode="lin" valueType="num">
                                      <p:cBhvr additive="base">
                                        <p:cTn id="23" dur="500" fill="hold"/>
                                        <p:tgtEl>
                                          <p:spTgt spid="634923"/>
                                        </p:tgtEl>
                                        <p:attrNameLst>
                                          <p:attrName>ppt_x</p:attrName>
                                        </p:attrNameLst>
                                      </p:cBhvr>
                                      <p:tavLst>
                                        <p:tav tm="0">
                                          <p:val>
                                            <p:strVal val="#ppt_x"/>
                                          </p:val>
                                        </p:tav>
                                        <p:tav tm="100000">
                                          <p:val>
                                            <p:strVal val="#ppt_x"/>
                                          </p:val>
                                        </p:tav>
                                      </p:tavLst>
                                    </p:anim>
                                    <p:anim calcmode="lin" valueType="num">
                                      <p:cBhvr additive="base">
                                        <p:cTn id="24" dur="500" fill="hold"/>
                                        <p:tgtEl>
                                          <p:spTgt spid="6349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4926"/>
                                        </p:tgtEl>
                                        <p:attrNameLst>
                                          <p:attrName>style.visibility</p:attrName>
                                        </p:attrNameLst>
                                      </p:cBhvr>
                                      <p:to>
                                        <p:strVal val="visible"/>
                                      </p:to>
                                    </p:set>
                                    <p:anim calcmode="lin" valueType="num">
                                      <p:cBhvr additive="base">
                                        <p:cTn id="27" dur="500" fill="hold"/>
                                        <p:tgtEl>
                                          <p:spTgt spid="634926"/>
                                        </p:tgtEl>
                                        <p:attrNameLst>
                                          <p:attrName>ppt_x</p:attrName>
                                        </p:attrNameLst>
                                      </p:cBhvr>
                                      <p:tavLst>
                                        <p:tav tm="0">
                                          <p:val>
                                            <p:strVal val="#ppt_x"/>
                                          </p:val>
                                        </p:tav>
                                        <p:tav tm="100000">
                                          <p:val>
                                            <p:strVal val="#ppt_x"/>
                                          </p:val>
                                        </p:tav>
                                      </p:tavLst>
                                    </p:anim>
                                    <p:anim calcmode="lin" valueType="num">
                                      <p:cBhvr additive="base">
                                        <p:cTn id="28" dur="500" fill="hold"/>
                                        <p:tgtEl>
                                          <p:spTgt spid="634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1" grpId="0" animBg="1"/>
      <p:bldP spid="634923" grpId="0" animBg="1"/>
      <p:bldP spid="634924" grpId="0" animBg="1"/>
      <p:bldP spid="634925" grpId="0"/>
      <p:bldP spid="634926" grpId="0"/>
      <p:bldP spid="6349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28675" y="-111125"/>
            <a:ext cx="9391650" cy="1270000"/>
          </a:xfrm>
        </p:spPr>
        <p:txBody>
          <a:bodyPr/>
          <a:lstStyle/>
          <a:p>
            <a:pPr eaLnBrk="1" hangingPunct="1"/>
            <a:r>
              <a:rPr lang="fr-FR" smtClean="0"/>
              <a:t>Exemple de Liste de Clients</a:t>
            </a:r>
            <a:endParaRPr lang="en-GB" smtClean="0"/>
          </a:p>
        </p:txBody>
      </p:sp>
      <p:pic>
        <p:nvPicPr>
          <p:cNvPr id="76803" name="Picture 3"/>
          <p:cNvPicPr>
            <a:picLocks noChangeAspect="1" noChangeArrowheads="1"/>
          </p:cNvPicPr>
          <p:nvPr/>
        </p:nvPicPr>
        <p:blipFill>
          <a:blip r:embed="rId3" cstate="print"/>
          <a:srcRect/>
          <a:stretch>
            <a:fillRect/>
          </a:stretch>
        </p:blipFill>
        <p:spPr bwMode="auto">
          <a:xfrm>
            <a:off x="7458075" y="3821113"/>
            <a:ext cx="3222625" cy="1973262"/>
          </a:xfrm>
          <a:prstGeom prst="rect">
            <a:avLst/>
          </a:prstGeom>
          <a:noFill/>
          <a:ln w="9525">
            <a:noFill/>
            <a:miter lim="800000"/>
            <a:headEnd/>
            <a:tailEnd/>
          </a:ln>
        </p:spPr>
      </p:pic>
      <p:sp>
        <p:nvSpPr>
          <p:cNvPr id="76804" name="Text Box 4"/>
          <p:cNvSpPr txBox="1">
            <a:spLocks noChangeArrowheads="1"/>
          </p:cNvSpPr>
          <p:nvPr/>
        </p:nvSpPr>
        <p:spPr bwMode="auto">
          <a:xfrm>
            <a:off x="200025" y="3030538"/>
            <a:ext cx="6889750" cy="3498850"/>
          </a:xfrm>
          <a:prstGeom prst="rect">
            <a:avLst/>
          </a:prstGeom>
          <a:noFill/>
          <a:ln w="9525">
            <a:solidFill>
              <a:schemeClr val="tx1"/>
            </a:solidFill>
            <a:miter lim="800000"/>
            <a:headEnd/>
            <a:tailEnd/>
          </a:ln>
        </p:spPr>
        <p:txBody>
          <a:bodyPr lIns="106674" tIns="53337" rIns="106674" bIns="53337">
            <a:spAutoFit/>
          </a:bodyPr>
          <a:lstStyle/>
          <a:p>
            <a:pPr defTabSz="1066800">
              <a:lnSpc>
                <a:spcPct val="100000"/>
              </a:lnSpc>
            </a:pPr>
            <a:r>
              <a:rPr lang="fr-FR" sz="2300" b="0">
                <a:latin typeface="Times New Roman" pitchFamily="18" charset="0"/>
              </a:rPr>
              <a:t>&lt;sunml&gt;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interface</a:t>
            </a:r>
            <a:r>
              <a:rPr lang="fr-FR" sz="2300" b="0">
                <a:latin typeface="Times New Roman" pitchFamily="18" charset="0"/>
              </a:rPr>
              <a:t> id="</a:t>
            </a:r>
            <a:r>
              <a:rPr lang="fr-FR" sz="2300" b="0">
                <a:solidFill>
                  <a:srgbClr val="FF3300"/>
                </a:solidFill>
                <a:latin typeface="Times New Roman" pitchFamily="18" charset="0"/>
              </a:rPr>
              <a:t>ListeClients</a:t>
            </a:r>
            <a:r>
              <a:rPr lang="fr-FR" sz="2300" b="0">
                <a:latin typeface="Times New Roman" pitchFamily="18" charset="0"/>
              </a:rPr>
              <a:t>"&gt;</a:t>
            </a:r>
          </a:p>
          <a:p>
            <a:pPr defTabSz="1066800">
              <a:lnSpc>
                <a:spcPct val="100000"/>
              </a:lnSpc>
            </a:pPr>
            <a:r>
              <a:rPr lang="fr-FR" sz="2300" b="0">
                <a:latin typeface="Times New Roman" pitchFamily="18" charset="0"/>
              </a:rPr>
              <a:t>    &lt;structure&gt;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dialog</a:t>
            </a:r>
            <a:r>
              <a:rPr lang="fr-FR" sz="2300" b="0">
                <a:latin typeface="Times New Roman" pitchFamily="18" charset="0"/>
              </a:rPr>
              <a:t> id="</a:t>
            </a:r>
            <a:r>
              <a:rPr lang="fr-FR" sz="2300" b="0">
                <a:solidFill>
                  <a:srgbClr val="FF3300"/>
                </a:solidFill>
                <a:latin typeface="Times New Roman" pitchFamily="18" charset="0"/>
              </a:rPr>
              <a:t>MainDialog</a:t>
            </a:r>
            <a:r>
              <a:rPr lang="fr-FR" sz="2300" b="0">
                <a:latin typeface="Times New Roman" pitchFamily="18" charset="0"/>
              </a:rPr>
              <a:t>" sequence="true"&gt;</a:t>
            </a:r>
          </a:p>
          <a:p>
            <a:pPr defTabSz="1066800">
              <a:lnSpc>
                <a:spcPct val="100000"/>
              </a:lnSpc>
            </a:pPr>
            <a:r>
              <a:rPr lang="fr-FR" sz="2300" b="0">
                <a:latin typeface="Times New Roman" pitchFamily="18" charset="0"/>
              </a:rPr>
              <a:t>        &lt;</a:t>
            </a:r>
            <a:r>
              <a:rPr lang="fr-FR" sz="2300" b="0">
                <a:solidFill>
                  <a:srgbClr val="0033CC"/>
                </a:solidFill>
                <a:latin typeface="Times New Roman" pitchFamily="18" charset="0"/>
              </a:rPr>
              <a:t>list</a:t>
            </a:r>
            <a:r>
              <a:rPr lang="fr-FR" sz="2300" b="0">
                <a:latin typeface="Times New Roman" pitchFamily="18" charset="0"/>
              </a:rPr>
              <a:t> id="</a:t>
            </a:r>
            <a:r>
              <a:rPr lang="fr-FR" sz="2300" b="0">
                <a:solidFill>
                  <a:srgbClr val="FF3300"/>
                </a:solidFill>
                <a:latin typeface="Times New Roman" pitchFamily="18" charset="0"/>
              </a:rPr>
              <a:t>ListeClients</a:t>
            </a:r>
            <a:r>
              <a:rPr lang="fr-FR" sz="2300" b="0">
                <a:latin typeface="Times New Roman" pitchFamily="18" charset="0"/>
              </a:rPr>
              <a:t>" reference="</a:t>
            </a:r>
            <a:r>
              <a:rPr lang="fr-FR" sz="2300" b="0">
                <a:solidFill>
                  <a:srgbClr val="FF3300"/>
                </a:solidFill>
                <a:latin typeface="Times New Roman" pitchFamily="18" charset="0"/>
              </a:rPr>
              <a:t>FicheClient</a:t>
            </a:r>
            <a:r>
              <a:rPr lang="fr-FR" sz="2300" b="0">
                <a:latin typeface="Times New Roman" pitchFamily="18" charset="0"/>
              </a:rPr>
              <a:t>"</a:t>
            </a:r>
          </a:p>
          <a:p>
            <a:pPr defTabSz="1066800">
              <a:lnSpc>
                <a:spcPct val="100000"/>
              </a:lnSpc>
            </a:pPr>
            <a:r>
              <a:rPr lang="fr-FR" sz="2300" b="0">
                <a:solidFill>
                  <a:srgbClr val="008000"/>
                </a:solidFill>
                <a:latin typeface="Times New Roman" pitchFamily="18" charset="0"/>
              </a:rPr>
              <a:t>                </a:t>
            </a:r>
            <a:r>
              <a:rPr lang="fr-FR" sz="2300" b="0">
                <a:latin typeface="Times New Roman" pitchFamily="18" charset="0"/>
              </a:rPr>
              <a:t>select=</a:t>
            </a:r>
            <a:r>
              <a:rPr lang="fr-FR" sz="2300" b="0">
                <a:solidFill>
                  <a:srgbClr val="008000"/>
                </a:solidFill>
                <a:latin typeface="Times New Roman" pitchFamily="18" charset="0"/>
              </a:rPr>
              <a:t>"Field[FieldNom]"</a:t>
            </a:r>
            <a:r>
              <a:rPr lang="fr-FR" sz="2300" b="0">
                <a:latin typeface="Times New Roman" pitchFamily="18" charset="0"/>
              </a:rPr>
              <a:t>/&gt;</a:t>
            </a:r>
            <a:endParaRPr lang="fr-FR" sz="2300" b="0">
              <a:solidFill>
                <a:srgbClr val="FF0066"/>
              </a:solidFill>
              <a:latin typeface="Times New Roman" pitchFamily="18" charset="0"/>
            </a:endParaRPr>
          </a:p>
          <a:p>
            <a:pPr defTabSz="1066800">
              <a:lnSpc>
                <a:spcPct val="100000"/>
              </a:lnSpc>
            </a:pPr>
            <a:r>
              <a:rPr lang="fr-FR" sz="2300" b="0">
                <a:latin typeface="Times New Roman" pitchFamily="18" charset="0"/>
              </a:rPr>
              <a:t>      &lt;/list&gt;</a:t>
            </a:r>
          </a:p>
          <a:p>
            <a:pPr defTabSz="1066800">
              <a:lnSpc>
                <a:spcPct val="100000"/>
              </a:lnSpc>
            </a:pPr>
            <a:r>
              <a:rPr lang="fr-FR" sz="2300" b="0">
                <a:latin typeface="Times New Roman" pitchFamily="18" charset="0"/>
              </a:rPr>
              <a:t>    &lt;/structure&gt;</a:t>
            </a:r>
          </a:p>
          <a:p>
            <a:pPr defTabSz="1066800">
              <a:lnSpc>
                <a:spcPct val="100000"/>
              </a:lnSpc>
            </a:pPr>
            <a:r>
              <a:rPr lang="fr-FR" sz="2300" b="0">
                <a:latin typeface="Times New Roman" pitchFamily="18" charset="0"/>
              </a:rPr>
              <a:t>  &lt;/interface&gt;</a:t>
            </a:r>
          </a:p>
          <a:p>
            <a:pPr defTabSz="1066800">
              <a:lnSpc>
                <a:spcPct val="100000"/>
              </a:lnSpc>
            </a:pPr>
            <a:r>
              <a:rPr lang="fr-FR" sz="2300" b="0">
                <a:latin typeface="Times New Roman" pitchFamily="18" charset="0"/>
              </a:rPr>
              <a:t>&lt;/sunml&gt;</a:t>
            </a:r>
          </a:p>
        </p:txBody>
      </p:sp>
      <p:sp>
        <p:nvSpPr>
          <p:cNvPr id="76805" name="Text Box 5"/>
          <p:cNvSpPr txBox="1">
            <a:spLocks noChangeArrowheads="1"/>
          </p:cNvSpPr>
          <p:nvPr/>
        </p:nvSpPr>
        <p:spPr bwMode="auto">
          <a:xfrm>
            <a:off x="92075" y="2697163"/>
            <a:ext cx="4235450" cy="407987"/>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100" b="0">
                <a:solidFill>
                  <a:srgbClr val="FF3300"/>
                </a:solidFill>
                <a:latin typeface="Times New Roman" pitchFamily="18" charset="0"/>
              </a:rPr>
              <a:t>Fichier SUNML </a:t>
            </a:r>
            <a:r>
              <a:rPr lang="fr-FR" sz="2100" b="0">
                <a:solidFill>
                  <a:srgbClr val="0033CC"/>
                </a:solidFill>
                <a:latin typeface="Times New Roman" pitchFamily="18" charset="0"/>
              </a:rPr>
              <a:t>(spécification)</a:t>
            </a:r>
          </a:p>
        </p:txBody>
      </p:sp>
      <p:sp>
        <p:nvSpPr>
          <p:cNvPr id="76806" name="Text Box 6"/>
          <p:cNvSpPr txBox="1">
            <a:spLocks noChangeArrowheads="1"/>
          </p:cNvSpPr>
          <p:nvPr/>
        </p:nvSpPr>
        <p:spPr bwMode="auto">
          <a:xfrm>
            <a:off x="7734300" y="3397250"/>
            <a:ext cx="2309813"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Exemple en Swing</a:t>
            </a:r>
          </a:p>
        </p:txBody>
      </p:sp>
      <p:sp>
        <p:nvSpPr>
          <p:cNvPr id="76807" name="Text Box 7"/>
          <p:cNvSpPr txBox="1">
            <a:spLocks noChangeArrowheads="1"/>
          </p:cNvSpPr>
          <p:nvPr/>
        </p:nvSpPr>
        <p:spPr bwMode="auto">
          <a:xfrm>
            <a:off x="46038" y="1208088"/>
            <a:ext cx="11001375" cy="4413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300" b="0">
                <a:latin typeface="Times New Roman" pitchFamily="18" charset="0"/>
              </a:rPr>
              <a:t>Composition Représentant – Client (1-n) : Liste de clients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11125"/>
            <a:ext cx="11049000" cy="1270000"/>
          </a:xfrm>
        </p:spPr>
        <p:txBody>
          <a:bodyPr/>
          <a:lstStyle/>
          <a:p>
            <a:pPr eaLnBrk="1" hangingPunct="1"/>
            <a:r>
              <a:rPr lang="fr-FR" smtClean="0"/>
              <a:t>De l’IHM abstraite vers l’IHM concrète</a:t>
            </a:r>
            <a:endParaRPr lang="en-GB" smtClean="0"/>
          </a:p>
        </p:txBody>
      </p:sp>
      <p:sp>
        <p:nvSpPr>
          <p:cNvPr id="77827" name="Text Box 3"/>
          <p:cNvSpPr txBox="1">
            <a:spLocks noChangeArrowheads="1"/>
          </p:cNvSpPr>
          <p:nvPr/>
        </p:nvSpPr>
        <p:spPr bwMode="auto">
          <a:xfrm>
            <a:off x="47625" y="1433513"/>
            <a:ext cx="11001375" cy="1724025"/>
          </a:xfrm>
          <a:prstGeom prst="rect">
            <a:avLst/>
          </a:prstGeom>
          <a:noFill/>
          <a:ln w="9525">
            <a:noFill/>
            <a:miter lim="800000"/>
            <a:headEnd/>
            <a:tailEnd/>
          </a:ln>
        </p:spPr>
        <p:txBody>
          <a:bodyPr lIns="106674" tIns="53337" rIns="106674" bIns="53337">
            <a:spAutoFit/>
          </a:bodyPr>
          <a:lstStyle/>
          <a:p>
            <a:pPr defTabSz="1066800">
              <a:lnSpc>
                <a:spcPct val="100000"/>
              </a:lnSpc>
            </a:pPr>
            <a:r>
              <a:rPr lang="fr-FR" sz="2800" b="0">
                <a:latin typeface="Times New Roman" pitchFamily="18" charset="0"/>
              </a:rPr>
              <a:t>Séparation du composant d’IHM du composant métier</a:t>
            </a:r>
          </a:p>
          <a:p>
            <a:pPr defTabSz="1066800">
              <a:lnSpc>
                <a:spcPct val="100000"/>
              </a:lnSpc>
            </a:pPr>
            <a:r>
              <a:rPr lang="fr-FR" sz="2800" b="0">
                <a:latin typeface="Times New Roman" pitchFamily="18" charset="0"/>
              </a:rPr>
              <a:t>Expression des communications possibles entre ces composants avec ISL</a:t>
            </a:r>
          </a:p>
          <a:p>
            <a:pPr defTabSz="1066800">
              <a:lnSpc>
                <a:spcPct val="100000"/>
              </a:lnSpc>
            </a:pPr>
            <a:r>
              <a:rPr lang="fr-FR" sz="2800" b="0">
                <a:latin typeface="Times New Roman" pitchFamily="18" charset="0"/>
              </a:rPr>
              <a:t>Adaptation des composants suivant le contexte d’exécution</a:t>
            </a:r>
          </a:p>
        </p:txBody>
      </p:sp>
      <p:sp>
        <p:nvSpPr>
          <p:cNvPr id="77828" name="AutoShape 4"/>
          <p:cNvSpPr>
            <a:spLocks noChangeArrowheads="1"/>
          </p:cNvSpPr>
          <p:nvPr/>
        </p:nvSpPr>
        <p:spPr bwMode="auto">
          <a:xfrm>
            <a:off x="1123950" y="5249863"/>
            <a:ext cx="1657350" cy="592137"/>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2100" b="0">
                <a:solidFill>
                  <a:schemeClr val="accent2"/>
                </a:solidFill>
                <a:latin typeface="Times" pitchFamily="18" charset="0"/>
              </a:rPr>
              <a:t>durand</a:t>
            </a:r>
            <a:endParaRPr lang="fr-FR" sz="1600" b="0">
              <a:solidFill>
                <a:schemeClr val="accent2"/>
              </a:solidFill>
              <a:latin typeface="Times" pitchFamily="18" charset="0"/>
            </a:endParaRPr>
          </a:p>
        </p:txBody>
      </p:sp>
      <p:sp>
        <p:nvSpPr>
          <p:cNvPr id="77829" name="AutoShape 5"/>
          <p:cNvSpPr>
            <a:spLocks noChangeArrowheads="1"/>
          </p:cNvSpPr>
          <p:nvPr/>
        </p:nvSpPr>
        <p:spPr bwMode="auto">
          <a:xfrm>
            <a:off x="4757738" y="4129088"/>
            <a:ext cx="1651000" cy="584200"/>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solidFill>
                  <a:schemeClr val="accent2"/>
                </a:solidFill>
                <a:latin typeface="Times New Roman" pitchFamily="18" charset="0"/>
              </a:rPr>
              <a:t>FicheClient</a:t>
            </a:r>
            <a:endParaRPr lang="fr-FR" sz="2800" b="0">
              <a:solidFill>
                <a:schemeClr val="accent2"/>
              </a:solidFill>
              <a:latin typeface="Times New Roman" pitchFamily="18" charset="0"/>
            </a:endParaRPr>
          </a:p>
        </p:txBody>
      </p:sp>
      <p:sp>
        <p:nvSpPr>
          <p:cNvPr id="77830" name="Text Box 6"/>
          <p:cNvSpPr txBox="1">
            <a:spLocks noChangeArrowheads="1"/>
          </p:cNvSpPr>
          <p:nvPr/>
        </p:nvSpPr>
        <p:spPr bwMode="auto">
          <a:xfrm>
            <a:off x="8240713" y="5889625"/>
            <a:ext cx="1765300"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concrète</a:t>
            </a:r>
            <a:endParaRPr lang="fr-FR" sz="2100" b="0">
              <a:solidFill>
                <a:srgbClr val="0033CC"/>
              </a:solidFill>
              <a:latin typeface="Times New Roman" pitchFamily="18" charset="0"/>
            </a:endParaRPr>
          </a:p>
        </p:txBody>
      </p:sp>
      <p:sp>
        <p:nvSpPr>
          <p:cNvPr id="77831" name="Text Box 7"/>
          <p:cNvSpPr txBox="1">
            <a:spLocks noChangeArrowheads="1"/>
          </p:cNvSpPr>
          <p:nvPr/>
        </p:nvSpPr>
        <p:spPr bwMode="auto">
          <a:xfrm>
            <a:off x="4697413" y="4768850"/>
            <a:ext cx="1765300"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IHM abstraite</a:t>
            </a:r>
            <a:endParaRPr lang="fr-FR" sz="2100" b="0">
              <a:solidFill>
                <a:srgbClr val="0033CC"/>
              </a:solidFill>
              <a:latin typeface="Times New Roman" pitchFamily="18" charset="0"/>
            </a:endParaRPr>
          </a:p>
        </p:txBody>
      </p:sp>
      <p:sp>
        <p:nvSpPr>
          <p:cNvPr id="77832" name="Text Box 8"/>
          <p:cNvSpPr txBox="1">
            <a:spLocks noChangeArrowheads="1"/>
          </p:cNvSpPr>
          <p:nvPr/>
        </p:nvSpPr>
        <p:spPr bwMode="auto">
          <a:xfrm>
            <a:off x="782638" y="5889625"/>
            <a:ext cx="225583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solidFill>
                  <a:srgbClr val="FF3300"/>
                </a:solidFill>
                <a:latin typeface="Times New Roman" pitchFamily="18" charset="0"/>
              </a:rPr>
              <a:t>Composant métier</a:t>
            </a:r>
            <a:endParaRPr lang="fr-FR" sz="2100" b="0">
              <a:solidFill>
                <a:srgbClr val="0033CC"/>
              </a:solidFill>
              <a:latin typeface="Times New Roman" pitchFamily="18" charset="0"/>
            </a:endParaRPr>
          </a:p>
        </p:txBody>
      </p:sp>
      <p:sp>
        <p:nvSpPr>
          <p:cNvPr id="77833" name="AutoShape 9"/>
          <p:cNvSpPr>
            <a:spLocks noChangeArrowheads="1"/>
          </p:cNvSpPr>
          <p:nvPr/>
        </p:nvSpPr>
        <p:spPr bwMode="auto">
          <a:xfrm>
            <a:off x="8266113" y="5249863"/>
            <a:ext cx="1651000" cy="582612"/>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fr-FR" sz="2100" b="0">
                <a:solidFill>
                  <a:schemeClr val="accent2"/>
                </a:solidFill>
                <a:latin typeface="Times New Roman" pitchFamily="18" charset="0"/>
              </a:rPr>
              <a:t>JFrame1</a:t>
            </a:r>
            <a:endParaRPr lang="fr-FR" sz="2800" b="0">
              <a:solidFill>
                <a:schemeClr val="accent2"/>
              </a:solidFill>
              <a:latin typeface="Times New Roman" pitchFamily="18" charset="0"/>
            </a:endParaRPr>
          </a:p>
        </p:txBody>
      </p:sp>
      <p:sp>
        <p:nvSpPr>
          <p:cNvPr id="77834" name="Line 10"/>
          <p:cNvSpPr>
            <a:spLocks noChangeShapeType="1"/>
          </p:cNvSpPr>
          <p:nvPr/>
        </p:nvSpPr>
        <p:spPr bwMode="auto">
          <a:xfrm flipV="1">
            <a:off x="2871788" y="4448175"/>
            <a:ext cx="1825625" cy="879475"/>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5" name="Line 11"/>
          <p:cNvSpPr>
            <a:spLocks noChangeShapeType="1"/>
          </p:cNvSpPr>
          <p:nvPr/>
        </p:nvSpPr>
        <p:spPr bwMode="auto">
          <a:xfrm>
            <a:off x="6438900" y="4456113"/>
            <a:ext cx="1912938" cy="80010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6" name="Line 12"/>
          <p:cNvSpPr>
            <a:spLocks noChangeShapeType="1"/>
          </p:cNvSpPr>
          <p:nvPr/>
        </p:nvSpPr>
        <p:spPr bwMode="auto">
          <a:xfrm>
            <a:off x="2957513" y="5656263"/>
            <a:ext cx="5221287" cy="0"/>
          </a:xfrm>
          <a:prstGeom prst="line">
            <a:avLst/>
          </a:prstGeom>
          <a:noFill/>
          <a:ln w="38100">
            <a:solidFill>
              <a:srgbClr val="0033CC"/>
            </a:solidFill>
            <a:round/>
            <a:headEnd type="triangle" w="med" len="med"/>
            <a:tailEnd type="triangle" w="med" len="med"/>
          </a:ln>
        </p:spPr>
        <p:txBody>
          <a:bodyPr wrap="none" anchor="ctr"/>
          <a:lstStyle/>
          <a:p>
            <a:endParaRPr lang="fr-FR"/>
          </a:p>
        </p:txBody>
      </p:sp>
      <p:sp>
        <p:nvSpPr>
          <p:cNvPr id="77837" name="AutoShape 13"/>
          <p:cNvSpPr>
            <a:spLocks noChangeArrowheads="1"/>
          </p:cNvSpPr>
          <p:nvPr/>
        </p:nvSpPr>
        <p:spPr bwMode="auto">
          <a:xfrm>
            <a:off x="311150" y="2963863"/>
            <a:ext cx="4841875" cy="708025"/>
          </a:xfrm>
          <a:prstGeom prst="roundRect">
            <a:avLst>
              <a:gd name="adj" fmla="val 106"/>
            </a:avLst>
          </a:prstGeom>
          <a:solidFill>
            <a:srgbClr val="FFFFCC"/>
          </a:solidFill>
          <a:ln w="9525">
            <a:solidFill>
              <a:srgbClr val="000000"/>
            </a:solidFill>
            <a:round/>
            <a:headEnd/>
            <a:tailEnd/>
          </a:ln>
        </p:spPr>
        <p:txBody>
          <a:bodyPr wrap="none" anchor="ctr"/>
          <a:lstStyle/>
          <a:p>
            <a:endParaRPr lang="fr-FR"/>
          </a:p>
        </p:txBody>
      </p:sp>
      <p:sp>
        <p:nvSpPr>
          <p:cNvPr id="77838" name="Text Box 14"/>
          <p:cNvSpPr txBox="1">
            <a:spLocks noChangeArrowheads="1"/>
          </p:cNvSpPr>
          <p:nvPr/>
        </p:nvSpPr>
        <p:spPr bwMode="auto">
          <a:xfrm>
            <a:off x="504825" y="3214688"/>
            <a:ext cx="1023938" cy="231775"/>
          </a:xfrm>
          <a:prstGeom prst="rect">
            <a:avLst/>
          </a:prstGeom>
          <a:noFill/>
          <a:ln w="9525">
            <a:noFill/>
            <a:miter lim="800000"/>
            <a:headEnd/>
            <a:tailEnd/>
          </a:ln>
        </p:spPr>
        <p:txBody>
          <a:bodyPr lIns="0" tIns="0" rIns="0" bIns="0">
            <a:spAutoFit/>
          </a:bodyPr>
          <a:lstStyle/>
          <a:p>
            <a:pPr defTabSz="1066800" eaLnBrk="1">
              <a:lnSpc>
                <a:spcPct val="95000"/>
              </a:lnSpc>
              <a:buClr>
                <a:srgbClr val="000000"/>
              </a:buClr>
              <a:buSzPct val="45000"/>
              <a:buFont typeface="StarSymbol"/>
              <a:buNone/>
              <a:tabLst>
                <a:tab pos="844550" algn="l"/>
              </a:tabLst>
            </a:pPr>
            <a:r>
              <a:rPr lang="en-GB" sz="1600" b="0">
                <a:solidFill>
                  <a:schemeClr val="accent2"/>
                </a:solidFill>
                <a:latin typeface="Times" pitchFamily="18" charset="0"/>
              </a:rPr>
              <a:t>Légende</a:t>
            </a:r>
            <a:endParaRPr lang="en-GB" sz="2100" b="0">
              <a:solidFill>
                <a:schemeClr val="accent2"/>
              </a:solidFill>
              <a:latin typeface="Times" pitchFamily="18" charset="0"/>
            </a:endParaRPr>
          </a:p>
        </p:txBody>
      </p:sp>
      <p:sp>
        <p:nvSpPr>
          <p:cNvPr id="77839" name="AutoShape 15"/>
          <p:cNvSpPr>
            <a:spLocks noChangeArrowheads="1"/>
          </p:cNvSpPr>
          <p:nvPr/>
        </p:nvSpPr>
        <p:spPr bwMode="auto">
          <a:xfrm>
            <a:off x="2814638" y="3027363"/>
            <a:ext cx="828675" cy="254000"/>
          </a:xfrm>
          <a:prstGeom prst="roundRect">
            <a:avLst>
              <a:gd name="adj" fmla="val 16667"/>
            </a:avLst>
          </a:prstGeom>
          <a:solidFill>
            <a:srgbClr val="FFFF99"/>
          </a:solidFill>
          <a:ln w="9525">
            <a:solidFill>
              <a:schemeClr val="tx1"/>
            </a:solidFill>
            <a:round/>
            <a:headEnd/>
            <a:tailEnd/>
          </a:ln>
        </p:spPr>
        <p:txBody>
          <a:bodyPr wrap="none" lIns="106674" tIns="53337" rIns="106674" bIns="53337" anchor="ctr"/>
          <a:lstStyle/>
          <a:p>
            <a:pPr algn="ctr" defTabSz="1066800">
              <a:lnSpc>
                <a:spcPct val="100000"/>
              </a:lnSpc>
            </a:pPr>
            <a:r>
              <a:rPr lang="en-GB" sz="1600" b="0">
                <a:solidFill>
                  <a:schemeClr val="accent2"/>
                </a:solidFill>
                <a:latin typeface="Times" pitchFamily="18" charset="0"/>
              </a:rPr>
              <a:t>Instance</a:t>
            </a:r>
            <a:endParaRPr lang="fr-FR" sz="1600" b="0">
              <a:solidFill>
                <a:schemeClr val="accent2"/>
              </a:solidFill>
              <a:latin typeface="Times" pitchFamily="18" charset="0"/>
            </a:endParaRPr>
          </a:p>
        </p:txBody>
      </p:sp>
      <p:sp>
        <p:nvSpPr>
          <p:cNvPr id="77840" name="AutoShape 16"/>
          <p:cNvSpPr>
            <a:spLocks noChangeArrowheads="1"/>
          </p:cNvSpPr>
          <p:nvPr/>
        </p:nvSpPr>
        <p:spPr bwMode="auto">
          <a:xfrm>
            <a:off x="3695700" y="4795838"/>
            <a:ext cx="171450" cy="158750"/>
          </a:xfrm>
          <a:prstGeom prst="roundRect">
            <a:avLst>
              <a:gd name="adj" fmla="val 1134"/>
            </a:avLst>
          </a:prstGeom>
          <a:solidFill>
            <a:srgbClr val="FF0000"/>
          </a:solidFill>
          <a:ln w="9525">
            <a:solidFill>
              <a:srgbClr val="000000"/>
            </a:solidFill>
            <a:round/>
            <a:headEnd/>
            <a:tailEnd/>
          </a:ln>
        </p:spPr>
        <p:txBody>
          <a:bodyPr wrap="none" anchor="ctr"/>
          <a:lstStyle/>
          <a:p>
            <a:endParaRPr lang="fr-FR"/>
          </a:p>
        </p:txBody>
      </p:sp>
      <p:sp>
        <p:nvSpPr>
          <p:cNvPr id="77841" name="AutoShape 17"/>
          <p:cNvSpPr>
            <a:spLocks noChangeArrowheads="1"/>
          </p:cNvSpPr>
          <p:nvPr/>
        </p:nvSpPr>
        <p:spPr bwMode="auto">
          <a:xfrm>
            <a:off x="5353050" y="5570538"/>
            <a:ext cx="171450" cy="158750"/>
          </a:xfrm>
          <a:prstGeom prst="roundRect">
            <a:avLst>
              <a:gd name="adj" fmla="val 1134"/>
            </a:avLst>
          </a:prstGeom>
          <a:solidFill>
            <a:schemeClr val="folHlink"/>
          </a:solidFill>
          <a:ln w="9525">
            <a:solidFill>
              <a:srgbClr val="000000"/>
            </a:solidFill>
            <a:round/>
            <a:headEnd/>
            <a:tailEnd/>
          </a:ln>
        </p:spPr>
        <p:txBody>
          <a:bodyPr wrap="none" anchor="ctr"/>
          <a:lstStyle/>
          <a:p>
            <a:endParaRPr lang="fr-FR"/>
          </a:p>
        </p:txBody>
      </p:sp>
      <p:sp>
        <p:nvSpPr>
          <p:cNvPr id="77842" name="AutoShape 18"/>
          <p:cNvSpPr>
            <a:spLocks noChangeArrowheads="1"/>
          </p:cNvSpPr>
          <p:nvPr/>
        </p:nvSpPr>
        <p:spPr bwMode="auto">
          <a:xfrm>
            <a:off x="7267575" y="4768850"/>
            <a:ext cx="171450" cy="158750"/>
          </a:xfrm>
          <a:prstGeom prst="roundRect">
            <a:avLst>
              <a:gd name="adj" fmla="val 1134"/>
            </a:avLst>
          </a:prstGeom>
          <a:solidFill>
            <a:schemeClr val="folHlink"/>
          </a:solidFill>
          <a:ln w="9525">
            <a:solidFill>
              <a:srgbClr val="000000"/>
            </a:solidFill>
            <a:round/>
            <a:headEnd/>
            <a:tailEnd/>
          </a:ln>
        </p:spPr>
        <p:txBody>
          <a:bodyPr wrap="none" anchor="ctr"/>
          <a:lstStyle/>
          <a:p>
            <a:endParaRPr lang="fr-FR"/>
          </a:p>
        </p:txBody>
      </p:sp>
      <p:sp>
        <p:nvSpPr>
          <p:cNvPr id="77843" name="AutoShape 19"/>
          <p:cNvSpPr>
            <a:spLocks noChangeArrowheads="1"/>
          </p:cNvSpPr>
          <p:nvPr/>
        </p:nvSpPr>
        <p:spPr bwMode="auto">
          <a:xfrm>
            <a:off x="2819400" y="3394075"/>
            <a:ext cx="171450" cy="158750"/>
          </a:xfrm>
          <a:prstGeom prst="roundRect">
            <a:avLst>
              <a:gd name="adj" fmla="val 1134"/>
            </a:avLst>
          </a:prstGeom>
          <a:solidFill>
            <a:srgbClr val="FF0000"/>
          </a:solidFill>
          <a:ln w="9525">
            <a:solidFill>
              <a:srgbClr val="000000"/>
            </a:solidFill>
            <a:round/>
            <a:headEnd/>
            <a:tailEnd/>
          </a:ln>
        </p:spPr>
        <p:txBody>
          <a:bodyPr wrap="none" anchor="ctr"/>
          <a:lstStyle/>
          <a:p>
            <a:endParaRPr lang="fr-FR"/>
          </a:p>
        </p:txBody>
      </p:sp>
      <p:sp>
        <p:nvSpPr>
          <p:cNvPr id="77844" name="Text Box 20"/>
          <p:cNvSpPr txBox="1">
            <a:spLocks noChangeArrowheads="1"/>
          </p:cNvSpPr>
          <p:nvPr/>
        </p:nvSpPr>
        <p:spPr bwMode="auto">
          <a:xfrm>
            <a:off x="2965450" y="3303588"/>
            <a:ext cx="1085850" cy="352425"/>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1600" b="0">
                <a:solidFill>
                  <a:schemeClr val="accent2"/>
                </a:solidFill>
                <a:latin typeface="Times New Roman" pitchFamily="18" charset="0"/>
              </a:rPr>
              <a:t>interaction</a:t>
            </a:r>
          </a:p>
        </p:txBody>
      </p:sp>
      <p:sp>
        <p:nvSpPr>
          <p:cNvPr id="697366" name="Text Box 22"/>
          <p:cNvSpPr txBox="1">
            <a:spLocks noChangeArrowheads="1"/>
          </p:cNvSpPr>
          <p:nvPr/>
        </p:nvSpPr>
        <p:spPr bwMode="auto">
          <a:xfrm>
            <a:off x="2146300" y="4265613"/>
            <a:ext cx="1687513" cy="43973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300">
                <a:solidFill>
                  <a:srgbClr val="FF0000"/>
                </a:solidFill>
                <a:latin typeface="Times New Roman" pitchFamily="18" charset="0"/>
              </a:rPr>
              <a:t>Controleur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7366"/>
                                        </p:tgtEl>
                                        <p:attrNameLst>
                                          <p:attrName>style.visibility</p:attrName>
                                        </p:attrNameLst>
                                      </p:cBhvr>
                                      <p:to>
                                        <p:strVal val="visible"/>
                                      </p:to>
                                    </p:set>
                                    <p:anim calcmode="lin" valueType="num">
                                      <p:cBhvr additive="base">
                                        <p:cTn id="7" dur="500" fill="hold"/>
                                        <p:tgtEl>
                                          <p:spTgt spid="697366"/>
                                        </p:tgtEl>
                                        <p:attrNameLst>
                                          <p:attrName>ppt_x</p:attrName>
                                        </p:attrNameLst>
                                      </p:cBhvr>
                                      <p:tavLst>
                                        <p:tav tm="0">
                                          <p:val>
                                            <p:strVal val="0-#ppt_w/2"/>
                                          </p:val>
                                        </p:tav>
                                        <p:tav tm="100000">
                                          <p:val>
                                            <p:strVal val="#ppt_x"/>
                                          </p:val>
                                        </p:tav>
                                      </p:tavLst>
                                    </p:anim>
                                    <p:anim calcmode="lin" valueType="num">
                                      <p:cBhvr additive="base">
                                        <p:cTn id="8" dur="500" fill="hold"/>
                                        <p:tgtEl>
                                          <p:spTgt spid="697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4"/>
          <p:cNvSpPr>
            <a:spLocks noGrp="1"/>
          </p:cNvSpPr>
          <p:nvPr>
            <p:ph type="title"/>
          </p:nvPr>
        </p:nvSpPr>
        <p:spPr>
          <a:xfrm>
            <a:off x="758825" y="2314575"/>
            <a:ext cx="9394825" cy="2800350"/>
          </a:xfrm>
        </p:spPr>
        <p:txBody>
          <a:bodyPr/>
          <a:lstStyle/>
          <a:p>
            <a:pPr eaLnBrk="1" hangingPunct="1"/>
            <a:r>
              <a:rPr lang="fr-FR" smtClean="0"/>
              <a:t>SERVFACE</a:t>
            </a:r>
            <a:br>
              <a:rPr lang="fr-FR" smtClean="0"/>
            </a:br>
            <a:r>
              <a:rPr lang="fr-FR" smtClean="0"/>
              <a:t>SERVICE ANNOTATIONS FOR USER INTERFACE COMPOSITION</a:t>
            </a:r>
            <a:br>
              <a:rPr lang="fr-FR" smtClean="0"/>
            </a:br>
            <a:r>
              <a:rPr lang="fr-FR" smtClean="0">
                <a:solidFill>
                  <a:schemeClr val="tx1"/>
                </a:solidFill>
              </a:rPr>
              <a:t/>
            </a:r>
            <a:br>
              <a:rPr lang="fr-FR" smtClean="0">
                <a:solidFill>
                  <a:schemeClr val="tx1"/>
                </a:solidFill>
              </a:rPr>
            </a:br>
            <a:r>
              <a:rPr lang="fr-FR" sz="2800" smtClean="0">
                <a:solidFill>
                  <a:schemeClr val="tx1"/>
                </a:solidFill>
              </a:rPr>
              <a:t>PROJET EUROPÉEN HTTP://141.76.40.158/SERVFACE</a:t>
            </a:r>
            <a:r>
              <a:rPr lang="fr-FR"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71475" y="1684338"/>
            <a:ext cx="10312400" cy="5110162"/>
          </a:xfrm>
        </p:spPr>
        <p:txBody>
          <a:bodyPr/>
          <a:lstStyle/>
          <a:p>
            <a:pPr eaLnBrk="1" hangingPunct="1">
              <a:lnSpc>
                <a:spcPct val="80000"/>
              </a:lnSpc>
            </a:pPr>
            <a:r>
              <a:rPr lang="fr-FR" sz="2400" dirty="0" smtClean="0"/>
              <a:t>Equipe de Fabio </a:t>
            </a:r>
            <a:r>
              <a:rPr lang="fr-FR" sz="2400" dirty="0" err="1" smtClean="0"/>
              <a:t>Paterno</a:t>
            </a:r>
            <a:r>
              <a:rPr lang="fr-FR" sz="2400" dirty="0" smtClean="0"/>
              <a:t> : </a:t>
            </a:r>
            <a:r>
              <a:rPr lang="fr-FR" sz="2400" dirty="0" smtClean="0">
                <a:hlinkClick r:id="rId2"/>
              </a:rPr>
              <a:t>http://hiis.isti.cnr.it/publications.php</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2009 :  A </a:t>
            </a:r>
            <a:r>
              <a:rPr lang="fr-FR" sz="2400" dirty="0" err="1" smtClean="0"/>
              <a:t>Universal</a:t>
            </a:r>
            <a:r>
              <a:rPr lang="fr-FR" sz="2400" dirty="0" smtClean="0"/>
              <a:t>, </a:t>
            </a:r>
            <a:r>
              <a:rPr lang="fr-FR" sz="2400" dirty="0" err="1" smtClean="0"/>
              <a:t>Declarative</a:t>
            </a:r>
            <a:r>
              <a:rPr lang="fr-FR" sz="2400" dirty="0" smtClean="0"/>
              <a:t>, Multiple Abstraction-</a:t>
            </a:r>
            <a:r>
              <a:rPr lang="fr-FR" sz="2400" dirty="0" err="1" smtClean="0"/>
              <a:t>Level</a:t>
            </a:r>
            <a:r>
              <a:rPr lang="fr-FR" sz="2400" dirty="0" smtClean="0"/>
              <a:t> </a:t>
            </a:r>
            <a:r>
              <a:rPr lang="fr-FR" sz="2400" dirty="0" err="1" smtClean="0"/>
              <a:t>Language</a:t>
            </a:r>
            <a:r>
              <a:rPr lang="fr-FR" sz="2400" dirty="0" smtClean="0"/>
              <a:t> for Service-</a:t>
            </a:r>
            <a:r>
              <a:rPr lang="fr-FR" sz="2400" dirty="0" err="1" smtClean="0"/>
              <a:t>Oriented</a:t>
            </a:r>
            <a:r>
              <a:rPr lang="fr-FR" sz="2400" dirty="0" smtClean="0"/>
              <a:t> Applications in </a:t>
            </a:r>
            <a:r>
              <a:rPr lang="fr-FR" sz="2400" dirty="0" err="1" smtClean="0"/>
              <a:t>Ubiquitous</a:t>
            </a:r>
            <a:r>
              <a:rPr lang="fr-FR" sz="2400" dirty="0" smtClean="0"/>
              <a:t> </a:t>
            </a:r>
            <a:r>
              <a:rPr lang="fr-FR" sz="2400" dirty="0" err="1" smtClean="0"/>
              <a:t>Environments</a:t>
            </a:r>
            <a:r>
              <a:rPr lang="fr-FR" sz="2400" dirty="0" smtClean="0"/>
              <a:t> FABIO PATERNO’, CARMEN SANTORO, and LUCIO DAVIDE SPANO ISTI-CNR</a:t>
            </a:r>
          </a:p>
          <a:p>
            <a:pPr eaLnBrk="1" hangingPunct="1">
              <a:lnSpc>
                <a:spcPct val="80000"/>
              </a:lnSpc>
            </a:pPr>
            <a:endParaRPr lang="fr-FR" sz="2400" dirty="0" smtClean="0"/>
          </a:p>
          <a:p>
            <a:pPr eaLnBrk="1" hangingPunct="1">
              <a:lnSpc>
                <a:spcPct val="80000"/>
              </a:lnSpc>
            </a:pPr>
            <a:r>
              <a:rPr lang="fr-FR" sz="2400" dirty="0" err="1" smtClean="0"/>
              <a:t>ServFace</a:t>
            </a:r>
            <a:r>
              <a:rPr lang="fr-FR" sz="2400" dirty="0" smtClean="0"/>
              <a:t> </a:t>
            </a:r>
            <a:r>
              <a:rPr lang="fr-FR" sz="2400" dirty="0" smtClean="0">
                <a:hlinkClick r:id="rId3"/>
              </a:rPr>
              <a:t>http://www.servface.eu/index.php?option=com_docman&amp;task=cat_view&amp;gid=34&amp;limit=5&amp;limitstart=0&amp;order=date&amp;dir=DESC&amp;Itemid=60</a:t>
            </a:r>
            <a:endParaRPr lang="fr-FR" sz="2400" dirty="0" smtClean="0"/>
          </a:p>
          <a:p>
            <a:pPr marL="742950" lvl="1" indent="-285750" eaLnBrk="1" hangingPunct="1">
              <a:lnSpc>
                <a:spcPct val="80000"/>
              </a:lnSpc>
            </a:pPr>
            <a:endParaRPr lang="fr-FR" sz="2400" dirty="0" smtClean="0"/>
          </a:p>
          <a:p>
            <a:pPr eaLnBrk="1" hangingPunct="1">
              <a:buNone/>
              <a:defRPr/>
            </a:pPr>
            <a:r>
              <a:rPr lang="fr-FR" sz="2400" dirty="0" smtClean="0"/>
              <a:t>Service Composition </a:t>
            </a:r>
            <a:r>
              <a:rPr lang="fr-FR" sz="2400" dirty="0" err="1" smtClean="0"/>
              <a:t>at</a:t>
            </a:r>
            <a:r>
              <a:rPr lang="fr-FR" sz="2400" dirty="0" smtClean="0"/>
              <a:t> the </a:t>
            </a:r>
            <a:r>
              <a:rPr lang="fr-FR" sz="2400" dirty="0" err="1" smtClean="0"/>
              <a:t>Presentation</a:t>
            </a:r>
            <a:r>
              <a:rPr lang="fr-FR" sz="2400" dirty="0" smtClean="0"/>
              <a:t> Layer </a:t>
            </a:r>
            <a:r>
              <a:rPr lang="fr-FR" sz="2400" dirty="0" err="1" smtClean="0"/>
              <a:t>using</a:t>
            </a:r>
            <a:r>
              <a:rPr lang="fr-FR" sz="2400" dirty="0" smtClean="0"/>
              <a:t> Web Service Annotations </a:t>
            </a:r>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090025" y="5578476"/>
            <a:ext cx="1473200" cy="1259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smtClean="0">
                <a:solidFill>
                  <a:srgbClr val="7B9899"/>
                </a:solidFill>
              </a:rPr>
              <a:t>Contenu du module</a:t>
            </a:r>
          </a:p>
        </p:txBody>
      </p:sp>
      <p:sp>
        <p:nvSpPr>
          <p:cNvPr id="22531" name="Rectangle 3"/>
          <p:cNvSpPr>
            <a:spLocks noGrp="1" noChangeArrowheads="1"/>
          </p:cNvSpPr>
          <p:nvPr>
            <p:ph sz="quarter" idx="1"/>
          </p:nvPr>
        </p:nvSpPr>
        <p:spPr>
          <a:xfrm>
            <a:off x="365125" y="1697038"/>
            <a:ext cx="10274300" cy="5080000"/>
          </a:xfrm>
        </p:spPr>
        <p:txBody>
          <a:bodyPr/>
          <a:lstStyle/>
          <a:p>
            <a:pPr eaLnBrk="1" hangingPunct="1">
              <a:buFont typeface="Monotype Sorts"/>
              <a:buNone/>
            </a:pPr>
            <a:r>
              <a:rPr lang="fr-FR" sz="2000" smtClean="0"/>
              <a:t>Semaine 1	Introduction au module</a:t>
            </a:r>
          </a:p>
          <a:p>
            <a:pPr eaLnBrk="1" hangingPunct="1">
              <a:buFont typeface="Monotype Sorts"/>
              <a:buNone/>
            </a:pPr>
            <a:r>
              <a:rPr lang="fr-FR" sz="2000" smtClean="0"/>
              <a:t>			Présentation du W3C  </a:t>
            </a:r>
          </a:p>
          <a:p>
            <a:pPr eaLnBrk="1" hangingPunct="1">
              <a:buFont typeface="Monotype Sorts"/>
              <a:buNone/>
            </a:pPr>
            <a:r>
              <a:rPr lang="fr-FR" sz="2000" smtClean="0"/>
              <a:t>Semaine 2   	3H 30 Flex                </a:t>
            </a:r>
          </a:p>
          <a:p>
            <a:pPr eaLnBrk="1" hangingPunct="1">
              <a:buFont typeface="Monotype Sorts"/>
              <a:buNone/>
            </a:pPr>
            <a:r>
              <a:rPr lang="fr-FR" sz="2000" smtClean="0"/>
              <a:t>Semaine 3           2H Flex + 2h xul</a:t>
            </a:r>
          </a:p>
          <a:p>
            <a:pPr eaLnBrk="1" hangingPunct="1">
              <a:buFont typeface="Monotype Sorts"/>
              <a:buNone/>
            </a:pPr>
            <a:r>
              <a:rPr lang="fr-FR" sz="2000" smtClean="0"/>
              <a:t>Semaine 4           XUL</a:t>
            </a:r>
          </a:p>
          <a:p>
            <a:pPr eaLnBrk="1" hangingPunct="1">
              <a:buFont typeface="Monotype Sorts"/>
              <a:buNone/>
            </a:pPr>
            <a:r>
              <a:rPr lang="fr-FR" sz="2000" smtClean="0"/>
              <a:t>Semaine 5 	Flex sur mobile</a:t>
            </a:r>
          </a:p>
          <a:p>
            <a:pPr eaLnBrk="1" hangingPunct="1">
              <a:buFont typeface="Monotype Sorts"/>
              <a:buNone/>
            </a:pPr>
            <a:endParaRPr lang="fr-FR" sz="2000" smtClean="0"/>
          </a:p>
          <a:p>
            <a:pPr eaLnBrk="1" hangingPunct="1">
              <a:buFont typeface="Monotype Sorts"/>
              <a:buNone/>
            </a:pPr>
            <a:r>
              <a:rPr lang="fr-FR" sz="2000" smtClean="0"/>
              <a:t>Semaine 6        2H Travaux de recherche</a:t>
            </a:r>
          </a:p>
          <a:p>
            <a:pPr eaLnBrk="1" hangingPunct="1">
              <a:buFont typeface="Monotype Sorts"/>
              <a:buNone/>
            </a:pPr>
            <a:r>
              <a:rPr lang="fr-FR" sz="2000" smtClean="0"/>
              <a:t>                            2H HTML 5</a:t>
            </a:r>
          </a:p>
          <a:p>
            <a:pPr eaLnBrk="1" hangingPunct="1">
              <a:buFont typeface="Monotype Sorts"/>
              <a:buNone/>
            </a:pPr>
            <a:r>
              <a:rPr lang="fr-FR" sz="2000" smtClean="0"/>
              <a:t>Semaine 7        Zoom sur les travaux de l’équipe IIHM</a:t>
            </a:r>
          </a:p>
          <a:p>
            <a:pPr eaLnBrk="1" hangingPunct="1">
              <a:buFont typeface="Monotype Sorts"/>
              <a:buNone/>
            </a:pPr>
            <a:r>
              <a:rPr lang="fr-FR" sz="2000" smtClean="0"/>
              <a:t>Semaine 8        ENTRETIENS</a:t>
            </a:r>
          </a:p>
          <a:p>
            <a:pPr eaLnBrk="1" hangingPunct="1">
              <a:buFont typeface="Monotype Sorts"/>
              <a:buNone/>
            </a:pPr>
            <a:r>
              <a:rPr lang="fr-FR" sz="2000" smtClean="0"/>
              <a:t>     </a:t>
            </a:r>
          </a:p>
        </p:txBody>
      </p:sp>
      <p:sp>
        <p:nvSpPr>
          <p:cNvPr id="22532"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a:ln w="9525">
            <a:noFill/>
            <a:miter lim="800000"/>
            <a:headEnd/>
            <a:tailEnd/>
          </a:ln>
        </p:spPr>
        <p:txBody>
          <a:bodyPr/>
          <a:lstStyle/>
          <a:p>
            <a:pPr eaLnBrk="0" hangingPunct="0">
              <a:lnSpc>
                <a:spcPct val="90000"/>
              </a:lnSpc>
            </a:pPr>
            <a:endParaRPr lang="fr-FR"/>
          </a:p>
        </p:txBody>
      </p:sp>
      <p:sp>
        <p:nvSpPr>
          <p:cNvPr id="22533" name="AutoShape 4"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a:ln w="9525">
            <a:noFill/>
            <a:miter lim="800000"/>
            <a:headEnd/>
            <a:tailEnd/>
          </a:ln>
        </p:spPr>
        <p:txBody>
          <a:bodyPr/>
          <a:lstStyle/>
          <a:p>
            <a:pPr eaLnBrk="0" hangingPunct="0">
              <a:lnSpc>
                <a:spcPct val="90000"/>
              </a:lnSpc>
            </a:pPr>
            <a:endParaRPr lang="fr-FR"/>
          </a:p>
        </p:txBody>
      </p:sp>
      <p:pic>
        <p:nvPicPr>
          <p:cNvPr id="22534" name="Picture 4" descr="http://agon.ens-lyon.fr/docannexe/image/1233/entretien.gif"/>
          <p:cNvPicPr>
            <a:picLocks noChangeAspect="1" noChangeArrowheads="1"/>
          </p:cNvPicPr>
          <p:nvPr/>
        </p:nvPicPr>
        <p:blipFill>
          <a:blip r:embed="rId2" cstate="print"/>
          <a:srcRect/>
          <a:stretch>
            <a:fillRect/>
          </a:stretch>
        </p:blipFill>
        <p:spPr bwMode="auto">
          <a:xfrm>
            <a:off x="5168900" y="5416550"/>
            <a:ext cx="1162050"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365125" y="492125"/>
            <a:ext cx="10312400" cy="842963"/>
          </a:xfrm>
        </p:spPr>
        <p:txBody>
          <a:bodyPr/>
          <a:lstStyle/>
          <a:p>
            <a:pPr eaLnBrk="1" hangingPunct="1">
              <a:defRPr/>
            </a:pPr>
            <a:r>
              <a:rPr lang="fr-FR" dirty="0" smtClean="0"/>
              <a:t>Vue d’ensemble</a:t>
            </a:r>
            <a:br>
              <a:rPr lang="fr-FR" dirty="0" smtClean="0"/>
            </a:br>
            <a:endParaRPr lang="fr-FR" dirty="0" smtClean="0"/>
          </a:p>
        </p:txBody>
      </p:sp>
      <p:sp>
        <p:nvSpPr>
          <p:cNvPr id="79875" name="Espace réservé du contenu 2"/>
          <p:cNvSpPr>
            <a:spLocks noGrp="1"/>
          </p:cNvSpPr>
          <p:nvPr>
            <p:ph sz="quarter" idx="1"/>
          </p:nvPr>
        </p:nvSpPr>
        <p:spPr>
          <a:xfrm>
            <a:off x="400050" y="1465263"/>
            <a:ext cx="9944100" cy="4633912"/>
          </a:xfrm>
        </p:spPr>
        <p:txBody>
          <a:bodyPr/>
          <a:lstStyle/>
          <a:p>
            <a:pPr lvl="1" eaLnBrk="1" hangingPunct="1">
              <a:buFont typeface="Lucida Grande"/>
              <a:buChar char="+"/>
            </a:pPr>
            <a:r>
              <a:rPr lang="fr-FR" sz="3300" smtClean="0">
                <a:latin typeface="Tahoma" pitchFamily="34" charset="0"/>
                <a:cs typeface="Tahoma" pitchFamily="34" charset="0"/>
              </a:rPr>
              <a:t>Annotations de services avec des éléments d’interfaces</a:t>
            </a:r>
          </a:p>
          <a:p>
            <a:pPr lvl="1" eaLnBrk="1" hangingPunct="1">
              <a:buFont typeface="Lucida Grande"/>
              <a:buChar char="+"/>
            </a:pPr>
            <a:r>
              <a:rPr lang="fr-FR" sz="3300" smtClean="0">
                <a:latin typeface="Tahoma" pitchFamily="34" charset="0"/>
                <a:cs typeface="Tahoma" pitchFamily="34" charset="0"/>
              </a:rPr>
              <a:t>Composition de services</a:t>
            </a:r>
          </a:p>
          <a:p>
            <a:pPr lvl="1" eaLnBrk="1" hangingPunct="1">
              <a:buFont typeface="Lucida Grande"/>
              <a:buChar char="+"/>
            </a:pPr>
            <a:r>
              <a:rPr lang="fr-FR" sz="3300" smtClean="0">
                <a:latin typeface="Tahoma" pitchFamily="34" charset="0"/>
                <a:cs typeface="Tahoma" pitchFamily="34" charset="0"/>
              </a:rPr>
              <a:t>Génération de l’interface du service « composite » à partir des annotations</a:t>
            </a:r>
          </a:p>
          <a:p>
            <a:pPr lvl="1" eaLnBrk="1" hangingPunct="1">
              <a:buFont typeface="Lucida Grande"/>
              <a:buChar char="+"/>
            </a:pPr>
            <a:endParaRPr lang="fr-FR" sz="3300" smtClean="0">
              <a:latin typeface="Tahoma" pitchFamily="34" charset="0"/>
              <a:cs typeface="Tahoma" pitchFamily="34" charset="0"/>
            </a:endParaRPr>
          </a:p>
          <a:p>
            <a:pPr lvl="1" eaLnBrk="1" hangingPunct="1">
              <a:buFont typeface="Lucida Grande"/>
              <a:buChar char="+"/>
            </a:pPr>
            <a:r>
              <a:rPr lang="fr-FR" sz="3300" smtClean="0">
                <a:latin typeface="Tahoma" pitchFamily="34" charset="0"/>
                <a:cs typeface="Tahoma" pitchFamily="34" charset="0"/>
              </a:rPr>
              <a:t>2 approches:</a:t>
            </a:r>
          </a:p>
          <a:p>
            <a:pPr lvl="2" eaLnBrk="1" hangingPunct="1">
              <a:buFont typeface="Lucida Grande"/>
              <a:buChar char="+"/>
            </a:pPr>
            <a:r>
              <a:rPr lang="fr-FR" sz="3000" smtClean="0">
                <a:latin typeface="Tahoma" pitchFamily="34" charset="0"/>
                <a:cs typeface="Tahoma" pitchFamily="34" charset="0"/>
              </a:rPr>
              <a:t>1</a:t>
            </a:r>
            <a:r>
              <a:rPr lang="fr-FR" sz="3000" baseline="30000" smtClean="0">
                <a:latin typeface="Tahoma" pitchFamily="34" charset="0"/>
                <a:cs typeface="Tahoma" pitchFamily="34" charset="0"/>
              </a:rPr>
              <a:t>ière</a:t>
            </a:r>
            <a:r>
              <a:rPr lang="fr-FR" sz="3000" smtClean="0">
                <a:latin typeface="Tahoma" pitchFamily="34" charset="0"/>
                <a:cs typeface="Tahoma" pitchFamily="34" charset="0"/>
              </a:rPr>
              <a:t> approche : composition visuelle des services</a:t>
            </a:r>
          </a:p>
          <a:p>
            <a:pPr lvl="2" eaLnBrk="1" hangingPunct="1">
              <a:buFont typeface="Lucida Grande"/>
              <a:buChar char="+"/>
            </a:pPr>
            <a:r>
              <a:rPr lang="fr-FR" sz="3000" smtClean="0">
                <a:latin typeface="Tahoma" pitchFamily="34" charset="0"/>
                <a:cs typeface="Tahoma" pitchFamily="34" charset="0"/>
              </a:rPr>
              <a:t>2</a:t>
            </a:r>
            <a:r>
              <a:rPr lang="fr-FR" sz="3000" baseline="30000" smtClean="0">
                <a:latin typeface="Tahoma" pitchFamily="34" charset="0"/>
                <a:cs typeface="Tahoma" pitchFamily="34" charset="0"/>
              </a:rPr>
              <a:t>ième</a:t>
            </a:r>
            <a:r>
              <a:rPr lang="fr-FR" sz="3000" smtClean="0">
                <a:latin typeface="Tahoma" pitchFamily="34" charset="0"/>
                <a:cs typeface="Tahoma" pitchFamily="34" charset="0"/>
              </a:rPr>
              <a:t> approche : composition dirigée par les tâches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texte 12"/>
          <p:cNvSpPr>
            <a:spLocks noGrp="1"/>
          </p:cNvSpPr>
          <p:nvPr>
            <p:ph type="body" idx="1"/>
          </p:nvPr>
        </p:nvSpPr>
        <p:spPr/>
        <p:txBody>
          <a:bodyPr/>
          <a:lstStyle/>
          <a:p>
            <a:pPr eaLnBrk="1" hangingPunct="1">
              <a:defRPr/>
            </a:pPr>
            <a:endParaRPr lang="fr-FR" dirty="0" smtClean="0"/>
          </a:p>
        </p:txBody>
      </p:sp>
      <p:sp>
        <p:nvSpPr>
          <p:cNvPr id="80898" name="Titre 1"/>
          <p:cNvSpPr>
            <a:spLocks noGrp="1"/>
          </p:cNvSpPr>
          <p:nvPr>
            <p:ph type="title"/>
          </p:nvPr>
        </p:nvSpPr>
        <p:spPr/>
        <p:txBody>
          <a:bodyPr/>
          <a:lstStyle/>
          <a:p>
            <a:pPr eaLnBrk="1" hangingPunct="1"/>
            <a:r>
              <a:rPr lang="fr-FR" smtClean="0"/>
              <a:t>Annotations de services</a:t>
            </a:r>
          </a:p>
        </p:txBody>
      </p:sp>
      <p:pic>
        <p:nvPicPr>
          <p:cNvPr id="80900" name="Image 3" descr="Servface-methodology-annotation-2008-10-15.png"/>
          <p:cNvPicPr>
            <a:picLocks noChangeAspect="1"/>
          </p:cNvPicPr>
          <p:nvPr/>
        </p:nvPicPr>
        <p:blipFill>
          <a:blip r:embed="rId2" cstate="print"/>
          <a:srcRect/>
          <a:stretch>
            <a:fillRect/>
          </a:stretch>
        </p:blipFill>
        <p:spPr bwMode="auto">
          <a:xfrm>
            <a:off x="495300" y="3001963"/>
            <a:ext cx="9929813" cy="3894137"/>
          </a:xfrm>
          <a:prstGeom prst="rect">
            <a:avLst/>
          </a:prstGeom>
          <a:noFill/>
          <a:ln w="9525">
            <a:noFill/>
            <a:miter lim="800000"/>
            <a:headEnd/>
            <a:tailEnd/>
          </a:ln>
        </p:spPr>
      </p:pic>
      <p:sp>
        <p:nvSpPr>
          <p:cNvPr id="80901" name="TextBox 2"/>
          <p:cNvSpPr txBox="1">
            <a:spLocks noChangeArrowheads="1"/>
          </p:cNvSpPr>
          <p:nvPr/>
        </p:nvSpPr>
        <p:spPr bwMode="auto">
          <a:xfrm>
            <a:off x="303213" y="471488"/>
            <a:ext cx="2627312" cy="357187"/>
          </a:xfrm>
          <a:prstGeom prst="rect">
            <a:avLst/>
          </a:prstGeom>
          <a:noFill/>
          <a:ln w="9525">
            <a:noFill/>
            <a:miter lim="800000"/>
            <a:headEnd/>
            <a:tailEnd/>
          </a:ln>
        </p:spPr>
        <p:txBody>
          <a:bodyPr wrap="none" lIns="106674" tIns="53337" rIns="106674" bIns="53337">
            <a:spAutoFit/>
          </a:bodyPr>
          <a:lstStyle/>
          <a:p>
            <a:r>
              <a:rPr lang="fr-FR"/>
              <a:t>[</a:t>
            </a:r>
            <a:r>
              <a:rPr lang="es-ES_tradnl"/>
              <a:t>Izquierdo et al., 2009</a:t>
            </a:r>
            <a:r>
              <a:rPr lang="fr-FR"/>
              <a:t>]</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texte 5"/>
          <p:cNvSpPr>
            <a:spLocks noGrp="1"/>
          </p:cNvSpPr>
          <p:nvPr>
            <p:ph type="body" idx="1"/>
          </p:nvPr>
        </p:nvSpPr>
        <p:spPr/>
        <p:txBody>
          <a:bodyPr/>
          <a:lstStyle/>
          <a:p>
            <a:pPr eaLnBrk="1" hangingPunct="1">
              <a:defRPr/>
            </a:pPr>
            <a:endParaRPr lang="fr-FR" smtClean="0"/>
          </a:p>
        </p:txBody>
      </p:sp>
      <p:sp>
        <p:nvSpPr>
          <p:cNvPr id="2" name="Titre 1"/>
          <p:cNvSpPr>
            <a:spLocks noGrp="1"/>
          </p:cNvSpPr>
          <p:nvPr>
            <p:ph type="title"/>
          </p:nvPr>
        </p:nvSpPr>
        <p:spPr>
          <a:xfrm>
            <a:off x="892175" y="5505450"/>
            <a:ext cx="9391650" cy="1514475"/>
          </a:xfrm>
        </p:spPr>
        <p:txBody>
          <a:bodyPr>
            <a:normAutofit fontScale="90000"/>
          </a:bodyPr>
          <a:lstStyle/>
          <a:p>
            <a:pPr eaLnBrk="1" hangingPunct="1">
              <a:defRPr/>
            </a:pPr>
            <a:r>
              <a:rPr lang="fr-FR" dirty="0" smtClean="0"/>
              <a:t>1</a:t>
            </a:r>
            <a:r>
              <a:rPr lang="fr-FR" baseline="30000" dirty="0" smtClean="0"/>
              <a:t>ière</a:t>
            </a:r>
            <a:r>
              <a:rPr lang="fr-FR" dirty="0" smtClean="0"/>
              <a:t> approche: Composition Visuelle</a:t>
            </a:r>
            <a:endParaRPr lang="fr-FR" dirty="0"/>
          </a:p>
        </p:txBody>
      </p:sp>
      <p:pic>
        <p:nvPicPr>
          <p:cNvPr id="81924" name="Image 4" descr="firstapproach.png"/>
          <p:cNvPicPr>
            <a:picLocks noChangeAspect="1"/>
          </p:cNvPicPr>
          <p:nvPr/>
        </p:nvPicPr>
        <p:blipFill>
          <a:blip r:embed="rId2" cstate="print"/>
          <a:srcRect/>
          <a:stretch>
            <a:fillRect/>
          </a:stretch>
        </p:blipFill>
        <p:spPr bwMode="auto">
          <a:xfrm>
            <a:off x="-123825" y="3055938"/>
            <a:ext cx="11049000" cy="3484562"/>
          </a:xfrm>
          <a:prstGeom prst="rect">
            <a:avLst/>
          </a:prstGeom>
          <a:noFill/>
          <a:ln w="9525">
            <a:noFill/>
            <a:miter lim="800000"/>
            <a:headEnd/>
            <a:tailEnd/>
          </a:ln>
        </p:spPr>
      </p:pic>
      <p:sp>
        <p:nvSpPr>
          <p:cNvPr id="81925" name="TextBox 2"/>
          <p:cNvSpPr txBox="1">
            <a:spLocks noChangeArrowheads="1"/>
          </p:cNvSpPr>
          <p:nvPr/>
        </p:nvSpPr>
        <p:spPr bwMode="auto">
          <a:xfrm>
            <a:off x="390525" y="404813"/>
            <a:ext cx="2382838" cy="357187"/>
          </a:xfrm>
          <a:prstGeom prst="rect">
            <a:avLst/>
          </a:prstGeom>
          <a:noFill/>
          <a:ln w="9525">
            <a:noFill/>
            <a:miter lim="800000"/>
            <a:headEnd/>
            <a:tailEnd/>
          </a:ln>
        </p:spPr>
        <p:txBody>
          <a:bodyPr wrap="none" lIns="106674" tIns="53337" rIns="106674" bIns="53337">
            <a:spAutoFit/>
          </a:bodyPr>
          <a:lstStyle/>
          <a:p>
            <a:r>
              <a:rPr lang="fr-FR"/>
              <a:t>[</a:t>
            </a:r>
            <a:r>
              <a:rPr lang="cs-CZ"/>
              <a:t>Nestler et al., 2009</a:t>
            </a:r>
            <a:r>
              <a:rPr lang="fr-FR"/>
              <a:t>]</a:t>
            </a:r>
            <a:endParaRPr lang="en-US"/>
          </a:p>
        </p:txBody>
      </p:sp>
      <p:sp>
        <p:nvSpPr>
          <p:cNvPr id="81926" name="TextBox 3"/>
          <p:cNvSpPr txBox="1">
            <a:spLocks noChangeArrowheads="1"/>
          </p:cNvSpPr>
          <p:nvPr/>
        </p:nvSpPr>
        <p:spPr bwMode="auto">
          <a:xfrm>
            <a:off x="2925763" y="431800"/>
            <a:ext cx="2690812" cy="357188"/>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7" name="Rectangle 6"/>
          <p:cNvSpPr/>
          <p:nvPr/>
        </p:nvSpPr>
        <p:spPr>
          <a:xfrm>
            <a:off x="3871913" y="4192588"/>
            <a:ext cx="3567112" cy="1016000"/>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sz="2300" dirty="0">
                <a:solidFill>
                  <a:srgbClr val="000000"/>
                </a:solidFill>
              </a:rPr>
              <a:t>End-User Programming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374650" y="568325"/>
            <a:ext cx="10312400" cy="842963"/>
          </a:xfrm>
        </p:spPr>
        <p:txBody>
          <a:bodyPr/>
          <a:lstStyle/>
          <a:p>
            <a:pPr eaLnBrk="1" hangingPunct="1">
              <a:defRPr/>
            </a:pPr>
            <a:r>
              <a:rPr lang="fr-FR" smtClean="0"/>
              <a:t>1</a:t>
            </a:r>
            <a:r>
              <a:rPr lang="fr-FR" baseline="30000" smtClean="0"/>
              <a:t>ière</a:t>
            </a:r>
            <a:r>
              <a:rPr lang="fr-FR" smtClean="0"/>
              <a:t> approche: Composition Visuelle</a:t>
            </a:r>
            <a:br>
              <a:rPr lang="fr-FR" smtClean="0"/>
            </a:br>
            <a:endParaRPr lang="fr-FR" smtClean="0"/>
          </a:p>
        </p:txBody>
      </p:sp>
      <p:sp>
        <p:nvSpPr>
          <p:cNvPr id="82948" name="TextBox 12"/>
          <p:cNvSpPr txBox="1">
            <a:spLocks noChangeArrowheads="1"/>
          </p:cNvSpPr>
          <p:nvPr/>
        </p:nvSpPr>
        <p:spPr bwMode="auto">
          <a:xfrm>
            <a:off x="7091363" y="2049463"/>
            <a:ext cx="2381250" cy="357187"/>
          </a:xfrm>
          <a:prstGeom prst="rect">
            <a:avLst/>
          </a:prstGeom>
          <a:noFill/>
          <a:ln w="9525">
            <a:noFill/>
            <a:miter lim="800000"/>
            <a:headEnd/>
            <a:tailEnd/>
          </a:ln>
        </p:spPr>
        <p:txBody>
          <a:bodyPr wrap="none" lIns="106674" tIns="53337" rIns="106674" bIns="53337">
            <a:spAutoFit/>
          </a:bodyPr>
          <a:lstStyle/>
          <a:p>
            <a:r>
              <a:rPr lang="fr-FR"/>
              <a:t>[</a:t>
            </a:r>
            <a:r>
              <a:rPr lang="cs-CZ"/>
              <a:t>Nestler et al., 2009</a:t>
            </a:r>
            <a:r>
              <a:rPr lang="fr-FR"/>
              <a:t>]</a:t>
            </a:r>
            <a:endParaRPr lang="en-US"/>
          </a:p>
        </p:txBody>
      </p:sp>
      <p:sp>
        <p:nvSpPr>
          <p:cNvPr id="82949" name="TextBox 13"/>
          <p:cNvSpPr txBox="1">
            <a:spLocks noChangeArrowheads="1"/>
          </p:cNvSpPr>
          <p:nvPr/>
        </p:nvSpPr>
        <p:spPr bwMode="auto">
          <a:xfrm>
            <a:off x="7091363" y="2370138"/>
            <a:ext cx="2689225" cy="357187"/>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3" name="Rectangle 2"/>
          <p:cNvSpPr/>
          <p:nvPr/>
        </p:nvSpPr>
        <p:spPr>
          <a:xfrm>
            <a:off x="381000" y="3009900"/>
            <a:ext cx="131762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 (WSDL)</a:t>
            </a:r>
          </a:p>
        </p:txBody>
      </p:sp>
      <p:sp>
        <p:nvSpPr>
          <p:cNvPr id="15" name="Rectangle 14"/>
          <p:cNvSpPr/>
          <p:nvPr/>
        </p:nvSpPr>
        <p:spPr>
          <a:xfrm>
            <a:off x="4943475" y="3009900"/>
            <a:ext cx="131762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 </a:t>
            </a:r>
            <a:r>
              <a:rPr lang="en-US" dirty="0" err="1">
                <a:solidFill>
                  <a:schemeClr val="tx1"/>
                </a:solidFill>
              </a:rPr>
              <a:t>Annotés</a:t>
            </a:r>
            <a:endParaRPr lang="en-US" dirty="0">
              <a:solidFill>
                <a:schemeClr val="tx1"/>
              </a:solidFill>
            </a:endParaRPr>
          </a:p>
        </p:txBody>
      </p:sp>
      <p:cxnSp>
        <p:nvCxnSpPr>
          <p:cNvPr id="5" name="Straight Arrow Connector 4"/>
          <p:cNvCxnSpPr>
            <a:stCxn id="0" idx="3"/>
            <a:endCxn id="0" idx="1"/>
          </p:cNvCxnSpPr>
          <p:nvPr/>
        </p:nvCxnSpPr>
        <p:spPr>
          <a:xfrm>
            <a:off x="1698625" y="3330575"/>
            <a:ext cx="32448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2957" name="Picture 15"/>
          <p:cNvPicPr>
            <a:picLocks noChangeAspect="1"/>
          </p:cNvPicPr>
          <p:nvPr/>
        </p:nvPicPr>
        <p:blipFill>
          <a:blip r:embed="rId3" cstate="print"/>
          <a:srcRect/>
          <a:stretch>
            <a:fillRect/>
          </a:stretch>
        </p:blipFill>
        <p:spPr bwMode="auto">
          <a:xfrm>
            <a:off x="912813" y="4206875"/>
            <a:ext cx="4437062" cy="2882900"/>
          </a:xfrm>
          <a:prstGeom prst="rect">
            <a:avLst/>
          </a:prstGeom>
          <a:noFill/>
          <a:ln w="9525">
            <a:noFill/>
            <a:miter lim="800000"/>
            <a:headEnd/>
            <a:tailEnd/>
          </a:ln>
        </p:spPr>
      </p:pic>
      <p:sp>
        <p:nvSpPr>
          <p:cNvPr id="18" name="Rounded Rectangular Callout 17"/>
          <p:cNvSpPr/>
          <p:nvPr/>
        </p:nvSpPr>
        <p:spPr>
          <a:xfrm>
            <a:off x="1087438" y="1970088"/>
            <a:ext cx="4202112" cy="960437"/>
          </a:xfrm>
          <a:prstGeom prst="wedgeRoundRectCallout">
            <a:avLst>
              <a:gd name="adj1" fmla="val 996"/>
              <a:gd name="adj2" fmla="val 75282"/>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lgn="ctr">
              <a:defRPr/>
            </a:pPr>
            <a:r>
              <a:rPr lang="en-US" dirty="0">
                <a:solidFill>
                  <a:srgbClr val="000000"/>
                </a:solidFill>
              </a:rPr>
              <a:t>Auto-</a:t>
            </a:r>
            <a:r>
              <a:rPr lang="en-US" dirty="0" err="1">
                <a:solidFill>
                  <a:srgbClr val="000000"/>
                </a:solidFill>
              </a:rPr>
              <a:t>génération</a:t>
            </a:r>
            <a:r>
              <a:rPr lang="en-US" dirty="0">
                <a:solidFill>
                  <a:srgbClr val="000000"/>
                </a:solidFill>
              </a:rPr>
              <a:t> </a:t>
            </a:r>
            <a:r>
              <a:rPr lang="en-US" dirty="0" err="1">
                <a:solidFill>
                  <a:srgbClr val="000000"/>
                </a:solidFill>
              </a:rPr>
              <a:t>d’annotations</a:t>
            </a:r>
            <a:r>
              <a:rPr lang="en-US" dirty="0">
                <a:solidFill>
                  <a:srgbClr val="000000"/>
                </a:solidFill>
              </a:rPr>
              <a:t/>
            </a:r>
            <a:br>
              <a:rPr lang="en-US" dirty="0">
                <a:solidFill>
                  <a:srgbClr val="000000"/>
                </a:solidFill>
              </a:rPr>
            </a:br>
            <a:r>
              <a:rPr lang="en-US" dirty="0">
                <a:solidFill>
                  <a:srgbClr val="000000"/>
                </a:solidFill>
              </a:rPr>
              <a:t>+ Annotations par</a:t>
            </a:r>
            <a:br>
              <a:rPr lang="en-US" dirty="0">
                <a:solidFill>
                  <a:srgbClr val="000000"/>
                </a:solidFill>
              </a:rPr>
            </a:br>
            <a:r>
              <a:rPr lang="en-US" dirty="0">
                <a:solidFill>
                  <a:srgbClr val="000000"/>
                </a:solidFill>
              </a:rPr>
              <a:t>un “Expert”</a:t>
            </a:r>
          </a:p>
        </p:txBody>
      </p:sp>
      <p:cxnSp>
        <p:nvCxnSpPr>
          <p:cNvPr id="20" name="Straight Arrow Connector 19"/>
          <p:cNvCxnSpPr>
            <a:stCxn id="0" idx="2"/>
            <a:endCxn id="16" idx="0"/>
          </p:cNvCxnSpPr>
          <p:nvPr/>
        </p:nvCxnSpPr>
        <p:spPr>
          <a:xfrm flipH="1">
            <a:off x="3132138" y="3649663"/>
            <a:ext cx="2470150" cy="557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264400" y="3249613"/>
            <a:ext cx="2871788"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rgbClr val="000000"/>
                </a:solidFill>
              </a:rPr>
              <a:t>Génération</a:t>
            </a:r>
            <a:r>
              <a:rPr lang="en-US" dirty="0">
                <a:solidFill>
                  <a:srgbClr val="000000"/>
                </a:solidFill>
              </a:rPr>
              <a:t> de </a:t>
            </a:r>
            <a:r>
              <a:rPr lang="en-US" dirty="0" err="1">
                <a:solidFill>
                  <a:srgbClr val="000000"/>
                </a:solidFill>
              </a:rPr>
              <a:t>l’interface</a:t>
            </a:r>
            <a:r>
              <a:rPr lang="en-US" dirty="0">
                <a:solidFill>
                  <a:srgbClr val="000000"/>
                </a:solidFill>
              </a:rPr>
              <a:t> “</a:t>
            </a:r>
            <a:r>
              <a:rPr lang="en-US" dirty="0" err="1">
                <a:solidFill>
                  <a:srgbClr val="000000"/>
                </a:solidFill>
              </a:rPr>
              <a:t>abstraite</a:t>
            </a:r>
            <a:r>
              <a:rPr lang="en-US" dirty="0">
                <a:solidFill>
                  <a:srgbClr val="000000"/>
                </a:solidFill>
              </a:rPr>
              <a:t>”</a:t>
            </a:r>
          </a:p>
        </p:txBody>
      </p:sp>
      <p:sp>
        <p:nvSpPr>
          <p:cNvPr id="22" name="Rectangle 21"/>
          <p:cNvSpPr/>
          <p:nvPr/>
        </p:nvSpPr>
        <p:spPr>
          <a:xfrm>
            <a:off x="7264400" y="4610100"/>
            <a:ext cx="2871788" cy="960438"/>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u="sng" dirty="0">
                <a:solidFill>
                  <a:srgbClr val="000000"/>
                </a:solidFill>
              </a:rPr>
              <a:t>Transformations</a:t>
            </a:r>
            <a:r>
              <a:rPr lang="en-US" dirty="0">
                <a:solidFill>
                  <a:srgbClr val="000000"/>
                </a:solidFill>
              </a:rPr>
              <a:t>:</a:t>
            </a:r>
          </a:p>
          <a:p>
            <a:pPr marL="400027" indent="-400027" algn="ctr">
              <a:buFontTx/>
              <a:buAutoNum type="arabicParenR"/>
              <a:defRPr/>
            </a:pPr>
            <a:r>
              <a:rPr lang="en-US" dirty="0">
                <a:solidFill>
                  <a:srgbClr val="000000"/>
                </a:solidFill>
              </a:rPr>
              <a:t>M2M</a:t>
            </a:r>
          </a:p>
          <a:p>
            <a:pPr marL="400027" indent="-400027" algn="ctr">
              <a:buFontTx/>
              <a:buAutoNum type="arabicParenR"/>
              <a:defRPr/>
            </a:pPr>
            <a:r>
              <a:rPr lang="en-US" dirty="0">
                <a:solidFill>
                  <a:srgbClr val="000000"/>
                </a:solidFill>
              </a:rPr>
              <a:t>M2C</a:t>
            </a:r>
          </a:p>
        </p:txBody>
      </p:sp>
      <p:sp>
        <p:nvSpPr>
          <p:cNvPr id="23" name="Rectangle 22"/>
          <p:cNvSpPr/>
          <p:nvPr/>
        </p:nvSpPr>
        <p:spPr>
          <a:xfrm>
            <a:off x="7264400" y="5970588"/>
            <a:ext cx="2871788"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rgbClr val="000000"/>
                </a:solidFill>
              </a:rPr>
              <a:t>Interface Finale</a:t>
            </a:r>
          </a:p>
        </p:txBody>
      </p:sp>
      <p:cxnSp>
        <p:nvCxnSpPr>
          <p:cNvPr id="25" name="Straight Arrow Connector 24"/>
          <p:cNvCxnSpPr>
            <a:stCxn id="16" idx="3"/>
            <a:endCxn id="0" idx="1"/>
          </p:cNvCxnSpPr>
          <p:nvPr/>
        </p:nvCxnSpPr>
        <p:spPr>
          <a:xfrm flipV="1">
            <a:off x="5349875" y="3640138"/>
            <a:ext cx="1914525" cy="2008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0" idx="2"/>
            <a:endCxn id="0" idx="0"/>
          </p:cNvCxnSpPr>
          <p:nvPr/>
        </p:nvCxnSpPr>
        <p:spPr>
          <a:xfrm>
            <a:off x="8701088" y="4029075"/>
            <a:ext cx="0" cy="581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0" idx="2"/>
            <a:endCxn id="0" idx="0"/>
          </p:cNvCxnSpPr>
          <p:nvPr/>
        </p:nvCxnSpPr>
        <p:spPr>
          <a:xfrm>
            <a:off x="8701088" y="5570538"/>
            <a:ext cx="0" cy="400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695825" y="2530475"/>
            <a:ext cx="2193925" cy="357188"/>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Service Annotator</a:t>
            </a:r>
          </a:p>
        </p:txBody>
      </p:sp>
      <p:pic>
        <p:nvPicPr>
          <p:cNvPr id="82975" name="Picture 34"/>
          <p:cNvPicPr>
            <a:picLocks noChangeAspect="1"/>
          </p:cNvPicPr>
          <p:nvPr/>
        </p:nvPicPr>
        <p:blipFill>
          <a:blip r:embed="rId4" cstate="print"/>
          <a:srcRect/>
          <a:stretch>
            <a:fillRect/>
          </a:stretch>
        </p:blipFill>
        <p:spPr bwMode="auto">
          <a:xfrm>
            <a:off x="5453063" y="1889125"/>
            <a:ext cx="766762" cy="706438"/>
          </a:xfrm>
          <a:prstGeom prst="rect">
            <a:avLst/>
          </a:prstGeom>
          <a:noFill/>
          <a:ln w="9525">
            <a:noFill/>
            <a:miter lim="800000"/>
            <a:headEnd/>
            <a:tailEnd/>
          </a:ln>
        </p:spPr>
      </p:pic>
      <p:sp>
        <p:nvSpPr>
          <p:cNvPr id="38" name="TextBox 37"/>
          <p:cNvSpPr txBox="1"/>
          <p:nvPr/>
        </p:nvSpPr>
        <p:spPr>
          <a:xfrm>
            <a:off x="4654550" y="6519863"/>
            <a:ext cx="2241550" cy="357187"/>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Service Composer</a:t>
            </a:r>
          </a:p>
        </p:txBody>
      </p:sp>
      <p:pic>
        <p:nvPicPr>
          <p:cNvPr id="82977" name="Picture 35"/>
          <p:cNvPicPr>
            <a:picLocks noChangeAspect="1"/>
          </p:cNvPicPr>
          <p:nvPr/>
        </p:nvPicPr>
        <p:blipFill>
          <a:blip r:embed="rId4" cstate="print"/>
          <a:srcRect/>
          <a:stretch>
            <a:fillRect/>
          </a:stretch>
        </p:blipFill>
        <p:spPr bwMode="auto">
          <a:xfrm>
            <a:off x="5349875" y="5905500"/>
            <a:ext cx="768350" cy="704850"/>
          </a:xfrm>
          <a:prstGeom prst="rect">
            <a:avLst/>
          </a:prstGeom>
          <a:noFill/>
          <a:ln w="9525">
            <a:noFill/>
            <a:miter lim="800000"/>
            <a:headEnd/>
            <a:tailEnd/>
          </a:ln>
        </p:spPr>
      </p:pic>
      <p:sp>
        <p:nvSpPr>
          <p:cNvPr id="39" name="TextBox 38"/>
          <p:cNvSpPr txBox="1"/>
          <p:nvPr/>
        </p:nvSpPr>
        <p:spPr>
          <a:xfrm>
            <a:off x="9351963" y="3970338"/>
            <a:ext cx="973137" cy="357187"/>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MARIA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p:txBody>
          <a:bodyPr/>
          <a:lstStyle/>
          <a:p>
            <a:pPr eaLnBrk="1" hangingPunct="1"/>
            <a:r>
              <a:rPr lang="fr-FR" smtClean="0"/>
              <a:t>2</a:t>
            </a:r>
            <a:r>
              <a:rPr lang="fr-FR" baseline="30000" smtClean="0"/>
              <a:t>ième</a:t>
            </a:r>
            <a:r>
              <a:rPr lang="fr-FR" smtClean="0"/>
              <a:t> approche: Dirigée par les tâches</a:t>
            </a:r>
          </a:p>
        </p:txBody>
      </p:sp>
      <p:pic>
        <p:nvPicPr>
          <p:cNvPr id="83972" name="Image 3" descr="secondapproach.png"/>
          <p:cNvPicPr>
            <a:picLocks noChangeAspect="1"/>
          </p:cNvPicPr>
          <p:nvPr/>
        </p:nvPicPr>
        <p:blipFill>
          <a:blip r:embed="rId2" cstate="print"/>
          <a:srcRect/>
          <a:stretch>
            <a:fillRect/>
          </a:stretch>
        </p:blipFill>
        <p:spPr bwMode="auto">
          <a:xfrm>
            <a:off x="-161925" y="3151188"/>
            <a:ext cx="11049000" cy="3482975"/>
          </a:xfrm>
          <a:prstGeom prst="rect">
            <a:avLst/>
          </a:prstGeom>
          <a:noFill/>
          <a:ln w="9525">
            <a:noFill/>
            <a:miter lim="800000"/>
            <a:headEnd/>
            <a:tailEnd/>
          </a:ln>
        </p:spPr>
      </p:pic>
      <p:sp>
        <p:nvSpPr>
          <p:cNvPr id="83973" name="TextBox 2"/>
          <p:cNvSpPr txBox="1">
            <a:spLocks noChangeArrowheads="1"/>
          </p:cNvSpPr>
          <p:nvPr/>
        </p:nvSpPr>
        <p:spPr bwMode="auto">
          <a:xfrm>
            <a:off x="303213" y="288925"/>
            <a:ext cx="2690812" cy="357188"/>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83974" name="TextBox 5"/>
          <p:cNvSpPr txBox="1">
            <a:spLocks noChangeArrowheads="1"/>
          </p:cNvSpPr>
          <p:nvPr/>
        </p:nvSpPr>
        <p:spPr bwMode="auto">
          <a:xfrm>
            <a:off x="3143250" y="279400"/>
            <a:ext cx="1831975" cy="357188"/>
          </a:xfrm>
          <a:prstGeom prst="rect">
            <a:avLst/>
          </a:prstGeom>
          <a:noFill/>
          <a:ln w="9525">
            <a:noFill/>
            <a:miter lim="800000"/>
            <a:headEnd/>
            <a:tailEnd/>
          </a:ln>
        </p:spPr>
        <p:txBody>
          <a:bodyPr wrap="none" lIns="106674" tIns="53337" rIns="106674" bIns="53337">
            <a:spAutoFit/>
          </a:bodyPr>
          <a:lstStyle/>
          <a:p>
            <a:r>
              <a:rPr lang="en-US"/>
              <a:t>[</a:t>
            </a:r>
            <a:r>
              <a:rPr lang="pt-BR"/>
              <a:t>Janeiro, 2009</a:t>
            </a:r>
            <a:r>
              <a:rPr lang="en-US"/>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age 30" descr="task_model.png"/>
          <p:cNvPicPr>
            <a:picLocks noChangeAspect="1"/>
          </p:cNvPicPr>
          <p:nvPr/>
        </p:nvPicPr>
        <p:blipFill>
          <a:blip r:embed="rId3" cstate="print"/>
          <a:srcRect/>
          <a:stretch>
            <a:fillRect/>
          </a:stretch>
        </p:blipFill>
        <p:spPr bwMode="auto">
          <a:xfrm>
            <a:off x="390525" y="3570288"/>
            <a:ext cx="5829300" cy="3067050"/>
          </a:xfrm>
          <a:prstGeom prst="rect">
            <a:avLst/>
          </a:prstGeom>
          <a:noFill/>
          <a:ln w="9525">
            <a:noFill/>
            <a:miter lim="800000"/>
            <a:headEnd/>
            <a:tailEnd/>
          </a:ln>
        </p:spPr>
      </p:pic>
      <p:sp>
        <p:nvSpPr>
          <p:cNvPr id="34819" name="Titre 1"/>
          <p:cNvSpPr>
            <a:spLocks noGrp="1"/>
          </p:cNvSpPr>
          <p:nvPr>
            <p:ph type="title"/>
          </p:nvPr>
        </p:nvSpPr>
        <p:spPr>
          <a:xfrm>
            <a:off x="250825" y="692150"/>
            <a:ext cx="10312400" cy="842963"/>
          </a:xfrm>
        </p:spPr>
        <p:txBody>
          <a:bodyPr/>
          <a:lstStyle/>
          <a:p>
            <a:pPr eaLnBrk="1" hangingPunct="1">
              <a:defRPr/>
            </a:pPr>
            <a:r>
              <a:rPr lang="fr-FR" dirty="0" smtClean="0"/>
              <a:t>2</a:t>
            </a:r>
            <a:r>
              <a:rPr lang="fr-FR" baseline="30000" dirty="0" smtClean="0"/>
              <a:t>ième</a:t>
            </a:r>
            <a:r>
              <a:rPr lang="fr-FR" dirty="0" smtClean="0"/>
              <a:t>  approche: Dirigée par les tâches </a:t>
            </a:r>
            <a:br>
              <a:rPr lang="fr-FR" dirty="0" smtClean="0"/>
            </a:br>
            <a:endParaRPr lang="fr-FR" dirty="0" smtClean="0"/>
          </a:p>
        </p:txBody>
      </p:sp>
      <p:sp>
        <p:nvSpPr>
          <p:cNvPr id="84996" name="ZoneTexte 29"/>
          <p:cNvSpPr txBox="1">
            <a:spLocks noChangeArrowheads="1"/>
          </p:cNvSpPr>
          <p:nvPr/>
        </p:nvSpPr>
        <p:spPr bwMode="auto">
          <a:xfrm>
            <a:off x="9667875" y="7208838"/>
            <a:ext cx="1381125" cy="357187"/>
          </a:xfrm>
          <a:prstGeom prst="rect">
            <a:avLst/>
          </a:prstGeom>
          <a:noFill/>
          <a:ln w="9525">
            <a:noFill/>
            <a:miter lim="800000"/>
            <a:headEnd/>
            <a:tailEnd/>
          </a:ln>
        </p:spPr>
        <p:txBody>
          <a:bodyPr lIns="106674" tIns="53337" rIns="106674" bIns="53337">
            <a:spAutoFit/>
          </a:bodyPr>
          <a:lstStyle/>
          <a:p>
            <a:pPr algn="r"/>
            <a:r>
              <a:rPr lang="fr-FR"/>
              <a:t>8/15</a:t>
            </a:r>
          </a:p>
        </p:txBody>
      </p:sp>
      <p:sp>
        <p:nvSpPr>
          <p:cNvPr id="84997" name="TextBox 9"/>
          <p:cNvSpPr txBox="1">
            <a:spLocks noChangeArrowheads="1"/>
          </p:cNvSpPr>
          <p:nvPr/>
        </p:nvSpPr>
        <p:spPr bwMode="auto">
          <a:xfrm>
            <a:off x="7883525" y="6477000"/>
            <a:ext cx="2663825" cy="355600"/>
          </a:xfrm>
          <a:prstGeom prst="rect">
            <a:avLst/>
          </a:prstGeom>
          <a:noFill/>
          <a:ln w="9525">
            <a:noFill/>
            <a:miter lim="800000"/>
            <a:headEnd/>
            <a:tailEnd/>
          </a:ln>
        </p:spPr>
        <p:txBody>
          <a:bodyPr wrap="none" lIns="106674" tIns="53337" rIns="106674" bIns="53337">
            <a:spAutoFit/>
          </a:bodyPr>
          <a:lstStyle/>
          <a:p>
            <a:r>
              <a:rPr lang="fr-FR"/>
              <a:t>[</a:t>
            </a:r>
            <a:r>
              <a:rPr lang="da-DK"/>
              <a:t>Feldmann et al., 2009</a:t>
            </a:r>
            <a:r>
              <a:rPr lang="fr-FR"/>
              <a:t>]</a:t>
            </a:r>
            <a:endParaRPr lang="en-US"/>
          </a:p>
        </p:txBody>
      </p:sp>
      <p:sp>
        <p:nvSpPr>
          <p:cNvPr id="84998" name="TextBox 16"/>
          <p:cNvSpPr txBox="1">
            <a:spLocks noChangeArrowheads="1"/>
          </p:cNvSpPr>
          <p:nvPr/>
        </p:nvSpPr>
        <p:spPr bwMode="auto">
          <a:xfrm>
            <a:off x="7864475" y="6754813"/>
            <a:ext cx="1812925" cy="355600"/>
          </a:xfrm>
          <a:prstGeom prst="rect">
            <a:avLst/>
          </a:prstGeom>
          <a:noFill/>
          <a:ln w="9525">
            <a:noFill/>
            <a:miter lim="800000"/>
            <a:headEnd/>
            <a:tailEnd/>
          </a:ln>
        </p:spPr>
        <p:txBody>
          <a:bodyPr wrap="none" lIns="106674" tIns="53337" rIns="106674" bIns="53337">
            <a:spAutoFit/>
          </a:bodyPr>
          <a:lstStyle/>
          <a:p>
            <a:r>
              <a:rPr lang="en-US"/>
              <a:t>[</a:t>
            </a:r>
            <a:r>
              <a:rPr lang="pt-BR"/>
              <a:t>Janeiro, 2009</a:t>
            </a:r>
            <a:r>
              <a:rPr lang="en-US"/>
              <a:t>]</a:t>
            </a:r>
          </a:p>
        </p:txBody>
      </p:sp>
      <p:sp>
        <p:nvSpPr>
          <p:cNvPr id="19" name="Rectangle 18"/>
          <p:cNvSpPr/>
          <p:nvPr/>
        </p:nvSpPr>
        <p:spPr>
          <a:xfrm>
            <a:off x="7993063" y="4373563"/>
            <a:ext cx="2871787" cy="960437"/>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u="sng" dirty="0">
                <a:solidFill>
                  <a:srgbClr val="000000"/>
                </a:solidFill>
              </a:rPr>
              <a:t>Transformations</a:t>
            </a:r>
            <a:r>
              <a:rPr lang="en-US" dirty="0">
                <a:solidFill>
                  <a:srgbClr val="000000"/>
                </a:solidFill>
              </a:rPr>
              <a:t>:</a:t>
            </a:r>
          </a:p>
          <a:p>
            <a:pPr marL="400027" indent="-400027" algn="ctr">
              <a:buFontTx/>
              <a:buAutoNum type="arabicParenR"/>
              <a:defRPr/>
            </a:pPr>
            <a:r>
              <a:rPr lang="en-US" dirty="0">
                <a:solidFill>
                  <a:srgbClr val="000000"/>
                </a:solidFill>
              </a:rPr>
              <a:t>M2M</a:t>
            </a:r>
          </a:p>
          <a:p>
            <a:pPr marL="400027" indent="-400027" algn="ctr">
              <a:buFontTx/>
              <a:buAutoNum type="arabicParenR"/>
              <a:defRPr/>
            </a:pPr>
            <a:r>
              <a:rPr lang="en-US" dirty="0">
                <a:solidFill>
                  <a:srgbClr val="000000"/>
                </a:solidFill>
              </a:rPr>
              <a:t>M2C</a:t>
            </a:r>
          </a:p>
        </p:txBody>
      </p:sp>
      <p:sp>
        <p:nvSpPr>
          <p:cNvPr id="20" name="Rectangle 19"/>
          <p:cNvSpPr/>
          <p:nvPr/>
        </p:nvSpPr>
        <p:spPr>
          <a:xfrm>
            <a:off x="7993063" y="5672138"/>
            <a:ext cx="2871787" cy="7794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rgbClr val="000000"/>
                </a:solidFill>
              </a:rPr>
              <a:t>Interface Finale</a:t>
            </a:r>
          </a:p>
        </p:txBody>
      </p:sp>
      <p:cxnSp>
        <p:nvCxnSpPr>
          <p:cNvPr id="21" name="Straight Arrow Connector 20"/>
          <p:cNvCxnSpPr>
            <a:stCxn id="0" idx="2"/>
            <a:endCxn id="0" idx="0"/>
          </p:cNvCxnSpPr>
          <p:nvPr/>
        </p:nvCxnSpPr>
        <p:spPr>
          <a:xfrm>
            <a:off x="8255000" y="4138613"/>
            <a:ext cx="1174750" cy="234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0" idx="2"/>
            <a:endCxn id="0" idx="0"/>
          </p:cNvCxnSpPr>
          <p:nvPr/>
        </p:nvCxnSpPr>
        <p:spPr>
          <a:xfrm rot="5400000">
            <a:off x="9259888" y="5503863"/>
            <a:ext cx="33813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42900" y="1970088"/>
            <a:ext cx="1365250" cy="6397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a:solidFill>
                  <a:schemeClr val="tx1"/>
                </a:solidFill>
              </a:rPr>
              <a:t>Services</a:t>
            </a:r>
          </a:p>
        </p:txBody>
      </p:sp>
      <p:sp>
        <p:nvSpPr>
          <p:cNvPr id="25" name="Rectangle 24"/>
          <p:cNvSpPr/>
          <p:nvPr/>
        </p:nvSpPr>
        <p:spPr>
          <a:xfrm>
            <a:off x="2392363" y="1970088"/>
            <a:ext cx="3279775" cy="639762"/>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chemeClr val="tx1"/>
                </a:solidFill>
              </a:rPr>
              <a:t>Génération</a:t>
            </a:r>
            <a:r>
              <a:rPr lang="en-US" dirty="0">
                <a:solidFill>
                  <a:schemeClr val="tx1"/>
                </a:solidFill>
              </a:rPr>
              <a:t> </a:t>
            </a:r>
            <a:r>
              <a:rPr lang="en-US" dirty="0" err="1">
                <a:solidFill>
                  <a:schemeClr val="tx1"/>
                </a:solidFill>
              </a:rPr>
              <a:t>d’annotations</a:t>
            </a:r>
            <a:r>
              <a:rPr lang="en-US" dirty="0">
                <a:solidFill>
                  <a:schemeClr val="tx1"/>
                </a:solidFill>
              </a:rPr>
              <a:t> (IHM + </a:t>
            </a:r>
            <a:r>
              <a:rPr lang="en-US" dirty="0" err="1">
                <a:solidFill>
                  <a:schemeClr val="tx1"/>
                </a:solidFill>
              </a:rPr>
              <a:t>tâches</a:t>
            </a:r>
            <a:r>
              <a:rPr lang="en-US" dirty="0">
                <a:solidFill>
                  <a:schemeClr val="tx1"/>
                </a:solidFill>
              </a:rPr>
              <a:t>)</a:t>
            </a:r>
          </a:p>
        </p:txBody>
      </p:sp>
      <p:cxnSp>
        <p:nvCxnSpPr>
          <p:cNvPr id="4" name="Straight Arrow Connector 3"/>
          <p:cNvCxnSpPr>
            <a:stCxn id="0" idx="3"/>
            <a:endCxn id="0" idx="1"/>
          </p:cNvCxnSpPr>
          <p:nvPr/>
        </p:nvCxnSpPr>
        <p:spPr>
          <a:xfrm>
            <a:off x="1708150" y="2289175"/>
            <a:ext cx="684213"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6076950" y="1970088"/>
            <a:ext cx="4846638" cy="979487"/>
          </a:xfrm>
          <a:prstGeom prst="wedgeRoundRectCallout">
            <a:avLst>
              <a:gd name="adj1" fmla="val -62444"/>
              <a:gd name="adj2" fmla="val -5956"/>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defRPr/>
            </a:pPr>
            <a:r>
              <a:rPr lang="en-US" sz="1400">
                <a:solidFill>
                  <a:srgbClr val="000000"/>
                </a:solidFill>
              </a:rPr>
              <a:t>+ A partir des opérations du service</a:t>
            </a:r>
            <a:br>
              <a:rPr lang="en-US" sz="1400">
                <a:solidFill>
                  <a:srgbClr val="000000"/>
                </a:solidFill>
              </a:rPr>
            </a:br>
            <a:r>
              <a:rPr lang="en-US" sz="1400">
                <a:solidFill>
                  <a:srgbClr val="000000"/>
                </a:solidFill>
              </a:rPr>
              <a:t>+ Une opération = une “tâche annotée”</a:t>
            </a:r>
            <a:br>
              <a:rPr lang="en-US" sz="1400">
                <a:solidFill>
                  <a:srgbClr val="000000"/>
                </a:solidFill>
              </a:rPr>
            </a:br>
            <a:r>
              <a:rPr lang="en-US" sz="1400">
                <a:solidFill>
                  <a:srgbClr val="000000"/>
                </a:solidFill>
              </a:rPr>
              <a:t>+ Une “tâche annotée” = une tâche système</a:t>
            </a:r>
          </a:p>
        </p:txBody>
      </p:sp>
      <p:sp>
        <p:nvSpPr>
          <p:cNvPr id="26" name="Rectangle 25"/>
          <p:cNvSpPr/>
          <p:nvPr/>
        </p:nvSpPr>
        <p:spPr>
          <a:xfrm>
            <a:off x="390525" y="2930525"/>
            <a:ext cx="4371975" cy="6397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chemeClr val="tx1"/>
                </a:solidFill>
              </a:rPr>
              <a:t>Génération</a:t>
            </a:r>
            <a:r>
              <a:rPr lang="en-US" dirty="0">
                <a:solidFill>
                  <a:schemeClr val="tx1"/>
                </a:solidFill>
              </a:rPr>
              <a:t> des </a:t>
            </a:r>
            <a:r>
              <a:rPr lang="en-US" dirty="0" err="1">
                <a:solidFill>
                  <a:schemeClr val="tx1"/>
                </a:solidFill>
              </a:rPr>
              <a:t>tâches</a:t>
            </a:r>
            <a:r>
              <a:rPr lang="en-US" dirty="0">
                <a:solidFill>
                  <a:schemeClr val="tx1"/>
                </a:solidFill>
              </a:rPr>
              <a:t> </a:t>
            </a:r>
            <a:r>
              <a:rPr lang="en-US" dirty="0" err="1">
                <a:solidFill>
                  <a:schemeClr val="tx1"/>
                </a:solidFill>
              </a:rPr>
              <a:t>intéractives</a:t>
            </a:r>
            <a:endParaRPr lang="en-US" dirty="0">
              <a:solidFill>
                <a:schemeClr val="tx1"/>
              </a:solidFill>
            </a:endParaRPr>
          </a:p>
        </p:txBody>
      </p:sp>
      <p:cxnSp>
        <p:nvCxnSpPr>
          <p:cNvPr id="27" name="Straight Arrow Connector 26"/>
          <p:cNvCxnSpPr>
            <a:stCxn id="0" idx="2"/>
            <a:endCxn id="0" idx="0"/>
          </p:cNvCxnSpPr>
          <p:nvPr/>
        </p:nvCxnSpPr>
        <p:spPr>
          <a:xfrm flipH="1">
            <a:off x="2576513" y="2609850"/>
            <a:ext cx="1455737" cy="32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ular Callout 28"/>
          <p:cNvSpPr/>
          <p:nvPr/>
        </p:nvSpPr>
        <p:spPr>
          <a:xfrm>
            <a:off x="376238" y="6715125"/>
            <a:ext cx="6192837" cy="774700"/>
          </a:xfrm>
          <a:prstGeom prst="wedgeRoundRectCallout">
            <a:avLst>
              <a:gd name="adj1" fmla="val -46297"/>
              <a:gd name="adj2" fmla="val -72473"/>
              <a:gd name="adj3" fmla="val 16667"/>
            </a:avLst>
          </a:prstGeom>
        </p:spPr>
        <p:style>
          <a:lnRef idx="1">
            <a:schemeClr val="accent4"/>
          </a:lnRef>
          <a:fillRef idx="3">
            <a:schemeClr val="accent4"/>
          </a:fillRef>
          <a:effectRef idx="2">
            <a:schemeClr val="accent4"/>
          </a:effectRef>
          <a:fontRef idx="minor">
            <a:schemeClr val="lt1"/>
          </a:fontRef>
        </p:style>
        <p:txBody>
          <a:bodyPr lIns="106674" tIns="53337" rIns="106674" bIns="53337" anchor="ctr"/>
          <a:lstStyle/>
          <a:p>
            <a:pPr>
              <a:defRPr/>
            </a:pPr>
            <a:r>
              <a:rPr lang="fr-FR" sz="1400">
                <a:solidFill>
                  <a:srgbClr val="000000"/>
                </a:solidFill>
              </a:rPr>
              <a:t>+ Chaque tâche d’interaction = une fenêtre (par défaut)</a:t>
            </a:r>
          </a:p>
          <a:p>
            <a:pPr>
              <a:defRPr/>
            </a:pPr>
            <a:r>
              <a:rPr lang="fr-FR" sz="1400">
                <a:solidFill>
                  <a:srgbClr val="000000"/>
                </a:solidFill>
              </a:rPr>
              <a:t>+ Intervention du développeur : enlever les doublons</a:t>
            </a:r>
          </a:p>
        </p:txBody>
      </p:sp>
      <p:cxnSp>
        <p:nvCxnSpPr>
          <p:cNvPr id="34" name="Straight Arrow Connector 33"/>
          <p:cNvCxnSpPr>
            <a:stCxn id="0" idx="3"/>
            <a:endCxn id="0" idx="1"/>
          </p:cNvCxnSpPr>
          <p:nvPr/>
        </p:nvCxnSpPr>
        <p:spPr>
          <a:xfrm>
            <a:off x="4762500" y="3249613"/>
            <a:ext cx="2057400" cy="498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819900" y="3359150"/>
            <a:ext cx="2870200" cy="779463"/>
          </a:xfrm>
          <a:prstGeom prst="rect">
            <a:avLst/>
          </a:prstGeom>
        </p:spPr>
        <p:style>
          <a:lnRef idx="1">
            <a:schemeClr val="accent3"/>
          </a:lnRef>
          <a:fillRef idx="3">
            <a:schemeClr val="accent3"/>
          </a:fillRef>
          <a:effectRef idx="2">
            <a:schemeClr val="accent3"/>
          </a:effectRef>
          <a:fontRef idx="minor">
            <a:schemeClr val="lt1"/>
          </a:fontRef>
        </p:style>
        <p:txBody>
          <a:bodyPr lIns="106674" tIns="53337" rIns="106674" bIns="53337" anchor="ctr"/>
          <a:lstStyle/>
          <a:p>
            <a:pPr algn="ctr">
              <a:defRPr/>
            </a:pPr>
            <a:r>
              <a:rPr lang="en-US" dirty="0" err="1">
                <a:solidFill>
                  <a:srgbClr val="000000"/>
                </a:solidFill>
              </a:rPr>
              <a:t>Génération</a:t>
            </a:r>
            <a:r>
              <a:rPr lang="en-US" dirty="0">
                <a:solidFill>
                  <a:srgbClr val="000000"/>
                </a:solidFill>
              </a:rPr>
              <a:t> de </a:t>
            </a:r>
            <a:r>
              <a:rPr lang="en-US" dirty="0" err="1">
                <a:solidFill>
                  <a:srgbClr val="000000"/>
                </a:solidFill>
              </a:rPr>
              <a:t>l’interface</a:t>
            </a:r>
            <a:r>
              <a:rPr lang="en-US" dirty="0">
                <a:solidFill>
                  <a:srgbClr val="000000"/>
                </a:solidFill>
              </a:rPr>
              <a:t> “</a:t>
            </a:r>
            <a:r>
              <a:rPr lang="en-US" dirty="0" err="1">
                <a:solidFill>
                  <a:srgbClr val="000000"/>
                </a:solidFill>
              </a:rPr>
              <a:t>abstraite</a:t>
            </a:r>
            <a:r>
              <a:rPr lang="en-US" dirty="0">
                <a:solidFill>
                  <a:srgbClr val="000000"/>
                </a:solidFill>
              </a:rPr>
              <a:t>”</a:t>
            </a:r>
          </a:p>
        </p:txBody>
      </p:sp>
      <p:sp>
        <p:nvSpPr>
          <p:cNvPr id="23" name="TextBox 22"/>
          <p:cNvSpPr txBox="1"/>
          <p:nvPr/>
        </p:nvSpPr>
        <p:spPr>
          <a:xfrm>
            <a:off x="8831263" y="3098800"/>
            <a:ext cx="971550" cy="357188"/>
          </a:xfrm>
          <a:prstGeom prst="rect">
            <a:avLst/>
          </a:prstGeom>
          <a:solidFill>
            <a:schemeClr val="tx2">
              <a:lumMod val="10000"/>
              <a:lumOff val="90000"/>
            </a:schemeClr>
          </a:solidFill>
        </p:spPr>
        <p:txBody>
          <a:bodyPr wrap="none" lIns="106674" tIns="53337" rIns="106674" bIns="53337">
            <a:spAutoFit/>
          </a:bodyPr>
          <a:lstStyle/>
          <a:p>
            <a:pPr>
              <a:defRPr/>
            </a:pPr>
            <a:r>
              <a:rPr lang="en-US" dirty="0">
                <a:solidFill>
                  <a:srgbClr val="000000"/>
                </a:solidFill>
                <a:latin typeface="Arial" charset="0"/>
              </a:rPr>
              <a:t>MARIA</a:t>
            </a:r>
          </a:p>
        </p:txBody>
      </p:sp>
      <p:pic>
        <p:nvPicPr>
          <p:cNvPr id="85029" name="Image 47" descr="operator.png"/>
          <p:cNvPicPr>
            <a:picLocks noChangeAspect="1"/>
          </p:cNvPicPr>
          <p:nvPr/>
        </p:nvPicPr>
        <p:blipFill>
          <a:blip r:embed="rId4" cstate="print"/>
          <a:srcRect/>
          <a:stretch>
            <a:fillRect/>
          </a:stretch>
        </p:blipFill>
        <p:spPr bwMode="auto">
          <a:xfrm>
            <a:off x="6435725" y="3006725"/>
            <a:ext cx="766763"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1066800" y="2843628"/>
            <a:ext cx="8475397" cy="31700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(which stands for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USer</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Interface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eXtensible</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Markup Language)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is a XML-compliant markup language that describes the UI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for interactive applications</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is intended for non-developers, such as analysts,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specifiers</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designers, human factors experts, project leaders, novice programmers,...</a:t>
            </a:r>
            <a:b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br>
            <a:endPar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consists of a User Interface Description Language (UIDL),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a declarative language capturing the essence of what a UI is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or should be independently of physical characteristics.</a:t>
            </a:r>
            <a:endParaRPr kumimoji="0" lang="fr-FR" sz="20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8933105" y="878522"/>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1066800" y="3459182"/>
            <a:ext cx="8603637"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describes at a high level of abstraction the constituting elements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of the UI of an application: widgets, controls, containers, modalities,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interaction techniques, ....</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supports device</a:t>
            </a:r>
            <a:r>
              <a:rPr lang="en-US" sz="2000" b="0" dirty="0" smtClean="0">
                <a:latin typeface="+mj-lt"/>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platform</a:t>
            </a:r>
            <a:r>
              <a:rPr lang="en-US" sz="2000" b="0" dirty="0" smtClean="0">
                <a:latin typeface="+mj-lt"/>
                <a:ea typeface="Times New Roman" pitchFamily="18" charset="0"/>
                <a:cs typeface="Times New Roman" pitchFamily="18" charset="0"/>
              </a:rPr>
              <a:t> and </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modality </a:t>
            </a: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independance</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UsiXML</a:t>
            </a: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 allows reuse of elements previously described in anterior UIs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mj-lt"/>
                <a:ea typeface="Times New Roman" pitchFamily="18" charset="0"/>
                <a:cs typeface="Times New Roman" pitchFamily="18" charset="0"/>
              </a:rPr>
              <a:t>to compose a UI in new applications.</a:t>
            </a:r>
            <a:endParaRPr kumimoji="0" lang="en-US" sz="2000" b="0" i="0" u="none" strike="noStrike" cap="none" normalizeH="0" baseline="0" dirty="0" smtClean="0">
              <a:ln>
                <a:noFill/>
              </a:ln>
              <a:solidFill>
                <a:schemeClr val="tx1"/>
              </a:solidFill>
              <a:effectLst/>
              <a:latin typeface="+mj-lt"/>
              <a:cs typeface="Arial" pitchFamily="34" charset="0"/>
            </a:endParaRPr>
          </a:p>
        </p:txBody>
      </p:sp>
      <p:sp>
        <p:nvSpPr>
          <p:cNvPr id="5" name="Rectangle 4"/>
          <p:cNvSpPr/>
          <p:nvPr/>
        </p:nvSpPr>
        <p:spPr>
          <a:xfrm>
            <a:off x="8933105" y="878522"/>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Publications Scientifiques du projet</a:t>
            </a:r>
          </a:p>
          <a:p>
            <a:pPr eaLnBrk="1" hangingPunct="1">
              <a:lnSpc>
                <a:spcPct val="80000"/>
              </a:lnSpc>
              <a:buNone/>
            </a:pPr>
            <a:r>
              <a:rPr lang="fr-FR" sz="2800" dirty="0" smtClean="0">
                <a:hlinkClick r:id="rId2"/>
              </a:rPr>
              <a:t>http://www.usixml.eu/effective-ie-done/scientific-publications</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hlinkClick r:id="rId3"/>
              </a:rPr>
              <a:t>http://www.usixml.eu/newsletters</a:t>
            </a:r>
            <a:endParaRPr lang="fr-FR" sz="2800" dirty="0" smtClean="0"/>
          </a:p>
          <a:p>
            <a:pPr eaLnBrk="1" hangingPunct="1">
              <a:lnSpc>
                <a:spcPct val="80000"/>
              </a:lnSpc>
              <a:buNone/>
            </a:pPr>
            <a:endParaRPr lang="fr-FR" sz="2800" dirty="0" smtClean="0"/>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631825" y="3940176"/>
            <a:ext cx="1473200" cy="125907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IIHM</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r>
              <a:rPr lang="fr-FR" sz="2400" dirty="0" smtClean="0">
                <a:hlinkClick r:id="rId2"/>
              </a:rPr>
              <a:t>http://iihm.imag.fr/publication/</a:t>
            </a:r>
            <a:endParaRPr lang="fr-FR" sz="24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400" dirty="0" smtClean="0">
                <a:hlinkClick r:id="rId3"/>
              </a:rPr>
              <a:t>http://iihm.imag.fr/publication/MFC11b/</a:t>
            </a:r>
            <a:r>
              <a:rPr lang="fr-FR" sz="2400" dirty="0" smtClean="0"/>
              <a:t> </a:t>
            </a:r>
            <a:r>
              <a:rPr lang="en-US" sz="2800" dirty="0" smtClean="0"/>
              <a:t>Flexible Plans for Adaptation by End-Users</a:t>
            </a:r>
          </a:p>
          <a:p>
            <a:pPr eaLnBrk="1" hangingPunct="1">
              <a:lnSpc>
                <a:spcPct val="80000"/>
              </a:lnSpc>
              <a:buNone/>
            </a:pPr>
            <a:endParaRPr lang="en-US" sz="2800" b="1" dirty="0" smtClean="0"/>
          </a:p>
          <a:p>
            <a:pPr eaLnBrk="1" hangingPunct="1">
              <a:lnSpc>
                <a:spcPct val="80000"/>
              </a:lnSpc>
              <a:buNone/>
            </a:pPr>
            <a:r>
              <a:rPr lang="fr-FR" sz="2400" dirty="0" smtClean="0">
                <a:hlinkClick r:id="rId4"/>
              </a:rPr>
              <a:t>http://iihm.imag.fr/publication/GCM+09a/</a:t>
            </a:r>
            <a:r>
              <a:rPr lang="fr-FR" sz="2400" dirty="0" smtClean="0"/>
              <a:t> </a:t>
            </a:r>
          </a:p>
          <a:p>
            <a:pPr eaLnBrk="1" hangingPunct="1">
              <a:lnSpc>
                <a:spcPct val="80000"/>
              </a:lnSpc>
              <a:buNone/>
            </a:pPr>
            <a:r>
              <a:rPr lang="fr-FR" sz="2800" b="1" dirty="0" smtClean="0"/>
              <a:t> </a:t>
            </a:r>
            <a:r>
              <a:rPr lang="fr-FR" sz="2800" dirty="0" smtClean="0"/>
              <a:t>Composition dynamique d’Interfaces Homme-Machine : Besoin utilisateur ou Défi de chercheur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593725" y="2463801"/>
            <a:ext cx="1473200" cy="12590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54000"/>
            <a:ext cx="10312400" cy="842963"/>
          </a:xfrm>
        </p:spPr>
        <p:txBody>
          <a:bodyPr/>
          <a:lstStyle/>
          <a:p>
            <a:pPr eaLnBrk="1" hangingPunct="1"/>
            <a:r>
              <a:rPr lang="fr-FR" smtClean="0"/>
              <a:t>Evaluation</a:t>
            </a:r>
          </a:p>
        </p:txBody>
      </p:sp>
      <p:sp>
        <p:nvSpPr>
          <p:cNvPr id="23555" name="Rectangle 3"/>
          <p:cNvSpPr>
            <a:spLocks noGrp="1" noChangeArrowheads="1"/>
          </p:cNvSpPr>
          <p:nvPr>
            <p:ph type="body" idx="4294967295"/>
          </p:nvPr>
        </p:nvSpPr>
        <p:spPr>
          <a:xfrm>
            <a:off x="0" y="1693863"/>
            <a:ext cx="10312400" cy="5110162"/>
          </a:xfrm>
        </p:spPr>
        <p:txBody>
          <a:bodyPr/>
          <a:lstStyle/>
          <a:p>
            <a:pPr eaLnBrk="1" hangingPunct="1">
              <a:lnSpc>
                <a:spcPct val="90000"/>
              </a:lnSpc>
              <a:buFont typeface="Monotype Sorts"/>
              <a:buNone/>
            </a:pPr>
            <a:r>
              <a:rPr lang="fr-FR" sz="2000" smtClean="0"/>
              <a:t>Mettre en place un site web avec :</a:t>
            </a:r>
          </a:p>
          <a:p>
            <a:pPr eaLnBrk="1" hangingPunct="1">
              <a:lnSpc>
                <a:spcPct val="90000"/>
              </a:lnSpc>
              <a:buFont typeface="Monotype Sorts"/>
              <a:buNone/>
            </a:pPr>
            <a:r>
              <a:rPr lang="fr-FR" sz="2000" smtClean="0"/>
              <a:t>	TP téléchargeables </a:t>
            </a:r>
          </a:p>
          <a:p>
            <a:pPr eaLnBrk="1" hangingPunct="1">
              <a:lnSpc>
                <a:spcPct val="90000"/>
              </a:lnSpc>
              <a:buFont typeface="Monotype Sorts"/>
              <a:buNone/>
            </a:pPr>
            <a:r>
              <a:rPr lang="fr-FR" sz="2000" smtClean="0"/>
              <a:t>     Rapport de synthèse sur les travaux de recherche de votre choix </a:t>
            </a:r>
          </a:p>
          <a:p>
            <a:pPr eaLnBrk="1" hangingPunct="1">
              <a:lnSpc>
                <a:spcPct val="90000"/>
              </a:lnSpc>
              <a:buFont typeface="Monotype Sorts"/>
              <a:buNone/>
            </a:pPr>
            <a:r>
              <a:rPr lang="fr-FR" sz="2000" smtClean="0"/>
              <a:t>			Quel contexte d’usage ? plateforme / environnement / utilisateur</a:t>
            </a:r>
          </a:p>
          <a:p>
            <a:pPr eaLnBrk="1" hangingPunct="1">
              <a:lnSpc>
                <a:spcPct val="90000"/>
              </a:lnSpc>
              <a:buFont typeface="Monotype Sorts"/>
              <a:buNone/>
            </a:pPr>
            <a:r>
              <a:rPr lang="fr-FR" sz="2000" smtClean="0"/>
              <a:t>			Quel moment ? conception / exécution</a:t>
            </a:r>
          </a:p>
          <a:p>
            <a:pPr eaLnBrk="1" hangingPunct="1">
              <a:lnSpc>
                <a:spcPct val="90000"/>
              </a:lnSpc>
              <a:buFont typeface="Monotype Sorts"/>
              <a:buNone/>
            </a:pPr>
            <a:r>
              <a:rPr lang="fr-FR" sz="2000" smtClean="0"/>
              <a:t>			Comment ? Présentation de la solution - modèle sous jacent</a:t>
            </a:r>
          </a:p>
          <a:p>
            <a:pPr eaLnBrk="1" hangingPunct="1">
              <a:lnSpc>
                <a:spcPct val="90000"/>
              </a:lnSpc>
              <a:buFont typeface="Monotype Sorts"/>
              <a:buNone/>
            </a:pPr>
            <a:r>
              <a:rPr lang="fr-FR" sz="2000" smtClean="0"/>
              <a:t>			Présentation de la solution - illustration sur un exemple</a:t>
            </a:r>
          </a:p>
          <a:p>
            <a:pPr eaLnBrk="1" hangingPunct="1">
              <a:lnSpc>
                <a:spcPct val="90000"/>
              </a:lnSpc>
              <a:buFont typeface="Monotype Sorts"/>
              <a:buNone/>
            </a:pPr>
            <a:r>
              <a:rPr lang="fr-FR" sz="2000" smtClean="0"/>
              <a:t>			Votre avis ? avantages et inconvénients</a:t>
            </a:r>
          </a:p>
          <a:p>
            <a:pPr eaLnBrk="1" hangingPunct="1">
              <a:lnSpc>
                <a:spcPct val="90000"/>
              </a:lnSpc>
              <a:buFont typeface="Monotype Sorts"/>
              <a:buNone/>
            </a:pPr>
            <a:endParaRPr lang="fr-FR" sz="2000" smtClean="0"/>
          </a:p>
          <a:p>
            <a:pPr eaLnBrk="1" hangingPunct="1">
              <a:lnSpc>
                <a:spcPct val="90000"/>
              </a:lnSpc>
              <a:buFont typeface="Monotype Sorts"/>
              <a:buNone/>
            </a:pPr>
            <a:r>
              <a:rPr lang="fr-FR" sz="2000" smtClean="0"/>
              <a:t>Entretien individuel </a:t>
            </a:r>
          </a:p>
          <a:p>
            <a:pPr eaLnBrk="1" hangingPunct="1">
              <a:lnSpc>
                <a:spcPct val="90000"/>
              </a:lnSpc>
              <a:buFont typeface="Monotype Sorts"/>
              <a:buNone/>
            </a:pPr>
            <a:r>
              <a:rPr lang="fr-FR" sz="2000" smtClean="0"/>
              <a:t>Objectif : vérifier vos acquis dans le module</a:t>
            </a:r>
          </a:p>
          <a:p>
            <a:pPr eaLnBrk="1" hangingPunct="1">
              <a:lnSpc>
                <a:spcPct val="90000"/>
              </a:lnSpc>
              <a:buFont typeface="Monotype Sorts"/>
              <a:buNone/>
            </a:pPr>
            <a:r>
              <a:rPr lang="fr-FR" sz="2000" smtClean="0"/>
              <a:t>Déroulement : démonstrations à la demande et réponse aux questions sur le travail de recherche étudié</a:t>
            </a:r>
          </a:p>
          <a:p>
            <a:pPr eaLnBrk="1" hangingPunct="1">
              <a:lnSpc>
                <a:spcPct val="90000"/>
              </a:lnSpc>
              <a:buFont typeface="Monotype Sorts"/>
              <a:buNone/>
            </a:pPr>
            <a:r>
              <a:rPr lang="fr-FR" sz="2000" smtClean="0"/>
              <a:t>Durée : 30 minutes</a:t>
            </a:r>
          </a:p>
        </p:txBody>
      </p:sp>
      <p:sp>
        <p:nvSpPr>
          <p:cNvPr id="23556"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a:ln w="9525">
            <a:noFill/>
            <a:miter lim="800000"/>
            <a:headEnd/>
            <a:tailEnd/>
          </a:ln>
        </p:spPr>
        <p:txBody>
          <a:bodyPr/>
          <a:lstStyle/>
          <a:p>
            <a:pPr eaLnBrk="0" hangingPunct="0">
              <a:lnSpc>
                <a:spcPct val="90000"/>
              </a:lnSpc>
            </a:pPr>
            <a:endParaRPr lang="fr-FR"/>
          </a:p>
        </p:txBody>
      </p:sp>
      <p:sp>
        <p:nvSpPr>
          <p:cNvPr id="23557" name="AutoShape 4"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a:ln w="9525">
            <a:noFill/>
            <a:miter lim="800000"/>
            <a:headEnd/>
            <a:tailEnd/>
          </a:ln>
        </p:spPr>
        <p:txBody>
          <a:bodyPr/>
          <a:lstStyle/>
          <a:p>
            <a:pPr eaLnBrk="0" hangingPunct="0">
              <a:lnSpc>
                <a:spcPct val="90000"/>
              </a:lnSpc>
            </a:pPr>
            <a:endParaRPr lang="fr-FR"/>
          </a:p>
        </p:txBody>
      </p:sp>
      <p:sp>
        <p:nvSpPr>
          <p:cNvPr id="23558" name="AutoShape 6"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a:ln w="9525">
            <a:noFill/>
            <a:miter lim="800000"/>
            <a:headEnd/>
            <a:tailEnd/>
          </a:ln>
        </p:spPr>
        <p:txBody>
          <a:bodyPr/>
          <a:lstStyle/>
          <a:p>
            <a:pPr eaLnBrk="0" hangingPunct="0">
              <a:lnSpc>
                <a:spcPct val="90000"/>
              </a:lnSpc>
            </a:pPr>
            <a:endParaRPr lang="fr-FR"/>
          </a:p>
        </p:txBody>
      </p:sp>
      <p:pic>
        <p:nvPicPr>
          <p:cNvPr id="23559" name="Picture 10" descr="http://idata.over-blog.com/0/38/34/40/r__sum__.gif"/>
          <p:cNvPicPr>
            <a:picLocks noChangeAspect="1" noChangeArrowheads="1"/>
          </p:cNvPicPr>
          <p:nvPr/>
        </p:nvPicPr>
        <p:blipFill>
          <a:blip r:embed="rId2" cstate="print"/>
          <a:srcRect/>
          <a:stretch>
            <a:fillRect/>
          </a:stretch>
        </p:blipFill>
        <p:spPr bwMode="auto">
          <a:xfrm>
            <a:off x="9185275" y="2578100"/>
            <a:ext cx="16383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UCL</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marL="319088" lvl="1" eaLnBrk="1" hangingPunct="1">
              <a:lnSpc>
                <a:spcPct val="80000"/>
              </a:lnSpc>
              <a:buClr>
                <a:schemeClr val="accent1"/>
              </a:buClr>
              <a:buSzPct val="85000"/>
              <a:buNone/>
            </a:pPr>
            <a:r>
              <a:rPr lang="fr-FR" sz="2400" dirty="0" smtClean="0">
                <a:solidFill>
                  <a:srgbClr val="00B0F0"/>
                </a:solidFill>
                <a:hlinkClick r:id="rId2"/>
              </a:rPr>
              <a:t>http://uclouvain.academia.edu/JeanVanderdonckt/Papers</a:t>
            </a:r>
            <a:r>
              <a:rPr lang="fr-FR" sz="2400" dirty="0" smtClean="0">
                <a:solidFill>
                  <a:srgbClr val="00B0F0"/>
                </a:solidFill>
              </a:rPr>
              <a:t> </a:t>
            </a:r>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r>
              <a:rPr lang="fr-FR" sz="2400" dirty="0" err="1" smtClean="0"/>
              <a:t>Generating</a:t>
            </a:r>
            <a:r>
              <a:rPr lang="fr-FR" sz="2400" dirty="0" smtClean="0"/>
              <a:t> User Interface for Information Applications </a:t>
            </a:r>
            <a:r>
              <a:rPr lang="fr-FR" sz="2400" dirty="0" err="1" smtClean="0"/>
              <a:t>from</a:t>
            </a:r>
            <a:r>
              <a:rPr lang="fr-FR" sz="2400" dirty="0" smtClean="0"/>
              <a:t> </a:t>
            </a:r>
            <a:r>
              <a:rPr lang="fr-FR" sz="2400" dirty="0" err="1" smtClean="0"/>
              <a:t>Task</a:t>
            </a:r>
            <a:r>
              <a:rPr lang="fr-FR" sz="2400" dirty="0" smtClean="0"/>
              <a:t>, Domain and User </a:t>
            </a:r>
            <a:r>
              <a:rPr lang="fr-FR" sz="2400" dirty="0" err="1" smtClean="0"/>
              <a:t>models</a:t>
            </a:r>
            <a:r>
              <a:rPr lang="fr-FR" sz="2400" dirty="0" smtClean="0"/>
              <a:t> </a:t>
            </a:r>
            <a:r>
              <a:rPr lang="fr-FR" sz="2400" dirty="0" err="1" smtClean="0"/>
              <a:t>with</a:t>
            </a:r>
            <a:r>
              <a:rPr lang="fr-FR" sz="2400" dirty="0" smtClean="0"/>
              <a:t> DB-USE</a:t>
            </a:r>
          </a:p>
          <a:p>
            <a:pPr eaLnBrk="1" hangingPunct="1">
              <a:lnSpc>
                <a:spcPct val="80000"/>
              </a:lnSpc>
              <a:buNone/>
            </a:pPr>
            <a:r>
              <a:rPr lang="en-US" sz="2400" dirty="0" smtClean="0">
                <a:hlinkClick r:id="rId3"/>
              </a:rPr>
              <a:t>http://uclouvain.academia.edu/JeanVanderdonckt/Papers/270313/Generating_User_Interface_for_Information_Applications_from_Task_Domain_and_User_models_with_DB-USE</a:t>
            </a:r>
          </a:p>
          <a:p>
            <a:pPr eaLnBrk="1" hangingPunct="1">
              <a:lnSpc>
                <a:spcPct val="80000"/>
              </a:lnSpc>
              <a:buNone/>
            </a:pPr>
            <a:endParaRPr lang="fr-FR" sz="2800" dirty="0" smtClean="0"/>
          </a:p>
          <a:p>
            <a:pPr eaLnBrk="1" hangingPunct="1">
              <a:lnSpc>
                <a:spcPct val="80000"/>
              </a:lnSpc>
              <a:buNone/>
            </a:pPr>
            <a:r>
              <a:rPr lang="fr-FR" sz="2400" dirty="0" smtClean="0"/>
              <a:t>User Interface Composition </a:t>
            </a:r>
            <a:r>
              <a:rPr lang="fr-FR" sz="2400" dirty="0" err="1" smtClean="0"/>
              <a:t>with</a:t>
            </a:r>
            <a:r>
              <a:rPr lang="fr-FR" sz="2400" dirty="0" smtClean="0"/>
              <a:t> </a:t>
            </a:r>
            <a:r>
              <a:rPr lang="fr-FR" sz="2400" dirty="0" err="1" smtClean="0"/>
              <a:t>UsiXML</a:t>
            </a:r>
            <a:endParaRPr lang="fr-FR" sz="2400" dirty="0" smtClean="0"/>
          </a:p>
          <a:p>
            <a:pPr eaLnBrk="1" hangingPunct="1">
              <a:lnSpc>
                <a:spcPct val="80000"/>
              </a:lnSpc>
              <a:buNone/>
            </a:pPr>
            <a:r>
              <a:rPr lang="fr-FR" sz="2400" dirty="0" smtClean="0">
                <a:hlinkClick r:id="rId4"/>
              </a:rPr>
              <a:t>http://uclouvain.academia.edu/JeanVanderdonckt/Papers/270311/User_Interface_Composition_with_UsiXML</a:t>
            </a:r>
            <a:r>
              <a:rPr lang="fr-FR" sz="2400" dirty="0" smtClean="0"/>
              <a:t>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4117975" y="2635251"/>
            <a:ext cx="1473200" cy="125907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Equipe</a:t>
            </a:r>
            <a:r>
              <a:rPr lang="en-GB" sz="5700" dirty="0" smtClean="0">
                <a:latin typeface="Times (CE)" charset="0"/>
              </a:rPr>
              <a:t> RAINBOW I3S</a:t>
            </a:r>
          </a:p>
        </p:txBody>
      </p:sp>
      <p:sp>
        <p:nvSpPr>
          <p:cNvPr id="68611" name="Text Box 2"/>
          <p:cNvSpPr txBox="1">
            <a:spLocks noChangeArrowheads="1"/>
          </p:cNvSpPr>
          <p:nvPr/>
        </p:nvSpPr>
        <p:spPr bwMode="auto">
          <a:xfrm>
            <a:off x="534988" y="2753304"/>
            <a:ext cx="9432925" cy="1745093"/>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dirty="0" smtClean="0">
                <a:solidFill>
                  <a:schemeClr val="tx2"/>
                </a:solidFill>
                <a:latin typeface="Times (CE)"/>
              </a:rPr>
              <a:t>Construction </a:t>
            </a:r>
            <a:r>
              <a:rPr lang="en-GB" sz="4200" dirty="0" err="1" smtClean="0">
                <a:solidFill>
                  <a:schemeClr val="tx2"/>
                </a:solidFill>
                <a:latin typeface="Times (CE)"/>
              </a:rPr>
              <a:t>d’applications</a:t>
            </a:r>
            <a:r>
              <a:rPr lang="en-GB" sz="4200" dirty="0" smtClean="0">
                <a:solidFill>
                  <a:schemeClr val="tx2"/>
                </a:solidFill>
                <a:latin typeface="Times (CE)"/>
              </a:rPr>
              <a:t> </a:t>
            </a:r>
            <a:r>
              <a:rPr lang="en-GB" sz="4200" dirty="0" err="1" smtClean="0">
                <a:solidFill>
                  <a:schemeClr val="tx2"/>
                </a:solidFill>
                <a:latin typeface="Times (CE)"/>
              </a:rPr>
              <a:t>adaptables</a:t>
            </a:r>
            <a:r>
              <a:rPr lang="en-GB" sz="4200" dirty="0" smtClean="0">
                <a:solidFill>
                  <a:schemeClr val="tx2"/>
                </a:solidFill>
                <a:latin typeface="Times (CE)"/>
              </a:rPr>
              <a:t> par composition</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dirty="0">
              <a:solidFill>
                <a:schemeClr val="tx2"/>
              </a:solidFill>
              <a:latin typeface="Times (CE)"/>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p:txBody>
          <a:bodyPr/>
          <a:lstStyle/>
          <a:p>
            <a:pPr eaLnBrk="1" hangingPunct="1">
              <a:defRPr/>
            </a:pPr>
            <a:r>
              <a:rPr lang="en-US" smtClean="0"/>
              <a:t>Un modèle inspiré d’Arche pour les services </a:t>
            </a:r>
          </a:p>
        </p:txBody>
      </p:sp>
      <p:sp>
        <p:nvSpPr>
          <p:cNvPr id="91139" name="Espace réservé du contenu 3"/>
          <p:cNvSpPr>
            <a:spLocks noGrp="1"/>
          </p:cNvSpPr>
          <p:nvPr>
            <p:ph sz="quarter" idx="1"/>
          </p:nvPr>
        </p:nvSpPr>
        <p:spPr>
          <a:xfrm>
            <a:off x="369887" y="498475"/>
            <a:ext cx="10679113" cy="5856288"/>
          </a:xfrm>
        </p:spPr>
        <p:txBody>
          <a:bodyPr/>
          <a:lstStyle/>
          <a:p>
            <a:pPr eaLnBrk="1" hangingPunct="1">
              <a:buFont typeface="Wingdings" pitchFamily="2" charset="2"/>
              <a:buNone/>
            </a:pPr>
            <a:endParaRPr lang="en-US" dirty="0" smtClean="0"/>
          </a:p>
          <a:p>
            <a:pPr eaLnBrk="1" hangingPunct="1"/>
            <a:endParaRPr lang="en-US" dirty="0" smtClean="0"/>
          </a:p>
          <a:p>
            <a:pPr eaLnBrk="1" hangingPunct="1">
              <a:buNone/>
            </a:pPr>
            <a:r>
              <a:rPr lang="en-US" sz="2800" dirty="0" smtClean="0"/>
              <a:t>Proposer un </a:t>
            </a:r>
            <a:r>
              <a:rPr lang="en-US" sz="2800" dirty="0" err="1" smtClean="0"/>
              <a:t>modèle</a:t>
            </a:r>
            <a:r>
              <a:rPr lang="en-US" sz="2800" dirty="0" smtClean="0"/>
              <a:t> </a:t>
            </a:r>
            <a:r>
              <a:rPr lang="en-US" sz="2800" dirty="0" err="1" smtClean="0"/>
              <a:t>d’architecture</a:t>
            </a:r>
            <a:r>
              <a:rPr lang="en-US" sz="2800" dirty="0" smtClean="0"/>
              <a:t> </a:t>
            </a:r>
          </a:p>
          <a:p>
            <a:pPr eaLnBrk="1" hangingPunct="1">
              <a:buNone/>
            </a:pPr>
            <a:r>
              <a:rPr lang="en-US" sz="2800" dirty="0" smtClean="0"/>
              <a:t>pour un service </a:t>
            </a:r>
            <a:r>
              <a:rPr lang="en-US" sz="2800" dirty="0" err="1" smtClean="0"/>
              <a:t>interactif</a:t>
            </a: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r>
              <a:rPr lang="en-US" sz="2800" dirty="0" smtClean="0"/>
              <a:t>N services </a:t>
            </a:r>
            <a:r>
              <a:rPr lang="en-US" sz="2800" dirty="0" err="1" smtClean="0"/>
              <a:t>fonctionnels</a:t>
            </a:r>
            <a:r>
              <a:rPr lang="en-US" sz="2800" dirty="0" smtClean="0"/>
              <a:t> et </a:t>
            </a:r>
            <a:r>
              <a:rPr lang="en-US" sz="2800" dirty="0" err="1" smtClean="0"/>
              <a:t>leurs</a:t>
            </a:r>
            <a:r>
              <a:rPr lang="en-US" sz="2800" dirty="0" smtClean="0"/>
              <a:t> interactions </a:t>
            </a:r>
            <a:r>
              <a:rPr lang="en-US" sz="2800" dirty="0" err="1" smtClean="0"/>
              <a:t>utilisateurs</a:t>
            </a:r>
            <a:r>
              <a:rPr lang="en-US" sz="2800" dirty="0" smtClean="0"/>
              <a:t> : comment </a:t>
            </a:r>
            <a:r>
              <a:rPr lang="en-US" sz="2800" dirty="0" err="1" smtClean="0"/>
              <a:t>fusionner</a:t>
            </a:r>
            <a:r>
              <a:rPr lang="en-US" sz="2800" dirty="0" smtClean="0"/>
              <a:t> le tout ?</a:t>
            </a:r>
          </a:p>
        </p:txBody>
      </p:sp>
      <p:grpSp>
        <p:nvGrpSpPr>
          <p:cNvPr id="2" name="Group 3"/>
          <p:cNvGrpSpPr>
            <a:grpSpLocks/>
          </p:cNvGrpSpPr>
          <p:nvPr/>
        </p:nvGrpSpPr>
        <p:grpSpPr bwMode="auto">
          <a:xfrm>
            <a:off x="2598738" y="5186363"/>
            <a:ext cx="1657350" cy="868362"/>
            <a:chOff x="340" y="2857"/>
            <a:chExt cx="952" cy="543"/>
          </a:xfrm>
        </p:grpSpPr>
        <p:sp>
          <p:nvSpPr>
            <p:cNvPr id="91217"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18"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9"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20"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21"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22" name="AutoShape 9"/>
            <p:cNvCxnSpPr>
              <a:cxnSpLocks noChangeShapeType="1"/>
              <a:stCxn id="91217" idx="0"/>
              <a:endCxn id="91220"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23" name="AutoShape 10"/>
            <p:cNvCxnSpPr>
              <a:cxnSpLocks noChangeShapeType="1"/>
              <a:stCxn id="91220" idx="0"/>
              <a:endCxn id="91221"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24" name="AutoShape 11"/>
            <p:cNvCxnSpPr>
              <a:cxnSpLocks noChangeShapeType="1"/>
              <a:stCxn id="91221" idx="3"/>
              <a:endCxn id="91219"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25" name="AutoShape 12"/>
            <p:cNvCxnSpPr>
              <a:cxnSpLocks noChangeShapeType="1"/>
              <a:stCxn id="91219" idx="2"/>
              <a:endCxn id="91218"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3" name="Group 13"/>
          <p:cNvGrpSpPr>
            <a:grpSpLocks/>
          </p:cNvGrpSpPr>
          <p:nvPr/>
        </p:nvGrpSpPr>
        <p:grpSpPr bwMode="auto">
          <a:xfrm>
            <a:off x="747713" y="6000750"/>
            <a:ext cx="1655762" cy="869950"/>
            <a:chOff x="1020" y="3651"/>
            <a:chExt cx="952" cy="543"/>
          </a:xfrm>
        </p:grpSpPr>
        <p:sp>
          <p:nvSpPr>
            <p:cNvPr id="91208"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9"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0"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11"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12"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13" name="AutoShape 19"/>
            <p:cNvCxnSpPr>
              <a:cxnSpLocks noChangeShapeType="1"/>
              <a:stCxn id="91208" idx="0"/>
              <a:endCxn id="91211"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14" name="AutoShape 20"/>
            <p:cNvCxnSpPr>
              <a:cxnSpLocks noChangeShapeType="1"/>
              <a:stCxn id="91211" idx="0"/>
              <a:endCxn id="91212"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15" name="AutoShape 21"/>
            <p:cNvCxnSpPr>
              <a:cxnSpLocks noChangeShapeType="1"/>
              <a:stCxn id="91212" idx="3"/>
              <a:endCxn id="91210"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16" name="AutoShape 22"/>
            <p:cNvCxnSpPr>
              <a:cxnSpLocks noChangeShapeType="1"/>
              <a:stCxn id="91210" idx="2"/>
              <a:endCxn id="91209"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4" name="Group 33"/>
          <p:cNvGrpSpPr>
            <a:grpSpLocks/>
          </p:cNvGrpSpPr>
          <p:nvPr/>
        </p:nvGrpSpPr>
        <p:grpSpPr bwMode="auto">
          <a:xfrm>
            <a:off x="4379913" y="5948363"/>
            <a:ext cx="1655762" cy="869950"/>
            <a:chOff x="2608" y="3764"/>
            <a:chExt cx="952" cy="543"/>
          </a:xfrm>
        </p:grpSpPr>
        <p:sp>
          <p:nvSpPr>
            <p:cNvPr id="91199"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0"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01"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02"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03"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04" name="AutoShape 39"/>
            <p:cNvCxnSpPr>
              <a:cxnSpLocks noChangeShapeType="1"/>
              <a:stCxn id="91199" idx="0"/>
              <a:endCxn id="91202"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05" name="AutoShape 40"/>
            <p:cNvCxnSpPr>
              <a:cxnSpLocks noChangeShapeType="1"/>
              <a:stCxn id="91202" idx="0"/>
              <a:endCxn id="91203"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06" name="AutoShape 41"/>
            <p:cNvCxnSpPr>
              <a:cxnSpLocks noChangeShapeType="1"/>
              <a:stCxn id="91203" idx="3"/>
              <a:endCxn id="91201"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07" name="AutoShape 42"/>
            <p:cNvCxnSpPr>
              <a:cxnSpLocks noChangeShapeType="1"/>
              <a:stCxn id="91201" idx="2"/>
              <a:endCxn id="91200"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5" name="Group 43"/>
          <p:cNvGrpSpPr>
            <a:grpSpLocks/>
          </p:cNvGrpSpPr>
          <p:nvPr/>
        </p:nvGrpSpPr>
        <p:grpSpPr bwMode="auto">
          <a:xfrm>
            <a:off x="6624638" y="5918200"/>
            <a:ext cx="1657350" cy="869950"/>
            <a:chOff x="3696" y="3424"/>
            <a:chExt cx="952" cy="543"/>
          </a:xfrm>
        </p:grpSpPr>
        <p:sp>
          <p:nvSpPr>
            <p:cNvPr id="91190"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91"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92"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93"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94"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95" name="AutoShape 49"/>
            <p:cNvCxnSpPr>
              <a:cxnSpLocks noChangeShapeType="1"/>
              <a:stCxn id="91190" idx="0"/>
              <a:endCxn id="91193"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96" name="AutoShape 50"/>
            <p:cNvCxnSpPr>
              <a:cxnSpLocks noChangeShapeType="1"/>
              <a:stCxn id="91193" idx="0"/>
              <a:endCxn id="91194"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97" name="AutoShape 51"/>
            <p:cNvCxnSpPr>
              <a:cxnSpLocks noChangeShapeType="1"/>
              <a:stCxn id="91194" idx="3"/>
              <a:endCxn id="91192"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98" name="AutoShape 52"/>
            <p:cNvCxnSpPr>
              <a:cxnSpLocks noChangeShapeType="1"/>
              <a:stCxn id="91192" idx="2"/>
              <a:endCxn id="91191"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6" name="Group 53"/>
          <p:cNvGrpSpPr>
            <a:grpSpLocks/>
          </p:cNvGrpSpPr>
          <p:nvPr/>
        </p:nvGrpSpPr>
        <p:grpSpPr bwMode="auto">
          <a:xfrm>
            <a:off x="8664575" y="5768975"/>
            <a:ext cx="1655763" cy="868363"/>
            <a:chOff x="4649" y="3628"/>
            <a:chExt cx="952" cy="543"/>
          </a:xfrm>
        </p:grpSpPr>
        <p:sp>
          <p:nvSpPr>
            <p:cNvPr id="91181" name="Rectangle 54"/>
            <p:cNvSpPr>
              <a:spLocks noChangeArrowheads="1"/>
            </p:cNvSpPr>
            <p:nvPr/>
          </p:nvSpPr>
          <p:spPr bwMode="auto">
            <a:xfrm>
              <a:off x="4649" y="4059"/>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82" name="Rectangle 55"/>
            <p:cNvSpPr>
              <a:spLocks noChangeArrowheads="1"/>
            </p:cNvSpPr>
            <p:nvPr/>
          </p:nvSpPr>
          <p:spPr bwMode="auto">
            <a:xfrm>
              <a:off x="5398" y="4059"/>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83" name="Rectangle 56"/>
            <p:cNvSpPr>
              <a:spLocks noChangeArrowheads="1"/>
            </p:cNvSpPr>
            <p:nvPr/>
          </p:nvSpPr>
          <p:spPr bwMode="auto">
            <a:xfrm>
              <a:off x="5261" y="3810"/>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84" name="Rectangle 57"/>
            <p:cNvSpPr>
              <a:spLocks noChangeArrowheads="1"/>
            </p:cNvSpPr>
            <p:nvPr/>
          </p:nvSpPr>
          <p:spPr bwMode="auto">
            <a:xfrm>
              <a:off x="4741" y="3810"/>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85" name="Rectangle 58"/>
            <p:cNvSpPr>
              <a:spLocks noChangeArrowheads="1"/>
            </p:cNvSpPr>
            <p:nvPr/>
          </p:nvSpPr>
          <p:spPr bwMode="auto">
            <a:xfrm>
              <a:off x="5012" y="3628"/>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86" name="AutoShape 59"/>
            <p:cNvCxnSpPr>
              <a:cxnSpLocks noChangeShapeType="1"/>
              <a:stCxn id="91181" idx="0"/>
              <a:endCxn id="91184" idx="2"/>
            </p:cNvCxnSpPr>
            <p:nvPr/>
          </p:nvCxnSpPr>
          <p:spPr bwMode="auto">
            <a:xfrm flipV="1">
              <a:off x="4762" y="3923"/>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87" name="AutoShape 60"/>
            <p:cNvCxnSpPr>
              <a:cxnSpLocks noChangeShapeType="1"/>
              <a:stCxn id="91184" idx="0"/>
              <a:endCxn id="91185" idx="1"/>
            </p:cNvCxnSpPr>
            <p:nvPr/>
          </p:nvCxnSpPr>
          <p:spPr bwMode="auto">
            <a:xfrm flipV="1">
              <a:off x="4876" y="3685"/>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88" name="AutoShape 61"/>
            <p:cNvCxnSpPr>
              <a:cxnSpLocks noChangeShapeType="1"/>
              <a:stCxn id="91185" idx="3"/>
              <a:endCxn id="91183" idx="0"/>
            </p:cNvCxnSpPr>
            <p:nvPr/>
          </p:nvCxnSpPr>
          <p:spPr bwMode="auto">
            <a:xfrm>
              <a:off x="5238" y="3685"/>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9" name="AutoShape 62"/>
            <p:cNvCxnSpPr>
              <a:cxnSpLocks noChangeShapeType="1"/>
              <a:stCxn id="91183" idx="2"/>
              <a:endCxn id="91182" idx="0"/>
            </p:cNvCxnSpPr>
            <p:nvPr/>
          </p:nvCxnSpPr>
          <p:spPr bwMode="auto">
            <a:xfrm>
              <a:off x="5374" y="3923"/>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7" name="Group 63"/>
          <p:cNvGrpSpPr>
            <a:grpSpLocks/>
          </p:cNvGrpSpPr>
          <p:nvPr/>
        </p:nvGrpSpPr>
        <p:grpSpPr bwMode="auto">
          <a:xfrm>
            <a:off x="8853488" y="4706938"/>
            <a:ext cx="1657350" cy="868362"/>
            <a:chOff x="4944" y="2744"/>
            <a:chExt cx="952" cy="543"/>
          </a:xfrm>
        </p:grpSpPr>
        <p:sp>
          <p:nvSpPr>
            <p:cNvPr id="91172" name="Rectangle 64"/>
            <p:cNvSpPr>
              <a:spLocks noChangeArrowheads="1"/>
            </p:cNvSpPr>
            <p:nvPr/>
          </p:nvSpPr>
          <p:spPr bwMode="auto">
            <a:xfrm>
              <a:off x="4944"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73" name="Rectangle 65"/>
            <p:cNvSpPr>
              <a:spLocks noChangeArrowheads="1"/>
            </p:cNvSpPr>
            <p:nvPr/>
          </p:nvSpPr>
          <p:spPr bwMode="auto">
            <a:xfrm>
              <a:off x="5693"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74" name="Rectangle 66"/>
            <p:cNvSpPr>
              <a:spLocks noChangeArrowheads="1"/>
            </p:cNvSpPr>
            <p:nvPr/>
          </p:nvSpPr>
          <p:spPr bwMode="auto">
            <a:xfrm>
              <a:off x="5556"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75" name="Rectangle 67"/>
            <p:cNvSpPr>
              <a:spLocks noChangeArrowheads="1"/>
            </p:cNvSpPr>
            <p:nvPr/>
          </p:nvSpPr>
          <p:spPr bwMode="auto">
            <a:xfrm>
              <a:off x="5036"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76" name="Rectangle 68"/>
            <p:cNvSpPr>
              <a:spLocks noChangeArrowheads="1"/>
            </p:cNvSpPr>
            <p:nvPr/>
          </p:nvSpPr>
          <p:spPr bwMode="auto">
            <a:xfrm>
              <a:off x="5306"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77" name="AutoShape 69"/>
            <p:cNvCxnSpPr>
              <a:cxnSpLocks noChangeShapeType="1"/>
              <a:stCxn id="91172" idx="0"/>
              <a:endCxn id="91175" idx="2"/>
            </p:cNvCxnSpPr>
            <p:nvPr/>
          </p:nvCxnSpPr>
          <p:spPr bwMode="auto">
            <a:xfrm flipV="1">
              <a:off x="5057"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78" name="AutoShape 70"/>
            <p:cNvCxnSpPr>
              <a:cxnSpLocks noChangeShapeType="1"/>
              <a:stCxn id="91175" idx="0"/>
              <a:endCxn id="91176" idx="1"/>
            </p:cNvCxnSpPr>
            <p:nvPr/>
          </p:nvCxnSpPr>
          <p:spPr bwMode="auto">
            <a:xfrm flipV="1">
              <a:off x="5171"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9" name="AutoShape 71"/>
            <p:cNvCxnSpPr>
              <a:cxnSpLocks noChangeShapeType="1"/>
              <a:stCxn id="91176" idx="3"/>
              <a:endCxn id="91174" idx="0"/>
            </p:cNvCxnSpPr>
            <p:nvPr/>
          </p:nvCxnSpPr>
          <p:spPr bwMode="auto">
            <a:xfrm>
              <a:off x="5533"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0" name="AutoShape 72"/>
            <p:cNvCxnSpPr>
              <a:cxnSpLocks noChangeShapeType="1"/>
              <a:stCxn id="91174" idx="2"/>
              <a:endCxn id="91173" idx="0"/>
            </p:cNvCxnSpPr>
            <p:nvPr/>
          </p:nvCxnSpPr>
          <p:spPr bwMode="auto">
            <a:xfrm>
              <a:off x="5669"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8" name="Group 73"/>
          <p:cNvGrpSpPr>
            <a:grpSpLocks/>
          </p:cNvGrpSpPr>
          <p:nvPr/>
        </p:nvGrpSpPr>
        <p:grpSpPr bwMode="auto">
          <a:xfrm>
            <a:off x="5622925" y="4897438"/>
            <a:ext cx="1658938" cy="868362"/>
            <a:chOff x="3175" y="2744"/>
            <a:chExt cx="952" cy="543"/>
          </a:xfrm>
        </p:grpSpPr>
        <p:sp>
          <p:nvSpPr>
            <p:cNvPr id="91163"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4"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65"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66"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67"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68" name="AutoShape 79"/>
            <p:cNvCxnSpPr>
              <a:cxnSpLocks noChangeShapeType="1"/>
              <a:stCxn id="91163" idx="0"/>
              <a:endCxn id="91166"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69" name="AutoShape 80"/>
            <p:cNvCxnSpPr>
              <a:cxnSpLocks noChangeShapeType="1"/>
              <a:stCxn id="91166" idx="0"/>
              <a:endCxn id="91167"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0" name="AutoShape 81"/>
            <p:cNvCxnSpPr>
              <a:cxnSpLocks noChangeShapeType="1"/>
              <a:stCxn id="91167" idx="3"/>
              <a:endCxn id="91165"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71" name="AutoShape 82"/>
            <p:cNvCxnSpPr>
              <a:cxnSpLocks noChangeShapeType="1"/>
              <a:stCxn id="91165" idx="2"/>
              <a:endCxn id="91164"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 name="Group 100"/>
          <p:cNvGrpSpPr>
            <a:grpSpLocks/>
          </p:cNvGrpSpPr>
          <p:nvPr/>
        </p:nvGrpSpPr>
        <p:grpSpPr bwMode="auto">
          <a:xfrm>
            <a:off x="5359400" y="1563688"/>
            <a:ext cx="4656138" cy="2578100"/>
            <a:chOff x="2903" y="1133"/>
            <a:chExt cx="2676" cy="1611"/>
          </a:xfrm>
        </p:grpSpPr>
        <p:grpSp>
          <p:nvGrpSpPr>
            <p:cNvPr id="10" name="Group 2"/>
            <p:cNvGrpSpPr>
              <a:grpSpLocks/>
            </p:cNvGrpSpPr>
            <p:nvPr/>
          </p:nvGrpSpPr>
          <p:grpSpPr bwMode="auto">
            <a:xfrm>
              <a:off x="2903" y="2320"/>
              <a:ext cx="968" cy="406"/>
              <a:chOff x="453" y="3606"/>
              <a:chExt cx="1927" cy="847"/>
            </a:xfrm>
          </p:grpSpPr>
          <p:sp>
            <p:nvSpPr>
              <p:cNvPr id="91161" name="Rectangle 3"/>
              <p:cNvSpPr>
                <a:spLocks noChangeArrowheads="1"/>
              </p:cNvSpPr>
              <p:nvPr/>
            </p:nvSpPr>
            <p:spPr bwMode="auto">
              <a:xfrm>
                <a:off x="453" y="3606"/>
                <a:ext cx="1928" cy="79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2" name="Text Box 4"/>
              <p:cNvSpPr txBox="1">
                <a:spLocks noChangeArrowheads="1"/>
              </p:cNvSpPr>
              <p:nvPr/>
            </p:nvSpPr>
            <p:spPr bwMode="auto">
              <a:xfrm>
                <a:off x="453" y="3606"/>
                <a:ext cx="1928" cy="848"/>
              </a:xfrm>
              <a:prstGeom prst="rect">
                <a:avLst/>
              </a:prstGeom>
              <a:noFill/>
              <a:ln w="9525">
                <a:noFill/>
                <a:round/>
                <a:headEnd/>
                <a:tailEnd/>
              </a:ln>
            </p:spPr>
            <p:txBody>
              <a:bodyPr lIns="89991" tIns="44996" rIns="89991" bIns="44996"/>
              <a:lstStyle/>
              <a:p>
                <a:pPr algn="ctr">
                  <a:lnSpc>
                    <a:spcPct val="79000"/>
                  </a:lnSpc>
                  <a:tabLst>
                    <a:tab pos="765175" algn="l"/>
                    <a:tab pos="1531938" algn="l"/>
                    <a:tab pos="2297113" algn="l"/>
                    <a:tab pos="3063875" algn="l"/>
                  </a:tabLst>
                </a:pPr>
                <a:r>
                  <a:rPr lang="en-GB">
                    <a:solidFill>
                      <a:srgbClr val="000000"/>
                    </a:solidFill>
                  </a:rPr>
                  <a:t>Services </a:t>
                </a:r>
              </a:p>
              <a:p>
                <a:pPr algn="ctr">
                  <a:lnSpc>
                    <a:spcPct val="79000"/>
                  </a:lnSpc>
                  <a:tabLst>
                    <a:tab pos="765175" algn="l"/>
                    <a:tab pos="1531938" algn="l"/>
                    <a:tab pos="2297113" algn="l"/>
                    <a:tab pos="3063875" algn="l"/>
                  </a:tabLst>
                </a:pPr>
                <a:r>
                  <a:rPr lang="en-GB">
                    <a:solidFill>
                      <a:srgbClr val="000000"/>
                    </a:solidFill>
                  </a:rPr>
                  <a:t>Fonctionnel</a:t>
                </a:r>
              </a:p>
              <a:p>
                <a:pPr algn="ctr">
                  <a:lnSpc>
                    <a:spcPct val="79000"/>
                  </a:lnSpc>
                  <a:tabLst>
                    <a:tab pos="765175" algn="l"/>
                    <a:tab pos="1531938" algn="l"/>
                    <a:tab pos="2297113" algn="l"/>
                    <a:tab pos="3063875" algn="l"/>
                  </a:tabLst>
                </a:pPr>
                <a:endParaRPr lang="en-GB">
                  <a:solidFill>
                    <a:srgbClr val="000000"/>
                  </a:solidFill>
                </a:endParaRPr>
              </a:p>
              <a:p>
                <a:pPr algn="ctr">
                  <a:lnSpc>
                    <a:spcPct val="79000"/>
                  </a:lnSpc>
                  <a:tabLst>
                    <a:tab pos="765175" algn="l"/>
                    <a:tab pos="1531938" algn="l"/>
                    <a:tab pos="2297113" algn="l"/>
                    <a:tab pos="3063875" algn="l"/>
                  </a:tabLst>
                </a:pPr>
                <a:endParaRPr lang="en-GB" i="1">
                  <a:solidFill>
                    <a:srgbClr val="000000"/>
                  </a:solidFill>
                </a:endParaRPr>
              </a:p>
            </p:txBody>
          </p:sp>
        </p:grpSp>
        <p:grpSp>
          <p:nvGrpSpPr>
            <p:cNvPr id="11" name="Group 5"/>
            <p:cNvGrpSpPr>
              <a:grpSpLocks/>
            </p:cNvGrpSpPr>
            <p:nvPr/>
          </p:nvGrpSpPr>
          <p:grpSpPr bwMode="auto">
            <a:xfrm>
              <a:off x="4794" y="2309"/>
              <a:ext cx="785" cy="435"/>
              <a:chOff x="4219" y="3583"/>
              <a:chExt cx="1563" cy="907"/>
            </a:xfrm>
          </p:grpSpPr>
          <p:sp>
            <p:nvSpPr>
              <p:cNvPr id="91159" name="Rectangle 6"/>
              <p:cNvSpPr>
                <a:spLocks noChangeArrowheads="1"/>
              </p:cNvSpPr>
              <p:nvPr/>
            </p:nvSpPr>
            <p:spPr bwMode="auto">
              <a:xfrm>
                <a:off x="4219" y="3583"/>
                <a:ext cx="1564" cy="806"/>
              </a:xfrm>
              <a:prstGeom prst="rect">
                <a:avLst/>
              </a:prstGeom>
              <a:solidFill>
                <a:srgbClr val="E6FF00"/>
              </a:solidFill>
              <a:ln w="9360">
                <a:solidFill>
                  <a:srgbClr val="000000"/>
                </a:solidFill>
                <a:round/>
                <a:headEnd/>
                <a:tailEnd/>
              </a:ln>
            </p:spPr>
            <p:txBody>
              <a:bodyPr wrap="none" anchor="ctr"/>
              <a:lstStyle/>
              <a:p>
                <a:endParaRPr lang="fr-FR"/>
              </a:p>
            </p:txBody>
          </p:sp>
          <p:sp>
            <p:nvSpPr>
              <p:cNvPr id="91160" name="Text Box 7"/>
              <p:cNvSpPr txBox="1">
                <a:spLocks noChangeArrowheads="1"/>
              </p:cNvSpPr>
              <p:nvPr/>
            </p:nvSpPr>
            <p:spPr bwMode="auto">
              <a:xfrm>
                <a:off x="4287" y="3609"/>
                <a:ext cx="1429" cy="882"/>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 pos="2297113" algn="l"/>
                  </a:tabLst>
                </a:pPr>
                <a:r>
                  <a:rPr lang="en-GB" i="1">
                    <a:solidFill>
                      <a:srgbClr val="000000"/>
                    </a:solidFill>
                  </a:rPr>
                  <a:t>Services</a:t>
                </a:r>
              </a:p>
              <a:p>
                <a:pPr algn="ctr">
                  <a:lnSpc>
                    <a:spcPct val="89000"/>
                  </a:lnSpc>
                  <a:tabLst>
                    <a:tab pos="765175" algn="l"/>
                    <a:tab pos="1531938" algn="l"/>
                    <a:tab pos="2297113" algn="l"/>
                  </a:tabLst>
                </a:pPr>
                <a:r>
                  <a:rPr lang="en-GB" i="1">
                    <a:solidFill>
                      <a:srgbClr val="000000"/>
                    </a:solidFill>
                  </a:rPr>
                  <a:t>D’interaction</a:t>
                </a:r>
              </a:p>
            </p:txBody>
          </p:sp>
        </p:grpSp>
        <p:sp>
          <p:nvSpPr>
            <p:cNvPr id="91150" name="Rectangle 8"/>
            <p:cNvSpPr>
              <a:spLocks noChangeArrowheads="1"/>
            </p:cNvSpPr>
            <p:nvPr/>
          </p:nvSpPr>
          <p:spPr bwMode="auto">
            <a:xfrm>
              <a:off x="4611" y="1787"/>
              <a:ext cx="797" cy="326"/>
            </a:xfrm>
            <a:prstGeom prst="rect">
              <a:avLst/>
            </a:prstGeom>
            <a:solidFill>
              <a:srgbClr val="FF6633"/>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 pos="2297113" algn="l"/>
                </a:tabLst>
              </a:pPr>
              <a:endParaRPr lang="en-GB">
                <a:solidFill>
                  <a:srgbClr val="000000"/>
                </a:solidFill>
              </a:endParaRPr>
            </a:p>
            <a:p>
              <a:pPr algn="ctr">
                <a:lnSpc>
                  <a:spcPct val="89000"/>
                </a:lnSpc>
                <a:tabLst>
                  <a:tab pos="765175" algn="l"/>
                  <a:tab pos="1531938" algn="l"/>
                  <a:tab pos="2297113" algn="l"/>
                </a:tabLst>
              </a:pPr>
              <a:r>
                <a:rPr lang="en-GB" i="1">
                  <a:solidFill>
                    <a:srgbClr val="000000"/>
                  </a:solidFill>
                </a:rPr>
                <a:t>Adaptor</a:t>
              </a:r>
            </a:p>
          </p:txBody>
        </p:sp>
        <p:sp>
          <p:nvSpPr>
            <p:cNvPr id="91151" name="Rectangle 9"/>
            <p:cNvSpPr>
              <a:spLocks noChangeArrowheads="1"/>
            </p:cNvSpPr>
            <p:nvPr/>
          </p:nvSpPr>
          <p:spPr bwMode="auto">
            <a:xfrm>
              <a:off x="3084" y="1791"/>
              <a:ext cx="648" cy="326"/>
            </a:xfrm>
            <a:prstGeom prst="rect">
              <a:avLst/>
            </a:prstGeom>
            <a:solidFill>
              <a:srgbClr val="3DEB3D"/>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Lst>
              </a:pPr>
              <a:endParaRPr lang="en-GB">
                <a:solidFill>
                  <a:srgbClr val="000000"/>
                </a:solidFill>
              </a:endParaRPr>
            </a:p>
            <a:p>
              <a:pPr algn="ctr">
                <a:lnSpc>
                  <a:spcPct val="89000"/>
                </a:lnSpc>
                <a:tabLst>
                  <a:tab pos="765175" algn="l"/>
                  <a:tab pos="1531938" algn="l"/>
                </a:tabLst>
              </a:pPr>
              <a:r>
                <a:rPr lang="en-GB" i="1">
                  <a:solidFill>
                    <a:srgbClr val="000000"/>
                  </a:solidFill>
                </a:rPr>
                <a:t>Adaptor</a:t>
              </a:r>
            </a:p>
          </p:txBody>
        </p:sp>
        <p:grpSp>
          <p:nvGrpSpPr>
            <p:cNvPr id="12" name="Group 10"/>
            <p:cNvGrpSpPr>
              <a:grpSpLocks/>
            </p:cNvGrpSpPr>
            <p:nvPr/>
          </p:nvGrpSpPr>
          <p:grpSpPr bwMode="auto">
            <a:xfrm>
              <a:off x="3894" y="1133"/>
              <a:ext cx="683" cy="326"/>
              <a:chOff x="2426" y="1133"/>
              <a:chExt cx="1360" cy="680"/>
            </a:xfrm>
          </p:grpSpPr>
          <p:sp>
            <p:nvSpPr>
              <p:cNvPr id="91157" name="Rectangle 11"/>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1158" name="Text Box 12"/>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r>
                  <a:rPr lang="en-GB">
                    <a:solidFill>
                      <a:srgbClr val="000000"/>
                    </a:solidFill>
                  </a:rPr>
                  <a:t>Dialogue </a:t>
                </a:r>
              </a:p>
              <a:p>
                <a:pPr algn="ctr">
                  <a:lnSpc>
                    <a:spcPct val="79000"/>
                  </a:lnSpc>
                  <a:tabLst>
                    <a:tab pos="765175" algn="l"/>
                    <a:tab pos="1531938" algn="l"/>
                  </a:tabLst>
                </a:pPr>
                <a:endParaRPr lang="en-GB" i="1">
                  <a:solidFill>
                    <a:srgbClr val="000000"/>
                  </a:solidFill>
                </a:endParaRPr>
              </a:p>
            </p:txBody>
          </p:sp>
        </p:grpSp>
        <p:cxnSp>
          <p:nvCxnSpPr>
            <p:cNvPr id="91153" name="AutoShape 13"/>
            <p:cNvCxnSpPr>
              <a:cxnSpLocks noChangeShapeType="1"/>
            </p:cNvCxnSpPr>
            <p:nvPr/>
          </p:nvCxnSpPr>
          <p:spPr bwMode="auto">
            <a:xfrm rot="-5400000">
              <a:off x="3123" y="2161"/>
              <a:ext cx="207" cy="104"/>
            </a:xfrm>
            <a:prstGeom prst="curvedConnector3">
              <a:avLst>
                <a:gd name="adj1" fmla="val 50000"/>
              </a:avLst>
            </a:prstGeom>
            <a:noFill/>
            <a:ln w="9360">
              <a:solidFill>
                <a:srgbClr val="000000"/>
              </a:solidFill>
              <a:round/>
              <a:headEnd type="triangle" w="med" len="med"/>
              <a:tailEnd type="triangle" w="med" len="med"/>
            </a:ln>
          </p:spPr>
        </p:cxnSp>
        <p:cxnSp>
          <p:nvCxnSpPr>
            <p:cNvPr id="91154" name="AutoShape 14"/>
            <p:cNvCxnSpPr>
              <a:cxnSpLocks noChangeShapeType="1"/>
              <a:stCxn id="91151" idx="0"/>
              <a:endCxn id="91157" idx="1"/>
            </p:cNvCxnSpPr>
            <p:nvPr/>
          </p:nvCxnSpPr>
          <p:spPr bwMode="auto">
            <a:xfrm rot="-5400000">
              <a:off x="3403" y="1301"/>
              <a:ext cx="495" cy="486"/>
            </a:xfrm>
            <a:prstGeom prst="curvedConnector2">
              <a:avLst/>
            </a:prstGeom>
            <a:noFill/>
            <a:ln w="9360">
              <a:solidFill>
                <a:srgbClr val="000000"/>
              </a:solidFill>
              <a:round/>
              <a:headEnd type="triangle" w="med" len="med"/>
              <a:tailEnd type="triangle" w="med" len="med"/>
            </a:ln>
          </p:spPr>
        </p:cxnSp>
        <p:cxnSp>
          <p:nvCxnSpPr>
            <p:cNvPr id="91155" name="AutoShape 15"/>
            <p:cNvCxnSpPr>
              <a:cxnSpLocks noChangeShapeType="1"/>
              <a:stCxn id="91158" idx="3"/>
              <a:endCxn id="91150" idx="0"/>
            </p:cNvCxnSpPr>
            <p:nvPr/>
          </p:nvCxnSpPr>
          <p:spPr bwMode="auto">
            <a:xfrm>
              <a:off x="4566" y="1289"/>
              <a:ext cx="444" cy="498"/>
            </a:xfrm>
            <a:prstGeom prst="curvedConnector2">
              <a:avLst/>
            </a:prstGeom>
            <a:noFill/>
            <a:ln w="9360">
              <a:solidFill>
                <a:srgbClr val="000000"/>
              </a:solidFill>
              <a:round/>
              <a:headEnd type="triangle" w="med" len="med"/>
              <a:tailEnd type="triangle" w="med" len="med"/>
            </a:ln>
          </p:spPr>
        </p:cxnSp>
        <p:cxnSp>
          <p:nvCxnSpPr>
            <p:cNvPr id="91156" name="AutoShape 16"/>
            <p:cNvCxnSpPr>
              <a:cxnSpLocks noChangeShapeType="1"/>
              <a:stCxn id="91150" idx="2"/>
              <a:endCxn id="91159" idx="0"/>
            </p:cNvCxnSpPr>
            <p:nvPr/>
          </p:nvCxnSpPr>
          <p:spPr bwMode="auto">
            <a:xfrm rot="16200000" flipH="1">
              <a:off x="5001" y="2122"/>
              <a:ext cx="196" cy="177"/>
            </a:xfrm>
            <a:prstGeom prst="curvedConnector3">
              <a:avLst>
                <a:gd name="adj1" fmla="val 50000"/>
              </a:avLst>
            </a:prstGeom>
            <a:noFill/>
            <a:ln w="9360">
              <a:solidFill>
                <a:srgbClr val="000000"/>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2"/>
          <p:cNvSpPr>
            <a:spLocks noGrp="1"/>
          </p:cNvSpPr>
          <p:nvPr>
            <p:ph type="title" idx="4294967295"/>
          </p:nvPr>
        </p:nvSpPr>
        <p:spPr>
          <a:xfrm>
            <a:off x="0" y="254000"/>
            <a:ext cx="10312400" cy="842963"/>
          </a:xfrm>
        </p:spPr>
        <p:txBody>
          <a:bodyPr/>
          <a:lstStyle/>
          <a:p>
            <a:pPr eaLnBrk="1" hangingPunct="1"/>
            <a:r>
              <a:rPr lang="en-US" smtClean="0"/>
              <a:t>Quid des assemblages</a:t>
            </a:r>
          </a:p>
        </p:txBody>
      </p:sp>
      <p:grpSp>
        <p:nvGrpSpPr>
          <p:cNvPr id="2" name="Group 3"/>
          <p:cNvGrpSpPr>
            <a:grpSpLocks/>
          </p:cNvGrpSpPr>
          <p:nvPr/>
        </p:nvGrpSpPr>
        <p:grpSpPr bwMode="auto">
          <a:xfrm>
            <a:off x="1738313" y="2722563"/>
            <a:ext cx="1655762" cy="868362"/>
            <a:chOff x="340" y="2857"/>
            <a:chExt cx="952" cy="543"/>
          </a:xfrm>
        </p:grpSpPr>
        <p:sp>
          <p:nvSpPr>
            <p:cNvPr id="92222"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23"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24"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25"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26"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27" name="AutoShape 9"/>
            <p:cNvCxnSpPr>
              <a:cxnSpLocks noChangeShapeType="1"/>
              <a:stCxn id="92222" idx="0"/>
              <a:endCxn id="92225"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28" name="AutoShape 10"/>
            <p:cNvCxnSpPr>
              <a:cxnSpLocks noChangeShapeType="1"/>
              <a:stCxn id="92225" idx="0"/>
              <a:endCxn id="92226"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9" name="AutoShape 11"/>
            <p:cNvCxnSpPr>
              <a:cxnSpLocks noChangeShapeType="1"/>
              <a:stCxn id="92226" idx="3"/>
              <a:endCxn id="92224"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30" name="AutoShape 12"/>
            <p:cNvCxnSpPr>
              <a:cxnSpLocks noChangeShapeType="1"/>
              <a:stCxn id="92224" idx="2"/>
              <a:endCxn id="92223"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3" name="Group 13"/>
          <p:cNvGrpSpPr>
            <a:grpSpLocks/>
          </p:cNvGrpSpPr>
          <p:nvPr/>
        </p:nvGrpSpPr>
        <p:grpSpPr bwMode="auto">
          <a:xfrm>
            <a:off x="1265238" y="5637213"/>
            <a:ext cx="1655762" cy="868362"/>
            <a:chOff x="1020" y="3651"/>
            <a:chExt cx="952" cy="543"/>
          </a:xfrm>
        </p:grpSpPr>
        <p:sp>
          <p:nvSpPr>
            <p:cNvPr id="92213"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14"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15"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16"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17"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18" name="AutoShape 19"/>
            <p:cNvCxnSpPr>
              <a:cxnSpLocks noChangeShapeType="1"/>
              <a:stCxn id="92213" idx="0"/>
              <a:endCxn id="92216"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9" name="AutoShape 20"/>
            <p:cNvCxnSpPr>
              <a:cxnSpLocks noChangeShapeType="1"/>
              <a:stCxn id="92216" idx="0"/>
              <a:endCxn id="92217"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0" name="AutoShape 21"/>
            <p:cNvCxnSpPr>
              <a:cxnSpLocks noChangeShapeType="1"/>
              <a:stCxn id="92217" idx="3"/>
              <a:endCxn id="92215"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21" name="AutoShape 22"/>
            <p:cNvCxnSpPr>
              <a:cxnSpLocks noChangeShapeType="1"/>
              <a:stCxn id="92215" idx="2"/>
              <a:endCxn id="92214"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4" name="Group 23"/>
          <p:cNvGrpSpPr>
            <a:grpSpLocks/>
          </p:cNvGrpSpPr>
          <p:nvPr/>
        </p:nvGrpSpPr>
        <p:grpSpPr bwMode="auto">
          <a:xfrm>
            <a:off x="1419225" y="4027488"/>
            <a:ext cx="1657350" cy="868362"/>
            <a:chOff x="1882" y="2631"/>
            <a:chExt cx="952" cy="543"/>
          </a:xfrm>
        </p:grpSpPr>
        <p:sp>
          <p:nvSpPr>
            <p:cNvPr id="92204" name="Rectangle 24"/>
            <p:cNvSpPr>
              <a:spLocks noChangeArrowheads="1"/>
            </p:cNvSpPr>
            <p:nvPr/>
          </p:nvSpPr>
          <p:spPr bwMode="auto">
            <a:xfrm>
              <a:off x="1882" y="3061"/>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05" name="Rectangle 25"/>
            <p:cNvSpPr>
              <a:spLocks noChangeArrowheads="1"/>
            </p:cNvSpPr>
            <p:nvPr/>
          </p:nvSpPr>
          <p:spPr bwMode="auto">
            <a:xfrm>
              <a:off x="2631" y="3061"/>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06" name="Rectangle 26"/>
            <p:cNvSpPr>
              <a:spLocks noChangeArrowheads="1"/>
            </p:cNvSpPr>
            <p:nvPr/>
          </p:nvSpPr>
          <p:spPr bwMode="auto">
            <a:xfrm>
              <a:off x="2495" y="281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07" name="Rectangle 27"/>
            <p:cNvSpPr>
              <a:spLocks noChangeArrowheads="1"/>
            </p:cNvSpPr>
            <p:nvPr/>
          </p:nvSpPr>
          <p:spPr bwMode="auto">
            <a:xfrm>
              <a:off x="1975" y="281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08" name="Rectangle 28"/>
            <p:cNvSpPr>
              <a:spLocks noChangeArrowheads="1"/>
            </p:cNvSpPr>
            <p:nvPr/>
          </p:nvSpPr>
          <p:spPr bwMode="auto">
            <a:xfrm>
              <a:off x="2245" y="263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9" name="AutoShape 29"/>
            <p:cNvCxnSpPr>
              <a:cxnSpLocks noChangeShapeType="1"/>
              <a:stCxn id="92204" idx="0"/>
              <a:endCxn id="92207" idx="2"/>
            </p:cNvCxnSpPr>
            <p:nvPr/>
          </p:nvCxnSpPr>
          <p:spPr bwMode="auto">
            <a:xfrm flipV="1">
              <a:off x="1996" y="2925"/>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0" name="AutoShape 30"/>
            <p:cNvCxnSpPr>
              <a:cxnSpLocks noChangeShapeType="1"/>
              <a:stCxn id="92207" idx="0"/>
              <a:endCxn id="92208" idx="1"/>
            </p:cNvCxnSpPr>
            <p:nvPr/>
          </p:nvCxnSpPr>
          <p:spPr bwMode="auto">
            <a:xfrm flipV="1">
              <a:off x="2110" y="2687"/>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11" name="AutoShape 31"/>
            <p:cNvCxnSpPr>
              <a:cxnSpLocks noChangeShapeType="1"/>
              <a:stCxn id="92208" idx="3"/>
              <a:endCxn id="92206" idx="0"/>
            </p:cNvCxnSpPr>
            <p:nvPr/>
          </p:nvCxnSpPr>
          <p:spPr bwMode="auto">
            <a:xfrm>
              <a:off x="2472" y="2687"/>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12" name="AutoShape 32"/>
            <p:cNvCxnSpPr>
              <a:cxnSpLocks noChangeShapeType="1"/>
              <a:stCxn id="92206" idx="2"/>
              <a:endCxn id="92205" idx="0"/>
            </p:cNvCxnSpPr>
            <p:nvPr/>
          </p:nvCxnSpPr>
          <p:spPr bwMode="auto">
            <a:xfrm>
              <a:off x="2608" y="2925"/>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5" name="Group 33"/>
          <p:cNvGrpSpPr>
            <a:grpSpLocks/>
          </p:cNvGrpSpPr>
          <p:nvPr/>
        </p:nvGrpSpPr>
        <p:grpSpPr bwMode="auto">
          <a:xfrm>
            <a:off x="4183063" y="4098925"/>
            <a:ext cx="1655762" cy="869950"/>
            <a:chOff x="2608" y="3764"/>
            <a:chExt cx="952" cy="543"/>
          </a:xfrm>
        </p:grpSpPr>
        <p:sp>
          <p:nvSpPr>
            <p:cNvPr id="92195"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96"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97"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98"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9"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0" name="AutoShape 39"/>
            <p:cNvCxnSpPr>
              <a:cxnSpLocks noChangeShapeType="1"/>
              <a:stCxn id="92195" idx="0"/>
              <a:endCxn id="92198"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01" name="AutoShape 40"/>
            <p:cNvCxnSpPr>
              <a:cxnSpLocks noChangeShapeType="1"/>
              <a:stCxn id="92198" idx="0"/>
              <a:endCxn id="92199"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02" name="AutoShape 41"/>
            <p:cNvCxnSpPr>
              <a:cxnSpLocks noChangeShapeType="1"/>
              <a:stCxn id="92199" idx="3"/>
              <a:endCxn id="92197"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03" name="AutoShape 42"/>
            <p:cNvCxnSpPr>
              <a:cxnSpLocks noChangeShapeType="1"/>
              <a:stCxn id="92197" idx="2"/>
              <a:endCxn id="92196"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6" name="Group 43"/>
          <p:cNvGrpSpPr>
            <a:grpSpLocks/>
          </p:cNvGrpSpPr>
          <p:nvPr/>
        </p:nvGrpSpPr>
        <p:grpSpPr bwMode="auto">
          <a:xfrm>
            <a:off x="3709988" y="5624513"/>
            <a:ext cx="1655762" cy="868362"/>
            <a:chOff x="3696" y="3424"/>
            <a:chExt cx="952" cy="543"/>
          </a:xfrm>
        </p:grpSpPr>
        <p:sp>
          <p:nvSpPr>
            <p:cNvPr id="92186"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87"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88"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9"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0"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91" name="AutoShape 49"/>
            <p:cNvCxnSpPr>
              <a:cxnSpLocks noChangeShapeType="1"/>
              <a:stCxn id="92186" idx="0"/>
              <a:endCxn id="92189"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92" name="AutoShape 50"/>
            <p:cNvCxnSpPr>
              <a:cxnSpLocks noChangeShapeType="1"/>
              <a:stCxn id="92189" idx="0"/>
              <a:endCxn id="92190"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93" name="AutoShape 51"/>
            <p:cNvCxnSpPr>
              <a:cxnSpLocks noChangeShapeType="1"/>
              <a:stCxn id="92190" idx="3"/>
              <a:endCxn id="92188"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94" name="AutoShape 52"/>
            <p:cNvCxnSpPr>
              <a:cxnSpLocks noChangeShapeType="1"/>
              <a:stCxn id="92188" idx="2"/>
              <a:endCxn id="92187"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7" name="Group 73"/>
          <p:cNvGrpSpPr>
            <a:grpSpLocks/>
          </p:cNvGrpSpPr>
          <p:nvPr/>
        </p:nvGrpSpPr>
        <p:grpSpPr bwMode="auto">
          <a:xfrm>
            <a:off x="4262438" y="2647950"/>
            <a:ext cx="1658937" cy="869950"/>
            <a:chOff x="3175" y="2744"/>
            <a:chExt cx="952" cy="543"/>
          </a:xfrm>
        </p:grpSpPr>
        <p:sp>
          <p:nvSpPr>
            <p:cNvPr id="92177"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78"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79"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0"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81"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82" name="AutoShape 79"/>
            <p:cNvCxnSpPr>
              <a:cxnSpLocks noChangeShapeType="1"/>
              <a:stCxn id="92177" idx="0"/>
              <a:endCxn id="92180"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83" name="AutoShape 80"/>
            <p:cNvCxnSpPr>
              <a:cxnSpLocks noChangeShapeType="1"/>
              <a:stCxn id="92180" idx="0"/>
              <a:endCxn id="92181"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84" name="AutoShape 81"/>
            <p:cNvCxnSpPr>
              <a:cxnSpLocks noChangeShapeType="1"/>
              <a:stCxn id="92181" idx="3"/>
              <a:endCxn id="92179"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85" name="AutoShape 82"/>
            <p:cNvCxnSpPr>
              <a:cxnSpLocks noChangeShapeType="1"/>
              <a:stCxn id="92179" idx="2"/>
              <a:endCxn id="92178"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sp>
        <p:nvSpPr>
          <p:cNvPr id="92169" name="Rectangle 100"/>
          <p:cNvSpPr>
            <a:spLocks noChangeArrowheads="1"/>
          </p:cNvSpPr>
          <p:nvPr/>
        </p:nvSpPr>
        <p:spPr bwMode="auto">
          <a:xfrm>
            <a:off x="1263650" y="2430463"/>
            <a:ext cx="4814888" cy="1308100"/>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0" name="AutoShape 102"/>
          <p:cNvSpPr>
            <a:spLocks noChangeArrowheads="1"/>
          </p:cNvSpPr>
          <p:nvPr/>
        </p:nvSpPr>
        <p:spPr bwMode="auto">
          <a:xfrm rot="10800000">
            <a:off x="1263650" y="4173538"/>
            <a:ext cx="3551238" cy="1087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1" name="Rectangle 103"/>
          <p:cNvSpPr>
            <a:spLocks noChangeArrowheads="1"/>
          </p:cNvSpPr>
          <p:nvPr/>
        </p:nvSpPr>
        <p:spPr bwMode="auto">
          <a:xfrm>
            <a:off x="582613" y="1401763"/>
            <a:ext cx="10325100" cy="604777"/>
          </a:xfrm>
          <a:prstGeom prst="rect">
            <a:avLst/>
          </a:prstGeom>
          <a:noFill/>
          <a:ln w="9525">
            <a:noFill/>
            <a:miter lim="800000"/>
            <a:headEnd/>
            <a:tailEnd/>
          </a:ln>
        </p:spPr>
        <p:txBody>
          <a:bodyPr lIns="96771" tIns="48385" rIns="96771" bIns="48385">
            <a:spAutoFit/>
          </a:bodyPr>
          <a:lstStyle/>
          <a:p>
            <a:pPr>
              <a:lnSpc>
                <a:spcPct val="150000"/>
              </a:lnSpc>
              <a:spcBef>
                <a:spcPts val="650"/>
              </a:spcBef>
              <a:buClr>
                <a:srgbClr val="839EB1"/>
              </a:buClr>
              <a:buSzPct val="90000"/>
            </a:pPr>
            <a:r>
              <a:rPr lang="en-US" sz="2500" b="0" dirty="0">
                <a:latin typeface="+mj-lt"/>
              </a:rPr>
              <a:t>Comment </a:t>
            </a:r>
            <a:r>
              <a:rPr lang="en-US" sz="2500" b="0" dirty="0" err="1">
                <a:latin typeface="+mj-lt"/>
              </a:rPr>
              <a:t>fusionner</a:t>
            </a:r>
            <a:r>
              <a:rPr lang="en-US" sz="2500" b="0" dirty="0">
                <a:latin typeface="+mj-lt"/>
              </a:rPr>
              <a:t> 2 services </a:t>
            </a:r>
            <a:r>
              <a:rPr lang="en-US" sz="2500" b="0" dirty="0" err="1">
                <a:latin typeface="+mj-lt"/>
              </a:rPr>
              <a:t>respectant</a:t>
            </a:r>
            <a:r>
              <a:rPr lang="en-US" sz="2500" b="0" dirty="0">
                <a:latin typeface="+mj-lt"/>
              </a:rPr>
              <a:t> </a:t>
            </a:r>
            <a:r>
              <a:rPr lang="en-US" sz="2500" b="0" dirty="0" err="1" smtClean="0">
                <a:latin typeface="+mj-lt"/>
              </a:rPr>
              <a:t>l’architecture</a:t>
            </a:r>
            <a:r>
              <a:rPr lang="en-US" sz="2500" b="0" dirty="0" smtClean="0">
                <a:latin typeface="+mj-lt"/>
              </a:rPr>
              <a:t>?</a:t>
            </a:r>
            <a:endParaRPr lang="en-US" sz="2500" b="0" dirty="0">
              <a:latin typeface="+mj-lt"/>
            </a:endParaRPr>
          </a:p>
        </p:txBody>
      </p:sp>
      <p:sp>
        <p:nvSpPr>
          <p:cNvPr id="92172" name="AutoShape 108"/>
          <p:cNvSpPr>
            <a:spLocks noChangeArrowheads="1"/>
          </p:cNvSpPr>
          <p:nvPr/>
        </p:nvSpPr>
        <p:spPr bwMode="auto">
          <a:xfrm rot="10800000">
            <a:off x="2132013" y="5624513"/>
            <a:ext cx="3630612" cy="1233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3" name="Rectangle 113"/>
          <p:cNvSpPr>
            <a:spLocks noChangeArrowheads="1"/>
          </p:cNvSpPr>
          <p:nvPr/>
        </p:nvSpPr>
        <p:spPr bwMode="auto">
          <a:xfrm>
            <a:off x="1263650" y="5478463"/>
            <a:ext cx="4497388" cy="72707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4" name="Text Box 114"/>
          <p:cNvSpPr txBox="1">
            <a:spLocks noChangeArrowheads="1"/>
          </p:cNvSpPr>
          <p:nvPr/>
        </p:nvSpPr>
        <p:spPr bwMode="auto">
          <a:xfrm>
            <a:off x="6607175" y="2757488"/>
            <a:ext cx="3494412" cy="443964"/>
          </a:xfrm>
          <a:prstGeom prst="rect">
            <a:avLst/>
          </a:prstGeom>
          <a:noFill/>
          <a:ln w="9525">
            <a:noFill/>
            <a:miter lim="800000"/>
            <a:headEnd/>
            <a:tailEnd/>
          </a:ln>
        </p:spPr>
        <p:txBody>
          <a:bodyPr wrap="none" lIns="96771" tIns="48385" rIns="96771" bIns="48385">
            <a:spAutoFit/>
          </a:bodyPr>
          <a:lstStyle/>
          <a:p>
            <a:r>
              <a:rPr lang="fr-FR" sz="2500" b="0" dirty="0">
                <a:latin typeface="+mj-lt"/>
              </a:rPr>
              <a:t>Composition d’arches ?</a:t>
            </a:r>
          </a:p>
        </p:txBody>
      </p:sp>
      <p:sp>
        <p:nvSpPr>
          <p:cNvPr id="92175" name="Text Box 116"/>
          <p:cNvSpPr txBox="1">
            <a:spLocks noChangeArrowheads="1"/>
          </p:cNvSpPr>
          <p:nvPr/>
        </p:nvSpPr>
        <p:spPr bwMode="auto">
          <a:xfrm>
            <a:off x="6707188" y="4027488"/>
            <a:ext cx="3701200" cy="1136461"/>
          </a:xfrm>
          <a:prstGeom prst="rect">
            <a:avLst/>
          </a:prstGeom>
          <a:noFill/>
          <a:ln w="9525">
            <a:noFill/>
            <a:miter lim="800000"/>
            <a:headEnd/>
            <a:tailEnd/>
          </a:ln>
        </p:spPr>
        <p:txBody>
          <a:bodyPr wrap="none" lIns="96771" tIns="48385" rIns="96771" bIns="48385">
            <a:spAutoFit/>
          </a:bodyPr>
          <a:lstStyle/>
          <a:p>
            <a:r>
              <a:rPr lang="fr-FR" sz="2500" b="0" dirty="0">
                <a:latin typeface="+mj-lt"/>
              </a:rPr>
              <a:t>Assemblage des services </a:t>
            </a:r>
          </a:p>
          <a:p>
            <a:r>
              <a:rPr lang="fr-FR" sz="2500" b="0" dirty="0">
                <a:latin typeface="+mj-lt"/>
              </a:rPr>
              <a:t>fonctionnels</a:t>
            </a:r>
          </a:p>
          <a:p>
            <a:endParaRPr lang="fr-FR" sz="2500" dirty="0"/>
          </a:p>
        </p:txBody>
      </p:sp>
      <p:sp>
        <p:nvSpPr>
          <p:cNvPr id="92176" name="Text Box 117"/>
          <p:cNvSpPr txBox="1">
            <a:spLocks noChangeArrowheads="1"/>
          </p:cNvSpPr>
          <p:nvPr/>
        </p:nvSpPr>
        <p:spPr bwMode="auto">
          <a:xfrm>
            <a:off x="6943725" y="5335588"/>
            <a:ext cx="3294037" cy="1482710"/>
          </a:xfrm>
          <a:prstGeom prst="rect">
            <a:avLst/>
          </a:prstGeom>
          <a:solidFill>
            <a:schemeClr val="accent1"/>
          </a:solidFill>
          <a:ln w="9525">
            <a:noFill/>
            <a:miter lim="800000"/>
            <a:headEnd/>
            <a:tailEnd/>
          </a:ln>
        </p:spPr>
        <p:txBody>
          <a:bodyPr wrap="none" lIns="96771" tIns="48385" rIns="96771" bIns="48385">
            <a:spAutoFit/>
          </a:bodyPr>
          <a:lstStyle/>
          <a:p>
            <a:r>
              <a:rPr lang="fr-FR" sz="2500" b="0" dirty="0">
                <a:latin typeface="+mj-lt"/>
              </a:rPr>
              <a:t>Quid des dialogues ? </a:t>
            </a:r>
          </a:p>
          <a:p>
            <a:r>
              <a:rPr lang="fr-FR" sz="2500" b="0" dirty="0">
                <a:latin typeface="+mj-lt"/>
              </a:rPr>
              <a:t>Expression et fusion</a:t>
            </a:r>
          </a:p>
          <a:p>
            <a:r>
              <a:rPr lang="fr-FR" sz="2500" b="0" dirty="0">
                <a:latin typeface="+mj-lt"/>
              </a:rPr>
              <a:t>Quid des IHM?</a:t>
            </a:r>
          </a:p>
          <a:p>
            <a:r>
              <a:rPr lang="fr-FR" sz="2500" b="0" dirty="0">
                <a:latin typeface="+mj-lt"/>
              </a:rPr>
              <a:t>Expression et fusion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3"/>
          <p:cNvSpPr>
            <a:spLocks noGrp="1"/>
          </p:cNvSpPr>
          <p:nvPr>
            <p:ph type="title" idx="4294967295"/>
          </p:nvPr>
        </p:nvSpPr>
        <p:spPr>
          <a:xfrm>
            <a:off x="0" y="0"/>
            <a:ext cx="10312400" cy="842963"/>
          </a:xfrm>
        </p:spPr>
        <p:txBody>
          <a:bodyPr/>
          <a:lstStyle/>
          <a:p>
            <a:pPr eaLnBrk="1" hangingPunct="1"/>
            <a:r>
              <a:rPr lang="en-US" sz="3500" dirty="0" err="1" smtClean="0"/>
              <a:t>Travaux</a:t>
            </a:r>
            <a:r>
              <a:rPr lang="en-US" sz="3500" dirty="0" smtClean="0"/>
              <a:t> de </a:t>
            </a:r>
            <a:r>
              <a:rPr lang="en-US" sz="3500" dirty="0" err="1" smtClean="0"/>
              <a:t>références</a:t>
            </a:r>
            <a:r>
              <a:rPr lang="en-US" sz="3500" dirty="0" smtClean="0"/>
              <a:t> pour le </a:t>
            </a:r>
            <a:r>
              <a:rPr lang="en-US" sz="3500" dirty="0" err="1" smtClean="0"/>
              <a:t>domaine</a:t>
            </a:r>
            <a:r>
              <a:rPr lang="en-US" sz="3500" dirty="0" smtClean="0"/>
              <a:t> </a:t>
            </a:r>
            <a:r>
              <a:rPr lang="en-US" sz="3500" dirty="0" err="1" smtClean="0"/>
              <a:t>utilisateur</a:t>
            </a:r>
            <a:endParaRPr lang="en-US" sz="3500" dirty="0" smtClean="0"/>
          </a:p>
        </p:txBody>
      </p:sp>
      <p:sp>
        <p:nvSpPr>
          <p:cNvPr id="93187" name="Text Box 35"/>
          <p:cNvSpPr txBox="1">
            <a:spLocks noChangeArrowheads="1"/>
          </p:cNvSpPr>
          <p:nvPr/>
        </p:nvSpPr>
        <p:spPr bwMode="auto">
          <a:xfrm>
            <a:off x="303213" y="796925"/>
            <a:ext cx="9098510" cy="7022688"/>
          </a:xfrm>
          <a:prstGeom prst="rect">
            <a:avLst/>
          </a:prstGeom>
          <a:noFill/>
          <a:ln w="9525">
            <a:noFill/>
            <a:miter lim="800000"/>
            <a:headEnd/>
            <a:tailEnd/>
          </a:ln>
        </p:spPr>
        <p:txBody>
          <a:bodyPr wrap="none" lIns="96771" tIns="48385" rIns="96771" bIns="48385">
            <a:spAutoFit/>
          </a:bodyPr>
          <a:lstStyle/>
          <a:p>
            <a:r>
              <a:rPr lang="fr-FR" sz="2500" b="0" dirty="0">
                <a:solidFill>
                  <a:schemeClr val="accent1">
                    <a:lumMod val="75000"/>
                  </a:schemeClr>
                </a:solidFill>
                <a:latin typeface="+mj-lt"/>
              </a:rPr>
              <a:t>Travaux composants  (Fractal, SOA, Noah, WCOMP MODEL)</a:t>
            </a:r>
          </a:p>
          <a:p>
            <a:endParaRPr lang="fr-FR" sz="2500" b="0" dirty="0">
              <a:solidFill>
                <a:schemeClr val="accent2"/>
              </a:solidFill>
              <a:latin typeface="+mj-lt"/>
            </a:endParaRPr>
          </a:p>
          <a:p>
            <a:r>
              <a:rPr lang="fr-FR" sz="2500" b="0" dirty="0">
                <a:latin typeface="+mj-lt"/>
              </a:rPr>
              <a:t>	Gestion de la dynamique de l’application (apparition et</a:t>
            </a:r>
          </a:p>
          <a:p>
            <a:r>
              <a:rPr lang="fr-FR" sz="2500" b="0" dirty="0">
                <a:latin typeface="+mj-lt"/>
              </a:rPr>
              <a:t> disparition de composants et de services)</a:t>
            </a:r>
          </a:p>
          <a:p>
            <a:r>
              <a:rPr lang="fr-FR" sz="2500" b="0" dirty="0">
                <a:latin typeface="+mj-lt"/>
              </a:rPr>
              <a:t>	Expression des assemblages (orchestration, règles </a:t>
            </a:r>
            <a:r>
              <a:rPr lang="fr-FR" sz="2500" b="0" dirty="0" err="1">
                <a:latin typeface="+mj-lt"/>
              </a:rPr>
              <a:t>isl</a:t>
            </a:r>
            <a:r>
              <a:rPr lang="fr-FR" sz="2500" b="0" dirty="0">
                <a:latin typeface="+mj-lt"/>
              </a:rPr>
              <a:t>, </a:t>
            </a:r>
          </a:p>
          <a:p>
            <a:r>
              <a:rPr lang="fr-FR" sz="2500" b="0" dirty="0">
                <a:latin typeface="+mj-lt"/>
              </a:rPr>
              <a:t>langages d’aspects…)</a:t>
            </a:r>
          </a:p>
          <a:p>
            <a:r>
              <a:rPr lang="fr-FR" sz="2500" b="0" dirty="0">
                <a:latin typeface="+mj-lt"/>
              </a:rPr>
              <a:t>	Sureté des assemblages</a:t>
            </a:r>
          </a:p>
          <a:p>
            <a:endParaRPr lang="fr-FR" sz="2500" b="0" dirty="0">
              <a:solidFill>
                <a:schemeClr val="accent2"/>
              </a:solidFill>
              <a:latin typeface="+mj-lt"/>
            </a:endParaRPr>
          </a:p>
          <a:p>
            <a:r>
              <a:rPr lang="fr-FR" sz="2500" b="0" dirty="0">
                <a:solidFill>
                  <a:schemeClr val="accent1">
                    <a:lumMod val="75000"/>
                  </a:schemeClr>
                </a:solidFill>
                <a:latin typeface="+mj-lt"/>
              </a:rPr>
              <a:t>Travaux sur l’IDM </a:t>
            </a:r>
          </a:p>
          <a:p>
            <a:endParaRPr lang="fr-FR" sz="2500" b="0" dirty="0">
              <a:latin typeface="+mj-lt"/>
            </a:endParaRPr>
          </a:p>
          <a:p>
            <a:r>
              <a:rPr lang="fr-FR" sz="2500" b="0" dirty="0">
                <a:latin typeface="+mj-lt"/>
              </a:rPr>
              <a:t>	Modèles et transformation de modèles</a:t>
            </a:r>
          </a:p>
          <a:p>
            <a:r>
              <a:rPr lang="fr-FR" sz="2500" b="0" dirty="0">
                <a:latin typeface="+mj-lt"/>
              </a:rPr>
              <a:t> 	Fusion de modèles</a:t>
            </a:r>
          </a:p>
          <a:p>
            <a:endParaRPr lang="fr-FR" sz="2500" b="0" dirty="0">
              <a:latin typeface="+mj-lt"/>
            </a:endParaRPr>
          </a:p>
          <a:p>
            <a:r>
              <a:rPr lang="fr-FR" sz="2500" b="0" dirty="0">
                <a:solidFill>
                  <a:schemeClr val="accent1">
                    <a:lumMod val="75000"/>
                  </a:schemeClr>
                </a:solidFill>
                <a:latin typeface="+mj-lt"/>
              </a:rPr>
              <a:t>Travaux en </a:t>
            </a:r>
            <a:r>
              <a:rPr lang="fr-FR" sz="2500" b="0" dirty="0" err="1">
                <a:solidFill>
                  <a:schemeClr val="accent1">
                    <a:lumMod val="75000"/>
                  </a:schemeClr>
                </a:solidFill>
                <a:latin typeface="+mj-lt"/>
              </a:rPr>
              <a:t>IHMs</a:t>
            </a:r>
            <a:endParaRPr lang="fr-FR" sz="2500" b="0" dirty="0">
              <a:solidFill>
                <a:schemeClr val="accent1">
                  <a:lumMod val="75000"/>
                </a:schemeClr>
              </a:solidFill>
              <a:latin typeface="+mj-lt"/>
            </a:endParaRPr>
          </a:p>
          <a:p>
            <a:endParaRPr lang="fr-FR" sz="2500" b="0" dirty="0">
              <a:solidFill>
                <a:schemeClr val="accent2"/>
              </a:solidFill>
              <a:latin typeface="+mj-lt"/>
            </a:endParaRPr>
          </a:p>
          <a:p>
            <a:r>
              <a:rPr lang="fr-FR" sz="2500" b="0" dirty="0">
                <a:latin typeface="+mj-lt"/>
              </a:rPr>
              <a:t>	Plasticité des interfaces </a:t>
            </a:r>
          </a:p>
          <a:p>
            <a:r>
              <a:rPr lang="fr-FR" sz="2500" b="0" dirty="0">
                <a:latin typeface="+mj-lt"/>
              </a:rPr>
              <a:t>	Expression de modèles pour l’IHM  (taches, dialogues…)</a:t>
            </a:r>
          </a:p>
          <a:p>
            <a:endParaRPr lang="fr-FR" sz="2500" b="0" dirty="0">
              <a:latin typeface="+mj-lt"/>
            </a:endParaRPr>
          </a:p>
          <a:p>
            <a:endParaRPr lang="fr-FR" sz="2500" dirty="0"/>
          </a:p>
          <a:p>
            <a:endParaRPr lang="fr-FR" sz="2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3"/>
          <p:cNvSpPr>
            <a:spLocks noGrp="1"/>
          </p:cNvSpPr>
          <p:nvPr>
            <p:ph type="title" idx="4294967295"/>
          </p:nvPr>
        </p:nvSpPr>
        <p:spPr>
          <a:xfrm>
            <a:off x="0" y="254000"/>
            <a:ext cx="10312400" cy="842963"/>
          </a:xfrm>
        </p:spPr>
        <p:txBody>
          <a:bodyPr/>
          <a:lstStyle/>
          <a:p>
            <a:pPr eaLnBrk="1" hangingPunct="1"/>
            <a:r>
              <a:rPr lang="en-US" sz="3400" smtClean="0"/>
              <a:t>Nos spécificités</a:t>
            </a:r>
          </a:p>
        </p:txBody>
      </p:sp>
      <p:sp>
        <p:nvSpPr>
          <p:cNvPr id="94211" name="Text Box 3"/>
          <p:cNvSpPr txBox="1">
            <a:spLocks noChangeArrowheads="1"/>
          </p:cNvSpPr>
          <p:nvPr/>
        </p:nvSpPr>
        <p:spPr bwMode="auto">
          <a:xfrm>
            <a:off x="588963" y="1017588"/>
            <a:ext cx="9707562" cy="6288641"/>
          </a:xfrm>
          <a:prstGeom prst="rect">
            <a:avLst/>
          </a:prstGeom>
          <a:noFill/>
          <a:ln w="9525">
            <a:noFill/>
            <a:miter lim="800000"/>
            <a:headEnd/>
            <a:tailEnd/>
          </a:ln>
        </p:spPr>
        <p:txBody>
          <a:bodyPr lIns="96771" tIns="48385" rIns="96771" bIns="48385">
            <a:spAutoFit/>
          </a:bodyPr>
          <a:lstStyle/>
          <a:p>
            <a:endParaRPr lang="fr-FR" sz="2500" dirty="0"/>
          </a:p>
          <a:p>
            <a:endParaRPr lang="fr-FR" sz="2500" dirty="0"/>
          </a:p>
          <a:p>
            <a:r>
              <a:rPr lang="fr-FR" sz="2500" b="0" dirty="0">
                <a:latin typeface="+mj-lt"/>
              </a:rPr>
              <a:t>Etre centré sur le dialogue : relation « fonctionnel et IHM »</a:t>
            </a:r>
          </a:p>
          <a:p>
            <a:r>
              <a:rPr lang="fr-FR" sz="2500" b="0" dirty="0">
                <a:latin typeface="+mj-lt"/>
              </a:rPr>
              <a:t>	Déterminer le bon modèle de dialogue et avoir une architecture N-Arches</a:t>
            </a:r>
          </a:p>
          <a:p>
            <a:r>
              <a:rPr lang="fr-FR" sz="2500" b="0" dirty="0">
                <a:latin typeface="+mj-lt"/>
              </a:rPr>
              <a:t>	</a:t>
            </a:r>
            <a:r>
              <a:rPr lang="fr-FR" sz="2100" b="0" dirty="0">
                <a:latin typeface="+mj-lt"/>
              </a:rPr>
              <a:t>Etre indépendant plateforme : s’appuyer sur un modèle</a:t>
            </a:r>
          </a:p>
          <a:p>
            <a:endParaRPr lang="fr-FR" sz="2100" b="0" dirty="0">
              <a:latin typeface="+mj-lt"/>
            </a:endParaRPr>
          </a:p>
          <a:p>
            <a:r>
              <a:rPr lang="fr-FR" sz="2100" b="0" dirty="0">
                <a:latin typeface="+mj-lt"/>
              </a:rPr>
              <a:t>	Etre indépendant dispositifs : s’appuyer sur les modèles d’IHM</a:t>
            </a:r>
          </a:p>
          <a:p>
            <a:r>
              <a:rPr lang="fr-FR" sz="2100" b="0" dirty="0">
                <a:latin typeface="+mj-lt"/>
              </a:rPr>
              <a:t>	pour la plasticité</a:t>
            </a:r>
          </a:p>
          <a:p>
            <a:endParaRPr lang="fr-FR" sz="2100" b="0" dirty="0">
              <a:solidFill>
                <a:schemeClr val="accent1">
                  <a:lumMod val="75000"/>
                </a:schemeClr>
              </a:solidFill>
              <a:latin typeface="+mj-lt"/>
            </a:endParaRPr>
          </a:p>
          <a:p>
            <a:r>
              <a:rPr lang="fr-FR" sz="2100" b="0" i="1" dirty="0">
                <a:solidFill>
                  <a:schemeClr val="accent1">
                    <a:lumMod val="75000"/>
                  </a:schemeClr>
                </a:solidFill>
                <a:latin typeface="+mj-lt"/>
              </a:rPr>
              <a:t>Faire collaborer des modèles et pouvoir les changer</a:t>
            </a:r>
          </a:p>
          <a:p>
            <a:endParaRPr lang="fr-FR" sz="2100" b="0" dirty="0">
              <a:latin typeface="+mj-lt"/>
            </a:endParaRPr>
          </a:p>
          <a:p>
            <a:endParaRPr lang="fr-FR" sz="2100" b="0" dirty="0">
              <a:latin typeface="+mj-lt"/>
            </a:endParaRPr>
          </a:p>
          <a:p>
            <a:r>
              <a:rPr lang="fr-FR" sz="2500" b="0" dirty="0">
                <a:latin typeface="+mj-lt"/>
              </a:rPr>
              <a:t>Assurer la dynamique de l’application : assembler à tous les niveaux</a:t>
            </a:r>
          </a:p>
          <a:p>
            <a:r>
              <a:rPr lang="fr-FR" sz="2500" b="0" dirty="0">
                <a:latin typeface="+mj-lt"/>
              </a:rPr>
              <a:t>	Déduire au maximum les assemblages</a:t>
            </a:r>
          </a:p>
          <a:p>
            <a:r>
              <a:rPr lang="fr-FR" sz="2500" b="0" dirty="0">
                <a:latin typeface="+mj-lt"/>
              </a:rPr>
              <a:t>	Trouver le bon niveau d’IHM abstrait</a:t>
            </a:r>
          </a:p>
          <a:p>
            <a:endParaRPr lang="fr-FR" sz="2500" dirty="0"/>
          </a:p>
          <a:p>
            <a:r>
              <a:rPr lang="fr-FR" sz="2500" dirty="0"/>
              <a:t>	</a:t>
            </a:r>
            <a:endParaRPr lang="fr-FR" sz="2500" i="1" dirty="0">
              <a:solidFill>
                <a:schemeClr val="accent2"/>
              </a:solidFill>
            </a:endParaRPr>
          </a:p>
          <a:p>
            <a:endParaRPr lang="fr-FR" sz="2500" i="1" dirty="0">
              <a:solidFill>
                <a:schemeClr val="hlin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3"/>
          <p:cNvSpPr>
            <a:spLocks noGrp="1"/>
          </p:cNvSpPr>
          <p:nvPr>
            <p:ph type="title"/>
          </p:nvPr>
        </p:nvSpPr>
        <p:spPr>
          <a:xfrm>
            <a:off x="355600" y="482600"/>
            <a:ext cx="10312400" cy="842963"/>
          </a:xfrm>
        </p:spPr>
        <p:txBody>
          <a:bodyPr/>
          <a:lstStyle/>
          <a:p>
            <a:pPr eaLnBrk="1" hangingPunct="1"/>
            <a:r>
              <a:rPr lang="en-US" sz="3500" dirty="0" smtClean="0"/>
              <a:t>Adapter </a:t>
            </a:r>
            <a:r>
              <a:rPr lang="en-US" sz="3500" dirty="0" err="1" smtClean="0"/>
              <a:t>l’interface</a:t>
            </a:r>
            <a:r>
              <a:rPr lang="en-US" sz="3500" dirty="0" smtClean="0"/>
              <a:t> à </a:t>
            </a:r>
            <a:r>
              <a:rPr lang="en-US" sz="3500" dirty="0" err="1" smtClean="0"/>
              <a:t>l’évolution</a:t>
            </a:r>
            <a:r>
              <a:rPr lang="en-US" sz="3500" dirty="0" smtClean="0"/>
              <a:t> du </a:t>
            </a:r>
            <a:r>
              <a:rPr lang="en-US" sz="3500" dirty="0" err="1" smtClean="0"/>
              <a:t>système</a:t>
            </a:r>
            <a:r>
              <a:rPr lang="en-US" sz="3500" dirty="0" smtClean="0"/>
              <a:t> (</a:t>
            </a:r>
            <a:r>
              <a:rPr lang="en-US" sz="3500" dirty="0" err="1" smtClean="0"/>
              <a:t>priorité</a:t>
            </a:r>
            <a:r>
              <a:rPr lang="en-US" sz="3500" dirty="0" smtClean="0"/>
              <a:t> 1)</a:t>
            </a:r>
          </a:p>
        </p:txBody>
      </p:sp>
      <p:grpSp>
        <p:nvGrpSpPr>
          <p:cNvPr id="2" name="Group 2"/>
          <p:cNvGrpSpPr>
            <a:grpSpLocks/>
          </p:cNvGrpSpPr>
          <p:nvPr/>
        </p:nvGrpSpPr>
        <p:grpSpPr bwMode="auto">
          <a:xfrm>
            <a:off x="4857750" y="1577975"/>
            <a:ext cx="2366963" cy="1087438"/>
            <a:chOff x="2426" y="1133"/>
            <a:chExt cx="1360" cy="680"/>
          </a:xfrm>
        </p:grpSpPr>
        <p:sp>
          <p:nvSpPr>
            <p:cNvPr id="95261" name="Rectangle 3"/>
            <p:cNvSpPr>
              <a:spLocks noChangeArrowheads="1"/>
            </p:cNvSpPr>
            <p:nvPr/>
          </p:nvSpPr>
          <p:spPr bwMode="auto">
            <a:xfrm>
              <a:off x="2426" y="1133"/>
              <a:ext cx="1361" cy="681"/>
            </a:xfrm>
            <a:prstGeom prst="rect">
              <a:avLst/>
            </a:prstGeom>
            <a:noFill/>
            <a:ln w="9360">
              <a:solidFill>
                <a:srgbClr val="000000"/>
              </a:solidFill>
              <a:round/>
              <a:headEnd/>
              <a:tailEnd/>
            </a:ln>
          </p:spPr>
          <p:txBody>
            <a:bodyPr wrap="none" anchor="ctr"/>
            <a:lstStyle/>
            <a:p>
              <a:endParaRPr lang="fr-FR"/>
            </a:p>
          </p:txBody>
        </p:sp>
        <p:sp>
          <p:nvSpPr>
            <p:cNvPr id="95262"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5236" name="Freeform 8"/>
          <p:cNvSpPr>
            <a:spLocks noChangeArrowheads="1"/>
          </p:cNvSpPr>
          <p:nvPr/>
        </p:nvSpPr>
        <p:spPr bwMode="auto">
          <a:xfrm>
            <a:off x="784225" y="5759450"/>
            <a:ext cx="1119188" cy="1270000"/>
          </a:xfrm>
          <a:custGeom>
            <a:avLst/>
            <a:gdLst>
              <a:gd name="T0" fmla="*/ 2147483647 w 2834"/>
              <a:gd name="T1" fmla="*/ 2147483647 h 3501"/>
              <a:gd name="T2" fmla="*/ 2147483647 w 2834"/>
              <a:gd name="T3" fmla="*/ 2147483647 h 3501"/>
              <a:gd name="T4" fmla="*/ 2147483647 w 2834"/>
              <a:gd name="T5" fmla="*/ 0 h 3501"/>
              <a:gd name="T6" fmla="*/ 0 w 2834"/>
              <a:gd name="T7" fmla="*/ 0 h 3501"/>
              <a:gd name="T8" fmla="*/ 0 w 2834"/>
              <a:gd name="T9" fmla="*/ 2147483647 h 3501"/>
              <a:gd name="T10" fmla="*/ 2147483647 w 2834"/>
              <a:gd name="T11" fmla="*/ 2147483647 h 3501"/>
              <a:gd name="T12" fmla="*/ 2147483647 w 2834"/>
              <a:gd name="T13" fmla="*/ 2147483647 h 3501"/>
              <a:gd name="T14" fmla="*/ 0 60000 65536"/>
              <a:gd name="T15" fmla="*/ 0 60000 65536"/>
              <a:gd name="T16" fmla="*/ 0 60000 65536"/>
              <a:gd name="T17" fmla="*/ 0 60000 65536"/>
              <a:gd name="T18" fmla="*/ 0 60000 65536"/>
              <a:gd name="T19" fmla="*/ 0 60000 65536"/>
              <a:gd name="T20" fmla="*/ 0 60000 65536"/>
              <a:gd name="T21" fmla="*/ 0 w 2834"/>
              <a:gd name="T22" fmla="*/ 0 h 3501"/>
              <a:gd name="T23" fmla="*/ 2834 w 2834"/>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4" h="3501">
                <a:moveTo>
                  <a:pt x="1700" y="2722"/>
                </a:moveTo>
                <a:lnTo>
                  <a:pt x="2267" y="1167"/>
                </a:lnTo>
                <a:lnTo>
                  <a:pt x="1500" y="0"/>
                </a:lnTo>
                <a:lnTo>
                  <a:pt x="0" y="0"/>
                </a:lnTo>
                <a:lnTo>
                  <a:pt x="0" y="3500"/>
                </a:lnTo>
                <a:lnTo>
                  <a:pt x="2833" y="3500"/>
                </a:lnTo>
                <a:lnTo>
                  <a:pt x="1700" y="2722"/>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7" name="Freeform 9"/>
          <p:cNvSpPr>
            <a:spLocks noChangeArrowheads="1"/>
          </p:cNvSpPr>
          <p:nvPr/>
        </p:nvSpPr>
        <p:spPr bwMode="auto">
          <a:xfrm>
            <a:off x="1654175" y="5759450"/>
            <a:ext cx="1866900" cy="1270000"/>
          </a:xfrm>
          <a:custGeom>
            <a:avLst/>
            <a:gdLst>
              <a:gd name="T0" fmla="*/ 0 w 4734"/>
              <a:gd name="T1" fmla="*/ 0 h 3501"/>
              <a:gd name="T2" fmla="*/ 2147483647 w 4734"/>
              <a:gd name="T3" fmla="*/ 2147483647 h 3501"/>
              <a:gd name="T4" fmla="*/ 2147483647 w 4734"/>
              <a:gd name="T5" fmla="*/ 2147483647 h 3501"/>
              <a:gd name="T6" fmla="*/ 2147483647 w 4734"/>
              <a:gd name="T7" fmla="*/ 2147483647 h 3501"/>
              <a:gd name="T8" fmla="*/ 2147483647 w 4734"/>
              <a:gd name="T9" fmla="*/ 2147483647 h 3501"/>
              <a:gd name="T10" fmla="*/ 2147483647 w 4734"/>
              <a:gd name="T11" fmla="*/ 2147483647 h 3501"/>
              <a:gd name="T12" fmla="*/ 2147483647 w 4734"/>
              <a:gd name="T13" fmla="*/ 2147483647 h 3501"/>
              <a:gd name="T14" fmla="*/ 2147483647 w 4734"/>
              <a:gd name="T15" fmla="*/ 2147483647 h 3501"/>
              <a:gd name="T16" fmla="*/ 2147483647 w 4734"/>
              <a:gd name="T17" fmla="*/ 0 h 3501"/>
              <a:gd name="T18" fmla="*/ 0 w 4734"/>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4"/>
              <a:gd name="T31" fmla="*/ 0 h 3501"/>
              <a:gd name="T32" fmla="*/ 4734 w 4734"/>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4" h="3501">
                <a:moveTo>
                  <a:pt x="0" y="0"/>
                </a:moveTo>
                <a:lnTo>
                  <a:pt x="767" y="1167"/>
                </a:lnTo>
                <a:lnTo>
                  <a:pt x="200" y="2722"/>
                </a:lnTo>
                <a:lnTo>
                  <a:pt x="1333" y="3500"/>
                </a:lnTo>
                <a:lnTo>
                  <a:pt x="4733" y="3500"/>
                </a:lnTo>
                <a:lnTo>
                  <a:pt x="3600" y="2333"/>
                </a:lnTo>
                <a:lnTo>
                  <a:pt x="4733" y="1556"/>
                </a:lnTo>
                <a:lnTo>
                  <a:pt x="3033" y="389"/>
                </a:lnTo>
                <a:lnTo>
                  <a:pt x="3600" y="0"/>
                </a:lnTo>
                <a:lnTo>
                  <a:pt x="0"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8" name="Freeform 10"/>
          <p:cNvSpPr>
            <a:spLocks noChangeArrowheads="1"/>
          </p:cNvSpPr>
          <p:nvPr/>
        </p:nvSpPr>
        <p:spPr bwMode="auto">
          <a:xfrm>
            <a:off x="3284538" y="5759450"/>
            <a:ext cx="1566862" cy="1270000"/>
          </a:xfrm>
          <a:custGeom>
            <a:avLst/>
            <a:gdLst>
              <a:gd name="T0" fmla="*/ 2147483647 w 3968"/>
              <a:gd name="T1" fmla="*/ 0 h 3501"/>
              <a:gd name="T2" fmla="*/ 0 w 3968"/>
              <a:gd name="T3" fmla="*/ 2147483647 h 3501"/>
              <a:gd name="T4" fmla="*/ 2147483647 w 3968"/>
              <a:gd name="T5" fmla="*/ 2147483647 h 3501"/>
              <a:gd name="T6" fmla="*/ 2147483647 w 3968"/>
              <a:gd name="T7" fmla="*/ 2147483647 h 3501"/>
              <a:gd name="T8" fmla="*/ 2147483647 w 3968"/>
              <a:gd name="T9" fmla="*/ 2147483647 h 3501"/>
              <a:gd name="T10" fmla="*/ 2147483647 w 3968"/>
              <a:gd name="T11" fmla="*/ 2147483647 h 3501"/>
              <a:gd name="T12" fmla="*/ 2147483647 w 3968"/>
              <a:gd name="T13" fmla="*/ 0 h 3501"/>
              <a:gd name="T14" fmla="*/ 2147483647 w 3968"/>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968"/>
              <a:gd name="T25" fmla="*/ 0 h 3501"/>
              <a:gd name="T26" fmla="*/ 3968 w 3968"/>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8" h="3501">
                <a:moveTo>
                  <a:pt x="567" y="0"/>
                </a:moveTo>
                <a:lnTo>
                  <a:pt x="0" y="389"/>
                </a:lnTo>
                <a:lnTo>
                  <a:pt x="1700" y="1556"/>
                </a:lnTo>
                <a:lnTo>
                  <a:pt x="567" y="2333"/>
                </a:lnTo>
                <a:lnTo>
                  <a:pt x="1700" y="3500"/>
                </a:lnTo>
                <a:lnTo>
                  <a:pt x="3967" y="3500"/>
                </a:lnTo>
                <a:lnTo>
                  <a:pt x="3967" y="0"/>
                </a:lnTo>
                <a:lnTo>
                  <a:pt x="567"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5239"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5240"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5241"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5242" name="AutoShape 23"/>
          <p:cNvCxnSpPr>
            <a:cxnSpLocks noChangeShapeType="1"/>
          </p:cNvCxnSpPr>
          <p:nvPr/>
        </p:nvCxnSpPr>
        <p:spPr bwMode="auto">
          <a:xfrm rot="5400000" flipH="1" flipV="1">
            <a:off x="3006725" y="2070100"/>
            <a:ext cx="1855788" cy="1912938"/>
          </a:xfrm>
          <a:prstGeom prst="curvedConnector2">
            <a:avLst/>
          </a:prstGeom>
          <a:noFill/>
          <a:ln w="9360">
            <a:solidFill>
              <a:srgbClr val="000000"/>
            </a:solidFill>
            <a:round/>
            <a:headEnd type="triangle" w="med" len="med"/>
            <a:tailEnd type="triangle" w="med" len="med"/>
          </a:ln>
        </p:spPr>
      </p:cxnSp>
      <p:cxnSp>
        <p:nvCxnSpPr>
          <p:cNvPr id="95243" name="AutoShape 25"/>
          <p:cNvCxnSpPr>
            <a:cxnSpLocks noChangeShapeType="1"/>
          </p:cNvCxnSpPr>
          <p:nvPr/>
        </p:nvCxnSpPr>
        <p:spPr bwMode="auto">
          <a:xfrm rot="5400000" flipH="1" flipV="1">
            <a:off x="3475832" y="2643981"/>
            <a:ext cx="1903412" cy="860425"/>
          </a:xfrm>
          <a:prstGeom prst="curvedConnector2">
            <a:avLst/>
          </a:prstGeom>
          <a:noFill/>
          <a:ln w="9360">
            <a:solidFill>
              <a:srgbClr val="000000"/>
            </a:solidFill>
            <a:round/>
            <a:headEnd type="triangle" w="med" len="med"/>
            <a:tailEnd type="triangle" w="med" len="med"/>
          </a:ln>
        </p:spPr>
      </p:cxnSp>
      <p:cxnSp>
        <p:nvCxnSpPr>
          <p:cNvPr id="95244"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5245"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5246"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cxnSp>
        <p:nvCxnSpPr>
          <p:cNvPr id="95247" name="AutoShape 23"/>
          <p:cNvCxnSpPr>
            <a:cxnSpLocks noChangeShapeType="1"/>
          </p:cNvCxnSpPr>
          <p:nvPr/>
        </p:nvCxnSpPr>
        <p:spPr bwMode="auto">
          <a:xfrm rot="5400000" flipH="1" flipV="1">
            <a:off x="2256631" y="1369219"/>
            <a:ext cx="1855788" cy="3314700"/>
          </a:xfrm>
          <a:prstGeom prst="curvedConnector2">
            <a:avLst/>
          </a:prstGeom>
          <a:noFill/>
          <a:ln w="9360">
            <a:solidFill>
              <a:srgbClr val="000000"/>
            </a:solidFill>
            <a:round/>
            <a:headEnd type="triangle" w="med" len="med"/>
            <a:tailEnd type="triangle" w="med" len="med"/>
          </a:ln>
        </p:spPr>
      </p:cxnSp>
      <p:sp>
        <p:nvSpPr>
          <p:cNvPr id="95248" name="AutoShape 32"/>
          <p:cNvSpPr>
            <a:spLocks noChangeArrowheads="1"/>
          </p:cNvSpPr>
          <p:nvPr/>
        </p:nvSpPr>
        <p:spPr bwMode="auto">
          <a:xfrm>
            <a:off x="5051425" y="6059488"/>
            <a:ext cx="1655763" cy="727075"/>
          </a:xfrm>
          <a:prstGeom prst="rightArrow">
            <a:avLst>
              <a:gd name="adj1" fmla="val 50000"/>
              <a:gd name="adj2" fmla="val 52357"/>
            </a:avLst>
          </a:prstGeom>
          <a:solidFill>
            <a:srgbClr val="00B8FF"/>
          </a:solidFill>
          <a:ln w="9525">
            <a:solidFill>
              <a:schemeClr val="tx1"/>
            </a:solidFill>
            <a:miter lim="800000"/>
            <a:headEnd/>
            <a:tailEnd/>
          </a:ln>
        </p:spPr>
        <p:txBody>
          <a:bodyPr wrap="none" lIns="96771" tIns="48385" rIns="96771" bIns="48385" anchor="ctr"/>
          <a:lstStyle/>
          <a:p>
            <a:pPr algn="ctr"/>
            <a:r>
              <a:rPr lang="fr-FR"/>
              <a:t>déduction</a:t>
            </a:r>
          </a:p>
        </p:txBody>
      </p:sp>
      <p:sp>
        <p:nvSpPr>
          <p:cNvPr id="95249" name="WordArt 36"/>
          <p:cNvSpPr>
            <a:spLocks noChangeArrowheads="1" noChangeShapeType="1" noTextEdit="1"/>
          </p:cNvSpPr>
          <p:nvPr/>
        </p:nvSpPr>
        <p:spPr bwMode="auto">
          <a:xfrm>
            <a:off x="5051425" y="1631950"/>
            <a:ext cx="260350" cy="576263"/>
          </a:xfrm>
          <a:prstGeom prst="rect">
            <a:avLst/>
          </a:prstGeom>
        </p:spPr>
        <p:txBody>
          <a:bodyPr wrap="none" fromWordArt="1">
            <a:prstTxWarp prst="textPlain">
              <a:avLst>
                <a:gd name="adj" fmla="val 50000"/>
              </a:avLst>
            </a:prstTxWarp>
          </a:bodyPr>
          <a:lstStyle/>
          <a:p>
            <a:pPr algn="ctr"/>
            <a:r>
              <a:rPr lang="fr-FR" sz="3800"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sp>
        <p:nvSpPr>
          <p:cNvPr id="95250" name="Text Box 37"/>
          <p:cNvSpPr txBox="1">
            <a:spLocks noChangeArrowheads="1"/>
          </p:cNvSpPr>
          <p:nvPr/>
        </p:nvSpPr>
        <p:spPr bwMode="auto">
          <a:xfrm>
            <a:off x="709613" y="5695950"/>
            <a:ext cx="4183062" cy="354013"/>
          </a:xfrm>
          <a:prstGeom prst="rect">
            <a:avLst/>
          </a:prstGeom>
          <a:noFill/>
          <a:ln w="9525">
            <a:noFill/>
            <a:miter lim="800000"/>
            <a:headEnd/>
            <a:tailEnd/>
          </a:ln>
        </p:spPr>
        <p:txBody>
          <a:bodyPr lIns="96771" tIns="48385" rIns="96771" bIns="48385">
            <a:spAutoFit/>
          </a:bodyPr>
          <a:lstStyle/>
          <a:p>
            <a:pPr>
              <a:spcBef>
                <a:spcPct val="50000"/>
              </a:spcBef>
            </a:pPr>
            <a:endParaRPr lang="fr-FR"/>
          </a:p>
        </p:txBody>
      </p:sp>
      <p:sp>
        <p:nvSpPr>
          <p:cNvPr id="95251" name="Rectangle 38"/>
          <p:cNvSpPr>
            <a:spLocks noChangeArrowheads="1"/>
          </p:cNvSpPr>
          <p:nvPr/>
        </p:nvSpPr>
        <p:spPr bwMode="auto">
          <a:xfrm>
            <a:off x="709613" y="5553075"/>
            <a:ext cx="79375" cy="71438"/>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5252" name="Rectangle 39"/>
          <p:cNvSpPr>
            <a:spLocks noChangeArrowheads="1"/>
          </p:cNvSpPr>
          <p:nvPr/>
        </p:nvSpPr>
        <p:spPr bwMode="auto">
          <a:xfrm>
            <a:off x="550863" y="3956050"/>
            <a:ext cx="4419600" cy="3411538"/>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5253" name="Text Box 40"/>
          <p:cNvSpPr txBox="1">
            <a:spLocks noChangeArrowheads="1"/>
          </p:cNvSpPr>
          <p:nvPr/>
        </p:nvSpPr>
        <p:spPr bwMode="auto">
          <a:xfrm>
            <a:off x="631825" y="4221163"/>
            <a:ext cx="4169277" cy="970262"/>
          </a:xfrm>
          <a:prstGeom prst="rect">
            <a:avLst/>
          </a:prstGeom>
          <a:noFill/>
          <a:ln w="9525">
            <a:noFill/>
            <a:miter lim="800000"/>
            <a:headEnd/>
            <a:tailEnd/>
          </a:ln>
        </p:spPr>
        <p:txBody>
          <a:bodyPr wrap="none" lIns="96771" tIns="48385" rIns="96771" bIns="48385">
            <a:spAutoFit/>
          </a:bodyPr>
          <a:lstStyle/>
          <a:p>
            <a:r>
              <a:rPr lang="fr-FR" sz="2100" b="0" dirty="0">
                <a:latin typeface="+mj-lt"/>
              </a:rPr>
              <a:t>Assemblage de services</a:t>
            </a:r>
          </a:p>
          <a:p>
            <a:r>
              <a:rPr lang="fr-FR" sz="2100" b="0" dirty="0">
                <a:latin typeface="+mj-lt"/>
              </a:rPr>
              <a:t>(Orchestrations, fusion d’aspects,</a:t>
            </a:r>
          </a:p>
          <a:p>
            <a:r>
              <a:rPr lang="fr-FR" sz="2100" b="0" dirty="0">
                <a:latin typeface="+mj-lt"/>
              </a:rPr>
              <a:t>Composants hiérarchiques) </a:t>
            </a:r>
          </a:p>
        </p:txBody>
      </p:sp>
      <p:sp>
        <p:nvSpPr>
          <p:cNvPr id="95254" name="Rectangle 41"/>
          <p:cNvSpPr>
            <a:spLocks noChangeArrowheads="1"/>
          </p:cNvSpPr>
          <p:nvPr/>
        </p:nvSpPr>
        <p:spPr bwMode="auto">
          <a:xfrm>
            <a:off x="6629400" y="3956050"/>
            <a:ext cx="4419600" cy="333692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5255" name="Rectangle 42"/>
          <p:cNvSpPr>
            <a:spLocks noChangeArrowheads="1"/>
          </p:cNvSpPr>
          <p:nvPr/>
        </p:nvSpPr>
        <p:spPr bwMode="auto">
          <a:xfrm>
            <a:off x="6629400" y="4173538"/>
            <a:ext cx="5522913" cy="969962"/>
          </a:xfrm>
          <a:prstGeom prst="rect">
            <a:avLst/>
          </a:prstGeom>
          <a:noFill/>
          <a:ln w="9525">
            <a:noFill/>
            <a:miter lim="800000"/>
            <a:headEnd/>
            <a:tailEnd/>
          </a:ln>
        </p:spPr>
        <p:txBody>
          <a:bodyPr lIns="96771" tIns="48385" rIns="96771" bIns="48385">
            <a:spAutoFit/>
          </a:bodyPr>
          <a:lstStyle/>
          <a:p>
            <a:r>
              <a:rPr lang="fr-FR" sz="2100" b="0" dirty="0">
                <a:latin typeface="+mj-lt"/>
              </a:rPr>
              <a:t>Assemblage d’</a:t>
            </a:r>
            <a:r>
              <a:rPr lang="fr-FR" sz="2100" b="0" dirty="0" err="1">
                <a:latin typeface="+mj-lt"/>
              </a:rPr>
              <a:t>IHMs</a:t>
            </a:r>
            <a:endParaRPr lang="fr-FR" sz="2100" b="0" dirty="0">
              <a:latin typeface="+mj-lt"/>
            </a:endParaRPr>
          </a:p>
          <a:p>
            <a:r>
              <a:rPr lang="fr-FR" sz="2100" b="0" dirty="0">
                <a:latin typeface="+mj-lt"/>
              </a:rPr>
              <a:t>(Utilisation d’</a:t>
            </a:r>
            <a:r>
              <a:rPr lang="fr-FR" sz="2100" b="0" dirty="0" err="1">
                <a:latin typeface="+mj-lt"/>
              </a:rPr>
              <a:t>IHMs</a:t>
            </a:r>
            <a:r>
              <a:rPr lang="fr-FR" sz="2100" b="0" dirty="0">
                <a:latin typeface="+mj-lt"/>
              </a:rPr>
              <a:t> abstraites, puis</a:t>
            </a:r>
          </a:p>
          <a:p>
            <a:r>
              <a:rPr lang="fr-FR" sz="2100" b="0" dirty="0">
                <a:latin typeface="+mj-lt"/>
              </a:rPr>
              <a:t>Projection sur </a:t>
            </a:r>
            <a:r>
              <a:rPr lang="fr-FR" sz="2100" b="0" dirty="0" err="1">
                <a:latin typeface="+mj-lt"/>
              </a:rPr>
              <a:t>devices</a:t>
            </a:r>
            <a:r>
              <a:rPr lang="fr-FR" sz="2100" b="0" dirty="0">
                <a:latin typeface="+mj-lt"/>
              </a:rPr>
              <a:t>)</a:t>
            </a:r>
          </a:p>
        </p:txBody>
      </p:sp>
      <p:sp>
        <p:nvSpPr>
          <p:cNvPr id="95256" name="Text Box 44"/>
          <p:cNvSpPr txBox="1">
            <a:spLocks noChangeArrowheads="1"/>
          </p:cNvSpPr>
          <p:nvPr/>
        </p:nvSpPr>
        <p:spPr bwMode="auto">
          <a:xfrm>
            <a:off x="4144963" y="2992438"/>
            <a:ext cx="1736725" cy="679450"/>
          </a:xfrm>
          <a:prstGeom prst="rect">
            <a:avLst/>
          </a:prstGeom>
          <a:noFill/>
          <a:ln w="9525">
            <a:noFill/>
            <a:miter lim="800000"/>
            <a:headEnd/>
            <a:tailEnd/>
          </a:ln>
        </p:spPr>
        <p:txBody>
          <a:bodyPr wrap="none" lIns="96771" tIns="48385" rIns="96771" bIns="48385">
            <a:spAutoFit/>
          </a:bodyPr>
          <a:lstStyle/>
          <a:p>
            <a:r>
              <a:rPr lang="fr-FR" sz="2100" dirty="0"/>
              <a:t>Intervention</a:t>
            </a:r>
          </a:p>
          <a:p>
            <a:r>
              <a:rPr lang="fr-FR" sz="2100" dirty="0"/>
              <a:t>Si conflits</a:t>
            </a:r>
          </a:p>
        </p:txBody>
      </p:sp>
      <p:sp>
        <p:nvSpPr>
          <p:cNvPr id="95257" name="Text Box 45"/>
          <p:cNvSpPr txBox="1">
            <a:spLocks noChangeArrowheads="1"/>
          </p:cNvSpPr>
          <p:nvPr/>
        </p:nvSpPr>
        <p:spPr bwMode="auto">
          <a:xfrm rot="-775069">
            <a:off x="5607050" y="1917700"/>
            <a:ext cx="1812925" cy="388938"/>
          </a:xfrm>
          <a:prstGeom prst="rect">
            <a:avLst/>
          </a:prstGeom>
          <a:noFill/>
          <a:ln w="9525">
            <a:noFill/>
            <a:miter lim="800000"/>
            <a:headEnd/>
            <a:tailEnd/>
          </a:ln>
        </p:spPr>
        <p:txBody>
          <a:bodyPr lIns="96771" tIns="48385" rIns="96771" bIns="48385">
            <a:spAutoFit/>
          </a:bodyPr>
          <a:lstStyle/>
          <a:p>
            <a:r>
              <a:rPr lang="fr-FR" sz="2100"/>
              <a:t>Dialogues</a:t>
            </a:r>
          </a:p>
        </p:txBody>
      </p:sp>
      <p:sp>
        <p:nvSpPr>
          <p:cNvPr id="95258" name="Rectangle 46"/>
          <p:cNvSpPr>
            <a:spLocks noChangeArrowheads="1"/>
          </p:cNvSpPr>
          <p:nvPr/>
        </p:nvSpPr>
        <p:spPr bwMode="auto">
          <a:xfrm>
            <a:off x="5838825" y="2722563"/>
            <a:ext cx="395288" cy="3554412"/>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5259" name="Text Box 48"/>
          <p:cNvSpPr txBox="1">
            <a:spLocks noChangeArrowheads="1"/>
          </p:cNvSpPr>
          <p:nvPr/>
        </p:nvSpPr>
        <p:spPr bwMode="auto">
          <a:xfrm>
            <a:off x="1398588" y="1374775"/>
            <a:ext cx="2774664" cy="347014"/>
          </a:xfrm>
          <a:prstGeom prst="rect">
            <a:avLst/>
          </a:prstGeom>
          <a:noFill/>
          <a:ln w="9525">
            <a:noFill/>
            <a:miter lim="800000"/>
            <a:headEnd/>
            <a:tailEnd/>
          </a:ln>
        </p:spPr>
        <p:txBody>
          <a:bodyPr wrap="none" lIns="96771" tIns="48385" rIns="96771" bIns="48385">
            <a:spAutoFit/>
          </a:bodyPr>
          <a:lstStyle/>
          <a:p>
            <a:r>
              <a:rPr lang="fr-FR" b="0" dirty="0">
                <a:latin typeface="+mj-lt"/>
              </a:rPr>
              <a:t>S’adresse au développeur</a:t>
            </a:r>
          </a:p>
        </p:txBody>
      </p:sp>
      <p:sp>
        <p:nvSpPr>
          <p:cNvPr id="34" name="Sourire 33"/>
          <p:cNvSpPr>
            <a:spLocks noChangeArrowheads="1"/>
          </p:cNvSpPr>
          <p:nvPr/>
        </p:nvSpPr>
        <p:spPr bwMode="auto">
          <a:xfrm>
            <a:off x="5129213" y="4537075"/>
            <a:ext cx="469900" cy="433388"/>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3"/>
          <p:cNvSpPr>
            <a:spLocks noGrp="1"/>
          </p:cNvSpPr>
          <p:nvPr>
            <p:ph type="title" idx="4294967295"/>
          </p:nvPr>
        </p:nvSpPr>
        <p:spPr>
          <a:xfrm>
            <a:off x="0" y="295275"/>
            <a:ext cx="11277600" cy="1222375"/>
          </a:xfrm>
        </p:spPr>
        <p:txBody>
          <a:bodyPr/>
          <a:lstStyle/>
          <a:p>
            <a:pPr eaLnBrk="1" hangingPunct="1"/>
            <a:r>
              <a:rPr lang="en-US" sz="3500" dirty="0" smtClean="0"/>
              <a:t>Adapter  </a:t>
            </a:r>
            <a:r>
              <a:rPr lang="en-US" sz="3500" dirty="0" err="1" smtClean="0"/>
              <a:t>l’interface</a:t>
            </a:r>
            <a:r>
              <a:rPr lang="en-US" sz="3500" dirty="0" smtClean="0"/>
              <a:t> aux </a:t>
            </a:r>
            <a:r>
              <a:rPr lang="en-US" sz="3500" dirty="0" err="1" smtClean="0"/>
              <a:t>besoins</a:t>
            </a:r>
            <a:r>
              <a:rPr lang="en-US" sz="3500" dirty="0" smtClean="0"/>
              <a:t> </a:t>
            </a:r>
            <a:r>
              <a:rPr lang="en-US" sz="3500" dirty="0" err="1" smtClean="0"/>
              <a:t>utilisateurs</a:t>
            </a:r>
            <a:r>
              <a:rPr lang="en-US" sz="3500" dirty="0" smtClean="0"/>
              <a:t> (</a:t>
            </a:r>
            <a:r>
              <a:rPr lang="en-US" sz="3500" dirty="0" err="1" smtClean="0"/>
              <a:t>priorité</a:t>
            </a:r>
            <a:r>
              <a:rPr lang="en-US" sz="3500" dirty="0" smtClean="0"/>
              <a:t> 2)</a:t>
            </a:r>
            <a:br>
              <a:rPr lang="en-US" sz="3500" dirty="0" smtClean="0"/>
            </a:br>
            <a:endParaRPr lang="en-US" sz="3500" dirty="0" smtClean="0"/>
          </a:p>
        </p:txBody>
      </p:sp>
      <p:grpSp>
        <p:nvGrpSpPr>
          <p:cNvPr id="2" name="Group 2"/>
          <p:cNvGrpSpPr>
            <a:grpSpLocks/>
          </p:cNvGrpSpPr>
          <p:nvPr/>
        </p:nvGrpSpPr>
        <p:grpSpPr bwMode="auto">
          <a:xfrm>
            <a:off x="4857750" y="1577975"/>
            <a:ext cx="2366963" cy="1087438"/>
            <a:chOff x="2426" y="1133"/>
            <a:chExt cx="1360" cy="680"/>
          </a:xfrm>
        </p:grpSpPr>
        <p:sp>
          <p:nvSpPr>
            <p:cNvPr id="96304" name="Rectangle 3"/>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6305"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6260" name="Freeform 11"/>
          <p:cNvSpPr>
            <a:spLocks noChangeArrowheads="1"/>
          </p:cNvSpPr>
          <p:nvPr/>
        </p:nvSpPr>
        <p:spPr bwMode="auto">
          <a:xfrm>
            <a:off x="6900863" y="4017963"/>
            <a:ext cx="1000125" cy="1087437"/>
          </a:xfrm>
          <a:custGeom>
            <a:avLst/>
            <a:gdLst>
              <a:gd name="T0" fmla="*/ 2147483647 w 2537"/>
              <a:gd name="T1" fmla="*/ 2147483647 h 3001"/>
              <a:gd name="T2" fmla="*/ 2147483647 w 2537"/>
              <a:gd name="T3" fmla="*/ 2147483647 h 3001"/>
              <a:gd name="T4" fmla="*/ 2147483647 w 2537"/>
              <a:gd name="T5" fmla="*/ 0 h 3001"/>
              <a:gd name="T6" fmla="*/ 0 w 2537"/>
              <a:gd name="T7" fmla="*/ 0 h 3001"/>
              <a:gd name="T8" fmla="*/ 0 w 2537"/>
              <a:gd name="T9" fmla="*/ 2147483647 h 3001"/>
              <a:gd name="T10" fmla="*/ 2147483647 w 2537"/>
              <a:gd name="T11" fmla="*/ 2147483647 h 3001"/>
              <a:gd name="T12" fmla="*/ 2147483647 w 2537"/>
              <a:gd name="T13" fmla="*/ 2147483647 h 3001"/>
              <a:gd name="T14" fmla="*/ 0 60000 65536"/>
              <a:gd name="T15" fmla="*/ 0 60000 65536"/>
              <a:gd name="T16" fmla="*/ 0 60000 65536"/>
              <a:gd name="T17" fmla="*/ 0 60000 65536"/>
              <a:gd name="T18" fmla="*/ 0 60000 65536"/>
              <a:gd name="T19" fmla="*/ 0 60000 65536"/>
              <a:gd name="T20" fmla="*/ 0 60000 65536"/>
              <a:gd name="T21" fmla="*/ 0 w 2537"/>
              <a:gd name="T22" fmla="*/ 0 h 3001"/>
              <a:gd name="T23" fmla="*/ 2537 w 2537"/>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3001">
                <a:moveTo>
                  <a:pt x="2536" y="1714"/>
                </a:moveTo>
                <a:lnTo>
                  <a:pt x="1867" y="1000"/>
                </a:lnTo>
                <a:lnTo>
                  <a:pt x="1236" y="0"/>
                </a:lnTo>
                <a:lnTo>
                  <a:pt x="0" y="0"/>
                </a:lnTo>
                <a:lnTo>
                  <a:pt x="0" y="3000"/>
                </a:lnTo>
                <a:lnTo>
                  <a:pt x="2333" y="3000"/>
                </a:lnTo>
                <a:lnTo>
                  <a:pt x="2536" y="1714"/>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1" name="Freeform 12"/>
          <p:cNvSpPr>
            <a:spLocks noChangeArrowheads="1"/>
          </p:cNvSpPr>
          <p:nvPr/>
        </p:nvSpPr>
        <p:spPr bwMode="auto">
          <a:xfrm>
            <a:off x="7808913" y="4017963"/>
            <a:ext cx="1714500" cy="1087437"/>
          </a:xfrm>
          <a:custGeom>
            <a:avLst/>
            <a:gdLst>
              <a:gd name="T0" fmla="*/ 0 w 4345"/>
              <a:gd name="T1" fmla="*/ 0 h 3001"/>
              <a:gd name="T2" fmla="*/ 2147483647 w 4345"/>
              <a:gd name="T3" fmla="*/ 2147483647 h 3001"/>
              <a:gd name="T4" fmla="*/ 2147483647 w 4345"/>
              <a:gd name="T5" fmla="*/ 2147483647 h 3001"/>
              <a:gd name="T6" fmla="*/ 2147483647 w 4345"/>
              <a:gd name="T7" fmla="*/ 2147483647 h 3001"/>
              <a:gd name="T8" fmla="*/ 2147483647 w 4345"/>
              <a:gd name="T9" fmla="*/ 2147483647 h 3001"/>
              <a:gd name="T10" fmla="*/ 2147483647 w 4345"/>
              <a:gd name="T11" fmla="*/ 2147483647 h 3001"/>
              <a:gd name="T12" fmla="*/ 2147483647 w 4345"/>
              <a:gd name="T13" fmla="*/ 2147483647 h 3001"/>
              <a:gd name="T14" fmla="*/ 2147483647 w 4345"/>
              <a:gd name="T15" fmla="*/ 2147483647 h 3001"/>
              <a:gd name="T16" fmla="*/ 2147483647 w 4345"/>
              <a:gd name="T17" fmla="*/ 0 h 3001"/>
              <a:gd name="T18" fmla="*/ 0 w 434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5"/>
              <a:gd name="T31" fmla="*/ 0 h 3001"/>
              <a:gd name="T32" fmla="*/ 4345 w 434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5" h="3001">
                <a:moveTo>
                  <a:pt x="0" y="0"/>
                </a:moveTo>
                <a:lnTo>
                  <a:pt x="631" y="1000"/>
                </a:lnTo>
                <a:lnTo>
                  <a:pt x="1300" y="1714"/>
                </a:lnTo>
                <a:lnTo>
                  <a:pt x="1097" y="3000"/>
                </a:lnTo>
                <a:lnTo>
                  <a:pt x="3897" y="3000"/>
                </a:lnTo>
                <a:lnTo>
                  <a:pt x="2315" y="2143"/>
                </a:lnTo>
                <a:lnTo>
                  <a:pt x="2822" y="1286"/>
                </a:lnTo>
                <a:lnTo>
                  <a:pt x="4344" y="857"/>
                </a:lnTo>
                <a:lnTo>
                  <a:pt x="2964" y="0"/>
                </a:lnTo>
                <a:lnTo>
                  <a:pt x="0"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2" name="Freeform 13"/>
          <p:cNvSpPr>
            <a:spLocks noChangeArrowheads="1"/>
          </p:cNvSpPr>
          <p:nvPr/>
        </p:nvSpPr>
        <p:spPr bwMode="auto">
          <a:xfrm>
            <a:off x="9269413" y="4017963"/>
            <a:ext cx="1360487" cy="1087437"/>
          </a:xfrm>
          <a:custGeom>
            <a:avLst/>
            <a:gdLst>
              <a:gd name="T0" fmla="*/ 2147483647 w 3450"/>
              <a:gd name="T1" fmla="*/ 0 h 3001"/>
              <a:gd name="T2" fmla="*/ 2147483647 w 3450"/>
              <a:gd name="T3" fmla="*/ 2147483647 h 3001"/>
              <a:gd name="T4" fmla="*/ 2147483647 w 3450"/>
              <a:gd name="T5" fmla="*/ 2147483647 h 3001"/>
              <a:gd name="T6" fmla="*/ 0 w 3450"/>
              <a:gd name="T7" fmla="*/ 2147483647 h 3001"/>
              <a:gd name="T8" fmla="*/ 2147483647 w 3450"/>
              <a:gd name="T9" fmla="*/ 2147483647 h 3001"/>
              <a:gd name="T10" fmla="*/ 2147483647 w 3450"/>
              <a:gd name="T11" fmla="*/ 2147483647 h 3001"/>
              <a:gd name="T12" fmla="*/ 2147483647 w 3450"/>
              <a:gd name="T13" fmla="*/ 0 h 3001"/>
              <a:gd name="T14" fmla="*/ 2147483647 w 3450"/>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3450"/>
              <a:gd name="T25" fmla="*/ 0 h 3001"/>
              <a:gd name="T26" fmla="*/ 3450 w 3450"/>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0" h="3001">
                <a:moveTo>
                  <a:pt x="649" y="0"/>
                </a:moveTo>
                <a:lnTo>
                  <a:pt x="2029" y="857"/>
                </a:lnTo>
                <a:lnTo>
                  <a:pt x="507" y="1286"/>
                </a:lnTo>
                <a:lnTo>
                  <a:pt x="0" y="2143"/>
                </a:lnTo>
                <a:lnTo>
                  <a:pt x="1582" y="3000"/>
                </a:lnTo>
                <a:lnTo>
                  <a:pt x="3449" y="3000"/>
                </a:lnTo>
                <a:lnTo>
                  <a:pt x="3449" y="0"/>
                </a:lnTo>
                <a:lnTo>
                  <a:pt x="649"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6263"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6264"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6265"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6266" name="AutoShape 20"/>
          <p:cNvCxnSpPr>
            <a:cxnSpLocks noChangeShapeType="1"/>
          </p:cNvCxnSpPr>
          <p:nvPr/>
        </p:nvCxnSpPr>
        <p:spPr bwMode="auto">
          <a:xfrm rot="5400000" flipH="1" flipV="1">
            <a:off x="6961188"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6267" name="AutoShape 21"/>
          <p:cNvCxnSpPr>
            <a:cxnSpLocks noChangeShapeType="1"/>
          </p:cNvCxnSpPr>
          <p:nvPr/>
        </p:nvCxnSpPr>
        <p:spPr bwMode="auto">
          <a:xfrm rot="5400000" flipH="1" flipV="1">
            <a:off x="8291513"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6268" name="AutoShape 22"/>
          <p:cNvCxnSpPr>
            <a:cxnSpLocks noChangeShapeType="1"/>
          </p:cNvCxnSpPr>
          <p:nvPr/>
        </p:nvCxnSpPr>
        <p:spPr bwMode="auto">
          <a:xfrm rot="16200000" flipV="1">
            <a:off x="10092532" y="5272881"/>
            <a:ext cx="649288" cy="314325"/>
          </a:xfrm>
          <a:prstGeom prst="curvedConnector3">
            <a:avLst>
              <a:gd name="adj1" fmla="val 50000"/>
            </a:avLst>
          </a:prstGeom>
          <a:noFill/>
          <a:ln w="9360">
            <a:solidFill>
              <a:srgbClr val="000000"/>
            </a:solidFill>
            <a:round/>
            <a:headEnd type="triangle" w="med" len="med"/>
            <a:tailEnd type="triangle" w="med" len="med"/>
          </a:ln>
        </p:spPr>
      </p:cxnSp>
      <p:cxnSp>
        <p:nvCxnSpPr>
          <p:cNvPr id="96269"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6270"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6271"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sp>
        <p:nvSpPr>
          <p:cNvPr id="34" name="Sourire 33"/>
          <p:cNvSpPr>
            <a:spLocks noChangeArrowheads="1"/>
          </p:cNvSpPr>
          <p:nvPr/>
        </p:nvSpPr>
        <p:spPr bwMode="auto">
          <a:xfrm>
            <a:off x="3392488" y="5842000"/>
            <a:ext cx="469900" cy="433388"/>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
        <p:nvSpPr>
          <p:cNvPr id="37" name="Sourire 36"/>
          <p:cNvSpPr>
            <a:spLocks noChangeArrowheads="1"/>
          </p:cNvSpPr>
          <p:nvPr/>
        </p:nvSpPr>
        <p:spPr bwMode="auto">
          <a:xfrm>
            <a:off x="3392488" y="6640513"/>
            <a:ext cx="469900" cy="360362"/>
          </a:xfrm>
          <a:prstGeom prst="smileyFace">
            <a:avLst>
              <a:gd name="adj" fmla="val 4653"/>
            </a:avLst>
          </a:prstGeom>
          <a:solidFill>
            <a:srgbClr val="FFFF00"/>
          </a:solidFill>
          <a:ln w="38100" algn="ctr">
            <a:solidFill>
              <a:schemeClr val="tx1"/>
            </a:solidFill>
            <a:round/>
            <a:headEnd/>
            <a:tailEnd/>
          </a:ln>
        </p:spPr>
        <p:txBody>
          <a:bodyPr lIns="96771" tIns="48385" rIns="96771" bIns="48385"/>
          <a:lstStyle/>
          <a:p>
            <a:endParaRPr lang="en-US"/>
          </a:p>
        </p:txBody>
      </p:sp>
      <p:sp>
        <p:nvSpPr>
          <p:cNvPr id="96274" name="AutoShape 33"/>
          <p:cNvSpPr>
            <a:spLocks noChangeArrowheads="1"/>
          </p:cNvSpPr>
          <p:nvPr/>
        </p:nvSpPr>
        <p:spPr bwMode="auto">
          <a:xfrm rot="-5400000">
            <a:off x="4926013" y="5559425"/>
            <a:ext cx="723900" cy="1581150"/>
          </a:xfrm>
          <a:prstGeom prst="downArrow">
            <a:avLst>
              <a:gd name="adj1" fmla="val 50000"/>
              <a:gd name="adj2" fmla="val 50217"/>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6275" name="Text Box 34"/>
          <p:cNvSpPr txBox="1">
            <a:spLocks noChangeArrowheads="1"/>
          </p:cNvSpPr>
          <p:nvPr/>
        </p:nvSpPr>
        <p:spPr bwMode="auto">
          <a:xfrm>
            <a:off x="0" y="1463675"/>
            <a:ext cx="4223779" cy="2133657"/>
          </a:xfrm>
          <a:prstGeom prst="rect">
            <a:avLst/>
          </a:prstGeom>
          <a:noFill/>
          <a:ln w="9525">
            <a:noFill/>
            <a:miter lim="800000"/>
            <a:headEnd/>
            <a:tailEnd/>
          </a:ln>
        </p:spPr>
        <p:txBody>
          <a:bodyPr wrap="none" lIns="96771" tIns="48385" rIns="96771" bIns="48385">
            <a:spAutoFit/>
          </a:bodyPr>
          <a:lstStyle/>
          <a:p>
            <a:r>
              <a:rPr lang="fr-FR" sz="2100" b="0" dirty="0">
                <a:latin typeface="+mj-lt"/>
              </a:rPr>
              <a:t>2 utilisateurs : le développeur ou </a:t>
            </a:r>
          </a:p>
          <a:p>
            <a:r>
              <a:rPr lang="fr-FR" sz="2100" b="0" dirty="0">
                <a:latin typeface="+mj-lt"/>
              </a:rPr>
              <a:t>l’utilisateur final</a:t>
            </a:r>
          </a:p>
          <a:p>
            <a:endParaRPr lang="fr-FR" sz="2100" b="0" dirty="0">
              <a:latin typeface="+mj-lt"/>
            </a:endParaRPr>
          </a:p>
          <a:p>
            <a:r>
              <a:rPr lang="fr-FR" sz="2100" b="0" dirty="0">
                <a:latin typeface="+mj-lt"/>
              </a:rPr>
              <a:t>Choix des services – organisation </a:t>
            </a:r>
          </a:p>
          <a:p>
            <a:r>
              <a:rPr lang="fr-FR" sz="2100" b="0" dirty="0">
                <a:latin typeface="+mj-lt"/>
              </a:rPr>
              <a:t>de l’IHM</a:t>
            </a:r>
          </a:p>
          <a:p>
            <a:endParaRPr lang="fr-FR" sz="2100" b="0" dirty="0">
              <a:latin typeface="+mj-lt"/>
            </a:endParaRPr>
          </a:p>
          <a:p>
            <a:r>
              <a:rPr lang="fr-FR" sz="2100" b="0" dirty="0">
                <a:latin typeface="+mj-lt"/>
              </a:rPr>
              <a:t>Choix des </a:t>
            </a:r>
            <a:r>
              <a:rPr lang="fr-FR" sz="2100" b="0" dirty="0" err="1">
                <a:latin typeface="+mj-lt"/>
              </a:rPr>
              <a:t>devices</a:t>
            </a:r>
            <a:endParaRPr lang="fr-FR" sz="2100" b="0" dirty="0">
              <a:latin typeface="+mj-lt"/>
            </a:endParaRPr>
          </a:p>
        </p:txBody>
      </p:sp>
      <p:sp>
        <p:nvSpPr>
          <p:cNvPr id="96276" name="Text Box 35"/>
          <p:cNvSpPr txBox="1">
            <a:spLocks noChangeArrowheads="1"/>
          </p:cNvSpPr>
          <p:nvPr/>
        </p:nvSpPr>
        <p:spPr bwMode="auto">
          <a:xfrm>
            <a:off x="5210175" y="1924050"/>
            <a:ext cx="1189038" cy="352425"/>
          </a:xfrm>
          <a:prstGeom prst="rect">
            <a:avLst/>
          </a:prstGeom>
          <a:noFill/>
          <a:ln w="9525">
            <a:noFill/>
            <a:miter lim="800000"/>
            <a:headEnd/>
            <a:tailEnd/>
          </a:ln>
        </p:spPr>
        <p:txBody>
          <a:bodyPr wrap="none" lIns="96771" tIns="48385" rIns="96771" bIns="48385">
            <a:spAutoFit/>
          </a:bodyPr>
          <a:lstStyle/>
          <a:p>
            <a:r>
              <a:rPr lang="fr-FR"/>
              <a:t>Dialogue</a:t>
            </a:r>
          </a:p>
        </p:txBody>
      </p:sp>
      <p:grpSp>
        <p:nvGrpSpPr>
          <p:cNvPr id="3" name="Group 35"/>
          <p:cNvGrpSpPr>
            <a:grpSpLocks/>
          </p:cNvGrpSpPr>
          <p:nvPr/>
        </p:nvGrpSpPr>
        <p:grpSpPr bwMode="auto">
          <a:xfrm>
            <a:off x="6551613" y="5770563"/>
            <a:ext cx="1339850" cy="1266825"/>
            <a:chOff x="4105" y="3356"/>
            <a:chExt cx="770" cy="793"/>
          </a:xfrm>
        </p:grpSpPr>
        <p:sp>
          <p:nvSpPr>
            <p:cNvPr id="96300" name="Rectangle 36"/>
            <p:cNvSpPr>
              <a:spLocks noChangeArrowheads="1"/>
            </p:cNvSpPr>
            <p:nvPr/>
          </p:nvSpPr>
          <p:spPr bwMode="auto">
            <a:xfrm>
              <a:off x="4105" y="3356"/>
              <a:ext cx="771" cy="794"/>
            </a:xfrm>
            <a:prstGeom prst="rect">
              <a:avLst/>
            </a:prstGeom>
            <a:solidFill>
              <a:srgbClr val="E6FF00"/>
            </a:solidFill>
            <a:ln w="9360">
              <a:solidFill>
                <a:srgbClr val="000000"/>
              </a:solidFill>
              <a:round/>
              <a:headEnd/>
              <a:tailEnd/>
            </a:ln>
          </p:spPr>
          <p:txBody>
            <a:bodyPr wrap="none" anchor="ctr"/>
            <a:lstStyle/>
            <a:p>
              <a:endParaRPr lang="fr-FR"/>
            </a:p>
          </p:txBody>
        </p:sp>
        <p:pic>
          <p:nvPicPr>
            <p:cNvPr id="96301" name="Picture 37"/>
            <p:cNvPicPr>
              <a:picLocks noChangeAspect="1" noChangeArrowheads="1"/>
            </p:cNvPicPr>
            <p:nvPr/>
          </p:nvPicPr>
          <p:blipFill>
            <a:blip r:embed="rId3" cstate="print"/>
            <a:srcRect/>
            <a:stretch>
              <a:fillRect/>
            </a:stretch>
          </p:blipFill>
          <p:spPr bwMode="auto">
            <a:xfrm>
              <a:off x="4212" y="3561"/>
              <a:ext cx="573" cy="576"/>
            </a:xfrm>
            <a:prstGeom prst="rect">
              <a:avLst/>
            </a:prstGeom>
            <a:noFill/>
            <a:ln w="9525">
              <a:noFill/>
              <a:round/>
              <a:headEnd/>
              <a:tailEnd/>
            </a:ln>
          </p:spPr>
        </p:pic>
        <p:sp>
          <p:nvSpPr>
            <p:cNvPr id="96302" name="Text Box 38"/>
            <p:cNvSpPr txBox="1">
              <a:spLocks noChangeArrowheads="1"/>
            </p:cNvSpPr>
            <p:nvPr/>
          </p:nvSpPr>
          <p:spPr bwMode="auto">
            <a:xfrm>
              <a:off x="4240" y="3356"/>
              <a:ext cx="553" cy="219"/>
            </a:xfrm>
            <a:prstGeom prst="rect">
              <a:avLst/>
            </a:prstGeom>
            <a:noFill/>
            <a:ln w="9525">
              <a:noFill/>
              <a:round/>
              <a:headEnd/>
              <a:tailEnd/>
            </a:ln>
          </p:spPr>
          <p:txBody>
            <a:bodyPr wrap="none" lIns="89991" tIns="44996" rIns="89991" bIns="44996"/>
            <a:lstStyle/>
            <a:p>
              <a:pPr>
                <a:lnSpc>
                  <a:spcPct val="89000"/>
                </a:lnSpc>
                <a:tabLst>
                  <a:tab pos="765175" algn="l"/>
                </a:tabLst>
              </a:pPr>
              <a:r>
                <a:rPr lang="en-GB">
                  <a:solidFill>
                    <a:srgbClr val="000000"/>
                  </a:solidFill>
                </a:rPr>
                <a:t>Device</a:t>
              </a:r>
            </a:p>
          </p:txBody>
        </p:sp>
        <p:sp>
          <p:nvSpPr>
            <p:cNvPr id="96303" name="Line 39"/>
            <p:cNvSpPr>
              <a:spLocks noChangeShapeType="1"/>
            </p:cNvSpPr>
            <p:nvPr/>
          </p:nvSpPr>
          <p:spPr bwMode="auto">
            <a:xfrm flipH="1">
              <a:off x="4104" y="3538"/>
              <a:ext cx="773" cy="1"/>
            </a:xfrm>
            <a:prstGeom prst="line">
              <a:avLst/>
            </a:prstGeom>
            <a:noFill/>
            <a:ln w="9525">
              <a:solidFill>
                <a:srgbClr val="000000"/>
              </a:solidFill>
              <a:round/>
              <a:headEnd/>
              <a:tailEnd/>
            </a:ln>
          </p:spPr>
          <p:txBody>
            <a:bodyPr/>
            <a:lstStyle/>
            <a:p>
              <a:endParaRPr lang="fr-FR"/>
            </a:p>
          </p:txBody>
        </p:sp>
      </p:grpSp>
      <p:grpSp>
        <p:nvGrpSpPr>
          <p:cNvPr id="4" name="Group 43"/>
          <p:cNvGrpSpPr>
            <a:grpSpLocks/>
          </p:cNvGrpSpPr>
          <p:nvPr/>
        </p:nvGrpSpPr>
        <p:grpSpPr bwMode="auto">
          <a:xfrm>
            <a:off x="9471025" y="5695950"/>
            <a:ext cx="1339850" cy="1271588"/>
            <a:chOff x="4921" y="2789"/>
            <a:chExt cx="770" cy="793"/>
          </a:xfrm>
        </p:grpSpPr>
        <p:sp>
          <p:nvSpPr>
            <p:cNvPr id="96296" name="Rectangle 44"/>
            <p:cNvSpPr>
              <a:spLocks noChangeArrowheads="1"/>
            </p:cNvSpPr>
            <p:nvPr/>
          </p:nvSpPr>
          <p:spPr bwMode="auto">
            <a:xfrm>
              <a:off x="4921" y="2789"/>
              <a:ext cx="771" cy="794"/>
            </a:xfrm>
            <a:prstGeom prst="rect">
              <a:avLst/>
            </a:prstGeom>
            <a:solidFill>
              <a:srgbClr val="E6FF00"/>
            </a:solidFill>
            <a:ln w="9360">
              <a:solidFill>
                <a:srgbClr val="000000"/>
              </a:solidFill>
              <a:round/>
              <a:headEnd/>
              <a:tailEnd/>
            </a:ln>
          </p:spPr>
          <p:txBody>
            <a:bodyPr wrap="none" anchor="ctr"/>
            <a:lstStyle/>
            <a:p>
              <a:endParaRPr lang="fr-FR"/>
            </a:p>
          </p:txBody>
        </p:sp>
        <p:sp>
          <p:nvSpPr>
            <p:cNvPr id="96297" name="Text Box 45"/>
            <p:cNvSpPr txBox="1">
              <a:spLocks noChangeArrowheads="1"/>
            </p:cNvSpPr>
            <p:nvPr/>
          </p:nvSpPr>
          <p:spPr bwMode="auto">
            <a:xfrm>
              <a:off x="5056" y="2789"/>
              <a:ext cx="553" cy="219"/>
            </a:xfrm>
            <a:prstGeom prst="rect">
              <a:avLst/>
            </a:prstGeom>
            <a:noFill/>
            <a:ln w="9525">
              <a:noFill/>
              <a:round/>
              <a:headEnd/>
              <a:tailEnd/>
            </a:ln>
          </p:spPr>
          <p:txBody>
            <a:bodyPr wrap="none" lIns="89991" tIns="44996" rIns="89991" bIns="44996"/>
            <a:lstStyle/>
            <a:p>
              <a:pPr>
                <a:lnSpc>
                  <a:spcPct val="89000"/>
                </a:lnSpc>
                <a:tabLst>
                  <a:tab pos="765175" algn="l"/>
                </a:tabLst>
              </a:pPr>
              <a:r>
                <a:rPr lang="en-GB">
                  <a:solidFill>
                    <a:srgbClr val="000000"/>
                  </a:solidFill>
                </a:rPr>
                <a:t>Device</a:t>
              </a:r>
            </a:p>
          </p:txBody>
        </p:sp>
        <p:sp>
          <p:nvSpPr>
            <p:cNvPr id="96298" name="Line 46"/>
            <p:cNvSpPr>
              <a:spLocks noChangeShapeType="1"/>
            </p:cNvSpPr>
            <p:nvPr/>
          </p:nvSpPr>
          <p:spPr bwMode="auto">
            <a:xfrm flipH="1">
              <a:off x="4920" y="2971"/>
              <a:ext cx="773" cy="1"/>
            </a:xfrm>
            <a:prstGeom prst="line">
              <a:avLst/>
            </a:prstGeom>
            <a:noFill/>
            <a:ln w="9525">
              <a:solidFill>
                <a:srgbClr val="000000"/>
              </a:solidFill>
              <a:round/>
              <a:headEnd/>
              <a:tailEnd/>
            </a:ln>
          </p:spPr>
          <p:txBody>
            <a:bodyPr/>
            <a:lstStyle/>
            <a:p>
              <a:endParaRPr lang="fr-FR"/>
            </a:p>
          </p:txBody>
        </p:sp>
        <p:pic>
          <p:nvPicPr>
            <p:cNvPr id="96299" name="Picture 47"/>
            <p:cNvPicPr>
              <a:picLocks noChangeAspect="1" noChangeArrowheads="1"/>
            </p:cNvPicPr>
            <p:nvPr/>
          </p:nvPicPr>
          <p:blipFill>
            <a:blip r:embed="rId4" cstate="print"/>
            <a:srcRect/>
            <a:stretch>
              <a:fillRect/>
            </a:stretch>
          </p:blipFill>
          <p:spPr bwMode="auto">
            <a:xfrm>
              <a:off x="4943" y="3012"/>
              <a:ext cx="673" cy="571"/>
            </a:xfrm>
            <a:prstGeom prst="rect">
              <a:avLst/>
            </a:prstGeom>
            <a:noFill/>
            <a:ln w="9525">
              <a:noFill/>
              <a:round/>
              <a:headEnd/>
              <a:tailEnd/>
            </a:ln>
          </p:spPr>
        </p:pic>
      </p:grpSp>
      <p:grpSp>
        <p:nvGrpSpPr>
          <p:cNvPr id="5" name="Group 10"/>
          <p:cNvGrpSpPr>
            <a:grpSpLocks/>
          </p:cNvGrpSpPr>
          <p:nvPr/>
        </p:nvGrpSpPr>
        <p:grpSpPr bwMode="auto">
          <a:xfrm>
            <a:off x="811213" y="4003675"/>
            <a:ext cx="1776412" cy="796925"/>
            <a:chOff x="522" y="2835"/>
            <a:chExt cx="1020" cy="498"/>
          </a:xfrm>
        </p:grpSpPr>
        <p:sp>
          <p:nvSpPr>
            <p:cNvPr id="96292" name="Rectangle 11"/>
            <p:cNvSpPr>
              <a:spLocks noChangeArrowheads="1"/>
            </p:cNvSpPr>
            <p:nvPr/>
          </p:nvSpPr>
          <p:spPr bwMode="auto">
            <a:xfrm>
              <a:off x="522" y="2857"/>
              <a:ext cx="1021"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93" name="Text Box 12"/>
            <p:cNvSpPr txBox="1">
              <a:spLocks noChangeArrowheads="1"/>
            </p:cNvSpPr>
            <p:nvPr/>
          </p:nvSpPr>
          <p:spPr bwMode="auto">
            <a:xfrm>
              <a:off x="551" y="2835"/>
              <a:ext cx="947"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94" name="Text Box 13"/>
            <p:cNvSpPr txBox="1">
              <a:spLocks noChangeArrowheads="1"/>
            </p:cNvSpPr>
            <p:nvPr/>
          </p:nvSpPr>
          <p:spPr bwMode="auto">
            <a:xfrm>
              <a:off x="610" y="3047"/>
              <a:ext cx="829" cy="219"/>
            </a:xfrm>
            <a:prstGeom prst="rect">
              <a:avLst/>
            </a:prstGeom>
            <a:noFill/>
            <a:ln w="9525">
              <a:noFill/>
              <a:round/>
              <a:headEnd/>
              <a:tailEnd/>
            </a:ln>
          </p:spPr>
          <p:txBody>
            <a:bodyPr wrap="none" lIns="89991" tIns="44996" rIns="89991" bIns="44996"/>
            <a:lstStyle/>
            <a:p>
              <a:pPr algn="ctr">
                <a:lnSpc>
                  <a:spcPct val="89000"/>
                </a:lnSpc>
                <a:tabLst>
                  <a:tab pos="765175" algn="l"/>
                </a:tabLst>
              </a:pPr>
              <a:r>
                <a:rPr lang="en-GB">
                  <a:solidFill>
                    <a:srgbClr val="FF0000"/>
                  </a:solidFill>
                </a:rPr>
                <a:t>Marks Service</a:t>
              </a:r>
            </a:p>
          </p:txBody>
        </p:sp>
        <p:sp>
          <p:nvSpPr>
            <p:cNvPr id="96295" name="Line 14"/>
            <p:cNvSpPr>
              <a:spLocks noChangeShapeType="1"/>
            </p:cNvSpPr>
            <p:nvPr/>
          </p:nvSpPr>
          <p:spPr bwMode="auto">
            <a:xfrm>
              <a:off x="522" y="3016"/>
              <a:ext cx="1020" cy="1"/>
            </a:xfrm>
            <a:prstGeom prst="line">
              <a:avLst/>
            </a:prstGeom>
            <a:noFill/>
            <a:ln w="9525">
              <a:solidFill>
                <a:srgbClr val="000000"/>
              </a:solidFill>
              <a:round/>
              <a:headEnd/>
              <a:tailEnd/>
            </a:ln>
          </p:spPr>
          <p:txBody>
            <a:bodyPr/>
            <a:lstStyle/>
            <a:p>
              <a:endParaRPr lang="fr-FR"/>
            </a:p>
          </p:txBody>
        </p:sp>
      </p:grpSp>
      <p:grpSp>
        <p:nvGrpSpPr>
          <p:cNvPr id="6" name="Group 2"/>
          <p:cNvGrpSpPr>
            <a:grpSpLocks/>
          </p:cNvGrpSpPr>
          <p:nvPr/>
        </p:nvGrpSpPr>
        <p:grpSpPr bwMode="auto">
          <a:xfrm>
            <a:off x="700088" y="5191125"/>
            <a:ext cx="2170112" cy="796925"/>
            <a:chOff x="1157" y="3492"/>
            <a:chExt cx="1246" cy="498"/>
          </a:xfrm>
        </p:grpSpPr>
        <p:sp>
          <p:nvSpPr>
            <p:cNvPr id="96288" name="Rectangle 3"/>
            <p:cNvSpPr>
              <a:spLocks noChangeArrowheads="1"/>
            </p:cNvSpPr>
            <p:nvPr/>
          </p:nvSpPr>
          <p:spPr bwMode="auto">
            <a:xfrm>
              <a:off x="1157" y="3515"/>
              <a:ext cx="1247"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89" name="Text Box 4"/>
            <p:cNvSpPr txBox="1">
              <a:spLocks noChangeArrowheads="1"/>
            </p:cNvSpPr>
            <p:nvPr/>
          </p:nvSpPr>
          <p:spPr bwMode="auto">
            <a:xfrm>
              <a:off x="1193" y="3492"/>
              <a:ext cx="1158"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90" name="Text Box 5"/>
            <p:cNvSpPr txBox="1">
              <a:spLocks noChangeArrowheads="1"/>
            </p:cNvSpPr>
            <p:nvPr/>
          </p:nvSpPr>
          <p:spPr bwMode="auto">
            <a:xfrm>
              <a:off x="1264" y="3704"/>
              <a:ext cx="1013" cy="219"/>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Lst>
              </a:pPr>
              <a:r>
                <a:rPr lang="en-GB">
                  <a:solidFill>
                    <a:srgbClr val="FF0000"/>
                  </a:solidFill>
                </a:rPr>
                <a:t>WebCal Service</a:t>
              </a:r>
            </a:p>
          </p:txBody>
        </p:sp>
        <p:sp>
          <p:nvSpPr>
            <p:cNvPr id="96291" name="Line 6"/>
            <p:cNvSpPr>
              <a:spLocks noChangeShapeType="1"/>
            </p:cNvSpPr>
            <p:nvPr/>
          </p:nvSpPr>
          <p:spPr bwMode="auto">
            <a:xfrm>
              <a:off x="1157" y="3674"/>
              <a:ext cx="1247" cy="1"/>
            </a:xfrm>
            <a:prstGeom prst="line">
              <a:avLst/>
            </a:prstGeom>
            <a:noFill/>
            <a:ln w="9525">
              <a:solidFill>
                <a:srgbClr val="000000"/>
              </a:solidFill>
              <a:round/>
              <a:headEnd/>
              <a:tailEnd/>
            </a:ln>
          </p:spPr>
          <p:txBody>
            <a:bodyPr/>
            <a:lstStyle/>
            <a:p>
              <a:endParaRPr lang="fr-FR"/>
            </a:p>
          </p:txBody>
        </p:sp>
      </p:grpSp>
      <p:grpSp>
        <p:nvGrpSpPr>
          <p:cNvPr id="7" name="Group 2"/>
          <p:cNvGrpSpPr>
            <a:grpSpLocks/>
          </p:cNvGrpSpPr>
          <p:nvPr/>
        </p:nvGrpSpPr>
        <p:grpSpPr bwMode="auto">
          <a:xfrm>
            <a:off x="709613" y="6264275"/>
            <a:ext cx="2170112" cy="796925"/>
            <a:chOff x="1157" y="3492"/>
            <a:chExt cx="1246" cy="498"/>
          </a:xfrm>
        </p:grpSpPr>
        <p:sp>
          <p:nvSpPr>
            <p:cNvPr id="96284" name="Rectangle 3"/>
            <p:cNvSpPr>
              <a:spLocks noChangeArrowheads="1"/>
            </p:cNvSpPr>
            <p:nvPr/>
          </p:nvSpPr>
          <p:spPr bwMode="auto">
            <a:xfrm>
              <a:off x="1157" y="3515"/>
              <a:ext cx="1247" cy="476"/>
            </a:xfrm>
            <a:prstGeom prst="rect">
              <a:avLst/>
            </a:prstGeom>
            <a:solidFill>
              <a:srgbClr val="99CCFF"/>
            </a:solidFill>
            <a:ln w="9360">
              <a:solidFill>
                <a:srgbClr val="000000"/>
              </a:solidFill>
              <a:round/>
              <a:headEnd/>
              <a:tailEnd/>
            </a:ln>
          </p:spPr>
          <p:txBody>
            <a:bodyPr wrap="none" anchor="ctr"/>
            <a:lstStyle/>
            <a:p>
              <a:endParaRPr lang="fr-FR"/>
            </a:p>
          </p:txBody>
        </p:sp>
        <p:sp>
          <p:nvSpPr>
            <p:cNvPr id="96285" name="Text Box 4"/>
            <p:cNvSpPr txBox="1">
              <a:spLocks noChangeArrowheads="1"/>
            </p:cNvSpPr>
            <p:nvPr/>
          </p:nvSpPr>
          <p:spPr bwMode="auto">
            <a:xfrm>
              <a:off x="1193" y="3492"/>
              <a:ext cx="1158" cy="381"/>
            </a:xfrm>
            <a:prstGeom prst="rect">
              <a:avLst/>
            </a:prstGeom>
            <a:noFill/>
            <a:ln w="9525">
              <a:noFill/>
              <a:round/>
              <a:headEnd/>
              <a:tailEnd/>
            </a:ln>
          </p:spPr>
          <p:txBody>
            <a:bodyPr lIns="89991" tIns="44996" rIns="89991" bIns="44996"/>
            <a:lstStyle/>
            <a:p>
              <a:pPr algn="ctr">
                <a:lnSpc>
                  <a:spcPct val="89000"/>
                </a:lnSpc>
                <a:tabLst>
                  <a:tab pos="765175" algn="l"/>
                  <a:tab pos="1531938" algn="l"/>
                </a:tabLst>
              </a:pPr>
              <a:r>
                <a:rPr lang="en-GB">
                  <a:solidFill>
                    <a:srgbClr val="000000"/>
                  </a:solidFill>
                </a:rPr>
                <a:t>IS Service</a:t>
              </a:r>
            </a:p>
          </p:txBody>
        </p:sp>
        <p:sp>
          <p:nvSpPr>
            <p:cNvPr id="96286" name="Text Box 5"/>
            <p:cNvSpPr txBox="1">
              <a:spLocks noChangeArrowheads="1"/>
            </p:cNvSpPr>
            <p:nvPr/>
          </p:nvSpPr>
          <p:spPr bwMode="auto">
            <a:xfrm>
              <a:off x="1264" y="3704"/>
              <a:ext cx="1013" cy="219"/>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Lst>
              </a:pPr>
              <a:r>
                <a:rPr lang="en-GB">
                  <a:solidFill>
                    <a:srgbClr val="FF0000"/>
                  </a:solidFill>
                </a:rPr>
                <a:t>WebCal Service</a:t>
              </a:r>
            </a:p>
          </p:txBody>
        </p:sp>
        <p:sp>
          <p:nvSpPr>
            <p:cNvPr id="96287" name="Line 6"/>
            <p:cNvSpPr>
              <a:spLocks noChangeShapeType="1"/>
            </p:cNvSpPr>
            <p:nvPr/>
          </p:nvSpPr>
          <p:spPr bwMode="auto">
            <a:xfrm>
              <a:off x="1157" y="3674"/>
              <a:ext cx="1247" cy="1"/>
            </a:xfrm>
            <a:prstGeom prst="line">
              <a:avLst/>
            </a:prstGeom>
            <a:noFill/>
            <a:ln w="9525">
              <a:solidFill>
                <a:srgbClr val="000000"/>
              </a:solidFill>
              <a:round/>
              <a:headEnd/>
              <a:tailEnd/>
            </a:ln>
          </p:spPr>
          <p:txBody>
            <a:bodyPr/>
            <a:lstStyle/>
            <a:p>
              <a:endParaRPr lang="fr-FR"/>
            </a:p>
          </p:txBody>
        </p:sp>
      </p:grpSp>
      <p:sp>
        <p:nvSpPr>
          <p:cNvPr id="96282" name="Line 61"/>
          <p:cNvSpPr>
            <a:spLocks noChangeShapeType="1"/>
          </p:cNvSpPr>
          <p:nvPr/>
        </p:nvSpPr>
        <p:spPr bwMode="auto">
          <a:xfrm>
            <a:off x="1376363" y="6170613"/>
            <a:ext cx="709612" cy="944562"/>
          </a:xfrm>
          <a:prstGeom prst="line">
            <a:avLst/>
          </a:prstGeom>
          <a:noFill/>
          <a:ln w="28575">
            <a:solidFill>
              <a:srgbClr val="CC0000"/>
            </a:solidFill>
            <a:round/>
            <a:headEnd/>
            <a:tailEnd/>
          </a:ln>
        </p:spPr>
        <p:txBody>
          <a:bodyPr lIns="96771" tIns="48385" rIns="96771" bIns="48385"/>
          <a:lstStyle/>
          <a:p>
            <a:endParaRPr lang="fr-FR"/>
          </a:p>
        </p:txBody>
      </p:sp>
      <p:sp>
        <p:nvSpPr>
          <p:cNvPr id="96283" name="Line 62"/>
          <p:cNvSpPr>
            <a:spLocks noChangeShapeType="1"/>
          </p:cNvSpPr>
          <p:nvPr/>
        </p:nvSpPr>
        <p:spPr bwMode="auto">
          <a:xfrm flipH="1">
            <a:off x="1471613" y="6170613"/>
            <a:ext cx="550862" cy="944562"/>
          </a:xfrm>
          <a:prstGeom prst="line">
            <a:avLst/>
          </a:prstGeom>
          <a:noFill/>
          <a:ln w="28575">
            <a:solidFill>
              <a:srgbClr val="CC0000"/>
            </a:solidFill>
            <a:round/>
            <a:headEnd/>
            <a:tailEnd/>
          </a:ln>
        </p:spPr>
        <p:txBody>
          <a:bodyPr lIns="96771" tIns="48385" rIns="96771" bIns="48385"/>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3"/>
          <p:cNvSpPr>
            <a:spLocks noGrp="1"/>
          </p:cNvSpPr>
          <p:nvPr>
            <p:ph type="title" idx="4294967295"/>
          </p:nvPr>
        </p:nvSpPr>
        <p:spPr>
          <a:xfrm>
            <a:off x="0" y="254000"/>
            <a:ext cx="10312400" cy="842963"/>
          </a:xfrm>
        </p:spPr>
        <p:txBody>
          <a:bodyPr/>
          <a:lstStyle/>
          <a:p>
            <a:pPr eaLnBrk="1" hangingPunct="1"/>
            <a:r>
              <a:rPr lang="en-US" sz="3500" smtClean="0"/>
              <a:t>Adaptation du système (priorité 3) </a:t>
            </a:r>
          </a:p>
        </p:txBody>
      </p:sp>
      <p:grpSp>
        <p:nvGrpSpPr>
          <p:cNvPr id="2" name="Group 2"/>
          <p:cNvGrpSpPr>
            <a:grpSpLocks/>
          </p:cNvGrpSpPr>
          <p:nvPr/>
        </p:nvGrpSpPr>
        <p:grpSpPr bwMode="auto">
          <a:xfrm>
            <a:off x="4857750" y="1577975"/>
            <a:ext cx="2366963" cy="1087438"/>
            <a:chOff x="2426" y="1133"/>
            <a:chExt cx="1360" cy="680"/>
          </a:xfrm>
        </p:grpSpPr>
        <p:sp>
          <p:nvSpPr>
            <p:cNvPr id="97314" name="Rectangle 3"/>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7315" name="Text Box 4"/>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endParaRPr lang="fr-FR" i="1">
                <a:solidFill>
                  <a:srgbClr val="000000"/>
                </a:solidFill>
              </a:endParaRPr>
            </a:p>
          </p:txBody>
        </p:sp>
      </p:grpSp>
      <p:sp>
        <p:nvSpPr>
          <p:cNvPr id="97284" name="Freeform 5"/>
          <p:cNvSpPr>
            <a:spLocks noChangeArrowheads="1"/>
          </p:cNvSpPr>
          <p:nvPr/>
        </p:nvSpPr>
        <p:spPr bwMode="auto">
          <a:xfrm>
            <a:off x="1231900" y="3956050"/>
            <a:ext cx="749300" cy="1089025"/>
          </a:xfrm>
          <a:custGeom>
            <a:avLst/>
            <a:gdLst>
              <a:gd name="T0" fmla="*/ 2147483647 w 1901"/>
              <a:gd name="T1" fmla="*/ 2147483647 h 3001"/>
              <a:gd name="T2" fmla="*/ 2147483647 w 1901"/>
              <a:gd name="T3" fmla="*/ 2147483647 h 3001"/>
              <a:gd name="T4" fmla="*/ 2147483647 w 1901"/>
              <a:gd name="T5" fmla="*/ 0 h 3001"/>
              <a:gd name="T6" fmla="*/ 0 w 1901"/>
              <a:gd name="T7" fmla="*/ 0 h 3001"/>
              <a:gd name="T8" fmla="*/ 0 w 1901"/>
              <a:gd name="T9" fmla="*/ 2147483647 h 3001"/>
              <a:gd name="T10" fmla="*/ 2147483647 w 1901"/>
              <a:gd name="T11" fmla="*/ 2147483647 h 3001"/>
              <a:gd name="T12" fmla="*/ 2147483647 w 1901"/>
              <a:gd name="T13" fmla="*/ 2147483647 h 3001"/>
              <a:gd name="T14" fmla="*/ 0 60000 65536"/>
              <a:gd name="T15" fmla="*/ 0 60000 65536"/>
              <a:gd name="T16" fmla="*/ 0 60000 65536"/>
              <a:gd name="T17" fmla="*/ 0 60000 65536"/>
              <a:gd name="T18" fmla="*/ 0 60000 65536"/>
              <a:gd name="T19" fmla="*/ 0 60000 65536"/>
              <a:gd name="T20" fmla="*/ 0 60000 65536"/>
              <a:gd name="T21" fmla="*/ 0 w 1901"/>
              <a:gd name="T22" fmla="*/ 0 h 3001"/>
              <a:gd name="T23" fmla="*/ 1901 w 1901"/>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3001">
                <a:moveTo>
                  <a:pt x="1140" y="2333"/>
                </a:moveTo>
                <a:lnTo>
                  <a:pt x="1520" y="1000"/>
                </a:lnTo>
                <a:lnTo>
                  <a:pt x="1006" y="0"/>
                </a:lnTo>
                <a:lnTo>
                  <a:pt x="0" y="0"/>
                </a:lnTo>
                <a:lnTo>
                  <a:pt x="0" y="3000"/>
                </a:lnTo>
                <a:lnTo>
                  <a:pt x="1900" y="3000"/>
                </a:lnTo>
                <a:lnTo>
                  <a:pt x="1140" y="2333"/>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5" name="Freeform 6"/>
          <p:cNvSpPr>
            <a:spLocks noChangeArrowheads="1"/>
          </p:cNvSpPr>
          <p:nvPr/>
        </p:nvSpPr>
        <p:spPr bwMode="auto">
          <a:xfrm>
            <a:off x="2105025" y="3954463"/>
            <a:ext cx="1252538" cy="1089025"/>
          </a:xfrm>
          <a:custGeom>
            <a:avLst/>
            <a:gdLst>
              <a:gd name="T0" fmla="*/ 0 w 3175"/>
              <a:gd name="T1" fmla="*/ 0 h 3001"/>
              <a:gd name="T2" fmla="*/ 2147483647 w 3175"/>
              <a:gd name="T3" fmla="*/ 2147483647 h 3001"/>
              <a:gd name="T4" fmla="*/ 2147483647 w 3175"/>
              <a:gd name="T5" fmla="*/ 2147483647 h 3001"/>
              <a:gd name="T6" fmla="*/ 2147483647 w 3175"/>
              <a:gd name="T7" fmla="*/ 2147483647 h 3001"/>
              <a:gd name="T8" fmla="*/ 2147483647 w 3175"/>
              <a:gd name="T9" fmla="*/ 2147483647 h 3001"/>
              <a:gd name="T10" fmla="*/ 2147483647 w 3175"/>
              <a:gd name="T11" fmla="*/ 2147483647 h 3001"/>
              <a:gd name="T12" fmla="*/ 2147483647 w 3175"/>
              <a:gd name="T13" fmla="*/ 2147483647 h 3001"/>
              <a:gd name="T14" fmla="*/ 2147483647 w 3175"/>
              <a:gd name="T15" fmla="*/ 2147483647 h 3001"/>
              <a:gd name="T16" fmla="*/ 2147483647 w 3175"/>
              <a:gd name="T17" fmla="*/ 0 h 3001"/>
              <a:gd name="T18" fmla="*/ 0 w 317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75"/>
              <a:gd name="T31" fmla="*/ 0 h 3001"/>
              <a:gd name="T32" fmla="*/ 3175 w 317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75" h="3001">
                <a:moveTo>
                  <a:pt x="0" y="0"/>
                </a:moveTo>
                <a:lnTo>
                  <a:pt x="514" y="1000"/>
                </a:lnTo>
                <a:lnTo>
                  <a:pt x="134" y="2333"/>
                </a:lnTo>
                <a:lnTo>
                  <a:pt x="894" y="3000"/>
                </a:lnTo>
                <a:lnTo>
                  <a:pt x="3174" y="3000"/>
                </a:lnTo>
                <a:lnTo>
                  <a:pt x="2414" y="2000"/>
                </a:lnTo>
                <a:lnTo>
                  <a:pt x="3174" y="1334"/>
                </a:lnTo>
                <a:lnTo>
                  <a:pt x="2034" y="333"/>
                </a:lnTo>
                <a:lnTo>
                  <a:pt x="2414" y="0"/>
                </a:lnTo>
                <a:lnTo>
                  <a:pt x="0" y="0"/>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6" name="Freeform 7"/>
          <p:cNvSpPr>
            <a:spLocks noChangeArrowheads="1"/>
          </p:cNvSpPr>
          <p:nvPr/>
        </p:nvSpPr>
        <p:spPr bwMode="auto">
          <a:xfrm>
            <a:off x="3683000" y="4025900"/>
            <a:ext cx="1046163" cy="1090613"/>
          </a:xfrm>
          <a:custGeom>
            <a:avLst/>
            <a:gdLst>
              <a:gd name="T0" fmla="*/ 2147483647 w 2661"/>
              <a:gd name="T1" fmla="*/ 0 h 3001"/>
              <a:gd name="T2" fmla="*/ 0 w 2661"/>
              <a:gd name="T3" fmla="*/ 2147483647 h 3001"/>
              <a:gd name="T4" fmla="*/ 2147483647 w 2661"/>
              <a:gd name="T5" fmla="*/ 2147483647 h 3001"/>
              <a:gd name="T6" fmla="*/ 2147483647 w 2661"/>
              <a:gd name="T7" fmla="*/ 2147483647 h 3001"/>
              <a:gd name="T8" fmla="*/ 2147483647 w 2661"/>
              <a:gd name="T9" fmla="*/ 2147483647 h 3001"/>
              <a:gd name="T10" fmla="*/ 2147483647 w 2661"/>
              <a:gd name="T11" fmla="*/ 2147483647 h 3001"/>
              <a:gd name="T12" fmla="*/ 2147483647 w 2661"/>
              <a:gd name="T13" fmla="*/ 0 h 3001"/>
              <a:gd name="T14" fmla="*/ 2147483647 w 2661"/>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2661"/>
              <a:gd name="T25" fmla="*/ 0 h 3001"/>
              <a:gd name="T26" fmla="*/ 2661 w 2661"/>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1" h="3001">
                <a:moveTo>
                  <a:pt x="380" y="0"/>
                </a:moveTo>
                <a:lnTo>
                  <a:pt x="0" y="333"/>
                </a:lnTo>
                <a:lnTo>
                  <a:pt x="1140" y="1333"/>
                </a:lnTo>
                <a:lnTo>
                  <a:pt x="380" y="2000"/>
                </a:lnTo>
                <a:lnTo>
                  <a:pt x="1140" y="3000"/>
                </a:lnTo>
                <a:lnTo>
                  <a:pt x="2660" y="3000"/>
                </a:lnTo>
                <a:lnTo>
                  <a:pt x="2660" y="0"/>
                </a:lnTo>
                <a:lnTo>
                  <a:pt x="380" y="0"/>
                </a:lnTo>
              </a:path>
            </a:pathLst>
          </a:custGeom>
          <a:solidFill>
            <a:srgbClr val="3DEB3D"/>
          </a:solidFill>
          <a:ln w="9360">
            <a:solidFill>
              <a:srgbClr val="000000"/>
            </a:solidFill>
            <a:round/>
            <a:headEnd/>
            <a:tailEnd/>
          </a:ln>
        </p:spPr>
        <p:txBody>
          <a:bodyPr wrap="none" lIns="96771" tIns="48385" rIns="96771" bIns="48385" anchor="ctr"/>
          <a:lstStyle/>
          <a:p>
            <a:endParaRPr lang="fr-FR"/>
          </a:p>
        </p:txBody>
      </p:sp>
      <p:sp>
        <p:nvSpPr>
          <p:cNvPr id="97287" name="Freeform 8"/>
          <p:cNvSpPr>
            <a:spLocks noChangeArrowheads="1"/>
          </p:cNvSpPr>
          <p:nvPr/>
        </p:nvSpPr>
        <p:spPr bwMode="auto">
          <a:xfrm>
            <a:off x="784225" y="5759450"/>
            <a:ext cx="1119188" cy="1270000"/>
          </a:xfrm>
          <a:custGeom>
            <a:avLst/>
            <a:gdLst>
              <a:gd name="T0" fmla="*/ 2147483647 w 2834"/>
              <a:gd name="T1" fmla="*/ 2147483647 h 3501"/>
              <a:gd name="T2" fmla="*/ 2147483647 w 2834"/>
              <a:gd name="T3" fmla="*/ 2147483647 h 3501"/>
              <a:gd name="T4" fmla="*/ 2147483647 w 2834"/>
              <a:gd name="T5" fmla="*/ 0 h 3501"/>
              <a:gd name="T6" fmla="*/ 0 w 2834"/>
              <a:gd name="T7" fmla="*/ 0 h 3501"/>
              <a:gd name="T8" fmla="*/ 0 w 2834"/>
              <a:gd name="T9" fmla="*/ 2147483647 h 3501"/>
              <a:gd name="T10" fmla="*/ 2147483647 w 2834"/>
              <a:gd name="T11" fmla="*/ 2147483647 h 3501"/>
              <a:gd name="T12" fmla="*/ 2147483647 w 2834"/>
              <a:gd name="T13" fmla="*/ 2147483647 h 3501"/>
              <a:gd name="T14" fmla="*/ 0 60000 65536"/>
              <a:gd name="T15" fmla="*/ 0 60000 65536"/>
              <a:gd name="T16" fmla="*/ 0 60000 65536"/>
              <a:gd name="T17" fmla="*/ 0 60000 65536"/>
              <a:gd name="T18" fmla="*/ 0 60000 65536"/>
              <a:gd name="T19" fmla="*/ 0 60000 65536"/>
              <a:gd name="T20" fmla="*/ 0 60000 65536"/>
              <a:gd name="T21" fmla="*/ 0 w 2834"/>
              <a:gd name="T22" fmla="*/ 0 h 3501"/>
              <a:gd name="T23" fmla="*/ 2834 w 2834"/>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34" h="3501">
                <a:moveTo>
                  <a:pt x="1700" y="2722"/>
                </a:moveTo>
                <a:lnTo>
                  <a:pt x="2267" y="1167"/>
                </a:lnTo>
                <a:lnTo>
                  <a:pt x="1500" y="0"/>
                </a:lnTo>
                <a:lnTo>
                  <a:pt x="0" y="0"/>
                </a:lnTo>
                <a:lnTo>
                  <a:pt x="0" y="3500"/>
                </a:lnTo>
                <a:lnTo>
                  <a:pt x="2833" y="3500"/>
                </a:lnTo>
                <a:lnTo>
                  <a:pt x="1700" y="2722"/>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88" name="Freeform 9"/>
          <p:cNvSpPr>
            <a:spLocks noChangeArrowheads="1"/>
          </p:cNvSpPr>
          <p:nvPr/>
        </p:nvSpPr>
        <p:spPr bwMode="auto">
          <a:xfrm>
            <a:off x="1654175" y="5759450"/>
            <a:ext cx="1866900" cy="1270000"/>
          </a:xfrm>
          <a:custGeom>
            <a:avLst/>
            <a:gdLst>
              <a:gd name="T0" fmla="*/ 0 w 4734"/>
              <a:gd name="T1" fmla="*/ 0 h 3501"/>
              <a:gd name="T2" fmla="*/ 2147483647 w 4734"/>
              <a:gd name="T3" fmla="*/ 2147483647 h 3501"/>
              <a:gd name="T4" fmla="*/ 2147483647 w 4734"/>
              <a:gd name="T5" fmla="*/ 2147483647 h 3501"/>
              <a:gd name="T6" fmla="*/ 2147483647 w 4734"/>
              <a:gd name="T7" fmla="*/ 2147483647 h 3501"/>
              <a:gd name="T8" fmla="*/ 2147483647 w 4734"/>
              <a:gd name="T9" fmla="*/ 2147483647 h 3501"/>
              <a:gd name="T10" fmla="*/ 2147483647 w 4734"/>
              <a:gd name="T11" fmla="*/ 2147483647 h 3501"/>
              <a:gd name="T12" fmla="*/ 2147483647 w 4734"/>
              <a:gd name="T13" fmla="*/ 2147483647 h 3501"/>
              <a:gd name="T14" fmla="*/ 2147483647 w 4734"/>
              <a:gd name="T15" fmla="*/ 2147483647 h 3501"/>
              <a:gd name="T16" fmla="*/ 2147483647 w 4734"/>
              <a:gd name="T17" fmla="*/ 0 h 3501"/>
              <a:gd name="T18" fmla="*/ 0 w 4734"/>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4"/>
              <a:gd name="T31" fmla="*/ 0 h 3501"/>
              <a:gd name="T32" fmla="*/ 4734 w 4734"/>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4" h="3501">
                <a:moveTo>
                  <a:pt x="0" y="0"/>
                </a:moveTo>
                <a:lnTo>
                  <a:pt x="767" y="1167"/>
                </a:lnTo>
                <a:lnTo>
                  <a:pt x="200" y="2722"/>
                </a:lnTo>
                <a:lnTo>
                  <a:pt x="1333" y="3500"/>
                </a:lnTo>
                <a:lnTo>
                  <a:pt x="4733" y="3500"/>
                </a:lnTo>
                <a:lnTo>
                  <a:pt x="3600" y="2333"/>
                </a:lnTo>
                <a:lnTo>
                  <a:pt x="4733" y="1556"/>
                </a:lnTo>
                <a:lnTo>
                  <a:pt x="3033" y="389"/>
                </a:lnTo>
                <a:lnTo>
                  <a:pt x="3600" y="0"/>
                </a:lnTo>
                <a:lnTo>
                  <a:pt x="0"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89" name="Freeform 10"/>
          <p:cNvSpPr>
            <a:spLocks noChangeArrowheads="1"/>
          </p:cNvSpPr>
          <p:nvPr/>
        </p:nvSpPr>
        <p:spPr bwMode="auto">
          <a:xfrm>
            <a:off x="3284538" y="5759450"/>
            <a:ext cx="1566862" cy="1270000"/>
          </a:xfrm>
          <a:custGeom>
            <a:avLst/>
            <a:gdLst>
              <a:gd name="T0" fmla="*/ 2147483647 w 3968"/>
              <a:gd name="T1" fmla="*/ 0 h 3501"/>
              <a:gd name="T2" fmla="*/ 0 w 3968"/>
              <a:gd name="T3" fmla="*/ 2147483647 h 3501"/>
              <a:gd name="T4" fmla="*/ 2147483647 w 3968"/>
              <a:gd name="T5" fmla="*/ 2147483647 h 3501"/>
              <a:gd name="T6" fmla="*/ 2147483647 w 3968"/>
              <a:gd name="T7" fmla="*/ 2147483647 h 3501"/>
              <a:gd name="T8" fmla="*/ 2147483647 w 3968"/>
              <a:gd name="T9" fmla="*/ 2147483647 h 3501"/>
              <a:gd name="T10" fmla="*/ 2147483647 w 3968"/>
              <a:gd name="T11" fmla="*/ 2147483647 h 3501"/>
              <a:gd name="T12" fmla="*/ 2147483647 w 3968"/>
              <a:gd name="T13" fmla="*/ 0 h 3501"/>
              <a:gd name="T14" fmla="*/ 2147483647 w 3968"/>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968"/>
              <a:gd name="T25" fmla="*/ 0 h 3501"/>
              <a:gd name="T26" fmla="*/ 3968 w 3968"/>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8" h="3501">
                <a:moveTo>
                  <a:pt x="567" y="0"/>
                </a:moveTo>
                <a:lnTo>
                  <a:pt x="0" y="389"/>
                </a:lnTo>
                <a:lnTo>
                  <a:pt x="1700" y="1556"/>
                </a:lnTo>
                <a:lnTo>
                  <a:pt x="567" y="2333"/>
                </a:lnTo>
                <a:lnTo>
                  <a:pt x="1700" y="3500"/>
                </a:lnTo>
                <a:lnTo>
                  <a:pt x="3967" y="3500"/>
                </a:lnTo>
                <a:lnTo>
                  <a:pt x="3967" y="0"/>
                </a:lnTo>
                <a:lnTo>
                  <a:pt x="567" y="0"/>
                </a:lnTo>
              </a:path>
            </a:pathLst>
          </a:custGeom>
          <a:solidFill>
            <a:srgbClr val="99CCFF"/>
          </a:solidFill>
          <a:ln w="9360">
            <a:solidFill>
              <a:srgbClr val="000000"/>
            </a:solidFill>
            <a:round/>
            <a:headEnd/>
            <a:tailEnd/>
          </a:ln>
        </p:spPr>
        <p:txBody>
          <a:bodyPr wrap="none" lIns="96771" tIns="48385" rIns="96771" bIns="48385" anchor="ctr"/>
          <a:lstStyle/>
          <a:p>
            <a:endParaRPr lang="fr-FR"/>
          </a:p>
        </p:txBody>
      </p:sp>
      <p:sp>
        <p:nvSpPr>
          <p:cNvPr id="97290" name="Freeform 11"/>
          <p:cNvSpPr>
            <a:spLocks noChangeArrowheads="1"/>
          </p:cNvSpPr>
          <p:nvPr/>
        </p:nvSpPr>
        <p:spPr bwMode="auto">
          <a:xfrm>
            <a:off x="6900863" y="4017963"/>
            <a:ext cx="1000125" cy="1087437"/>
          </a:xfrm>
          <a:custGeom>
            <a:avLst/>
            <a:gdLst>
              <a:gd name="T0" fmla="*/ 2147483647 w 2537"/>
              <a:gd name="T1" fmla="*/ 2147483647 h 3001"/>
              <a:gd name="T2" fmla="*/ 2147483647 w 2537"/>
              <a:gd name="T3" fmla="*/ 2147483647 h 3001"/>
              <a:gd name="T4" fmla="*/ 2147483647 w 2537"/>
              <a:gd name="T5" fmla="*/ 0 h 3001"/>
              <a:gd name="T6" fmla="*/ 0 w 2537"/>
              <a:gd name="T7" fmla="*/ 0 h 3001"/>
              <a:gd name="T8" fmla="*/ 0 w 2537"/>
              <a:gd name="T9" fmla="*/ 2147483647 h 3001"/>
              <a:gd name="T10" fmla="*/ 2147483647 w 2537"/>
              <a:gd name="T11" fmla="*/ 2147483647 h 3001"/>
              <a:gd name="T12" fmla="*/ 2147483647 w 2537"/>
              <a:gd name="T13" fmla="*/ 2147483647 h 3001"/>
              <a:gd name="T14" fmla="*/ 0 60000 65536"/>
              <a:gd name="T15" fmla="*/ 0 60000 65536"/>
              <a:gd name="T16" fmla="*/ 0 60000 65536"/>
              <a:gd name="T17" fmla="*/ 0 60000 65536"/>
              <a:gd name="T18" fmla="*/ 0 60000 65536"/>
              <a:gd name="T19" fmla="*/ 0 60000 65536"/>
              <a:gd name="T20" fmla="*/ 0 60000 65536"/>
              <a:gd name="T21" fmla="*/ 0 w 2537"/>
              <a:gd name="T22" fmla="*/ 0 h 3001"/>
              <a:gd name="T23" fmla="*/ 2537 w 2537"/>
              <a:gd name="T24" fmla="*/ 3001 h 3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7" h="3001">
                <a:moveTo>
                  <a:pt x="2536" y="1714"/>
                </a:moveTo>
                <a:lnTo>
                  <a:pt x="1867" y="1000"/>
                </a:lnTo>
                <a:lnTo>
                  <a:pt x="1236" y="0"/>
                </a:lnTo>
                <a:lnTo>
                  <a:pt x="0" y="0"/>
                </a:lnTo>
                <a:lnTo>
                  <a:pt x="0" y="3000"/>
                </a:lnTo>
                <a:lnTo>
                  <a:pt x="2333" y="3000"/>
                </a:lnTo>
                <a:lnTo>
                  <a:pt x="2536" y="1714"/>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1" name="Freeform 12"/>
          <p:cNvSpPr>
            <a:spLocks noChangeArrowheads="1"/>
          </p:cNvSpPr>
          <p:nvPr/>
        </p:nvSpPr>
        <p:spPr bwMode="auto">
          <a:xfrm>
            <a:off x="7808913" y="4017963"/>
            <a:ext cx="1714500" cy="1087437"/>
          </a:xfrm>
          <a:custGeom>
            <a:avLst/>
            <a:gdLst>
              <a:gd name="T0" fmla="*/ 0 w 4345"/>
              <a:gd name="T1" fmla="*/ 0 h 3001"/>
              <a:gd name="T2" fmla="*/ 2147483647 w 4345"/>
              <a:gd name="T3" fmla="*/ 2147483647 h 3001"/>
              <a:gd name="T4" fmla="*/ 2147483647 w 4345"/>
              <a:gd name="T5" fmla="*/ 2147483647 h 3001"/>
              <a:gd name="T6" fmla="*/ 2147483647 w 4345"/>
              <a:gd name="T7" fmla="*/ 2147483647 h 3001"/>
              <a:gd name="T8" fmla="*/ 2147483647 w 4345"/>
              <a:gd name="T9" fmla="*/ 2147483647 h 3001"/>
              <a:gd name="T10" fmla="*/ 2147483647 w 4345"/>
              <a:gd name="T11" fmla="*/ 2147483647 h 3001"/>
              <a:gd name="T12" fmla="*/ 2147483647 w 4345"/>
              <a:gd name="T13" fmla="*/ 2147483647 h 3001"/>
              <a:gd name="T14" fmla="*/ 2147483647 w 4345"/>
              <a:gd name="T15" fmla="*/ 2147483647 h 3001"/>
              <a:gd name="T16" fmla="*/ 2147483647 w 4345"/>
              <a:gd name="T17" fmla="*/ 0 h 3001"/>
              <a:gd name="T18" fmla="*/ 0 w 4345"/>
              <a:gd name="T19" fmla="*/ 0 h 30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5"/>
              <a:gd name="T31" fmla="*/ 0 h 3001"/>
              <a:gd name="T32" fmla="*/ 4345 w 4345"/>
              <a:gd name="T33" fmla="*/ 3001 h 30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5" h="3001">
                <a:moveTo>
                  <a:pt x="0" y="0"/>
                </a:moveTo>
                <a:lnTo>
                  <a:pt x="631" y="1000"/>
                </a:lnTo>
                <a:lnTo>
                  <a:pt x="1300" y="1714"/>
                </a:lnTo>
                <a:lnTo>
                  <a:pt x="1097" y="3000"/>
                </a:lnTo>
                <a:lnTo>
                  <a:pt x="3897" y="3000"/>
                </a:lnTo>
                <a:lnTo>
                  <a:pt x="2315" y="2143"/>
                </a:lnTo>
                <a:lnTo>
                  <a:pt x="2822" y="1286"/>
                </a:lnTo>
                <a:lnTo>
                  <a:pt x="4344" y="857"/>
                </a:lnTo>
                <a:lnTo>
                  <a:pt x="2964" y="0"/>
                </a:lnTo>
                <a:lnTo>
                  <a:pt x="0"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2" name="Freeform 13"/>
          <p:cNvSpPr>
            <a:spLocks noChangeArrowheads="1"/>
          </p:cNvSpPr>
          <p:nvPr/>
        </p:nvSpPr>
        <p:spPr bwMode="auto">
          <a:xfrm>
            <a:off x="9269413" y="4017963"/>
            <a:ext cx="1360487" cy="1087437"/>
          </a:xfrm>
          <a:custGeom>
            <a:avLst/>
            <a:gdLst>
              <a:gd name="T0" fmla="*/ 2147483647 w 3450"/>
              <a:gd name="T1" fmla="*/ 0 h 3001"/>
              <a:gd name="T2" fmla="*/ 2147483647 w 3450"/>
              <a:gd name="T3" fmla="*/ 2147483647 h 3001"/>
              <a:gd name="T4" fmla="*/ 2147483647 w 3450"/>
              <a:gd name="T5" fmla="*/ 2147483647 h 3001"/>
              <a:gd name="T6" fmla="*/ 0 w 3450"/>
              <a:gd name="T7" fmla="*/ 2147483647 h 3001"/>
              <a:gd name="T8" fmla="*/ 2147483647 w 3450"/>
              <a:gd name="T9" fmla="*/ 2147483647 h 3001"/>
              <a:gd name="T10" fmla="*/ 2147483647 w 3450"/>
              <a:gd name="T11" fmla="*/ 2147483647 h 3001"/>
              <a:gd name="T12" fmla="*/ 2147483647 w 3450"/>
              <a:gd name="T13" fmla="*/ 0 h 3001"/>
              <a:gd name="T14" fmla="*/ 2147483647 w 3450"/>
              <a:gd name="T15" fmla="*/ 0 h 3001"/>
              <a:gd name="T16" fmla="*/ 0 60000 65536"/>
              <a:gd name="T17" fmla="*/ 0 60000 65536"/>
              <a:gd name="T18" fmla="*/ 0 60000 65536"/>
              <a:gd name="T19" fmla="*/ 0 60000 65536"/>
              <a:gd name="T20" fmla="*/ 0 60000 65536"/>
              <a:gd name="T21" fmla="*/ 0 60000 65536"/>
              <a:gd name="T22" fmla="*/ 0 60000 65536"/>
              <a:gd name="T23" fmla="*/ 0 60000 65536"/>
              <a:gd name="T24" fmla="*/ 0 w 3450"/>
              <a:gd name="T25" fmla="*/ 0 h 3001"/>
              <a:gd name="T26" fmla="*/ 3450 w 3450"/>
              <a:gd name="T27" fmla="*/ 3001 h 30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0" h="3001">
                <a:moveTo>
                  <a:pt x="649" y="0"/>
                </a:moveTo>
                <a:lnTo>
                  <a:pt x="2029" y="857"/>
                </a:lnTo>
                <a:lnTo>
                  <a:pt x="507" y="1286"/>
                </a:lnTo>
                <a:lnTo>
                  <a:pt x="0" y="2143"/>
                </a:lnTo>
                <a:lnTo>
                  <a:pt x="1582" y="3000"/>
                </a:lnTo>
                <a:lnTo>
                  <a:pt x="3449" y="3000"/>
                </a:lnTo>
                <a:lnTo>
                  <a:pt x="3449" y="0"/>
                </a:lnTo>
                <a:lnTo>
                  <a:pt x="649" y="0"/>
                </a:lnTo>
              </a:path>
            </a:pathLst>
          </a:custGeom>
          <a:solidFill>
            <a:srgbClr val="FF6633"/>
          </a:solidFill>
          <a:ln w="9360">
            <a:solidFill>
              <a:srgbClr val="000000"/>
            </a:solidFill>
            <a:round/>
            <a:headEnd/>
            <a:tailEnd/>
          </a:ln>
        </p:spPr>
        <p:txBody>
          <a:bodyPr wrap="none" lIns="96771" tIns="48385" rIns="96771" bIns="48385" anchor="ctr"/>
          <a:lstStyle/>
          <a:p>
            <a:endParaRPr lang="fr-FR"/>
          </a:p>
        </p:txBody>
      </p:sp>
      <p:sp>
        <p:nvSpPr>
          <p:cNvPr id="97293" name="Freeform 14"/>
          <p:cNvSpPr>
            <a:spLocks noChangeArrowheads="1"/>
          </p:cNvSpPr>
          <p:nvPr/>
        </p:nvSpPr>
        <p:spPr bwMode="auto">
          <a:xfrm>
            <a:off x="6821488" y="5770563"/>
            <a:ext cx="987425" cy="1270000"/>
          </a:xfrm>
          <a:custGeom>
            <a:avLst/>
            <a:gdLst>
              <a:gd name="T0" fmla="*/ 2147483647 w 2501"/>
              <a:gd name="T1" fmla="*/ 2147483647 h 3501"/>
              <a:gd name="T2" fmla="*/ 2147483647 w 2501"/>
              <a:gd name="T3" fmla="*/ 2147483647 h 3501"/>
              <a:gd name="T4" fmla="*/ 2147483647 w 2501"/>
              <a:gd name="T5" fmla="*/ 0 h 3501"/>
              <a:gd name="T6" fmla="*/ 0 w 2501"/>
              <a:gd name="T7" fmla="*/ 0 h 3501"/>
              <a:gd name="T8" fmla="*/ 0 w 2501"/>
              <a:gd name="T9" fmla="*/ 2147483647 h 3501"/>
              <a:gd name="T10" fmla="*/ 2147483647 w 2501"/>
              <a:gd name="T11" fmla="*/ 2147483647 h 3501"/>
              <a:gd name="T12" fmla="*/ 2147483647 w 2501"/>
              <a:gd name="T13" fmla="*/ 2147483647 h 3501"/>
              <a:gd name="T14" fmla="*/ 0 60000 65536"/>
              <a:gd name="T15" fmla="*/ 0 60000 65536"/>
              <a:gd name="T16" fmla="*/ 0 60000 65536"/>
              <a:gd name="T17" fmla="*/ 0 60000 65536"/>
              <a:gd name="T18" fmla="*/ 0 60000 65536"/>
              <a:gd name="T19" fmla="*/ 0 60000 65536"/>
              <a:gd name="T20" fmla="*/ 0 60000 65536"/>
              <a:gd name="T21" fmla="*/ 0 w 2501"/>
              <a:gd name="T22" fmla="*/ 0 h 3501"/>
              <a:gd name="T23" fmla="*/ 2501 w 2501"/>
              <a:gd name="T24" fmla="*/ 3501 h 3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1" h="3501">
                <a:moveTo>
                  <a:pt x="2500" y="2000"/>
                </a:moveTo>
                <a:lnTo>
                  <a:pt x="1840" y="1167"/>
                </a:lnTo>
                <a:lnTo>
                  <a:pt x="1218" y="0"/>
                </a:lnTo>
                <a:lnTo>
                  <a:pt x="0" y="0"/>
                </a:lnTo>
                <a:lnTo>
                  <a:pt x="0" y="3500"/>
                </a:lnTo>
                <a:lnTo>
                  <a:pt x="2300" y="3500"/>
                </a:lnTo>
                <a:lnTo>
                  <a:pt x="2500" y="200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7294" name="Freeform 15"/>
          <p:cNvSpPr>
            <a:spLocks noChangeArrowheads="1"/>
          </p:cNvSpPr>
          <p:nvPr/>
        </p:nvSpPr>
        <p:spPr bwMode="auto">
          <a:xfrm>
            <a:off x="7934325" y="5770563"/>
            <a:ext cx="1689100" cy="1270000"/>
          </a:xfrm>
          <a:custGeom>
            <a:avLst/>
            <a:gdLst>
              <a:gd name="T0" fmla="*/ 0 w 4283"/>
              <a:gd name="T1" fmla="*/ 0 h 3501"/>
              <a:gd name="T2" fmla="*/ 2147483647 w 4283"/>
              <a:gd name="T3" fmla="*/ 2147483647 h 3501"/>
              <a:gd name="T4" fmla="*/ 2147483647 w 4283"/>
              <a:gd name="T5" fmla="*/ 2147483647 h 3501"/>
              <a:gd name="T6" fmla="*/ 2147483647 w 4283"/>
              <a:gd name="T7" fmla="*/ 2147483647 h 3501"/>
              <a:gd name="T8" fmla="*/ 2147483647 w 4283"/>
              <a:gd name="T9" fmla="*/ 2147483647 h 3501"/>
              <a:gd name="T10" fmla="*/ 2147483647 w 4283"/>
              <a:gd name="T11" fmla="*/ 2147483647 h 3501"/>
              <a:gd name="T12" fmla="*/ 2147483647 w 4283"/>
              <a:gd name="T13" fmla="*/ 2147483647 h 3501"/>
              <a:gd name="T14" fmla="*/ 2147483647 w 4283"/>
              <a:gd name="T15" fmla="*/ 2147483647 h 3501"/>
              <a:gd name="T16" fmla="*/ 2147483647 w 4283"/>
              <a:gd name="T17" fmla="*/ 0 h 3501"/>
              <a:gd name="T18" fmla="*/ 0 w 4283"/>
              <a:gd name="T19" fmla="*/ 0 h 3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3"/>
              <a:gd name="T31" fmla="*/ 0 h 3501"/>
              <a:gd name="T32" fmla="*/ 4283 w 4283"/>
              <a:gd name="T33" fmla="*/ 3501 h 3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3" h="3501">
                <a:moveTo>
                  <a:pt x="0" y="0"/>
                </a:moveTo>
                <a:lnTo>
                  <a:pt x="622" y="1167"/>
                </a:lnTo>
                <a:lnTo>
                  <a:pt x="1282" y="2000"/>
                </a:lnTo>
                <a:lnTo>
                  <a:pt x="1082" y="3500"/>
                </a:lnTo>
                <a:lnTo>
                  <a:pt x="3842" y="3500"/>
                </a:lnTo>
                <a:lnTo>
                  <a:pt x="2282" y="2500"/>
                </a:lnTo>
                <a:lnTo>
                  <a:pt x="2782" y="1500"/>
                </a:lnTo>
                <a:lnTo>
                  <a:pt x="4282" y="1000"/>
                </a:lnTo>
                <a:lnTo>
                  <a:pt x="2922" y="0"/>
                </a:lnTo>
                <a:lnTo>
                  <a:pt x="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sp>
        <p:nvSpPr>
          <p:cNvPr id="97295" name="Freeform 16"/>
          <p:cNvSpPr>
            <a:spLocks noChangeArrowheads="1"/>
          </p:cNvSpPr>
          <p:nvPr/>
        </p:nvSpPr>
        <p:spPr bwMode="auto">
          <a:xfrm>
            <a:off x="9505950" y="5770563"/>
            <a:ext cx="1343025" cy="1270000"/>
          </a:xfrm>
          <a:custGeom>
            <a:avLst/>
            <a:gdLst>
              <a:gd name="T0" fmla="*/ 2147483647 w 3401"/>
              <a:gd name="T1" fmla="*/ 0 h 3501"/>
              <a:gd name="T2" fmla="*/ 2147483647 w 3401"/>
              <a:gd name="T3" fmla="*/ 2147483647 h 3501"/>
              <a:gd name="T4" fmla="*/ 2147483647 w 3401"/>
              <a:gd name="T5" fmla="*/ 2147483647 h 3501"/>
              <a:gd name="T6" fmla="*/ 0 w 3401"/>
              <a:gd name="T7" fmla="*/ 2147483647 h 3501"/>
              <a:gd name="T8" fmla="*/ 2147483647 w 3401"/>
              <a:gd name="T9" fmla="*/ 2147483647 h 3501"/>
              <a:gd name="T10" fmla="*/ 2147483647 w 3401"/>
              <a:gd name="T11" fmla="*/ 2147483647 h 3501"/>
              <a:gd name="T12" fmla="*/ 2147483647 w 3401"/>
              <a:gd name="T13" fmla="*/ 0 h 3501"/>
              <a:gd name="T14" fmla="*/ 2147483647 w 3401"/>
              <a:gd name="T15" fmla="*/ 0 h 3501"/>
              <a:gd name="T16" fmla="*/ 0 60000 65536"/>
              <a:gd name="T17" fmla="*/ 0 60000 65536"/>
              <a:gd name="T18" fmla="*/ 0 60000 65536"/>
              <a:gd name="T19" fmla="*/ 0 60000 65536"/>
              <a:gd name="T20" fmla="*/ 0 60000 65536"/>
              <a:gd name="T21" fmla="*/ 0 60000 65536"/>
              <a:gd name="T22" fmla="*/ 0 60000 65536"/>
              <a:gd name="T23" fmla="*/ 0 60000 65536"/>
              <a:gd name="T24" fmla="*/ 0 w 3401"/>
              <a:gd name="T25" fmla="*/ 0 h 3501"/>
              <a:gd name="T26" fmla="*/ 3401 w 3401"/>
              <a:gd name="T27" fmla="*/ 3501 h 35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1" h="3501">
                <a:moveTo>
                  <a:pt x="640" y="0"/>
                </a:moveTo>
                <a:lnTo>
                  <a:pt x="2000" y="1000"/>
                </a:lnTo>
                <a:lnTo>
                  <a:pt x="500" y="1500"/>
                </a:lnTo>
                <a:lnTo>
                  <a:pt x="0" y="2500"/>
                </a:lnTo>
                <a:lnTo>
                  <a:pt x="1560" y="3500"/>
                </a:lnTo>
                <a:lnTo>
                  <a:pt x="3400" y="3500"/>
                </a:lnTo>
                <a:lnTo>
                  <a:pt x="3400" y="0"/>
                </a:lnTo>
                <a:lnTo>
                  <a:pt x="640" y="0"/>
                </a:lnTo>
              </a:path>
            </a:pathLst>
          </a:custGeom>
          <a:solidFill>
            <a:srgbClr val="E6FF00"/>
          </a:solidFill>
          <a:ln w="9360">
            <a:solidFill>
              <a:srgbClr val="000000"/>
            </a:solidFill>
            <a:round/>
            <a:headEnd/>
            <a:tailEnd/>
          </a:ln>
        </p:spPr>
        <p:txBody>
          <a:bodyPr wrap="none" lIns="96771" tIns="48385" rIns="96771" bIns="48385" anchor="ctr"/>
          <a:lstStyle/>
          <a:p>
            <a:endParaRPr lang="fr-FR"/>
          </a:p>
        </p:txBody>
      </p:sp>
      <p:cxnSp>
        <p:nvCxnSpPr>
          <p:cNvPr id="97296" name="AutoShape 17"/>
          <p:cNvCxnSpPr>
            <a:cxnSpLocks noChangeShapeType="1"/>
          </p:cNvCxnSpPr>
          <p:nvPr/>
        </p:nvCxnSpPr>
        <p:spPr bwMode="auto">
          <a:xfrm rot="5400000" flipH="1" flipV="1">
            <a:off x="935038" y="5199063"/>
            <a:ext cx="720725" cy="390525"/>
          </a:xfrm>
          <a:prstGeom prst="curvedConnector3">
            <a:avLst>
              <a:gd name="adj1" fmla="val 50000"/>
            </a:avLst>
          </a:prstGeom>
          <a:noFill/>
          <a:ln w="9360">
            <a:solidFill>
              <a:srgbClr val="000000"/>
            </a:solidFill>
            <a:round/>
            <a:headEnd type="triangle" w="med" len="med"/>
            <a:tailEnd type="triangle" w="med" len="med"/>
          </a:ln>
        </p:spPr>
      </p:cxnSp>
      <p:cxnSp>
        <p:nvCxnSpPr>
          <p:cNvPr id="97297" name="AutoShape 18"/>
          <p:cNvCxnSpPr>
            <a:cxnSpLocks noChangeShapeType="1"/>
          </p:cNvCxnSpPr>
          <p:nvPr/>
        </p:nvCxnSpPr>
        <p:spPr bwMode="auto">
          <a:xfrm rot="5400000" flipH="1" flipV="1">
            <a:off x="2346326" y="5197475"/>
            <a:ext cx="717550" cy="390525"/>
          </a:xfrm>
          <a:prstGeom prst="curvedConnector3">
            <a:avLst>
              <a:gd name="adj1" fmla="val 50000"/>
            </a:avLst>
          </a:prstGeom>
          <a:noFill/>
          <a:ln w="9360">
            <a:solidFill>
              <a:srgbClr val="000000"/>
            </a:solidFill>
            <a:round/>
            <a:headEnd type="triangle" w="med" len="med"/>
            <a:tailEnd type="triangle" w="med" len="med"/>
          </a:ln>
        </p:spPr>
      </p:cxnSp>
      <p:cxnSp>
        <p:nvCxnSpPr>
          <p:cNvPr id="97298" name="AutoShape 19"/>
          <p:cNvCxnSpPr>
            <a:cxnSpLocks noChangeShapeType="1"/>
          </p:cNvCxnSpPr>
          <p:nvPr/>
        </p:nvCxnSpPr>
        <p:spPr bwMode="auto">
          <a:xfrm rot="16200000" flipV="1">
            <a:off x="4180681" y="5312569"/>
            <a:ext cx="649288" cy="234950"/>
          </a:xfrm>
          <a:prstGeom prst="curvedConnector3">
            <a:avLst>
              <a:gd name="adj1" fmla="val 50000"/>
            </a:avLst>
          </a:prstGeom>
          <a:noFill/>
          <a:ln w="9360">
            <a:solidFill>
              <a:srgbClr val="000000"/>
            </a:solidFill>
            <a:round/>
            <a:headEnd type="triangle" w="med" len="med"/>
            <a:tailEnd type="triangle" w="med" len="med"/>
          </a:ln>
        </p:spPr>
      </p:cxnSp>
      <p:cxnSp>
        <p:nvCxnSpPr>
          <p:cNvPr id="97299" name="AutoShape 20"/>
          <p:cNvCxnSpPr>
            <a:cxnSpLocks noChangeShapeType="1"/>
          </p:cNvCxnSpPr>
          <p:nvPr/>
        </p:nvCxnSpPr>
        <p:spPr bwMode="auto">
          <a:xfrm rot="5400000" flipH="1" flipV="1">
            <a:off x="6961188"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7300" name="AutoShape 21"/>
          <p:cNvCxnSpPr>
            <a:cxnSpLocks noChangeShapeType="1"/>
          </p:cNvCxnSpPr>
          <p:nvPr/>
        </p:nvCxnSpPr>
        <p:spPr bwMode="auto">
          <a:xfrm rot="5400000" flipH="1" flipV="1">
            <a:off x="8291513" y="5273675"/>
            <a:ext cx="649288" cy="312737"/>
          </a:xfrm>
          <a:prstGeom prst="curvedConnector3">
            <a:avLst>
              <a:gd name="adj1" fmla="val 50000"/>
            </a:avLst>
          </a:prstGeom>
          <a:noFill/>
          <a:ln w="9360">
            <a:solidFill>
              <a:srgbClr val="000000"/>
            </a:solidFill>
            <a:round/>
            <a:headEnd type="triangle" w="med" len="med"/>
            <a:tailEnd type="triangle" w="med" len="med"/>
          </a:ln>
        </p:spPr>
      </p:cxnSp>
      <p:cxnSp>
        <p:nvCxnSpPr>
          <p:cNvPr id="97301" name="AutoShape 22"/>
          <p:cNvCxnSpPr>
            <a:cxnSpLocks noChangeShapeType="1"/>
          </p:cNvCxnSpPr>
          <p:nvPr/>
        </p:nvCxnSpPr>
        <p:spPr bwMode="auto">
          <a:xfrm rot="16200000" flipV="1">
            <a:off x="10092532" y="5272881"/>
            <a:ext cx="649288" cy="314325"/>
          </a:xfrm>
          <a:prstGeom prst="curvedConnector3">
            <a:avLst>
              <a:gd name="adj1" fmla="val 50000"/>
            </a:avLst>
          </a:prstGeom>
          <a:noFill/>
          <a:ln w="9360">
            <a:solidFill>
              <a:srgbClr val="000000"/>
            </a:solidFill>
            <a:round/>
            <a:headEnd type="triangle" w="med" len="med"/>
            <a:tailEnd type="triangle" w="med" len="med"/>
          </a:ln>
        </p:spPr>
      </p:cxnSp>
      <p:cxnSp>
        <p:nvCxnSpPr>
          <p:cNvPr id="97302" name="AutoShape 23"/>
          <p:cNvCxnSpPr>
            <a:cxnSpLocks noChangeShapeType="1"/>
          </p:cNvCxnSpPr>
          <p:nvPr/>
        </p:nvCxnSpPr>
        <p:spPr bwMode="auto">
          <a:xfrm rot="5400000" flipH="1" flipV="1">
            <a:off x="3006725" y="2070100"/>
            <a:ext cx="1855788" cy="1912938"/>
          </a:xfrm>
          <a:prstGeom prst="curvedConnector2">
            <a:avLst/>
          </a:prstGeom>
          <a:noFill/>
          <a:ln w="9360">
            <a:solidFill>
              <a:srgbClr val="000000"/>
            </a:solidFill>
            <a:round/>
            <a:headEnd type="triangle" w="med" len="med"/>
            <a:tailEnd type="triangle" w="med" len="med"/>
          </a:ln>
        </p:spPr>
      </p:cxnSp>
      <p:cxnSp>
        <p:nvCxnSpPr>
          <p:cNvPr id="97303" name="AutoShape 25"/>
          <p:cNvCxnSpPr>
            <a:cxnSpLocks noChangeShapeType="1"/>
          </p:cNvCxnSpPr>
          <p:nvPr/>
        </p:nvCxnSpPr>
        <p:spPr bwMode="auto">
          <a:xfrm rot="5400000" flipH="1" flipV="1">
            <a:off x="3475832" y="2643981"/>
            <a:ext cx="1903412" cy="860425"/>
          </a:xfrm>
          <a:prstGeom prst="curvedConnector2">
            <a:avLst/>
          </a:prstGeom>
          <a:noFill/>
          <a:ln w="9360">
            <a:solidFill>
              <a:srgbClr val="000000"/>
            </a:solidFill>
            <a:round/>
            <a:headEnd type="triangle" w="med" len="med"/>
            <a:tailEnd type="triangle" w="med" len="med"/>
          </a:ln>
        </p:spPr>
      </p:cxnSp>
      <p:cxnSp>
        <p:nvCxnSpPr>
          <p:cNvPr id="97304" name="AutoShape 26"/>
          <p:cNvCxnSpPr>
            <a:cxnSpLocks noChangeShapeType="1"/>
          </p:cNvCxnSpPr>
          <p:nvPr/>
        </p:nvCxnSpPr>
        <p:spPr bwMode="auto">
          <a:xfrm rot="16200000" flipV="1">
            <a:off x="6332537" y="2973388"/>
            <a:ext cx="1927225" cy="177800"/>
          </a:xfrm>
          <a:prstGeom prst="curvedConnector2">
            <a:avLst/>
          </a:prstGeom>
          <a:noFill/>
          <a:ln w="9360">
            <a:solidFill>
              <a:srgbClr val="000000"/>
            </a:solidFill>
            <a:round/>
            <a:headEnd type="triangle" w="med" len="med"/>
            <a:tailEnd type="triangle" w="med" len="med"/>
          </a:ln>
        </p:spPr>
      </p:cxnSp>
      <p:cxnSp>
        <p:nvCxnSpPr>
          <p:cNvPr id="97305" name="AutoShape 27"/>
          <p:cNvCxnSpPr>
            <a:cxnSpLocks noChangeShapeType="1"/>
          </p:cNvCxnSpPr>
          <p:nvPr/>
        </p:nvCxnSpPr>
        <p:spPr bwMode="auto">
          <a:xfrm rot="16200000" flipV="1">
            <a:off x="6898481" y="2386807"/>
            <a:ext cx="1927225" cy="1350962"/>
          </a:xfrm>
          <a:prstGeom prst="curvedConnector2">
            <a:avLst/>
          </a:prstGeom>
          <a:noFill/>
          <a:ln w="9360">
            <a:solidFill>
              <a:srgbClr val="000000"/>
            </a:solidFill>
            <a:round/>
            <a:headEnd type="triangle" w="med" len="med"/>
            <a:tailEnd type="triangle" w="med" len="med"/>
          </a:ln>
        </p:spPr>
      </p:cxnSp>
      <p:cxnSp>
        <p:nvCxnSpPr>
          <p:cNvPr id="97306" name="AutoShape 28"/>
          <p:cNvCxnSpPr>
            <a:cxnSpLocks noChangeShapeType="1"/>
          </p:cNvCxnSpPr>
          <p:nvPr/>
        </p:nvCxnSpPr>
        <p:spPr bwMode="auto">
          <a:xfrm rot="5460000" flipH="1">
            <a:off x="7740650" y="1655763"/>
            <a:ext cx="1851025" cy="2841625"/>
          </a:xfrm>
          <a:prstGeom prst="curvedConnector2">
            <a:avLst/>
          </a:prstGeom>
          <a:noFill/>
          <a:ln w="9360">
            <a:solidFill>
              <a:srgbClr val="000000"/>
            </a:solidFill>
            <a:round/>
            <a:headEnd type="triangle" w="med" len="med"/>
            <a:tailEnd type="triangle" w="med" len="med"/>
          </a:ln>
        </p:spPr>
      </p:cxnSp>
      <p:cxnSp>
        <p:nvCxnSpPr>
          <p:cNvPr id="97307" name="AutoShape 23"/>
          <p:cNvCxnSpPr>
            <a:cxnSpLocks noChangeShapeType="1"/>
          </p:cNvCxnSpPr>
          <p:nvPr/>
        </p:nvCxnSpPr>
        <p:spPr bwMode="auto">
          <a:xfrm rot="5400000" flipH="1" flipV="1">
            <a:off x="2256631" y="1369219"/>
            <a:ext cx="1855788" cy="3314700"/>
          </a:xfrm>
          <a:prstGeom prst="curvedConnector2">
            <a:avLst/>
          </a:prstGeom>
          <a:noFill/>
          <a:ln w="9360">
            <a:solidFill>
              <a:srgbClr val="000000"/>
            </a:solidFill>
            <a:round/>
            <a:headEnd type="triangle" w="med" len="med"/>
            <a:tailEnd type="triangle" w="med" len="med"/>
          </a:ln>
        </p:spPr>
      </p:cxnSp>
      <p:sp>
        <p:nvSpPr>
          <p:cNvPr id="97308" name="AutoShape 31"/>
          <p:cNvSpPr>
            <a:spLocks noChangeArrowheads="1"/>
          </p:cNvSpPr>
          <p:nvPr/>
        </p:nvSpPr>
        <p:spPr bwMode="auto">
          <a:xfrm>
            <a:off x="5129213" y="5335588"/>
            <a:ext cx="1500187" cy="1016000"/>
          </a:xfrm>
          <a:prstGeom prst="leftArrow">
            <a:avLst>
              <a:gd name="adj1" fmla="val 50000"/>
              <a:gd name="adj2" fmla="val 33947"/>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34" name="Sourire 33"/>
          <p:cNvSpPr>
            <a:spLocks noChangeArrowheads="1"/>
          </p:cNvSpPr>
          <p:nvPr/>
        </p:nvSpPr>
        <p:spPr bwMode="auto">
          <a:xfrm>
            <a:off x="5365750" y="4537075"/>
            <a:ext cx="469900" cy="431800"/>
          </a:xfrm>
          <a:prstGeom prst="smileyFace">
            <a:avLst>
              <a:gd name="adj" fmla="val 4653"/>
            </a:avLst>
          </a:prstGeom>
          <a:solidFill>
            <a:srgbClr val="00B8FF"/>
          </a:solidFill>
          <a:ln w="9525" algn="ctr">
            <a:solidFill>
              <a:schemeClr val="tx1"/>
            </a:solidFill>
            <a:round/>
            <a:headEnd/>
            <a:tailEnd/>
          </a:ln>
        </p:spPr>
        <p:txBody>
          <a:bodyPr lIns="96771" tIns="48385" rIns="96771" bIns="48385"/>
          <a:lstStyle/>
          <a:p>
            <a:endParaRPr lang="en-US"/>
          </a:p>
        </p:txBody>
      </p:sp>
      <p:sp>
        <p:nvSpPr>
          <p:cNvPr id="37" name="Sourire 36"/>
          <p:cNvSpPr>
            <a:spLocks noChangeArrowheads="1"/>
          </p:cNvSpPr>
          <p:nvPr/>
        </p:nvSpPr>
        <p:spPr bwMode="auto">
          <a:xfrm>
            <a:off x="5287963" y="3881438"/>
            <a:ext cx="469900" cy="360362"/>
          </a:xfrm>
          <a:prstGeom prst="smileyFace">
            <a:avLst>
              <a:gd name="adj" fmla="val 4653"/>
            </a:avLst>
          </a:prstGeom>
          <a:solidFill>
            <a:srgbClr val="FFFF00"/>
          </a:solidFill>
          <a:ln w="9525" algn="ctr">
            <a:solidFill>
              <a:schemeClr val="tx1"/>
            </a:solidFill>
            <a:round/>
            <a:headEnd/>
            <a:tailEnd/>
          </a:ln>
        </p:spPr>
        <p:txBody>
          <a:bodyPr lIns="96771" tIns="48385" rIns="96771" bIns="48385"/>
          <a:lstStyle/>
          <a:p>
            <a:endParaRPr lang="en-US"/>
          </a:p>
        </p:txBody>
      </p:sp>
      <p:sp>
        <p:nvSpPr>
          <p:cNvPr id="97311" name="WordArt 34"/>
          <p:cNvSpPr>
            <a:spLocks noChangeArrowheads="1" noChangeShapeType="1" noTextEdit="1"/>
          </p:cNvSpPr>
          <p:nvPr/>
        </p:nvSpPr>
        <p:spPr bwMode="auto">
          <a:xfrm>
            <a:off x="5997575" y="1778000"/>
            <a:ext cx="261938" cy="576263"/>
          </a:xfrm>
          <a:prstGeom prst="rect">
            <a:avLst/>
          </a:prstGeom>
        </p:spPr>
        <p:txBody>
          <a:bodyPr wrap="none" fromWordArt="1">
            <a:prstTxWarp prst="textPlain">
              <a:avLst>
                <a:gd name="adj" fmla="val 50000"/>
              </a:avLst>
            </a:prstTxWarp>
          </a:bodyPr>
          <a:lstStyle/>
          <a:p>
            <a:pPr algn="ctr"/>
            <a:r>
              <a:rPr lang="fr-FR" sz="3800" kern="10">
                <a:ln w="19050">
                  <a:solidFill>
                    <a:srgbClr val="99CCFF"/>
                  </a:solidFill>
                  <a:round/>
                  <a:headEnd/>
                  <a:tailEnd/>
                </a:ln>
                <a:solidFill>
                  <a:srgbClr val="0066CC"/>
                </a:solidFill>
                <a:effectLst>
                  <a:outerShdw dist="35921" dir="2700000" algn="ctr" rotWithShape="0">
                    <a:srgbClr val="990000"/>
                  </a:outerShdw>
                </a:effectLst>
                <a:latin typeface="Impact"/>
              </a:rPr>
              <a:t>?</a:t>
            </a:r>
          </a:p>
        </p:txBody>
      </p:sp>
      <p:sp>
        <p:nvSpPr>
          <p:cNvPr id="97312" name="Rectangle 35"/>
          <p:cNvSpPr>
            <a:spLocks noChangeArrowheads="1"/>
          </p:cNvSpPr>
          <p:nvPr/>
        </p:nvSpPr>
        <p:spPr bwMode="auto">
          <a:xfrm>
            <a:off x="6156325" y="2576513"/>
            <a:ext cx="314325" cy="3048000"/>
          </a:xfrm>
          <a:prstGeom prst="rect">
            <a:avLst/>
          </a:prstGeom>
          <a:solidFill>
            <a:srgbClr val="00B8FF"/>
          </a:solidFill>
          <a:ln w="9525">
            <a:solidFill>
              <a:schemeClr val="tx1"/>
            </a:solidFill>
            <a:miter lim="800000"/>
            <a:headEnd/>
            <a:tailEnd/>
          </a:ln>
        </p:spPr>
        <p:txBody>
          <a:bodyPr wrap="none" lIns="96771" tIns="48385" rIns="96771" bIns="48385" anchor="ctr"/>
          <a:lstStyle/>
          <a:p>
            <a:endParaRPr lang="fr-FR"/>
          </a:p>
        </p:txBody>
      </p:sp>
      <p:sp>
        <p:nvSpPr>
          <p:cNvPr id="97313" name="Text Box 36"/>
          <p:cNvSpPr txBox="1">
            <a:spLocks noChangeArrowheads="1"/>
          </p:cNvSpPr>
          <p:nvPr/>
        </p:nvSpPr>
        <p:spPr bwMode="auto">
          <a:xfrm>
            <a:off x="3776663" y="2795588"/>
            <a:ext cx="2562225" cy="962025"/>
          </a:xfrm>
          <a:prstGeom prst="rect">
            <a:avLst/>
          </a:prstGeom>
          <a:noFill/>
          <a:ln w="9525">
            <a:noFill/>
            <a:miter lim="800000"/>
            <a:headEnd/>
            <a:tailEnd/>
          </a:ln>
        </p:spPr>
        <p:txBody>
          <a:bodyPr lIns="96771" tIns="48385" rIns="96771" bIns="48385">
            <a:spAutoFit/>
          </a:bodyPr>
          <a:lstStyle/>
          <a:p>
            <a:r>
              <a:rPr lang="fr-FR" sz="2100"/>
              <a:t>Déduire </a:t>
            </a:r>
          </a:p>
          <a:p>
            <a:r>
              <a:rPr lang="fr-FR" sz="2100"/>
              <a:t>l’assemblage</a:t>
            </a:r>
          </a:p>
          <a:p>
            <a:r>
              <a:rPr lang="fr-FR" sz="2100"/>
              <a:t>pour un utilisateur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4"/>
          <p:cNvSpPr>
            <a:spLocks noChangeArrowheads="1"/>
          </p:cNvSpPr>
          <p:nvPr/>
        </p:nvSpPr>
        <p:spPr bwMode="auto">
          <a:xfrm>
            <a:off x="1104900" y="1196975"/>
            <a:ext cx="9323388" cy="4762500"/>
          </a:xfrm>
          <a:prstGeom prst="rect">
            <a:avLst/>
          </a:prstGeom>
          <a:solidFill>
            <a:schemeClr val="bg1"/>
          </a:solidFill>
          <a:ln w="25400" algn="ctr">
            <a:solidFill>
              <a:srgbClr val="969696"/>
            </a:solidFill>
            <a:miter lim="800000"/>
            <a:headEnd/>
            <a:tailEnd/>
          </a:ln>
        </p:spPr>
        <p:txBody>
          <a:bodyPr lIns="106670" tIns="53335" rIns="106670" bIns="53335" anchor="ctr"/>
          <a:lstStyle/>
          <a:p>
            <a:pPr algn="ctr" defTabSz="1066800" hangingPunct="1">
              <a:lnSpc>
                <a:spcPct val="100000"/>
              </a:lnSpc>
            </a:pPr>
            <a:r>
              <a:rPr lang="fr-FR"/>
              <a:t>MPI</a:t>
            </a:r>
          </a:p>
        </p:txBody>
      </p:sp>
      <p:sp>
        <p:nvSpPr>
          <p:cNvPr id="98307" name="Titre 1"/>
          <p:cNvSpPr>
            <a:spLocks noGrp="1"/>
          </p:cNvSpPr>
          <p:nvPr>
            <p:ph type="title" idx="4294967295"/>
          </p:nvPr>
        </p:nvSpPr>
        <p:spPr>
          <a:xfrm>
            <a:off x="0" y="254000"/>
            <a:ext cx="10312400" cy="842963"/>
          </a:xfrm>
        </p:spPr>
        <p:txBody>
          <a:bodyPr/>
          <a:lstStyle/>
          <a:p>
            <a:pPr defTabSz="966788" eaLnBrk="1" hangingPunct="1"/>
            <a:r>
              <a:rPr lang="fr-FR" sz="3400" smtClean="0"/>
              <a:t>Points communs aux adaptations visées</a:t>
            </a:r>
          </a:p>
        </p:txBody>
      </p:sp>
      <p:grpSp>
        <p:nvGrpSpPr>
          <p:cNvPr id="2" name="Groupe 8"/>
          <p:cNvGrpSpPr>
            <a:grpSpLocks/>
          </p:cNvGrpSpPr>
          <p:nvPr/>
        </p:nvGrpSpPr>
        <p:grpSpPr bwMode="auto">
          <a:xfrm>
            <a:off x="2487613" y="2466975"/>
            <a:ext cx="6388100" cy="2778125"/>
            <a:chOff x="3286116" y="2928934"/>
            <a:chExt cx="2143141" cy="2643206"/>
          </a:xfrm>
        </p:grpSpPr>
        <p:sp>
          <p:nvSpPr>
            <p:cNvPr id="98335" name="Triangle isocèle 5"/>
            <p:cNvSpPr>
              <a:spLocks noChangeArrowheads="1"/>
            </p:cNvSpPr>
            <p:nvPr/>
          </p:nvSpPr>
          <p:spPr bwMode="auto">
            <a:xfrm>
              <a:off x="3286116" y="4143380"/>
              <a:ext cx="2143140" cy="1428760"/>
            </a:xfrm>
            <a:prstGeom prst="triangle">
              <a:avLst>
                <a:gd name="adj" fmla="val 50000"/>
              </a:avLst>
            </a:prstGeom>
            <a:solidFill>
              <a:schemeClr val="accent1"/>
            </a:solidFill>
            <a:ln w="25400" algn="ctr">
              <a:noFill/>
              <a:miter lim="800000"/>
              <a:headEnd/>
              <a:tailEnd/>
            </a:ln>
          </p:spPr>
          <p:txBody>
            <a:bodyPr lIns="100794" tIns="50397" rIns="100794" bIns="50397" anchor="ctr"/>
            <a:lstStyle/>
            <a:p>
              <a:pPr algn="ctr" defTabSz="1066800" hangingPunct="1">
                <a:lnSpc>
                  <a:spcPct val="100000"/>
                </a:lnSpc>
              </a:pPr>
              <a:endParaRPr lang="fr-FR" sz="2100">
                <a:solidFill>
                  <a:srgbClr val="FFFFFF"/>
                </a:solidFill>
                <a:latin typeface="Calibri" pitchFamily="34" charset="0"/>
              </a:endParaRPr>
            </a:p>
          </p:txBody>
        </p:sp>
        <p:sp>
          <p:nvSpPr>
            <p:cNvPr id="98336" name="Triangle isocèle 6"/>
            <p:cNvSpPr>
              <a:spLocks noChangeArrowheads="1"/>
            </p:cNvSpPr>
            <p:nvPr/>
          </p:nvSpPr>
          <p:spPr bwMode="auto">
            <a:xfrm rot="10800000">
              <a:off x="3286117" y="2928934"/>
              <a:ext cx="2143140" cy="1500198"/>
            </a:xfrm>
            <a:prstGeom prst="triangle">
              <a:avLst>
                <a:gd name="adj" fmla="val 50000"/>
              </a:avLst>
            </a:prstGeom>
            <a:solidFill>
              <a:schemeClr val="accent1"/>
            </a:solidFill>
            <a:ln w="25400" algn="ctr">
              <a:noFill/>
              <a:miter lim="800000"/>
              <a:headEnd/>
              <a:tailEnd/>
            </a:ln>
          </p:spPr>
          <p:txBody>
            <a:bodyPr rot="10800000" lIns="100794" tIns="50397" rIns="100794" bIns="50397" anchor="ctr"/>
            <a:lstStyle/>
            <a:p>
              <a:pPr algn="ctr" defTabSz="1066800" hangingPunct="1">
                <a:lnSpc>
                  <a:spcPct val="100000"/>
                </a:lnSpc>
              </a:pPr>
              <a:endParaRPr lang="fr-FR" sz="2100">
                <a:solidFill>
                  <a:srgbClr val="FFFFFF"/>
                </a:solidFill>
                <a:latin typeface="Calibri" pitchFamily="34" charset="0"/>
              </a:endParaRPr>
            </a:p>
          </p:txBody>
        </p:sp>
      </p:grpSp>
      <p:grpSp>
        <p:nvGrpSpPr>
          <p:cNvPr id="3" name="ZoneTexte 10"/>
          <p:cNvGrpSpPr>
            <a:grpSpLocks/>
          </p:cNvGrpSpPr>
          <p:nvPr/>
        </p:nvGrpSpPr>
        <p:grpSpPr bwMode="auto">
          <a:xfrm>
            <a:off x="1193800" y="1281113"/>
            <a:ext cx="3278188" cy="590550"/>
            <a:chOff x="495" y="1578"/>
            <a:chExt cx="1709" cy="334"/>
          </a:xfrm>
        </p:grpSpPr>
        <p:pic>
          <p:nvPicPr>
            <p:cNvPr id="98333" name="ZoneTexte 10"/>
            <p:cNvPicPr>
              <a:picLocks noChangeArrowheads="1"/>
            </p:cNvPicPr>
            <p:nvPr/>
          </p:nvPicPr>
          <p:blipFill>
            <a:blip r:embed="rId2" cstate="print"/>
            <a:srcRect/>
            <a:stretch>
              <a:fillRect/>
            </a:stretch>
          </p:blipFill>
          <p:spPr bwMode="auto">
            <a:xfrm>
              <a:off x="495" y="1578"/>
              <a:ext cx="1709" cy="334"/>
            </a:xfrm>
            <a:prstGeom prst="rect">
              <a:avLst/>
            </a:prstGeom>
            <a:noFill/>
            <a:ln w="9525">
              <a:noFill/>
              <a:miter lim="800000"/>
              <a:headEnd/>
              <a:tailEnd/>
            </a:ln>
          </p:spPr>
        </p:pic>
        <p:sp>
          <p:nvSpPr>
            <p:cNvPr id="98334" name="Text Box 10"/>
            <p:cNvSpPr txBox="1">
              <a:spLocks noChangeArrowheads="1"/>
            </p:cNvSpPr>
            <p:nvPr/>
          </p:nvSpPr>
          <p:spPr bwMode="auto">
            <a:xfrm>
              <a:off x="540" y="1612"/>
              <a:ext cx="1620" cy="240"/>
            </a:xfrm>
            <a:prstGeom prst="rect">
              <a:avLst/>
            </a:prstGeom>
            <a:noFill/>
            <a:ln w="9525">
              <a:noFill/>
              <a:miter lim="800000"/>
              <a:headEnd/>
              <a:tailEnd/>
            </a:ln>
          </p:spPr>
          <p:txBody>
            <a:bodyPr lIns="100794" tIns="50397" rIns="100794" bIns="50397">
              <a:spAutoFit/>
            </a:bodyPr>
            <a:lstStyle/>
            <a:p>
              <a:pPr algn="ctr" defTabSz="1066800" hangingPunct="1">
                <a:lnSpc>
                  <a:spcPct val="100000"/>
                </a:lnSpc>
              </a:pPr>
              <a:r>
                <a:rPr lang="fr-FR" sz="2100">
                  <a:solidFill>
                    <a:srgbClr val="FFFFFF"/>
                  </a:solidFill>
                  <a:latin typeface="Calibri" pitchFamily="34" charset="0"/>
                </a:rPr>
                <a:t>Conception</a:t>
              </a:r>
            </a:p>
          </p:txBody>
        </p:sp>
      </p:grpSp>
      <p:grpSp>
        <p:nvGrpSpPr>
          <p:cNvPr id="4" name="ZoneTexte 11"/>
          <p:cNvGrpSpPr>
            <a:grpSpLocks/>
          </p:cNvGrpSpPr>
          <p:nvPr/>
        </p:nvGrpSpPr>
        <p:grpSpPr bwMode="auto">
          <a:xfrm>
            <a:off x="7064375" y="1281113"/>
            <a:ext cx="3278188" cy="590550"/>
            <a:chOff x="3556" y="1578"/>
            <a:chExt cx="1709" cy="334"/>
          </a:xfrm>
        </p:grpSpPr>
        <p:pic>
          <p:nvPicPr>
            <p:cNvPr id="98331" name="ZoneTexte 11"/>
            <p:cNvPicPr>
              <a:picLocks noChangeArrowheads="1"/>
            </p:cNvPicPr>
            <p:nvPr/>
          </p:nvPicPr>
          <p:blipFill>
            <a:blip r:embed="rId3" cstate="print"/>
            <a:srcRect/>
            <a:stretch>
              <a:fillRect/>
            </a:stretch>
          </p:blipFill>
          <p:spPr bwMode="auto">
            <a:xfrm>
              <a:off x="3556" y="1578"/>
              <a:ext cx="1709" cy="334"/>
            </a:xfrm>
            <a:prstGeom prst="rect">
              <a:avLst/>
            </a:prstGeom>
            <a:noFill/>
            <a:ln w="9525">
              <a:noFill/>
              <a:miter lim="800000"/>
              <a:headEnd/>
              <a:tailEnd/>
            </a:ln>
          </p:spPr>
        </p:pic>
        <p:sp>
          <p:nvSpPr>
            <p:cNvPr id="98332" name="Text Box 13"/>
            <p:cNvSpPr txBox="1">
              <a:spLocks noChangeArrowheads="1"/>
            </p:cNvSpPr>
            <p:nvPr/>
          </p:nvSpPr>
          <p:spPr bwMode="auto">
            <a:xfrm>
              <a:off x="3600" y="1612"/>
              <a:ext cx="1620" cy="240"/>
            </a:xfrm>
            <a:prstGeom prst="rect">
              <a:avLst/>
            </a:prstGeom>
            <a:noFill/>
            <a:ln w="9525">
              <a:noFill/>
              <a:miter lim="800000"/>
              <a:headEnd/>
              <a:tailEnd/>
            </a:ln>
          </p:spPr>
          <p:txBody>
            <a:bodyPr lIns="100794" tIns="50397" rIns="100794" bIns="50397">
              <a:spAutoFit/>
            </a:bodyPr>
            <a:lstStyle/>
            <a:p>
              <a:pPr algn="ctr" defTabSz="1066800" hangingPunct="1">
                <a:lnSpc>
                  <a:spcPct val="100000"/>
                </a:lnSpc>
              </a:pPr>
              <a:r>
                <a:rPr lang="fr-FR" sz="2100">
                  <a:solidFill>
                    <a:srgbClr val="FFFFFF"/>
                  </a:solidFill>
                  <a:latin typeface="Calibri" pitchFamily="34" charset="0"/>
                </a:rPr>
                <a:t>Exécution</a:t>
              </a:r>
            </a:p>
          </p:txBody>
        </p:sp>
      </p:grpSp>
      <p:sp>
        <p:nvSpPr>
          <p:cNvPr id="98312" name="ZoneTexte 12"/>
          <p:cNvSpPr txBox="1">
            <a:spLocks noChangeArrowheads="1"/>
          </p:cNvSpPr>
          <p:nvPr/>
        </p:nvSpPr>
        <p:spPr bwMode="auto">
          <a:xfrm>
            <a:off x="4300538" y="4848225"/>
            <a:ext cx="2762250" cy="431800"/>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100">
                <a:latin typeface="Calibri" pitchFamily="34" charset="0"/>
              </a:rPr>
              <a:t>Noyau Fonctionnel</a:t>
            </a:r>
          </a:p>
        </p:txBody>
      </p:sp>
      <p:sp>
        <p:nvSpPr>
          <p:cNvPr id="98313" name="ZoneTexte 17"/>
          <p:cNvSpPr txBox="1">
            <a:spLocks noChangeArrowheads="1"/>
          </p:cNvSpPr>
          <p:nvPr/>
        </p:nvSpPr>
        <p:spPr bwMode="auto">
          <a:xfrm>
            <a:off x="4300538" y="2466975"/>
            <a:ext cx="2762250" cy="431800"/>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100">
                <a:latin typeface="Calibri" pitchFamily="34" charset="0"/>
              </a:rPr>
              <a:t>IHM</a:t>
            </a:r>
          </a:p>
        </p:txBody>
      </p:sp>
      <p:cxnSp>
        <p:nvCxnSpPr>
          <p:cNvPr id="20" name="Connecteur droit avec flèche 19"/>
          <p:cNvCxnSpPr/>
          <p:nvPr/>
        </p:nvCxnSpPr>
        <p:spPr>
          <a:xfrm>
            <a:off x="2905125" y="1955800"/>
            <a:ext cx="1096963" cy="57626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5" name="ZoneTexte 20"/>
          <p:cNvSpPr txBox="1">
            <a:spLocks noChangeArrowheads="1"/>
          </p:cNvSpPr>
          <p:nvPr/>
        </p:nvSpPr>
        <p:spPr bwMode="auto">
          <a:xfrm>
            <a:off x="1506538" y="5211763"/>
            <a:ext cx="3625850"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Evolution Noyau Fonctionnel</a:t>
            </a:r>
          </a:p>
        </p:txBody>
      </p:sp>
      <p:cxnSp>
        <p:nvCxnSpPr>
          <p:cNvPr id="22" name="Connecteur droit avec flèche 21"/>
          <p:cNvCxnSpPr/>
          <p:nvPr/>
        </p:nvCxnSpPr>
        <p:spPr>
          <a:xfrm rot="10800000" flipV="1">
            <a:off x="6586538" y="1955800"/>
            <a:ext cx="1095375" cy="576263"/>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7" name="ZoneTexte 23"/>
          <p:cNvSpPr txBox="1">
            <a:spLocks noChangeArrowheads="1"/>
          </p:cNvSpPr>
          <p:nvPr/>
        </p:nvSpPr>
        <p:spPr bwMode="auto">
          <a:xfrm>
            <a:off x="5683250" y="5189538"/>
            <a:ext cx="4316413"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Apparition, disparition de services</a:t>
            </a:r>
          </a:p>
        </p:txBody>
      </p:sp>
      <p:cxnSp>
        <p:nvCxnSpPr>
          <p:cNvPr id="26" name="Connecteur droit avec flèche 25"/>
          <p:cNvCxnSpPr/>
          <p:nvPr/>
        </p:nvCxnSpPr>
        <p:spPr>
          <a:xfrm flipV="1">
            <a:off x="2592388" y="4259263"/>
            <a:ext cx="1096962" cy="576262"/>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19" name="ZoneTexte 27"/>
          <p:cNvSpPr txBox="1">
            <a:spLocks noChangeArrowheads="1"/>
          </p:cNvSpPr>
          <p:nvPr/>
        </p:nvSpPr>
        <p:spPr bwMode="auto">
          <a:xfrm>
            <a:off x="1538288" y="1927225"/>
            <a:ext cx="3625850" cy="430213"/>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Nouvelles Utilisations</a:t>
            </a:r>
          </a:p>
        </p:txBody>
      </p:sp>
      <p:cxnSp>
        <p:nvCxnSpPr>
          <p:cNvPr id="29" name="Connecteur droit avec flèche 28"/>
          <p:cNvCxnSpPr/>
          <p:nvPr/>
        </p:nvCxnSpPr>
        <p:spPr>
          <a:xfrm rot="10800000">
            <a:off x="6664325" y="4187825"/>
            <a:ext cx="1017588" cy="6477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98321" name="ZoneTexte 30"/>
          <p:cNvSpPr txBox="1">
            <a:spLocks noChangeArrowheads="1"/>
          </p:cNvSpPr>
          <p:nvPr/>
        </p:nvSpPr>
        <p:spPr bwMode="auto">
          <a:xfrm>
            <a:off x="5940425" y="1912938"/>
            <a:ext cx="4576763" cy="430212"/>
          </a:xfrm>
          <a:prstGeom prst="rect">
            <a:avLst/>
          </a:prstGeom>
          <a:noFill/>
          <a:ln w="9525">
            <a:noFill/>
            <a:miter lim="800000"/>
            <a:headEnd/>
            <a:tailEnd/>
          </a:ln>
        </p:spPr>
        <p:txBody>
          <a:bodyPr lIns="106670" tIns="53335" rIns="106670" bIns="53335">
            <a:spAutoFit/>
          </a:bodyPr>
          <a:lstStyle/>
          <a:p>
            <a:pPr defTabSz="1066800" hangingPunct="1">
              <a:lnSpc>
                <a:spcPct val="100000"/>
              </a:lnSpc>
            </a:pPr>
            <a:r>
              <a:rPr lang="fr-FR" sz="2100">
                <a:latin typeface="Calibri" pitchFamily="34" charset="0"/>
              </a:rPr>
              <a:t>Préférences, Contexte d’utilisation …</a:t>
            </a:r>
          </a:p>
        </p:txBody>
      </p:sp>
      <p:sp>
        <p:nvSpPr>
          <p:cNvPr id="98322" name="Double flèche verticale 35"/>
          <p:cNvSpPr>
            <a:spLocks noChangeArrowheads="1"/>
          </p:cNvSpPr>
          <p:nvPr/>
        </p:nvSpPr>
        <p:spPr bwMode="auto">
          <a:xfrm>
            <a:off x="5508625" y="3419475"/>
            <a:ext cx="346075" cy="954088"/>
          </a:xfrm>
          <a:prstGeom prst="upDownArrow">
            <a:avLst>
              <a:gd name="adj1" fmla="val 50000"/>
              <a:gd name="adj2" fmla="val 49968"/>
            </a:avLst>
          </a:prstGeom>
          <a:solidFill>
            <a:schemeClr val="accent1"/>
          </a:solidFill>
          <a:ln w="25400" algn="ctr">
            <a:solidFill>
              <a:srgbClr val="FF0000"/>
            </a:solidFill>
            <a:miter lim="800000"/>
            <a:headEnd/>
            <a:tailEnd/>
          </a:ln>
        </p:spPr>
        <p:txBody>
          <a:bodyPr lIns="106670" tIns="53335" rIns="106670" bIns="53335" anchor="ctr"/>
          <a:lstStyle/>
          <a:p>
            <a:pPr algn="ctr" defTabSz="1066800" hangingPunct="1">
              <a:lnSpc>
                <a:spcPct val="100000"/>
              </a:lnSpc>
            </a:pPr>
            <a:endParaRPr lang="fr-FR" sz="2100">
              <a:solidFill>
                <a:srgbClr val="FFFFFF"/>
              </a:solidFill>
              <a:latin typeface="Calibri" pitchFamily="34" charset="0"/>
            </a:endParaRPr>
          </a:p>
        </p:txBody>
      </p:sp>
      <p:sp>
        <p:nvSpPr>
          <p:cNvPr id="37" name="ZoneTexte 36"/>
          <p:cNvSpPr txBox="1">
            <a:spLocks noChangeArrowheads="1"/>
          </p:cNvSpPr>
          <p:nvPr/>
        </p:nvSpPr>
        <p:spPr bwMode="auto">
          <a:xfrm>
            <a:off x="4818063" y="3087688"/>
            <a:ext cx="1725612" cy="431800"/>
          </a:xfrm>
          <a:prstGeom prst="rect">
            <a:avLst/>
          </a:prstGeom>
          <a:noFill/>
          <a:ln w="9525">
            <a:noFill/>
            <a:miter lim="800000"/>
            <a:headEnd/>
            <a:tailEnd/>
          </a:ln>
          <a:effectLst>
            <a:outerShdw dist="38100" dir="2700000" algn="tl" rotWithShape="0">
              <a:srgbClr val="000000">
                <a:alpha val="39999"/>
              </a:srgbClr>
            </a:outerShdw>
          </a:effectLst>
        </p:spPr>
        <p:txBody>
          <a:bodyPr lIns="106670" tIns="53335" rIns="106670" bIns="53335">
            <a:spAutoFit/>
          </a:bodyPr>
          <a:lstStyle/>
          <a:p>
            <a:pPr algn="ctr" defTabSz="1066833" hangingPunct="1">
              <a:lnSpc>
                <a:spcPct val="100000"/>
              </a:lnSpc>
              <a:defRPr/>
            </a:pPr>
            <a:r>
              <a:rPr lang="fr-FR" sz="2100" dirty="0">
                <a:solidFill>
                  <a:srgbClr val="FF0000"/>
                </a:solidFill>
                <a:latin typeface="Arial" charset="0"/>
              </a:rPr>
              <a:t>Adaptation</a:t>
            </a:r>
          </a:p>
        </p:txBody>
      </p:sp>
      <p:sp>
        <p:nvSpPr>
          <p:cNvPr id="38" name="ZoneTexte 37"/>
          <p:cNvSpPr txBox="1">
            <a:spLocks noChangeArrowheads="1"/>
          </p:cNvSpPr>
          <p:nvPr/>
        </p:nvSpPr>
        <p:spPr bwMode="auto">
          <a:xfrm>
            <a:off x="4818063" y="4214813"/>
            <a:ext cx="1725612" cy="430212"/>
          </a:xfrm>
          <a:prstGeom prst="rect">
            <a:avLst/>
          </a:prstGeom>
          <a:noFill/>
          <a:ln w="9525">
            <a:noFill/>
            <a:miter lim="800000"/>
            <a:headEnd/>
            <a:tailEnd/>
          </a:ln>
          <a:effectLst>
            <a:outerShdw dist="38100" dir="2700000" algn="tl" rotWithShape="0">
              <a:srgbClr val="000000">
                <a:alpha val="39999"/>
              </a:srgbClr>
            </a:outerShdw>
          </a:effectLst>
        </p:spPr>
        <p:txBody>
          <a:bodyPr lIns="106670" tIns="53335" rIns="106670" bIns="53335">
            <a:spAutoFit/>
          </a:bodyPr>
          <a:lstStyle/>
          <a:p>
            <a:pPr algn="ctr" defTabSz="1066833" hangingPunct="1">
              <a:lnSpc>
                <a:spcPct val="100000"/>
              </a:lnSpc>
              <a:defRPr/>
            </a:pPr>
            <a:r>
              <a:rPr lang="fr-FR" sz="2100" dirty="0">
                <a:solidFill>
                  <a:srgbClr val="FF0000"/>
                </a:solidFill>
                <a:latin typeface="Arial" charset="0"/>
              </a:rPr>
              <a:t>Adaptation</a:t>
            </a:r>
          </a:p>
        </p:txBody>
      </p:sp>
      <p:sp>
        <p:nvSpPr>
          <p:cNvPr id="27" name="Ellipse 26"/>
          <p:cNvSpPr>
            <a:spLocks noChangeArrowheads="1"/>
          </p:cNvSpPr>
          <p:nvPr/>
        </p:nvSpPr>
        <p:spPr bwMode="auto">
          <a:xfrm>
            <a:off x="5249863" y="3690938"/>
            <a:ext cx="862012" cy="396875"/>
          </a:xfrm>
          <a:prstGeom prst="ellipse">
            <a:avLst/>
          </a:prstGeom>
          <a:noFill/>
          <a:ln w="57150" algn="ctr">
            <a:solidFill>
              <a:srgbClr val="C00000"/>
            </a:solidFill>
            <a:round/>
            <a:headEnd/>
            <a:tailEnd/>
          </a:ln>
          <a:effectLst>
            <a:outerShdw dist="38100" dir="5400000" algn="t" rotWithShape="0">
              <a:srgbClr val="000000">
                <a:alpha val="39999"/>
              </a:srgbClr>
            </a:outerShdw>
          </a:effectLst>
        </p:spPr>
        <p:txBody>
          <a:bodyPr lIns="106670" tIns="53335" rIns="106670" bIns="53335" anchor="ctr"/>
          <a:lstStyle/>
          <a:p>
            <a:pPr algn="ctr" defTabSz="1066833" hangingPunct="1">
              <a:lnSpc>
                <a:spcPct val="100000"/>
              </a:lnSpc>
              <a:defRPr/>
            </a:pPr>
            <a:endParaRPr lang="fr-FR" sz="2100" dirty="0">
              <a:solidFill>
                <a:srgbClr val="FFFFFF"/>
              </a:solidFill>
              <a:latin typeface="Calibri" pitchFamily="34" charset="0"/>
            </a:endParaRPr>
          </a:p>
        </p:txBody>
      </p:sp>
      <p:sp>
        <p:nvSpPr>
          <p:cNvPr id="34" name="Rectangle 33"/>
          <p:cNvSpPr>
            <a:spLocks noChangeArrowheads="1"/>
          </p:cNvSpPr>
          <p:nvPr/>
        </p:nvSpPr>
        <p:spPr bwMode="auto">
          <a:xfrm>
            <a:off x="1193800" y="1831975"/>
            <a:ext cx="9148763" cy="557213"/>
          </a:xfrm>
          <a:prstGeom prst="rect">
            <a:avLst/>
          </a:prstGeom>
          <a:solidFill>
            <a:srgbClr val="868686">
              <a:alpha val="85881"/>
            </a:srgbClr>
          </a:solidFill>
          <a:ln w="25400" algn="ctr">
            <a:solidFill>
              <a:schemeClr val="tx1"/>
            </a:solidFill>
            <a:miter lim="800000"/>
            <a:headEnd/>
            <a:tailEnd/>
          </a:ln>
        </p:spPr>
        <p:txBody>
          <a:bodyPr lIns="106670" tIns="53335" rIns="106670" bIns="53335" anchor="ctr"/>
          <a:lstStyle/>
          <a:p>
            <a:pPr algn="ctr" defTabSz="1066800" hangingPunct="1">
              <a:lnSpc>
                <a:spcPct val="100000"/>
              </a:lnSpc>
            </a:pPr>
            <a:endParaRPr lang="fr-FR" sz="2100">
              <a:solidFill>
                <a:srgbClr val="FFFFFF"/>
              </a:solidFill>
              <a:latin typeface="Calibri" pitchFamily="34" charset="0"/>
            </a:endParaRPr>
          </a:p>
        </p:txBody>
      </p:sp>
      <p:sp>
        <p:nvSpPr>
          <p:cNvPr id="35" name="ZoneTexte 34"/>
          <p:cNvSpPr txBox="1">
            <a:spLocks noChangeArrowheads="1"/>
          </p:cNvSpPr>
          <p:nvPr/>
        </p:nvSpPr>
        <p:spPr bwMode="auto">
          <a:xfrm>
            <a:off x="4214813" y="1912938"/>
            <a:ext cx="2935287" cy="460375"/>
          </a:xfrm>
          <a:prstGeom prst="rect">
            <a:avLst/>
          </a:prstGeom>
          <a:noFill/>
          <a:ln w="9525">
            <a:noFill/>
            <a:miter lim="800000"/>
            <a:headEnd/>
            <a:tailEnd/>
          </a:ln>
        </p:spPr>
        <p:txBody>
          <a:bodyPr lIns="106670" tIns="53335" rIns="106670" bIns="53335">
            <a:spAutoFit/>
          </a:bodyPr>
          <a:lstStyle/>
          <a:p>
            <a:pPr algn="ctr" defTabSz="1066800" hangingPunct="1">
              <a:lnSpc>
                <a:spcPct val="100000"/>
              </a:lnSpc>
            </a:pPr>
            <a:r>
              <a:rPr lang="fr-FR" sz="2300">
                <a:latin typeface="Calibri" pitchFamily="34" charset="0"/>
              </a:rPr>
              <a:t>M IHM</a:t>
            </a:r>
          </a:p>
        </p:txBody>
      </p:sp>
      <p:sp>
        <p:nvSpPr>
          <p:cNvPr id="98328" name="Text Box 33"/>
          <p:cNvSpPr txBox="1">
            <a:spLocks noChangeArrowheads="1"/>
          </p:cNvSpPr>
          <p:nvPr/>
        </p:nvSpPr>
        <p:spPr bwMode="auto">
          <a:xfrm>
            <a:off x="1019175" y="5945188"/>
            <a:ext cx="7870610" cy="1205711"/>
          </a:xfrm>
          <a:prstGeom prst="rect">
            <a:avLst/>
          </a:prstGeom>
          <a:noFill/>
          <a:ln w="9525">
            <a:noFill/>
            <a:miter lim="800000"/>
            <a:headEnd/>
            <a:tailEnd/>
          </a:ln>
        </p:spPr>
        <p:txBody>
          <a:bodyPr wrap="none" lIns="96771" tIns="48385" rIns="96771" bIns="48385">
            <a:spAutoFit/>
          </a:bodyPr>
          <a:lstStyle/>
          <a:p>
            <a:r>
              <a:rPr lang="fr-FR" sz="2000" b="0" dirty="0">
                <a:latin typeface="+mj-lt"/>
              </a:rPr>
              <a:t>Un langage abstrait orienté composition : SUNML puis LAIM / </a:t>
            </a:r>
            <a:r>
              <a:rPr lang="fr-FR" sz="2000" b="0" dirty="0" err="1">
                <a:latin typeface="+mj-lt"/>
              </a:rPr>
              <a:t>Flex</a:t>
            </a:r>
            <a:endParaRPr lang="fr-FR" sz="2000" b="0" dirty="0">
              <a:latin typeface="+mj-lt"/>
            </a:endParaRPr>
          </a:p>
          <a:p>
            <a:r>
              <a:rPr lang="fr-FR" sz="2000" b="0" dirty="0">
                <a:latin typeface="+mj-lt"/>
              </a:rPr>
              <a:t>Un composant d’IHM : représentation fractal </a:t>
            </a:r>
          </a:p>
          <a:p>
            <a:r>
              <a:rPr lang="fr-FR" sz="2000" b="0" dirty="0">
                <a:latin typeface="+mj-lt"/>
              </a:rPr>
              <a:t>Un modèle de dialogue et un modèle de plateforme</a:t>
            </a:r>
          </a:p>
          <a:p>
            <a:r>
              <a:rPr lang="fr-FR" sz="2000" b="0" dirty="0">
                <a:latin typeface="+mj-lt"/>
              </a:rPr>
              <a:t>Une collaboration entre les modèles </a:t>
            </a:r>
          </a:p>
        </p:txBody>
      </p:sp>
      <p:sp>
        <p:nvSpPr>
          <p:cNvPr id="98329" name="Text Box 34"/>
          <p:cNvSpPr txBox="1">
            <a:spLocks noChangeArrowheads="1"/>
          </p:cNvSpPr>
          <p:nvPr/>
        </p:nvSpPr>
        <p:spPr bwMode="auto">
          <a:xfrm>
            <a:off x="9471025" y="5310188"/>
            <a:ext cx="598488" cy="388937"/>
          </a:xfrm>
          <a:prstGeom prst="rect">
            <a:avLst/>
          </a:prstGeom>
          <a:noFill/>
          <a:ln w="9525">
            <a:noFill/>
            <a:miter lim="800000"/>
            <a:headEnd/>
            <a:tailEnd/>
          </a:ln>
        </p:spPr>
        <p:txBody>
          <a:bodyPr wrap="none" lIns="96771" tIns="48385" rIns="96771" bIns="48385">
            <a:spAutoFit/>
          </a:bodyPr>
          <a:lstStyle/>
          <a:p>
            <a:r>
              <a:rPr lang="fr-FR" sz="2100"/>
              <a:t>MP</a:t>
            </a:r>
          </a:p>
        </p:txBody>
      </p:sp>
      <p:sp>
        <p:nvSpPr>
          <p:cNvPr id="98330" name="Text Box 35"/>
          <p:cNvSpPr txBox="1">
            <a:spLocks noChangeArrowheads="1"/>
          </p:cNvSpPr>
          <p:nvPr/>
        </p:nvSpPr>
        <p:spPr bwMode="auto">
          <a:xfrm>
            <a:off x="9629775" y="3932238"/>
            <a:ext cx="612775" cy="387350"/>
          </a:xfrm>
          <a:prstGeom prst="rect">
            <a:avLst/>
          </a:prstGeom>
          <a:noFill/>
          <a:ln w="9525">
            <a:noFill/>
            <a:miter lim="800000"/>
            <a:headEnd/>
            <a:tailEnd/>
          </a:ln>
        </p:spPr>
        <p:txBody>
          <a:bodyPr wrap="none" lIns="96771" tIns="48385" rIns="96771" bIns="48385">
            <a:spAutoFit/>
          </a:bodyPr>
          <a:lstStyle/>
          <a:p>
            <a:r>
              <a:rPr lang="fr-FR" sz="2100"/>
              <a:t>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0"/>
            <a:ext cx="10312400" cy="842963"/>
          </a:xfrm>
        </p:spPr>
        <p:txBody>
          <a:bodyPr/>
          <a:lstStyle/>
          <a:p>
            <a:pPr eaLnBrk="1" hangingPunct="1"/>
            <a:r>
              <a:rPr lang="fr-FR" smtClean="0"/>
              <a:t>Equipes en présence</a:t>
            </a:r>
          </a:p>
        </p:txBody>
      </p:sp>
      <p:sp>
        <p:nvSpPr>
          <p:cNvPr id="55299" name="Rectangle 3"/>
          <p:cNvSpPr>
            <a:spLocks noGrp="1" noChangeArrowheads="1"/>
          </p:cNvSpPr>
          <p:nvPr>
            <p:ph type="body" idx="4294967295"/>
          </p:nvPr>
        </p:nvSpPr>
        <p:spPr>
          <a:xfrm>
            <a:off x="285750" y="1179513"/>
            <a:ext cx="10312400" cy="5110162"/>
          </a:xfrm>
        </p:spPr>
        <p:txBody>
          <a:bodyPr/>
          <a:lstStyle/>
          <a:p>
            <a:pPr eaLnBrk="1" hangingPunct="1">
              <a:lnSpc>
                <a:spcPct val="80000"/>
              </a:lnSpc>
              <a:defRPr/>
            </a:pPr>
            <a:r>
              <a:rPr lang="fr-FR" sz="2800" dirty="0" smtClean="0"/>
              <a:t>Equipe IIHM Laboratoire IMAG à Grenoble</a:t>
            </a:r>
          </a:p>
          <a:p>
            <a:pPr marL="742950" lvl="1" indent="-285750" eaLnBrk="1" hangingPunct="1">
              <a:lnSpc>
                <a:spcPct val="80000"/>
              </a:lnSpc>
              <a:defRPr/>
            </a:pPr>
            <a:r>
              <a:rPr lang="fr-FR" sz="2400" dirty="0" err="1" smtClean="0"/>
              <a:t>Gaelle</a:t>
            </a:r>
            <a:r>
              <a:rPr lang="fr-FR" sz="2400" dirty="0" smtClean="0"/>
              <a:t> </a:t>
            </a:r>
            <a:r>
              <a:rPr lang="fr-FR" sz="2400" dirty="0" err="1" smtClean="0"/>
              <a:t>Calvary</a:t>
            </a:r>
            <a:r>
              <a:rPr lang="fr-FR" sz="2400" dirty="0" smtClean="0"/>
              <a:t> &amp; </a:t>
            </a:r>
            <a:r>
              <a:rPr lang="fr-FR" sz="2400" dirty="0" err="1" smtClean="0"/>
              <a:t>Joelle</a:t>
            </a:r>
            <a:r>
              <a:rPr lang="fr-FR" sz="2400" dirty="0" smtClean="0"/>
              <a:t> </a:t>
            </a:r>
            <a:r>
              <a:rPr lang="fr-FR" sz="2400" dirty="0" err="1" smtClean="0"/>
              <a:t>Coutaz</a:t>
            </a:r>
            <a:r>
              <a:rPr lang="fr-FR" sz="2400" dirty="0" smtClean="0"/>
              <a:t>  </a:t>
            </a:r>
            <a:r>
              <a:rPr lang="fr-FR" sz="2400" dirty="0" smtClean="0">
                <a:solidFill>
                  <a:srgbClr val="00B0F0"/>
                </a:solidFill>
                <a:hlinkClick r:id="rId2"/>
              </a:rPr>
              <a:t>http://iihm.imag.fr/publication/</a:t>
            </a:r>
            <a:r>
              <a:rPr lang="fr-FR" sz="2400" dirty="0" smtClean="0">
                <a:solidFill>
                  <a:srgbClr val="00B0F0"/>
                </a:solidFill>
              </a:rPr>
              <a:t> </a:t>
            </a:r>
          </a:p>
          <a:p>
            <a:pPr eaLnBrk="1" hangingPunct="1">
              <a:lnSpc>
                <a:spcPct val="80000"/>
              </a:lnSpc>
              <a:defRPr/>
            </a:pPr>
            <a:r>
              <a:rPr lang="fr-FR" sz="2800" dirty="0" smtClean="0"/>
              <a:t>Equipe RAINBOW Laboratoire I3S à Sophia Antipolis</a:t>
            </a:r>
          </a:p>
          <a:p>
            <a:pPr marL="742950" lvl="1" indent="-285750" eaLnBrk="1" hangingPunct="1">
              <a:lnSpc>
                <a:spcPct val="80000"/>
              </a:lnSpc>
              <a:defRPr/>
            </a:pPr>
            <a:r>
              <a:rPr lang="fr-FR" sz="2400" dirty="0" smtClean="0"/>
              <a:t>Michel </a:t>
            </a:r>
            <a:r>
              <a:rPr lang="fr-FR" sz="2400" dirty="0" err="1" smtClean="0"/>
              <a:t>Riveill</a:t>
            </a:r>
            <a:r>
              <a:rPr lang="fr-FR" sz="2400" dirty="0" smtClean="0"/>
              <a:t> &amp; Philippe </a:t>
            </a:r>
            <a:r>
              <a:rPr lang="fr-FR" sz="2400" dirty="0" err="1" smtClean="0"/>
              <a:t>Renevier</a:t>
            </a:r>
            <a:r>
              <a:rPr lang="fr-FR" sz="2400" dirty="0" smtClean="0"/>
              <a:t> &amp; Audrey </a:t>
            </a:r>
            <a:r>
              <a:rPr lang="fr-FR" sz="2400" dirty="0" err="1" smtClean="0"/>
              <a:t>Occello</a:t>
            </a:r>
            <a:r>
              <a:rPr lang="fr-FR" sz="2400" dirty="0" smtClean="0"/>
              <a:t> &amp; Anne Marie </a:t>
            </a:r>
            <a:r>
              <a:rPr lang="fr-FR" sz="2400" dirty="0" err="1" smtClean="0"/>
              <a:t>Dery</a:t>
            </a:r>
            <a:r>
              <a:rPr lang="fr-FR" sz="2400" dirty="0" smtClean="0"/>
              <a:t>  </a:t>
            </a:r>
            <a:r>
              <a:rPr lang="fr-FR" sz="2400" dirty="0" smtClean="0">
                <a:solidFill>
                  <a:srgbClr val="00B0F0"/>
                </a:solidFill>
                <a:hlinkClick r:id="rId3"/>
              </a:rPr>
              <a:t>http://atelierihm.polytech.unice.fr/bibliographie/</a:t>
            </a:r>
            <a:r>
              <a:rPr lang="fr-FR" sz="2400" dirty="0" smtClean="0">
                <a:solidFill>
                  <a:srgbClr val="00B0F0"/>
                </a:solidFill>
              </a:rPr>
              <a:t> </a:t>
            </a:r>
          </a:p>
          <a:p>
            <a:pPr eaLnBrk="1" hangingPunct="1">
              <a:lnSpc>
                <a:spcPct val="80000"/>
              </a:lnSpc>
              <a:defRPr/>
            </a:pPr>
            <a:r>
              <a:rPr lang="fr-FR" sz="2800" dirty="0" smtClean="0"/>
              <a:t>Laboratoire HIIS à l’université de Pise</a:t>
            </a:r>
          </a:p>
          <a:p>
            <a:pPr marL="742950" lvl="1" indent="-285750" eaLnBrk="1" hangingPunct="1">
              <a:lnSpc>
                <a:spcPct val="80000"/>
              </a:lnSpc>
              <a:defRPr/>
            </a:pPr>
            <a:r>
              <a:rPr lang="fr-FR" sz="2400" dirty="0" smtClean="0"/>
              <a:t>Fabio </a:t>
            </a:r>
            <a:r>
              <a:rPr lang="fr-FR" sz="2400" dirty="0" err="1" smtClean="0"/>
              <a:t>Paterno</a:t>
            </a:r>
            <a:r>
              <a:rPr lang="fr-FR" sz="2400" dirty="0" smtClean="0"/>
              <a:t>  </a:t>
            </a:r>
            <a:r>
              <a:rPr lang="fr-FR" sz="2400" dirty="0" smtClean="0">
                <a:hlinkClick r:id="rId4"/>
              </a:rPr>
              <a:t>http://hiis.isti.cnr.it/publications.php</a:t>
            </a:r>
            <a:endParaRPr lang="fr-FR" sz="2400" dirty="0" smtClean="0"/>
          </a:p>
          <a:p>
            <a:pPr eaLnBrk="1" hangingPunct="1">
              <a:lnSpc>
                <a:spcPct val="80000"/>
              </a:lnSpc>
              <a:defRPr/>
            </a:pPr>
            <a:r>
              <a:rPr lang="fr-FR" sz="3200" dirty="0" smtClean="0"/>
              <a:t>Laboratoire CHI Université catholique de Louvain</a:t>
            </a:r>
          </a:p>
          <a:p>
            <a:pPr lvl="1" eaLnBrk="1" hangingPunct="1">
              <a:lnSpc>
                <a:spcPct val="80000"/>
              </a:lnSpc>
              <a:defRPr/>
            </a:pPr>
            <a:r>
              <a:rPr lang="fr-FR" sz="2400" dirty="0" smtClean="0"/>
              <a:t>Jean </a:t>
            </a:r>
            <a:r>
              <a:rPr lang="fr-FR" sz="2400" dirty="0" err="1" smtClean="0"/>
              <a:t>Vanderdonckt</a:t>
            </a:r>
            <a:endParaRPr lang="fr-FR" sz="2400" dirty="0" smtClean="0"/>
          </a:p>
          <a:p>
            <a:pPr lvl="1" eaLnBrk="1" hangingPunct="1">
              <a:lnSpc>
                <a:spcPct val="80000"/>
              </a:lnSpc>
              <a:defRPr/>
            </a:pPr>
            <a:r>
              <a:rPr lang="fr-FR" sz="2400" dirty="0" smtClean="0">
                <a:solidFill>
                  <a:srgbClr val="00B0F0"/>
                </a:solidFill>
                <a:hlinkClick r:id="rId5"/>
              </a:rPr>
              <a:t>http://uclouvain.academia.edu/JeanVanderdonckt/Papers</a:t>
            </a:r>
            <a:r>
              <a:rPr lang="fr-FR" sz="2400" dirty="0" smtClean="0">
                <a:solidFill>
                  <a:srgbClr val="00B0F0"/>
                </a:solidFill>
              </a:rPr>
              <a:t> </a:t>
            </a:r>
          </a:p>
          <a:p>
            <a:pPr eaLnBrk="1" hangingPunct="1">
              <a:lnSpc>
                <a:spcPct val="80000"/>
              </a:lnSpc>
              <a:defRPr/>
            </a:pPr>
            <a:r>
              <a:rPr lang="fr-FR" sz="3200" dirty="0" smtClean="0"/>
              <a:t>Equipe IHM au Université de Valencienne</a:t>
            </a:r>
          </a:p>
          <a:p>
            <a:pPr marL="742950" lvl="1" indent="-285750" eaLnBrk="1" hangingPunct="1">
              <a:lnSpc>
                <a:spcPct val="80000"/>
              </a:lnSpc>
              <a:defRPr/>
            </a:pPr>
            <a:r>
              <a:rPr lang="fr-FR" sz="2400" dirty="0" smtClean="0"/>
              <a:t>Anas Hariri &amp; Sophie </a:t>
            </a:r>
            <a:r>
              <a:rPr lang="fr-FR" sz="2400" dirty="0" err="1" smtClean="0"/>
              <a:t>Lepreux</a:t>
            </a:r>
            <a:r>
              <a:rPr lang="fr-FR" sz="2400" dirty="0" smtClean="0"/>
              <a:t> &amp; Christophe </a:t>
            </a:r>
            <a:r>
              <a:rPr lang="fr-FR" sz="2400" dirty="0" err="1" smtClean="0"/>
              <a:t>Kolski</a:t>
            </a:r>
            <a:endParaRPr lang="fr-FR" sz="2400" dirty="0" smtClean="0"/>
          </a:p>
          <a:p>
            <a:pPr marL="742950" lvl="1" indent="-285750" eaLnBrk="1" hangingPunct="1">
              <a:lnSpc>
                <a:spcPct val="80000"/>
              </a:lnSpc>
              <a:buFont typeface="Wingdings" pitchFamily="2" charset="2"/>
              <a:buNone/>
              <a:defRPr/>
            </a:pPr>
            <a:r>
              <a:rPr lang="fr-FR" sz="2400" dirty="0" smtClean="0">
                <a:solidFill>
                  <a:srgbClr val="00B0F0"/>
                </a:solidFill>
                <a:hlinkClick r:id="rId6"/>
              </a:rPr>
              <a:t>http://www.univ-valenciennes.fr/LAMIH-intra/site/commun/_gestion/publis/recherche/resultat.php?id_perso=97&amp;langue=lang_fr</a:t>
            </a:r>
            <a:r>
              <a:rPr lang="fr-FR" sz="2400" dirty="0" smtClean="0">
                <a:solidFill>
                  <a:srgbClr val="00B0F0"/>
                </a:solidFill>
              </a:rPr>
              <a:t> </a:t>
            </a:r>
            <a:endParaRPr lang="fr-FR" sz="2800" dirty="0" smtClean="0"/>
          </a:p>
          <a:p>
            <a:pPr eaLnBrk="1" hangingPunct="1">
              <a:defRPr/>
            </a:pPr>
            <a:endParaRPr lang="fr-FR" dirty="0" smtClean="0"/>
          </a:p>
          <a:p>
            <a:pPr eaLnBrk="1" hangingPunct="1">
              <a:defRPr/>
            </a:pPr>
            <a:endParaRPr lang="fr-FR" dirty="0" smtClean="0"/>
          </a:p>
          <a:p>
            <a:pPr marL="742950" lvl="1" indent="-285750" eaLnBrk="1" hangingPunct="1">
              <a:lnSpc>
                <a:spcPct val="80000"/>
              </a:lnSpc>
              <a:defRPr/>
            </a:pPr>
            <a:endParaRPr lang="fr-FR"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42900" y="1276350"/>
            <a:ext cx="10420350" cy="5651500"/>
          </a:xfrm>
        </p:spPr>
        <p:txBody>
          <a:bodyPr/>
          <a:lstStyle/>
          <a:p>
            <a:pPr eaLnBrk="1" hangingPunct="1">
              <a:lnSpc>
                <a:spcPct val="80000"/>
              </a:lnSpc>
              <a:buNone/>
            </a:pPr>
            <a:r>
              <a:rPr lang="fr-FR" sz="2800" dirty="0" smtClean="0"/>
              <a:t>Equipe </a:t>
            </a:r>
            <a:r>
              <a:rPr lang="fr-FR" sz="2800" dirty="0" err="1" smtClean="0"/>
              <a:t>Rainbow</a:t>
            </a:r>
            <a:endParaRPr lang="fr-FR" sz="2800" dirty="0" smtClean="0"/>
          </a:p>
          <a:p>
            <a:pPr eaLnBrk="1" hangingPunct="1">
              <a:lnSpc>
                <a:spcPct val="80000"/>
              </a:lnSpc>
              <a:buNone/>
            </a:pPr>
            <a:r>
              <a:rPr lang="fr-FR" sz="2800" dirty="0" smtClean="0">
                <a:hlinkClick r:id="rId2"/>
              </a:rPr>
              <a:t>http://atelierihm.polytech.unice.fr/bibliographie/</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Du fonctionnel vers les IHM</a:t>
            </a:r>
          </a:p>
          <a:p>
            <a:pPr eaLnBrk="1" hangingPunct="1">
              <a:lnSpc>
                <a:spcPct val="80000"/>
              </a:lnSpc>
              <a:buNone/>
            </a:pPr>
            <a:endParaRPr lang="fr-FR" sz="2800" dirty="0" smtClean="0"/>
          </a:p>
          <a:p>
            <a:pPr eaLnBrk="1" hangingPunct="1">
              <a:lnSpc>
                <a:spcPct val="80000"/>
              </a:lnSpc>
              <a:buNone/>
            </a:pPr>
            <a:r>
              <a:rPr lang="fr-FR" sz="2800" dirty="0" smtClean="0">
                <a:solidFill>
                  <a:srgbClr val="00B0F0"/>
                </a:solidFill>
                <a:hlinkClick r:id="rId3"/>
              </a:rPr>
              <a:t>http://proton.polytech.unice.fr/biblio/displayReference.php?export=htmlPerso&amp;&amp;nom=Joffroy&amp;&amp;prenom=Cédric</a:t>
            </a:r>
            <a:r>
              <a:rPr lang="fr-FR" sz="2800" dirty="0" smtClean="0">
                <a:solidFill>
                  <a:srgbClr val="00B0F0"/>
                </a:solidFill>
              </a:rPr>
              <a:t> </a:t>
            </a:r>
          </a:p>
          <a:p>
            <a:pPr eaLnBrk="1" hangingPunct="1">
              <a:lnSpc>
                <a:spcPct val="80000"/>
              </a:lnSpc>
              <a:buNone/>
            </a:pPr>
            <a:endParaRPr lang="fr-FR" sz="2800" dirty="0" smtClean="0"/>
          </a:p>
          <a:p>
            <a:pPr eaLnBrk="1" hangingPunct="1">
              <a:lnSpc>
                <a:spcPct val="80000"/>
              </a:lnSpc>
              <a:buNone/>
            </a:pPr>
            <a:r>
              <a:rPr lang="fr-FR" sz="2800" dirty="0" smtClean="0"/>
              <a:t>Des IHM vers le fonctionnel</a:t>
            </a:r>
          </a:p>
          <a:p>
            <a:pPr eaLnBrk="1" hangingPunct="1">
              <a:lnSpc>
                <a:spcPct val="80000"/>
              </a:lnSpc>
              <a:buNone/>
            </a:pPr>
            <a:endParaRPr lang="fr-FR" sz="2800" dirty="0" smtClean="0"/>
          </a:p>
          <a:p>
            <a:pPr eaLnBrk="1" hangingPunct="1">
              <a:lnSpc>
                <a:spcPct val="80000"/>
              </a:lnSpc>
              <a:buNone/>
            </a:pPr>
            <a:r>
              <a:rPr lang="fr-FR" sz="2800" dirty="0" smtClean="0">
                <a:solidFill>
                  <a:srgbClr val="00B0F0"/>
                </a:solidFill>
                <a:hlinkClick r:id="rId4"/>
              </a:rPr>
              <a:t>https://nyx.unice.fr/publis/brel-pinna-dery-etal:2011.pdf</a:t>
            </a:r>
            <a:r>
              <a:rPr lang="fr-FR" sz="2800" dirty="0" smtClean="0">
                <a:solidFill>
                  <a:srgbClr val="00B0F0"/>
                </a:solidFill>
              </a:rPr>
              <a:t> </a:t>
            </a:r>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4060825" y="2111376"/>
            <a:ext cx="1473200" cy="12590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 Adaptation à la conception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subTitle" idx="1"/>
          </p:nvPr>
        </p:nvSpPr>
        <p:spPr>
          <a:xfrm>
            <a:off x="781050" y="3132667"/>
            <a:ext cx="8610600" cy="1963208"/>
          </a:xfrm>
        </p:spPr>
        <p:txBody>
          <a:bodyPr/>
          <a:lstStyle/>
          <a:p>
            <a:pPr eaLnBrk="1" hangingPunct="1">
              <a:defRPr/>
            </a:pPr>
            <a:r>
              <a:rPr lang="fr-FR" sz="2000" dirty="0" err="1" smtClean="0"/>
              <a:t>Cameleon</a:t>
            </a:r>
            <a:r>
              <a:rPr lang="fr-FR" sz="2000" dirty="0" smtClean="0"/>
              <a:t/>
            </a:r>
            <a:br>
              <a:rPr lang="fr-FR" sz="2000" dirty="0" smtClean="0"/>
            </a:br>
            <a:r>
              <a:rPr lang="en-US" sz="2000" i="1" dirty="0" smtClean="0"/>
              <a:t> Context Aware </a:t>
            </a:r>
            <a:r>
              <a:rPr lang="en-US" sz="2000" i="1" dirty="0" err="1" smtClean="0"/>
              <a:t>Modelling</a:t>
            </a:r>
            <a:r>
              <a:rPr lang="en-US" sz="2000" i="1" dirty="0" smtClean="0"/>
              <a:t> for Enabling and Leveraging Effective interaction </a:t>
            </a:r>
            <a:br>
              <a:rPr lang="en-US" sz="2000" i="1" dirty="0" smtClean="0"/>
            </a:br>
            <a:r>
              <a:rPr lang="en-US" sz="2000" i="1" dirty="0" smtClean="0"/>
              <a:t>(IST R&amp;D 2001-2004)</a:t>
            </a:r>
          </a:p>
          <a:p>
            <a:pPr eaLnBrk="1" hangingPunct="1">
              <a:defRPr/>
            </a:pPr>
            <a:endParaRPr lang="en-US" sz="2000" i="1" dirty="0" smtClean="0"/>
          </a:p>
          <a:p>
            <a:pPr eaLnBrk="1" hangingPunct="1">
              <a:defRPr/>
            </a:pPr>
            <a:endParaRPr lang="en-US" sz="2000" i="1" dirty="0" smtClean="0"/>
          </a:p>
        </p:txBody>
      </p:sp>
      <p:sp>
        <p:nvSpPr>
          <p:cNvPr id="4" name="Titre 3"/>
          <p:cNvSpPr>
            <a:spLocks noGrp="1"/>
          </p:cNvSpPr>
          <p:nvPr>
            <p:ph type="ctrTitle"/>
          </p:nvPr>
        </p:nvSpPr>
        <p:spPr/>
        <p:txBody>
          <a:bodyPr/>
          <a:lstStyle/>
          <a:p>
            <a:r>
              <a:rPr lang="fr-FR" sz="5400" dirty="0" smtClean="0"/>
              <a:t>Un cadre de référence : </a:t>
            </a:r>
            <a:r>
              <a:rPr lang="fr-FR" dirty="0" smtClean="0"/>
              <a:t>CAMELEON</a:t>
            </a:r>
            <a:endParaRPr lang="fr-FR" dirty="0"/>
          </a:p>
        </p:txBody>
      </p:sp>
      <p:sp>
        <p:nvSpPr>
          <p:cNvPr id="5" name="Rectangle 4"/>
          <p:cNvSpPr/>
          <p:nvPr/>
        </p:nvSpPr>
        <p:spPr>
          <a:xfrm>
            <a:off x="5221121" y="6515734"/>
            <a:ext cx="5083508" cy="341632"/>
          </a:xfrm>
          <a:prstGeom prst="rect">
            <a:avLst/>
          </a:prstGeom>
        </p:spPr>
        <p:txBody>
          <a:bodyPr wrap="none">
            <a:spAutoFit/>
          </a:bodyPr>
          <a:lstStyle/>
          <a:p>
            <a:pPr eaLnBrk="1" hangingPunct="1">
              <a:defRPr/>
            </a:pPr>
            <a:r>
              <a:rPr lang="fr-FR" dirty="0" smtClean="0"/>
              <a:t>http://giove.isti.cnr.it/projects/cameleon.html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495300" y="1570038"/>
            <a:ext cx="10312400" cy="5110162"/>
          </a:xfrm>
        </p:spPr>
        <p:txBody>
          <a:bodyPr/>
          <a:lstStyle/>
          <a:p>
            <a:pPr eaLnBrk="1" hangingPunct="1">
              <a:lnSpc>
                <a:spcPct val="80000"/>
              </a:lnSpc>
              <a:buNone/>
            </a:pPr>
            <a:r>
              <a:rPr lang="fr-FR" sz="2800" dirty="0" smtClean="0"/>
              <a:t>http://giove.isti.cnr.it/projects/cameleon.html</a:t>
            </a:r>
          </a:p>
          <a:p>
            <a:pPr eaLnBrk="1" hangingPunct="1">
              <a:lnSpc>
                <a:spcPct val="80000"/>
              </a:lnSpc>
            </a:pPr>
            <a:endParaRPr lang="fr-FR" sz="2800" dirty="0" smtClean="0"/>
          </a:p>
          <a:p>
            <a:r>
              <a:rPr lang="fr-FR" sz="2800" dirty="0" smtClean="0">
                <a:hlinkClick r:id="rId2" action="ppaction://hlinkfile"/>
              </a:rPr>
              <a:t>I.S.T.I</a:t>
            </a:r>
            <a:r>
              <a:rPr lang="fr-FR" sz="2800" dirty="0" smtClean="0"/>
              <a:t>  (Pisa, </a:t>
            </a:r>
            <a:r>
              <a:rPr lang="fr-FR" sz="2800" dirty="0" err="1" smtClean="0"/>
              <a:t>Italy</a:t>
            </a:r>
            <a:r>
              <a:rPr lang="fr-FR" sz="2800" dirty="0" smtClean="0"/>
              <a:t>) </a:t>
            </a:r>
          </a:p>
          <a:p>
            <a:r>
              <a:rPr lang="fr-FR" sz="2800" dirty="0" smtClean="0">
                <a:hlinkClick r:id="rId3" action="ppaction://hlinkfile"/>
              </a:rPr>
              <a:t>Université Catholique de Louvain</a:t>
            </a:r>
            <a:r>
              <a:rPr lang="fr-FR" sz="2800" dirty="0" smtClean="0"/>
              <a:t> (Louvain, </a:t>
            </a:r>
            <a:r>
              <a:rPr lang="fr-FR" sz="2800" dirty="0" err="1" smtClean="0"/>
              <a:t>Belgium</a:t>
            </a:r>
            <a:r>
              <a:rPr lang="fr-FR" sz="2800" dirty="0" smtClean="0"/>
              <a:t>) </a:t>
            </a:r>
          </a:p>
          <a:p>
            <a:r>
              <a:rPr lang="fr-FR" sz="2800" dirty="0" smtClean="0">
                <a:hlinkClick r:id="rId4" action="ppaction://hlinkfile"/>
              </a:rPr>
              <a:t>Université Joseph Fourier</a:t>
            </a:r>
            <a:r>
              <a:rPr lang="fr-FR" sz="2800" dirty="0" smtClean="0"/>
              <a:t> (Grenoble, France) </a:t>
            </a:r>
          </a:p>
          <a:p>
            <a:endParaRPr lang="fr-FR" sz="2800" dirty="0" smtClean="0"/>
          </a:p>
          <a:p>
            <a:pPr>
              <a:buNone/>
            </a:pPr>
            <a:r>
              <a:rPr lang="fr-FR" sz="2800" dirty="0" smtClean="0"/>
              <a:t>http://giove.isti.cnr.it/projects/cameleon/external_publications.html</a:t>
            </a:r>
            <a:endParaRPr lang="fr-FR" sz="2800" dirty="0"/>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584200" y="5426076"/>
            <a:ext cx="1473200" cy="1259072"/>
          </a:xfrm>
          <a:prstGeom prst="rect">
            <a:avLst/>
          </a:prstGeom>
          <a:noFill/>
        </p:spPr>
      </p:pic>
      <p:sp>
        <p:nvSpPr>
          <p:cNvPr id="6" name="Rectangle 5"/>
          <p:cNvSpPr/>
          <p:nvPr/>
        </p:nvSpPr>
        <p:spPr>
          <a:xfrm>
            <a:off x="2381250" y="5553074"/>
            <a:ext cx="8210550" cy="1338828"/>
          </a:xfrm>
          <a:prstGeom prst="rect">
            <a:avLst/>
          </a:prstGeom>
        </p:spPr>
        <p:txBody>
          <a:bodyPr wrap="square">
            <a:spAutoFit/>
          </a:bodyPr>
          <a:lstStyle/>
          <a:p>
            <a:r>
              <a:rPr lang="en-US" dirty="0" smtClean="0">
                <a:hlinkClick r:id="rId6"/>
              </a:rPr>
              <a:t>http://iihm.imag.fr/publication/C10a/</a:t>
            </a:r>
            <a:r>
              <a:rPr lang="en-US" dirty="0" smtClean="0"/>
              <a:t>  User Interface Plasticity: Model Driven Engineering to the Limit!</a:t>
            </a:r>
          </a:p>
          <a:p>
            <a:r>
              <a:rPr lang="fr-FR" dirty="0" smtClean="0">
                <a:hlinkClick r:id="rId7"/>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a:lnSpc>
                <a:spcPct val="92000"/>
              </a:lnSpc>
            </a:pPr>
            <a:r>
              <a:rPr lang="en-US" sz="3600" dirty="0" smtClean="0">
                <a:solidFill>
                  <a:schemeClr val="tx2"/>
                </a:solidFill>
              </a:rPr>
              <a:t>Phase de “conception</a:t>
            </a:r>
            <a:r>
              <a:rPr lang="en-US" sz="3600" dirty="0">
                <a:solidFill>
                  <a:schemeClr val="tx2"/>
                </a:solidFill>
              </a:rPr>
              <a:t>”</a:t>
            </a:r>
          </a:p>
        </p:txBody>
      </p:sp>
      <p:sp>
        <p:nvSpPr>
          <p:cNvPr id="59396" name="Rectangle 4"/>
          <p:cNvSpPr>
            <a:spLocks noChangeArrowheads="1"/>
          </p:cNvSpPr>
          <p:nvPr/>
        </p:nvSpPr>
        <p:spPr bwMode="auto">
          <a:xfrm>
            <a:off x="3376613" y="2101850"/>
            <a:ext cx="3460750" cy="4064000"/>
          </a:xfrm>
          <a:prstGeom prst="rect">
            <a:avLst/>
          </a:prstGeom>
          <a:solidFill>
            <a:srgbClr val="FFFFCC"/>
          </a:solidFill>
          <a:ln w="9525">
            <a:solidFill>
              <a:srgbClr val="000000"/>
            </a:solidFill>
            <a:miter lim="800000"/>
            <a:headEnd/>
            <a:tailEnd/>
          </a:ln>
        </p:spPr>
        <p:txBody>
          <a:bodyPr/>
          <a:lstStyle/>
          <a:p>
            <a:endParaRPr lang="fr-FR"/>
          </a:p>
        </p:txBody>
      </p:sp>
      <p:sp>
        <p:nvSpPr>
          <p:cNvPr id="59397" name="Rectangle 5"/>
          <p:cNvSpPr>
            <a:spLocks noChangeArrowheads="1"/>
          </p:cNvSpPr>
          <p:nvPr/>
        </p:nvSpPr>
        <p:spPr bwMode="auto">
          <a:xfrm>
            <a:off x="6994525" y="2101850"/>
            <a:ext cx="3489325" cy="4064000"/>
          </a:xfrm>
          <a:prstGeom prst="rect">
            <a:avLst/>
          </a:prstGeom>
          <a:solidFill>
            <a:srgbClr val="E9FFE6"/>
          </a:solidFill>
          <a:ln w="9525">
            <a:solidFill>
              <a:srgbClr val="000000"/>
            </a:solidFill>
            <a:miter lim="800000"/>
            <a:headEnd/>
            <a:tailEnd/>
          </a:ln>
        </p:spPr>
        <p:txBody>
          <a:bodyPr/>
          <a:lstStyle/>
          <a:p>
            <a:endParaRPr lang="fr-FR"/>
          </a:p>
        </p:txBody>
      </p:sp>
      <p:sp>
        <p:nvSpPr>
          <p:cNvPr id="59398" name="Freeform 6"/>
          <p:cNvSpPr>
            <a:spLocks/>
          </p:cNvSpPr>
          <p:nvPr/>
        </p:nvSpPr>
        <p:spPr bwMode="auto">
          <a:xfrm>
            <a:off x="3617913" y="2271713"/>
            <a:ext cx="1176337"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399" name="Freeform 7"/>
          <p:cNvSpPr>
            <a:spLocks/>
          </p:cNvSpPr>
          <p:nvPr/>
        </p:nvSpPr>
        <p:spPr bwMode="auto">
          <a:xfrm>
            <a:off x="3729038"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00" name="Rectangle 8"/>
          <p:cNvSpPr>
            <a:spLocks noChangeArrowheads="1"/>
          </p:cNvSpPr>
          <p:nvPr/>
        </p:nvSpPr>
        <p:spPr bwMode="auto">
          <a:xfrm>
            <a:off x="3560763" y="2355850"/>
            <a:ext cx="1289050" cy="203200"/>
          </a:xfrm>
          <a:prstGeom prst="rect">
            <a:avLst/>
          </a:prstGeom>
          <a:noFill/>
          <a:ln w="9525">
            <a:noFill/>
            <a:miter lim="800000"/>
            <a:headEnd/>
            <a:tailEnd/>
          </a:ln>
        </p:spPr>
        <p:txBody>
          <a:bodyPr lIns="0" tIns="0" rIns="0" bIns="0">
            <a:spAutoFit/>
          </a:bodyPr>
          <a:lstStyle/>
          <a:p>
            <a:pPr algn="ctr" defTabSz="1066800">
              <a:lnSpc>
                <a:spcPct val="100000"/>
              </a:lnSpc>
            </a:pPr>
            <a:r>
              <a:rPr lang="en-US" sz="1400">
                <a:solidFill>
                  <a:srgbClr val="000000"/>
                </a:solidFill>
                <a:latin typeface="Times New Roman" pitchFamily="18" charset="0"/>
                <a:ea typeface="Osaka" charset="-128"/>
              </a:rPr>
              <a:t>Config 1</a:t>
            </a:r>
            <a:endParaRPr lang="en-US" sz="2800" b="0">
              <a:latin typeface="Times New Roman" pitchFamily="18" charset="0"/>
              <a:ea typeface="Osaka" charset="-128"/>
            </a:endParaRPr>
          </a:p>
        </p:txBody>
      </p:sp>
      <p:grpSp>
        <p:nvGrpSpPr>
          <p:cNvPr id="2" name="Group 9"/>
          <p:cNvGrpSpPr>
            <a:grpSpLocks/>
          </p:cNvGrpSpPr>
          <p:nvPr/>
        </p:nvGrpSpPr>
        <p:grpSpPr bwMode="auto">
          <a:xfrm>
            <a:off x="4640263" y="2535238"/>
            <a:ext cx="533400" cy="2192337"/>
            <a:chOff x="2387" y="1061"/>
            <a:chExt cx="278" cy="1243"/>
          </a:xfrm>
        </p:grpSpPr>
        <p:sp>
          <p:nvSpPr>
            <p:cNvPr id="59525" name="Line 10"/>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26" name="Line 11"/>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27" name="Line 12"/>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28" name="Line 13"/>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29" name="Line 14"/>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sp>
        <p:nvSpPr>
          <p:cNvPr id="59402" name="Rectangle 15"/>
          <p:cNvSpPr>
            <a:spLocks noChangeArrowheads="1"/>
          </p:cNvSpPr>
          <p:nvPr/>
        </p:nvSpPr>
        <p:spPr bwMode="auto">
          <a:xfrm>
            <a:off x="5168900"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3" name="Rectangle 16"/>
          <p:cNvSpPr>
            <a:spLocks noChangeArrowheads="1"/>
          </p:cNvSpPr>
          <p:nvPr/>
        </p:nvSpPr>
        <p:spPr bwMode="auto">
          <a:xfrm>
            <a:off x="5168900" y="2355850"/>
            <a:ext cx="1104900" cy="593725"/>
          </a:xfrm>
          <a:prstGeom prst="rect">
            <a:avLst/>
          </a:prstGeom>
          <a:solidFill>
            <a:srgbClr val="E6E6E6"/>
          </a:solidFill>
          <a:ln w="9525">
            <a:noFill/>
            <a:miter lim="800000"/>
            <a:headEnd/>
            <a:tailEnd/>
          </a:ln>
        </p:spPr>
        <p:txBody>
          <a:bodyPr/>
          <a:lstStyle/>
          <a:p>
            <a:endParaRPr lang="fr-FR"/>
          </a:p>
        </p:txBody>
      </p:sp>
      <p:sp>
        <p:nvSpPr>
          <p:cNvPr id="59404" name="Rectangle 17"/>
          <p:cNvSpPr>
            <a:spLocks noChangeArrowheads="1"/>
          </p:cNvSpPr>
          <p:nvPr/>
        </p:nvSpPr>
        <p:spPr bwMode="auto">
          <a:xfrm>
            <a:off x="5168900" y="2355850"/>
            <a:ext cx="1104900" cy="593725"/>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5" name="Rectangle 18"/>
          <p:cNvSpPr>
            <a:spLocks noChangeArrowheads="1"/>
          </p:cNvSpPr>
          <p:nvPr/>
        </p:nvSpPr>
        <p:spPr bwMode="auto">
          <a:xfrm>
            <a:off x="5218113" y="2355850"/>
            <a:ext cx="1006475" cy="56197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06" name="Rectangle 19"/>
          <p:cNvSpPr>
            <a:spLocks noChangeArrowheads="1"/>
          </p:cNvSpPr>
          <p:nvPr/>
        </p:nvSpPr>
        <p:spPr bwMode="auto">
          <a:xfrm>
            <a:off x="5168900"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7" name="Text Box 20"/>
          <p:cNvSpPr txBox="1">
            <a:spLocks noChangeArrowheads="1"/>
          </p:cNvSpPr>
          <p:nvPr/>
        </p:nvSpPr>
        <p:spPr bwMode="auto">
          <a:xfrm>
            <a:off x="5218113" y="4219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concrète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08" name="Rectangle 21"/>
          <p:cNvSpPr>
            <a:spLocks noChangeArrowheads="1"/>
          </p:cNvSpPr>
          <p:nvPr/>
        </p:nvSpPr>
        <p:spPr bwMode="auto">
          <a:xfrm>
            <a:off x="5140325" y="5235575"/>
            <a:ext cx="1139825"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9" name="Text Box 22"/>
          <p:cNvSpPr txBox="1">
            <a:spLocks noChangeArrowheads="1"/>
          </p:cNvSpPr>
          <p:nvPr/>
        </p:nvSpPr>
        <p:spPr bwMode="auto">
          <a:xfrm>
            <a:off x="5252843" y="5235575"/>
            <a:ext cx="960828"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0" name="Text Box 23"/>
          <p:cNvSpPr txBox="1">
            <a:spLocks noChangeArrowheads="1"/>
          </p:cNvSpPr>
          <p:nvPr/>
        </p:nvSpPr>
        <p:spPr bwMode="auto">
          <a:xfrm>
            <a:off x="5218113" y="3287713"/>
            <a:ext cx="1012825" cy="7032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1" name="Freeform 24"/>
          <p:cNvSpPr>
            <a:spLocks/>
          </p:cNvSpPr>
          <p:nvPr/>
        </p:nvSpPr>
        <p:spPr bwMode="auto">
          <a:xfrm>
            <a:off x="9085263" y="2271713"/>
            <a:ext cx="1174750"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12" name="Rectangle 25"/>
          <p:cNvSpPr>
            <a:spLocks noChangeArrowheads="1"/>
          </p:cNvSpPr>
          <p:nvPr/>
        </p:nvSpPr>
        <p:spPr bwMode="auto">
          <a:xfrm>
            <a:off x="7612063"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3" name="Rectangle 26"/>
          <p:cNvSpPr>
            <a:spLocks noChangeArrowheads="1"/>
          </p:cNvSpPr>
          <p:nvPr/>
        </p:nvSpPr>
        <p:spPr bwMode="auto">
          <a:xfrm>
            <a:off x="7612063" y="2355850"/>
            <a:ext cx="1104900" cy="593725"/>
          </a:xfrm>
          <a:prstGeom prst="rect">
            <a:avLst/>
          </a:prstGeom>
          <a:solidFill>
            <a:srgbClr val="E6E6E6"/>
          </a:solidFill>
          <a:ln w="9525">
            <a:noFill/>
            <a:miter lim="800000"/>
            <a:headEnd/>
            <a:tailEnd/>
          </a:ln>
        </p:spPr>
        <p:txBody>
          <a:bodyPr/>
          <a:lstStyle/>
          <a:p>
            <a:endParaRPr lang="fr-FR"/>
          </a:p>
        </p:txBody>
      </p:sp>
      <p:sp>
        <p:nvSpPr>
          <p:cNvPr id="59414" name="Rectangle 27"/>
          <p:cNvSpPr>
            <a:spLocks noChangeArrowheads="1"/>
          </p:cNvSpPr>
          <p:nvPr/>
        </p:nvSpPr>
        <p:spPr bwMode="auto">
          <a:xfrm>
            <a:off x="7612063" y="2355850"/>
            <a:ext cx="1104900" cy="593725"/>
          </a:xfrm>
          <a:prstGeom prst="rect">
            <a:avLst/>
          </a:prstGeom>
          <a:solidFill>
            <a:srgbClr val="E6E6E6"/>
          </a:solidFill>
          <a:ln w="9525">
            <a:solidFill>
              <a:schemeClr val="tx1"/>
            </a:solidFill>
            <a:miter lim="800000"/>
            <a:headEnd/>
            <a:tailEnd/>
          </a:ln>
        </p:spPr>
        <p:txBody>
          <a:bodyPr wrap="none" lIns="106674" tIns="53337" rIns="106674" bIns="53337" anchor="ct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fr-FR" sz="1300" b="0">
              <a:solidFill>
                <a:srgbClr val="000000"/>
              </a:solidFill>
              <a:latin typeface="Times New Roman" pitchFamily="18" charset="0"/>
              <a:ea typeface="Osaka" charset="-128"/>
            </a:endParaRPr>
          </a:p>
        </p:txBody>
      </p:sp>
      <p:sp>
        <p:nvSpPr>
          <p:cNvPr id="59415" name="Rectangle 28"/>
          <p:cNvSpPr>
            <a:spLocks noChangeArrowheads="1"/>
          </p:cNvSpPr>
          <p:nvPr/>
        </p:nvSpPr>
        <p:spPr bwMode="auto">
          <a:xfrm>
            <a:off x="7612063"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6" name="Rectangle 29"/>
          <p:cNvSpPr>
            <a:spLocks noChangeArrowheads="1"/>
          </p:cNvSpPr>
          <p:nvPr/>
        </p:nvSpPr>
        <p:spPr bwMode="auto">
          <a:xfrm>
            <a:off x="7502525" y="5273675"/>
            <a:ext cx="11303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7" name="Text Box 30"/>
          <p:cNvSpPr txBox="1">
            <a:spLocks noChangeArrowheads="1"/>
          </p:cNvSpPr>
          <p:nvPr/>
        </p:nvSpPr>
        <p:spPr bwMode="auto">
          <a:xfrm>
            <a:off x="7659688" y="3287713"/>
            <a:ext cx="1012825" cy="663575"/>
          </a:xfrm>
          <a:prstGeom prst="rect">
            <a:avLst/>
          </a:prstGeom>
          <a:noFill/>
          <a:ln w="9525">
            <a:noFill/>
            <a:miter lim="800000"/>
            <a:headEnd/>
            <a:tailEnd/>
          </a:ln>
        </p:spPr>
        <p:txBody>
          <a:bodyPr lIns="106674" tIns="53337" rIns="106674" bIns="53337">
            <a:spAutoFit/>
          </a:bodyPr>
          <a:lstStyle/>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p:txBody>
      </p:sp>
      <p:sp>
        <p:nvSpPr>
          <p:cNvPr id="59418" name="Line 31"/>
          <p:cNvSpPr>
            <a:spLocks noChangeShapeType="1"/>
          </p:cNvSpPr>
          <p:nvPr/>
        </p:nvSpPr>
        <p:spPr bwMode="auto">
          <a:xfrm>
            <a:off x="1443038" y="1847850"/>
            <a:ext cx="8194675" cy="0"/>
          </a:xfrm>
          <a:prstGeom prst="line">
            <a:avLst/>
          </a:prstGeom>
          <a:noFill/>
          <a:ln w="9525">
            <a:solidFill>
              <a:schemeClr val="tx1"/>
            </a:solidFill>
            <a:round/>
            <a:headEnd/>
            <a:tailEnd/>
          </a:ln>
        </p:spPr>
        <p:txBody>
          <a:bodyPr wrap="none" anchor="ctr"/>
          <a:lstStyle/>
          <a:p>
            <a:endParaRPr lang="fr-FR"/>
          </a:p>
        </p:txBody>
      </p:sp>
      <p:sp>
        <p:nvSpPr>
          <p:cNvPr id="59419" name="Rectangle 32"/>
          <p:cNvSpPr>
            <a:spLocks noChangeArrowheads="1"/>
          </p:cNvSpPr>
          <p:nvPr/>
        </p:nvSpPr>
        <p:spPr bwMode="auto">
          <a:xfrm>
            <a:off x="6046788" y="1847850"/>
            <a:ext cx="2332037" cy="236538"/>
          </a:xfrm>
          <a:prstGeom prst="rect">
            <a:avLst/>
          </a:prstGeom>
          <a:noFill/>
          <a:ln w="9525">
            <a:noFill/>
            <a:miter lim="800000"/>
            <a:headEnd/>
            <a:tailEnd/>
          </a:ln>
        </p:spPr>
        <p:txBody>
          <a:bodyPr lIns="0" tIns="0" rIns="0" bIns="0">
            <a:spAutoFit/>
          </a:bodyPr>
          <a:lstStyle/>
          <a:p>
            <a:pPr defTabSz="1066800">
              <a:lnSpc>
                <a:spcPct val="100000"/>
              </a:lnSpc>
            </a:pPr>
            <a:r>
              <a:rPr lang="en-US" sz="1600">
                <a:solidFill>
                  <a:srgbClr val="000000"/>
                </a:solidFill>
                <a:latin typeface="Times New Roman" pitchFamily="18" charset="0"/>
                <a:ea typeface="Osaka" charset="-128"/>
              </a:rPr>
              <a:t>Modèles archétypes</a:t>
            </a:r>
            <a:endParaRPr lang="en-US" sz="2800" b="0">
              <a:latin typeface="Times New Roman" pitchFamily="18" charset="0"/>
              <a:ea typeface="Osaka" charset="-128"/>
            </a:endParaRPr>
          </a:p>
        </p:txBody>
      </p:sp>
      <p:sp>
        <p:nvSpPr>
          <p:cNvPr id="59420" name="Line 33"/>
          <p:cNvSpPr>
            <a:spLocks noChangeShapeType="1"/>
          </p:cNvSpPr>
          <p:nvPr/>
        </p:nvSpPr>
        <p:spPr bwMode="auto">
          <a:xfrm flipV="1">
            <a:off x="1443038" y="1847850"/>
            <a:ext cx="0" cy="423863"/>
          </a:xfrm>
          <a:prstGeom prst="line">
            <a:avLst/>
          </a:prstGeom>
          <a:noFill/>
          <a:ln w="9525">
            <a:solidFill>
              <a:schemeClr val="tx1"/>
            </a:solidFill>
            <a:round/>
            <a:headEnd/>
            <a:tailEnd/>
          </a:ln>
        </p:spPr>
        <p:txBody>
          <a:bodyPr wrap="none" anchor="ctr"/>
          <a:lstStyle/>
          <a:p>
            <a:endParaRPr lang="fr-FR"/>
          </a:p>
        </p:txBody>
      </p:sp>
      <p:sp>
        <p:nvSpPr>
          <p:cNvPr id="59421" name="Line 34"/>
          <p:cNvSpPr>
            <a:spLocks noChangeShapeType="1"/>
          </p:cNvSpPr>
          <p:nvPr/>
        </p:nvSpPr>
        <p:spPr bwMode="auto">
          <a:xfrm>
            <a:off x="4205288"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2" name="Rectangle 35"/>
          <p:cNvSpPr>
            <a:spLocks noChangeArrowheads="1"/>
          </p:cNvSpPr>
          <p:nvPr/>
        </p:nvSpPr>
        <p:spPr bwMode="auto">
          <a:xfrm>
            <a:off x="9361488" y="2355850"/>
            <a:ext cx="828675" cy="203200"/>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Config 2</a:t>
            </a:r>
            <a:endParaRPr lang="en-US" sz="2800" b="0">
              <a:latin typeface="Times New Roman" pitchFamily="18" charset="0"/>
              <a:ea typeface="Osaka" charset="-128"/>
            </a:endParaRPr>
          </a:p>
        </p:txBody>
      </p:sp>
      <p:sp>
        <p:nvSpPr>
          <p:cNvPr id="59423" name="Line 36"/>
          <p:cNvSpPr>
            <a:spLocks noChangeShapeType="1"/>
          </p:cNvSpPr>
          <p:nvPr/>
        </p:nvSpPr>
        <p:spPr bwMode="auto">
          <a:xfrm>
            <a:off x="9637713"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4" name="Freeform 37"/>
          <p:cNvSpPr>
            <a:spLocks/>
          </p:cNvSpPr>
          <p:nvPr/>
        </p:nvSpPr>
        <p:spPr bwMode="auto">
          <a:xfrm>
            <a:off x="37449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5" name="Freeform 38"/>
          <p:cNvSpPr>
            <a:spLocks/>
          </p:cNvSpPr>
          <p:nvPr/>
        </p:nvSpPr>
        <p:spPr bwMode="auto">
          <a:xfrm>
            <a:off x="3744913" y="3625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6" name="Freeform 39"/>
          <p:cNvSpPr>
            <a:spLocks/>
          </p:cNvSpPr>
          <p:nvPr/>
        </p:nvSpPr>
        <p:spPr bwMode="auto">
          <a:xfrm>
            <a:off x="3744913" y="4049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7" name="Freeform 40"/>
          <p:cNvSpPr>
            <a:spLocks/>
          </p:cNvSpPr>
          <p:nvPr/>
        </p:nvSpPr>
        <p:spPr bwMode="auto">
          <a:xfrm>
            <a:off x="3744913" y="4473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8" name="Freeform 41"/>
          <p:cNvSpPr>
            <a:spLocks/>
          </p:cNvSpPr>
          <p:nvPr/>
        </p:nvSpPr>
        <p:spPr bwMode="auto">
          <a:xfrm>
            <a:off x="3744913" y="5065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9" name="Freeform 42"/>
          <p:cNvSpPr>
            <a:spLocks/>
          </p:cNvSpPr>
          <p:nvPr/>
        </p:nvSpPr>
        <p:spPr bwMode="auto">
          <a:xfrm>
            <a:off x="3744913" y="5489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0" name="Rectangle 43"/>
          <p:cNvSpPr>
            <a:spLocks noChangeArrowheads="1"/>
          </p:cNvSpPr>
          <p:nvPr/>
        </p:nvSpPr>
        <p:spPr bwMode="auto">
          <a:xfrm>
            <a:off x="38369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31" name="Rectangle 44"/>
          <p:cNvSpPr>
            <a:spLocks noChangeArrowheads="1"/>
          </p:cNvSpPr>
          <p:nvPr/>
        </p:nvSpPr>
        <p:spPr bwMode="auto">
          <a:xfrm>
            <a:off x="38369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32" name="Rectangle 45"/>
          <p:cNvSpPr>
            <a:spLocks noChangeArrowheads="1"/>
          </p:cNvSpPr>
          <p:nvPr/>
        </p:nvSpPr>
        <p:spPr bwMode="auto">
          <a:xfrm>
            <a:off x="3836988" y="362585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33" name="Rectangle 46"/>
          <p:cNvSpPr>
            <a:spLocks noChangeArrowheads="1"/>
          </p:cNvSpPr>
          <p:nvPr/>
        </p:nvSpPr>
        <p:spPr bwMode="auto">
          <a:xfrm>
            <a:off x="3775075" y="4049713"/>
            <a:ext cx="798513"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4" name="Rectangle 47"/>
          <p:cNvSpPr>
            <a:spLocks noChangeArrowheads="1"/>
          </p:cNvSpPr>
          <p:nvPr/>
        </p:nvSpPr>
        <p:spPr bwMode="auto">
          <a:xfrm>
            <a:off x="3744913" y="4473575"/>
            <a:ext cx="92075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5" name="Rectangle 48"/>
          <p:cNvSpPr>
            <a:spLocks noChangeArrowheads="1"/>
          </p:cNvSpPr>
          <p:nvPr/>
        </p:nvSpPr>
        <p:spPr bwMode="auto">
          <a:xfrm>
            <a:off x="3836988" y="5065713"/>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6" name="Rectangle 49"/>
          <p:cNvSpPr>
            <a:spLocks noChangeArrowheads="1"/>
          </p:cNvSpPr>
          <p:nvPr/>
        </p:nvSpPr>
        <p:spPr bwMode="auto">
          <a:xfrm>
            <a:off x="3836988" y="5489575"/>
            <a:ext cx="73660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dirty="0">
                <a:solidFill>
                  <a:srgbClr val="000000"/>
                </a:solidFill>
                <a:latin typeface="Times New Roman" pitchFamily="18" charset="0"/>
                <a:ea typeface="Osaka" charset="-128"/>
              </a:rPr>
              <a:t>Transition</a:t>
            </a:r>
          </a:p>
          <a:p>
            <a:pPr algn="ctr" defTabSz="1066800">
              <a:lnSpc>
                <a:spcPct val="100000"/>
              </a:lnSpc>
            </a:pPr>
            <a:endParaRPr lang="en-US" sz="1300" b="0" dirty="0">
              <a:solidFill>
                <a:srgbClr val="000000"/>
              </a:solidFill>
              <a:latin typeface="Times New Roman" pitchFamily="18" charset="0"/>
              <a:ea typeface="Osaka" charset="-128"/>
            </a:endParaRPr>
          </a:p>
        </p:txBody>
      </p:sp>
      <p:sp>
        <p:nvSpPr>
          <p:cNvPr id="59437" name="Freeform 50"/>
          <p:cNvSpPr>
            <a:spLocks/>
          </p:cNvSpPr>
          <p:nvPr/>
        </p:nvSpPr>
        <p:spPr bwMode="auto">
          <a:xfrm>
            <a:off x="9269413"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8" name="Rectangle 51"/>
          <p:cNvSpPr>
            <a:spLocks noChangeArrowheads="1"/>
          </p:cNvSpPr>
          <p:nvPr/>
        </p:nvSpPr>
        <p:spPr bwMode="auto">
          <a:xfrm>
            <a:off x="93614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439" name="Freeform 52"/>
          <p:cNvSpPr>
            <a:spLocks/>
          </p:cNvSpPr>
          <p:nvPr/>
        </p:nvSpPr>
        <p:spPr bwMode="auto">
          <a:xfrm>
            <a:off x="92694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40" name="Rectangle 53"/>
          <p:cNvSpPr>
            <a:spLocks noChangeArrowheads="1"/>
          </p:cNvSpPr>
          <p:nvPr/>
        </p:nvSpPr>
        <p:spPr bwMode="auto">
          <a:xfrm>
            <a:off x="93614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grpSp>
        <p:nvGrpSpPr>
          <p:cNvPr id="3" name="Group 54"/>
          <p:cNvGrpSpPr>
            <a:grpSpLocks/>
          </p:cNvGrpSpPr>
          <p:nvPr/>
        </p:nvGrpSpPr>
        <p:grpSpPr bwMode="auto">
          <a:xfrm>
            <a:off x="9269413" y="3625850"/>
            <a:ext cx="903287" cy="1228725"/>
            <a:chOff x="4800" y="1584"/>
            <a:chExt cx="471" cy="696"/>
          </a:xfrm>
        </p:grpSpPr>
        <p:sp>
          <p:nvSpPr>
            <p:cNvPr id="59519" name="Freeform 55"/>
            <p:cNvSpPr>
              <a:spLocks/>
            </p:cNvSpPr>
            <p:nvPr/>
          </p:nvSpPr>
          <p:spPr bwMode="auto">
            <a:xfrm>
              <a:off x="4800" y="158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0" name="Rectangle 56"/>
            <p:cNvSpPr>
              <a:spLocks noChangeArrowheads="1"/>
            </p:cNvSpPr>
            <p:nvPr/>
          </p:nvSpPr>
          <p:spPr bwMode="auto">
            <a:xfrm>
              <a:off x="4848" y="158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521" name="Freeform 57"/>
            <p:cNvSpPr>
              <a:spLocks/>
            </p:cNvSpPr>
            <p:nvPr/>
          </p:nvSpPr>
          <p:spPr bwMode="auto">
            <a:xfrm>
              <a:off x="4800" y="182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2" name="Rectangle 58"/>
            <p:cNvSpPr>
              <a:spLocks noChangeArrowheads="1"/>
            </p:cNvSpPr>
            <p:nvPr/>
          </p:nvSpPr>
          <p:spPr bwMode="auto">
            <a:xfrm>
              <a:off x="4848" y="182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23" name="Freeform 59"/>
            <p:cNvSpPr>
              <a:spLocks/>
            </p:cNvSpPr>
            <p:nvPr/>
          </p:nvSpPr>
          <p:spPr bwMode="auto">
            <a:xfrm>
              <a:off x="4800" y="206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4" name="Rectangle 60"/>
            <p:cNvSpPr>
              <a:spLocks noChangeArrowheads="1"/>
            </p:cNvSpPr>
            <p:nvPr/>
          </p:nvSpPr>
          <p:spPr bwMode="auto">
            <a:xfrm>
              <a:off x="4848" y="206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4" name="Group 61"/>
          <p:cNvGrpSpPr>
            <a:grpSpLocks/>
          </p:cNvGrpSpPr>
          <p:nvPr/>
        </p:nvGrpSpPr>
        <p:grpSpPr bwMode="auto">
          <a:xfrm>
            <a:off x="9269413" y="5065713"/>
            <a:ext cx="920750" cy="804862"/>
            <a:chOff x="4800" y="2304"/>
            <a:chExt cx="480" cy="456"/>
          </a:xfrm>
        </p:grpSpPr>
        <p:sp>
          <p:nvSpPr>
            <p:cNvPr id="59515" name="Freeform 62"/>
            <p:cNvSpPr>
              <a:spLocks/>
            </p:cNvSpPr>
            <p:nvPr/>
          </p:nvSpPr>
          <p:spPr bwMode="auto">
            <a:xfrm>
              <a:off x="4800" y="230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6" name="Rectangle 63"/>
            <p:cNvSpPr>
              <a:spLocks noChangeArrowheads="1"/>
            </p:cNvSpPr>
            <p:nvPr/>
          </p:nvSpPr>
          <p:spPr bwMode="auto">
            <a:xfrm>
              <a:off x="4800" y="2304"/>
              <a:ext cx="480"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17" name="Freeform 64"/>
            <p:cNvSpPr>
              <a:spLocks/>
            </p:cNvSpPr>
            <p:nvPr/>
          </p:nvSpPr>
          <p:spPr bwMode="auto">
            <a:xfrm>
              <a:off x="4800" y="254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8" name="Rectangle 65"/>
            <p:cNvSpPr>
              <a:spLocks noChangeArrowheads="1"/>
            </p:cNvSpPr>
            <p:nvPr/>
          </p:nvSpPr>
          <p:spPr bwMode="auto">
            <a:xfrm>
              <a:off x="4848" y="254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 name="Group 66"/>
          <p:cNvGrpSpPr>
            <a:grpSpLocks/>
          </p:cNvGrpSpPr>
          <p:nvPr/>
        </p:nvGrpSpPr>
        <p:grpSpPr bwMode="auto">
          <a:xfrm flipH="1">
            <a:off x="8716963" y="2525713"/>
            <a:ext cx="533400" cy="2192337"/>
            <a:chOff x="2387" y="1061"/>
            <a:chExt cx="278" cy="1243"/>
          </a:xfrm>
        </p:grpSpPr>
        <p:sp>
          <p:nvSpPr>
            <p:cNvPr id="59510" name="Line 67"/>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11" name="Line 68"/>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12" name="Line 69"/>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13" name="Line 70"/>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14" name="Line 71"/>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grpSp>
        <p:nvGrpSpPr>
          <p:cNvPr id="6" name="Group 72"/>
          <p:cNvGrpSpPr>
            <a:grpSpLocks/>
          </p:cNvGrpSpPr>
          <p:nvPr/>
        </p:nvGrpSpPr>
        <p:grpSpPr bwMode="auto">
          <a:xfrm>
            <a:off x="5692775" y="2949575"/>
            <a:ext cx="0" cy="2286000"/>
            <a:chOff x="2968" y="1672"/>
            <a:chExt cx="0" cy="1296"/>
          </a:xfrm>
        </p:grpSpPr>
        <p:sp>
          <p:nvSpPr>
            <p:cNvPr id="59507" name="Line 73"/>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8" name="Line 74"/>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9" name="Line 75"/>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grpSp>
        <p:nvGrpSpPr>
          <p:cNvPr id="7" name="Group 76"/>
          <p:cNvGrpSpPr>
            <a:grpSpLocks/>
          </p:cNvGrpSpPr>
          <p:nvPr/>
        </p:nvGrpSpPr>
        <p:grpSpPr bwMode="auto">
          <a:xfrm>
            <a:off x="8194675" y="2949575"/>
            <a:ext cx="0" cy="2286000"/>
            <a:chOff x="2968" y="1672"/>
            <a:chExt cx="0" cy="1296"/>
          </a:xfrm>
        </p:grpSpPr>
        <p:sp>
          <p:nvSpPr>
            <p:cNvPr id="59504" name="Line 77"/>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5" name="Line 78"/>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6" name="Line 79"/>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sp>
        <p:nvSpPr>
          <p:cNvPr id="59446" name="Rectangle 80"/>
          <p:cNvSpPr>
            <a:spLocks noChangeArrowheads="1"/>
          </p:cNvSpPr>
          <p:nvPr/>
        </p:nvSpPr>
        <p:spPr bwMode="auto">
          <a:xfrm>
            <a:off x="7672388" y="2398713"/>
            <a:ext cx="1008062"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47" name="Text Box 81"/>
          <p:cNvSpPr txBox="1">
            <a:spLocks noChangeArrowheads="1"/>
          </p:cNvSpPr>
          <p:nvPr/>
        </p:nvSpPr>
        <p:spPr bwMode="auto">
          <a:xfrm>
            <a:off x="7672388" y="4260850"/>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smtClean="0">
                <a:latin typeface="Times New Roman" pitchFamily="18" charset="0"/>
                <a:ea typeface="Osaka" charset="-128"/>
              </a:rPr>
              <a:t>IHM </a:t>
            </a:r>
            <a:r>
              <a:rPr lang="en-US" sz="1300" b="0" dirty="0" err="1" smtClean="0">
                <a:latin typeface="Times New Roman" pitchFamily="18" charset="0"/>
                <a:ea typeface="Osaka" charset="-128"/>
              </a:rPr>
              <a:t>concrète</a:t>
            </a:r>
            <a:r>
              <a:rPr lang="en-US" sz="1300" b="0" dirty="0" smtClean="0">
                <a:latin typeface="Times New Roman" pitchFamily="18" charset="0"/>
                <a:ea typeface="Osaka" charset="-128"/>
              </a:rPr>
              <a:t> </a:t>
            </a:r>
            <a:br>
              <a:rPr lang="en-US" sz="1300" b="0" dirty="0" smtClean="0">
                <a:latin typeface="Times New Roman" pitchFamily="18" charset="0"/>
                <a:ea typeface="Osaka" charset="-128"/>
              </a:rPr>
            </a:br>
            <a:endParaRPr lang="en-US" sz="1300" b="0" dirty="0">
              <a:latin typeface="Times New Roman" pitchFamily="18" charset="0"/>
              <a:ea typeface="Osaka" charset="-128"/>
            </a:endParaRPr>
          </a:p>
        </p:txBody>
      </p:sp>
      <p:sp>
        <p:nvSpPr>
          <p:cNvPr id="59448" name="Text Box 82"/>
          <p:cNvSpPr txBox="1">
            <a:spLocks noChangeArrowheads="1"/>
          </p:cNvSpPr>
          <p:nvPr/>
        </p:nvSpPr>
        <p:spPr bwMode="auto">
          <a:xfrm>
            <a:off x="7683104" y="5276850"/>
            <a:ext cx="1002506"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49" name="Text Box 83"/>
          <p:cNvSpPr txBox="1">
            <a:spLocks noChangeArrowheads="1"/>
          </p:cNvSpPr>
          <p:nvPr/>
        </p:nvSpPr>
        <p:spPr bwMode="auto">
          <a:xfrm>
            <a:off x="7672388" y="3330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50" name="Rectangle 84"/>
          <p:cNvSpPr>
            <a:spLocks noChangeArrowheads="1"/>
          </p:cNvSpPr>
          <p:nvPr/>
        </p:nvSpPr>
        <p:spPr bwMode="auto">
          <a:xfrm>
            <a:off x="9361488" y="2709863"/>
            <a:ext cx="736600" cy="185737"/>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51" name="Rectangle 85"/>
          <p:cNvSpPr>
            <a:spLocks noChangeArrowheads="1"/>
          </p:cNvSpPr>
          <p:nvPr/>
        </p:nvSpPr>
        <p:spPr bwMode="auto">
          <a:xfrm>
            <a:off x="9361488" y="3132138"/>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52" name="Rectangle 86"/>
          <p:cNvSpPr>
            <a:spLocks noChangeArrowheads="1"/>
          </p:cNvSpPr>
          <p:nvPr/>
        </p:nvSpPr>
        <p:spPr bwMode="auto">
          <a:xfrm>
            <a:off x="9361488" y="3725863"/>
            <a:ext cx="736600" cy="373062"/>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53" name="Rectangle 87"/>
          <p:cNvSpPr>
            <a:spLocks noChangeArrowheads="1"/>
          </p:cNvSpPr>
          <p:nvPr/>
        </p:nvSpPr>
        <p:spPr bwMode="auto">
          <a:xfrm>
            <a:off x="9361488" y="4148138"/>
            <a:ext cx="796925"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4" name="Rectangle 88"/>
          <p:cNvSpPr>
            <a:spLocks noChangeArrowheads="1"/>
          </p:cNvSpPr>
          <p:nvPr/>
        </p:nvSpPr>
        <p:spPr bwMode="auto">
          <a:xfrm>
            <a:off x="9269413" y="4572000"/>
            <a:ext cx="92075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5" name="Rectangle 89"/>
          <p:cNvSpPr>
            <a:spLocks noChangeArrowheads="1"/>
          </p:cNvSpPr>
          <p:nvPr/>
        </p:nvSpPr>
        <p:spPr bwMode="auto">
          <a:xfrm>
            <a:off x="9361488" y="5164138"/>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6" name="Rectangle 90"/>
          <p:cNvSpPr>
            <a:spLocks noChangeArrowheads="1"/>
          </p:cNvSpPr>
          <p:nvPr/>
        </p:nvSpPr>
        <p:spPr bwMode="auto">
          <a:xfrm>
            <a:off x="9361488" y="558800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p>
          <a:p>
            <a:pPr algn="ctr" defTabSz="1066800">
              <a:lnSpc>
                <a:spcPct val="100000"/>
              </a:lnSpc>
            </a:pPr>
            <a:endParaRPr lang="en-US" sz="1300" b="0">
              <a:solidFill>
                <a:srgbClr val="000000"/>
              </a:solidFill>
              <a:latin typeface="Times New Roman" pitchFamily="18" charset="0"/>
              <a:ea typeface="Osaka" charset="-128"/>
            </a:endParaRPr>
          </a:p>
        </p:txBody>
      </p:sp>
      <p:grpSp>
        <p:nvGrpSpPr>
          <p:cNvPr id="8" name="Group 91"/>
          <p:cNvGrpSpPr>
            <a:grpSpLocks/>
          </p:cNvGrpSpPr>
          <p:nvPr/>
        </p:nvGrpSpPr>
        <p:grpSpPr bwMode="auto">
          <a:xfrm>
            <a:off x="614363" y="2300288"/>
            <a:ext cx="1878012" cy="3979862"/>
            <a:chOff x="320" y="1304"/>
            <a:chExt cx="979" cy="2256"/>
          </a:xfrm>
        </p:grpSpPr>
        <p:grpSp>
          <p:nvGrpSpPr>
            <p:cNvPr id="9" name="Group 92"/>
            <p:cNvGrpSpPr>
              <a:grpSpLocks/>
            </p:cNvGrpSpPr>
            <p:nvPr/>
          </p:nvGrpSpPr>
          <p:grpSpPr bwMode="auto">
            <a:xfrm>
              <a:off x="320" y="1304"/>
              <a:ext cx="960" cy="2256"/>
              <a:chOff x="3480" y="1704"/>
              <a:chExt cx="960" cy="2256"/>
            </a:xfrm>
          </p:grpSpPr>
          <p:sp>
            <p:nvSpPr>
              <p:cNvPr id="59474" name="Freeform 93"/>
              <p:cNvSpPr>
                <a:spLocks/>
              </p:cNvSpPr>
              <p:nvPr/>
            </p:nvSpPr>
            <p:spPr bwMode="auto">
              <a:xfrm>
                <a:off x="3480" y="1704"/>
                <a:ext cx="960" cy="2256"/>
              </a:xfrm>
              <a:custGeom>
                <a:avLst/>
                <a:gdLst>
                  <a:gd name="T0" fmla="*/ 3 w 1838"/>
                  <a:gd name="T1" fmla="*/ 0 h 5396"/>
                  <a:gd name="T2" fmla="*/ 3 w 1838"/>
                  <a:gd name="T3" fmla="*/ 0 h 5396"/>
                  <a:gd name="T4" fmla="*/ 3 w 1838"/>
                  <a:gd name="T5" fmla="*/ 0 h 5396"/>
                  <a:gd name="T6" fmla="*/ 2 w 1838"/>
                  <a:gd name="T7" fmla="*/ 0 h 5396"/>
                  <a:gd name="T8" fmla="*/ 2 w 1838"/>
                  <a:gd name="T9" fmla="*/ 0 h 5396"/>
                  <a:gd name="T10" fmla="*/ 2 w 1838"/>
                  <a:gd name="T11" fmla="*/ 0 h 5396"/>
                  <a:gd name="T12" fmla="*/ 2 w 1838"/>
                  <a:gd name="T13" fmla="*/ 0 h 5396"/>
                  <a:gd name="T14" fmla="*/ 1 w 1838"/>
                  <a:gd name="T15" fmla="*/ 0 h 5396"/>
                  <a:gd name="T16" fmla="*/ 1 w 1838"/>
                  <a:gd name="T17" fmla="*/ 0 h 5396"/>
                  <a:gd name="T18" fmla="*/ 1 w 1838"/>
                  <a:gd name="T19" fmla="*/ 0 h 5396"/>
                  <a:gd name="T20" fmla="*/ 1 w 1838"/>
                  <a:gd name="T21" fmla="*/ 0 h 5396"/>
                  <a:gd name="T22" fmla="*/ 1 w 1838"/>
                  <a:gd name="T23" fmla="*/ 0 h 5396"/>
                  <a:gd name="T24" fmla="*/ 1 w 1838"/>
                  <a:gd name="T25" fmla="*/ 0 h 5396"/>
                  <a:gd name="T26" fmla="*/ 1 w 1838"/>
                  <a:gd name="T27" fmla="*/ 0 h 5396"/>
                  <a:gd name="T28" fmla="*/ 0 w 1838"/>
                  <a:gd name="T29" fmla="*/ 1 h 5396"/>
                  <a:gd name="T30" fmla="*/ 0 w 1838"/>
                  <a:gd name="T31" fmla="*/ 11 h 5396"/>
                  <a:gd name="T32" fmla="*/ 1 w 1838"/>
                  <a:gd name="T33" fmla="*/ 11 h 5396"/>
                  <a:gd name="T34" fmla="*/ 1 w 1838"/>
                  <a:gd name="T35" fmla="*/ 12 h 5396"/>
                  <a:gd name="T36" fmla="*/ 1 w 1838"/>
                  <a:gd name="T37" fmla="*/ 12 h 5396"/>
                  <a:gd name="T38" fmla="*/ 1 w 1838"/>
                  <a:gd name="T39" fmla="*/ 12 h 5396"/>
                  <a:gd name="T40" fmla="*/ 1 w 1838"/>
                  <a:gd name="T41" fmla="*/ 12 h 5396"/>
                  <a:gd name="T42" fmla="*/ 1 w 1838"/>
                  <a:gd name="T43" fmla="*/ 12 h 5396"/>
                  <a:gd name="T44" fmla="*/ 1 w 1838"/>
                  <a:gd name="T45" fmla="*/ 12 h 5396"/>
                  <a:gd name="T46" fmla="*/ 2 w 1838"/>
                  <a:gd name="T47" fmla="*/ 12 h 5396"/>
                  <a:gd name="T48" fmla="*/ 2 w 1838"/>
                  <a:gd name="T49" fmla="*/ 12 h 5396"/>
                  <a:gd name="T50" fmla="*/ 2 w 1838"/>
                  <a:gd name="T51" fmla="*/ 12 h 5396"/>
                  <a:gd name="T52" fmla="*/ 2 w 1838"/>
                  <a:gd name="T53" fmla="*/ 12 h 5396"/>
                  <a:gd name="T54" fmla="*/ 3 w 1838"/>
                  <a:gd name="T55" fmla="*/ 12 h 5396"/>
                  <a:gd name="T56" fmla="*/ 3 w 1838"/>
                  <a:gd name="T57" fmla="*/ 12 h 5396"/>
                  <a:gd name="T58" fmla="*/ 3 w 1838"/>
                  <a:gd name="T59" fmla="*/ 12 h 5396"/>
                  <a:gd name="T60" fmla="*/ 16 w 1838"/>
                  <a:gd name="T61" fmla="*/ 12 h 5396"/>
                  <a:gd name="T62" fmla="*/ 17 w 1838"/>
                  <a:gd name="T63" fmla="*/ 12 h 5396"/>
                  <a:gd name="T64" fmla="*/ 17 w 1838"/>
                  <a:gd name="T65" fmla="*/ 12 h 5396"/>
                  <a:gd name="T66" fmla="*/ 17 w 1838"/>
                  <a:gd name="T67" fmla="*/ 12 h 5396"/>
                  <a:gd name="T68" fmla="*/ 17 w 1838"/>
                  <a:gd name="T69" fmla="*/ 12 h 5396"/>
                  <a:gd name="T70" fmla="*/ 18 w 1838"/>
                  <a:gd name="T71" fmla="*/ 12 h 5396"/>
                  <a:gd name="T72" fmla="*/ 18 w 1838"/>
                  <a:gd name="T73" fmla="*/ 12 h 5396"/>
                  <a:gd name="T74" fmla="*/ 19 w 1838"/>
                  <a:gd name="T75" fmla="*/ 12 h 5396"/>
                  <a:gd name="T76" fmla="*/ 19 w 1838"/>
                  <a:gd name="T77" fmla="*/ 12 h 5396"/>
                  <a:gd name="T78" fmla="*/ 19 w 1838"/>
                  <a:gd name="T79" fmla="*/ 12 h 5396"/>
                  <a:gd name="T80" fmla="*/ 19 w 1838"/>
                  <a:gd name="T81" fmla="*/ 12 h 5396"/>
                  <a:gd name="T82" fmla="*/ 19 w 1838"/>
                  <a:gd name="T83" fmla="*/ 12 h 5396"/>
                  <a:gd name="T84" fmla="*/ 19 w 1838"/>
                  <a:gd name="T85" fmla="*/ 12 h 5396"/>
                  <a:gd name="T86" fmla="*/ 20 w 1838"/>
                  <a:gd name="T87" fmla="*/ 11 h 5396"/>
                  <a:gd name="T88" fmla="*/ 20 w 1838"/>
                  <a:gd name="T89" fmla="*/ 11 h 5396"/>
                  <a:gd name="T90" fmla="*/ 20 w 1838"/>
                  <a:gd name="T91" fmla="*/ 1 h 5396"/>
                  <a:gd name="T92" fmla="*/ 20 w 1838"/>
                  <a:gd name="T93" fmla="*/ 0 h 5396"/>
                  <a:gd name="T94" fmla="*/ 19 w 1838"/>
                  <a:gd name="T95" fmla="*/ 0 h 5396"/>
                  <a:gd name="T96" fmla="*/ 19 w 1838"/>
                  <a:gd name="T97" fmla="*/ 0 h 5396"/>
                  <a:gd name="T98" fmla="*/ 19 w 1838"/>
                  <a:gd name="T99" fmla="*/ 0 h 5396"/>
                  <a:gd name="T100" fmla="*/ 19 w 1838"/>
                  <a:gd name="T101" fmla="*/ 0 h 5396"/>
                  <a:gd name="T102" fmla="*/ 19 w 1838"/>
                  <a:gd name="T103" fmla="*/ 0 h 5396"/>
                  <a:gd name="T104" fmla="*/ 19 w 1838"/>
                  <a:gd name="T105" fmla="*/ 0 h 5396"/>
                  <a:gd name="T106" fmla="*/ 18 w 1838"/>
                  <a:gd name="T107" fmla="*/ 0 h 5396"/>
                  <a:gd name="T108" fmla="*/ 18 w 1838"/>
                  <a:gd name="T109" fmla="*/ 0 h 5396"/>
                  <a:gd name="T110" fmla="*/ 17 w 1838"/>
                  <a:gd name="T111" fmla="*/ 0 h 5396"/>
                  <a:gd name="T112" fmla="*/ 17 w 1838"/>
                  <a:gd name="T113" fmla="*/ 0 h 5396"/>
                  <a:gd name="T114" fmla="*/ 17 w 1838"/>
                  <a:gd name="T115" fmla="*/ 0 h 5396"/>
                  <a:gd name="T116" fmla="*/ 17 w 1838"/>
                  <a:gd name="T117" fmla="*/ 0 h 5396"/>
                  <a:gd name="T118" fmla="*/ 16 w 1838"/>
                  <a:gd name="T119" fmla="*/ 0 h 5396"/>
                  <a:gd name="T120" fmla="*/ 3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75" name="Freeform 94"/>
              <p:cNvSpPr>
                <a:spLocks/>
              </p:cNvSpPr>
              <p:nvPr/>
            </p:nvSpPr>
            <p:spPr bwMode="auto">
              <a:xfrm>
                <a:off x="3624" y="189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76" name="Rectangle 95"/>
              <p:cNvSpPr>
                <a:spLocks noChangeArrowheads="1"/>
              </p:cNvSpPr>
              <p:nvPr/>
            </p:nvSpPr>
            <p:spPr bwMode="auto">
              <a:xfrm>
                <a:off x="3568" y="1728"/>
                <a:ext cx="859" cy="230"/>
              </a:xfrm>
              <a:prstGeom prst="rect">
                <a:avLst/>
              </a:prstGeom>
              <a:noFill/>
              <a:ln w="9525">
                <a:noFill/>
                <a:miter lim="800000"/>
                <a:headEnd/>
                <a:tailEnd/>
              </a:ln>
            </p:spPr>
            <p:txBody>
              <a:bodyPr lIns="0" tIns="0" rIns="0" bIns="0">
                <a:spAutoFit/>
              </a:bodyPr>
              <a:lstStyle/>
              <a:p>
                <a:pPr defTabSz="1066800">
                  <a:lnSpc>
                    <a:spcPct val="100000"/>
                  </a:lnSpc>
                </a:pPr>
                <a:endParaRPr lang="en-US" sz="2800" b="0">
                  <a:latin typeface="Times New Roman" pitchFamily="18" charset="0"/>
                  <a:ea typeface="Osaka" charset="-128"/>
                </a:endParaRPr>
              </a:p>
            </p:txBody>
          </p:sp>
          <p:sp>
            <p:nvSpPr>
              <p:cNvPr id="59477" name="Rectangle 96"/>
              <p:cNvSpPr>
                <a:spLocks noChangeArrowheads="1"/>
              </p:cNvSpPr>
              <p:nvPr/>
            </p:nvSpPr>
            <p:spPr bwMode="auto">
              <a:xfrm>
                <a:off x="3616" y="1896"/>
                <a:ext cx="66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Domaine</a:t>
                </a:r>
                <a:endParaRPr lang="en-US" sz="1300" b="0">
                  <a:latin typeface="Times New Roman" pitchFamily="18" charset="0"/>
                  <a:ea typeface="Osaka" charset="-128"/>
                </a:endParaRPr>
              </a:p>
            </p:txBody>
          </p:sp>
          <p:sp>
            <p:nvSpPr>
              <p:cNvPr id="59478" name="Rectangle 97"/>
              <p:cNvSpPr>
                <a:spLocks noChangeArrowheads="1"/>
              </p:cNvSpPr>
              <p:nvPr/>
            </p:nvSpPr>
            <p:spPr bwMode="auto">
              <a:xfrm>
                <a:off x="3817" y="2099"/>
                <a:ext cx="288" cy="85"/>
              </a:xfrm>
              <a:prstGeom prst="rect">
                <a:avLst/>
              </a:prstGeom>
              <a:noFill/>
              <a:ln w="9525">
                <a:noFill/>
                <a:miter lim="800000"/>
                <a:headEnd/>
                <a:tailEnd/>
              </a:ln>
            </p:spPr>
            <p:txBody>
              <a:bodyPr/>
              <a:lstStyle/>
              <a:p>
                <a:endParaRPr lang="fr-FR"/>
              </a:p>
            </p:txBody>
          </p:sp>
          <p:sp>
            <p:nvSpPr>
              <p:cNvPr id="59479" name="Rectangle 98"/>
              <p:cNvSpPr>
                <a:spLocks noChangeArrowheads="1"/>
              </p:cNvSpPr>
              <p:nvPr/>
            </p:nvSpPr>
            <p:spPr bwMode="auto">
              <a:xfrm>
                <a:off x="3845" y="2283"/>
                <a:ext cx="265" cy="104"/>
              </a:xfrm>
              <a:prstGeom prst="rect">
                <a:avLst/>
              </a:prstGeom>
              <a:noFill/>
              <a:ln w="9525">
                <a:noFill/>
                <a:miter lim="800000"/>
                <a:headEnd/>
                <a:tailEnd/>
              </a:ln>
            </p:spPr>
            <p:txBody>
              <a:bodyPr/>
              <a:lstStyle/>
              <a:p>
                <a:endParaRPr lang="fr-FR"/>
              </a:p>
            </p:txBody>
          </p:sp>
          <p:sp>
            <p:nvSpPr>
              <p:cNvPr id="59480" name="Freeform 99"/>
              <p:cNvSpPr>
                <a:spLocks/>
              </p:cNvSpPr>
              <p:nvPr/>
            </p:nvSpPr>
            <p:spPr bwMode="auto">
              <a:xfrm>
                <a:off x="3720" y="204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1" name="Rectangle 100"/>
              <p:cNvSpPr>
                <a:spLocks noChangeArrowheads="1"/>
              </p:cNvSpPr>
              <p:nvPr/>
            </p:nvSpPr>
            <p:spPr bwMode="auto">
              <a:xfrm>
                <a:off x="3768" y="204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82" name="Freeform 101"/>
              <p:cNvSpPr>
                <a:spLocks/>
              </p:cNvSpPr>
              <p:nvPr/>
            </p:nvSpPr>
            <p:spPr bwMode="auto">
              <a:xfrm>
                <a:off x="3720" y="223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3" name="Rectangle 102"/>
              <p:cNvSpPr>
                <a:spLocks noChangeArrowheads="1"/>
              </p:cNvSpPr>
              <p:nvPr/>
            </p:nvSpPr>
            <p:spPr bwMode="auto">
              <a:xfrm>
                <a:off x="3768" y="223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a:t>
                </a:r>
                <a:endParaRPr lang="en-US" sz="1300" b="0">
                  <a:latin typeface="Times New Roman" pitchFamily="18" charset="0"/>
                  <a:ea typeface="Osaka" charset="-128"/>
                </a:endParaRPr>
              </a:p>
            </p:txBody>
          </p:sp>
          <p:sp>
            <p:nvSpPr>
              <p:cNvPr id="59484" name="Freeform 103"/>
              <p:cNvSpPr>
                <a:spLocks/>
              </p:cNvSpPr>
              <p:nvPr/>
            </p:nvSpPr>
            <p:spPr bwMode="auto">
              <a:xfrm>
                <a:off x="3624" y="2520"/>
                <a:ext cx="672" cy="720"/>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85" name="Rectangle 104"/>
              <p:cNvSpPr>
                <a:spLocks noChangeArrowheads="1"/>
              </p:cNvSpPr>
              <p:nvPr/>
            </p:nvSpPr>
            <p:spPr bwMode="auto">
              <a:xfrm>
                <a:off x="3624" y="2520"/>
                <a:ext cx="67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59486" name="Rectangle 105"/>
              <p:cNvSpPr>
                <a:spLocks noChangeArrowheads="1"/>
              </p:cNvSpPr>
              <p:nvPr/>
            </p:nvSpPr>
            <p:spPr bwMode="auto">
              <a:xfrm>
                <a:off x="3817" y="2723"/>
                <a:ext cx="288" cy="85"/>
              </a:xfrm>
              <a:prstGeom prst="rect">
                <a:avLst/>
              </a:prstGeom>
              <a:noFill/>
              <a:ln w="9525">
                <a:noFill/>
                <a:miter lim="800000"/>
                <a:headEnd/>
                <a:tailEnd/>
              </a:ln>
            </p:spPr>
            <p:txBody>
              <a:bodyPr/>
              <a:lstStyle/>
              <a:p>
                <a:endParaRPr lang="fr-FR"/>
              </a:p>
            </p:txBody>
          </p:sp>
          <p:sp>
            <p:nvSpPr>
              <p:cNvPr id="59487" name="Rectangle 106"/>
              <p:cNvSpPr>
                <a:spLocks noChangeArrowheads="1"/>
              </p:cNvSpPr>
              <p:nvPr/>
            </p:nvSpPr>
            <p:spPr bwMode="auto">
              <a:xfrm>
                <a:off x="3845" y="2907"/>
                <a:ext cx="265" cy="104"/>
              </a:xfrm>
              <a:prstGeom prst="rect">
                <a:avLst/>
              </a:prstGeom>
              <a:noFill/>
              <a:ln w="9525">
                <a:noFill/>
                <a:miter lim="800000"/>
                <a:headEnd/>
                <a:tailEnd/>
              </a:ln>
            </p:spPr>
            <p:txBody>
              <a:bodyPr/>
              <a:lstStyle/>
              <a:p>
                <a:endParaRPr lang="fr-FR"/>
              </a:p>
            </p:txBody>
          </p:sp>
          <p:sp>
            <p:nvSpPr>
              <p:cNvPr id="59488" name="Freeform 107"/>
              <p:cNvSpPr>
                <a:spLocks/>
              </p:cNvSpPr>
              <p:nvPr/>
            </p:nvSpPr>
            <p:spPr bwMode="auto">
              <a:xfrm>
                <a:off x="3720" y="2664"/>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9" name="Rectangle 108"/>
              <p:cNvSpPr>
                <a:spLocks noChangeArrowheads="1"/>
              </p:cNvSpPr>
              <p:nvPr/>
            </p:nvSpPr>
            <p:spPr bwMode="auto">
              <a:xfrm>
                <a:off x="3768" y="2664"/>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a:t>
                </a:r>
                <a:endParaRPr lang="en-US" sz="1300" b="0">
                  <a:latin typeface="Times New Roman" pitchFamily="18" charset="0"/>
                  <a:ea typeface="Osaka" charset="-128"/>
                </a:endParaRPr>
              </a:p>
            </p:txBody>
          </p:sp>
          <p:sp>
            <p:nvSpPr>
              <p:cNvPr id="59490" name="Freeform 109"/>
              <p:cNvSpPr>
                <a:spLocks/>
              </p:cNvSpPr>
              <p:nvPr/>
            </p:nvSpPr>
            <p:spPr bwMode="auto">
              <a:xfrm>
                <a:off x="3720" y="2856"/>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1" name="Rectangle 110"/>
              <p:cNvSpPr>
                <a:spLocks noChangeArrowheads="1"/>
              </p:cNvSpPr>
              <p:nvPr/>
            </p:nvSpPr>
            <p:spPr bwMode="auto">
              <a:xfrm>
                <a:off x="3768" y="2856"/>
                <a:ext cx="42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endParaRPr lang="en-US" sz="1300" b="0">
                  <a:latin typeface="Times New Roman" pitchFamily="18" charset="0"/>
                  <a:ea typeface="Osaka" charset="-128"/>
                </a:endParaRPr>
              </a:p>
            </p:txBody>
          </p:sp>
          <p:grpSp>
            <p:nvGrpSpPr>
              <p:cNvPr id="10" name="Group 111"/>
              <p:cNvGrpSpPr>
                <a:grpSpLocks/>
              </p:cNvGrpSpPr>
              <p:nvPr/>
            </p:nvGrpSpPr>
            <p:grpSpPr bwMode="auto">
              <a:xfrm>
                <a:off x="3720" y="3048"/>
                <a:ext cx="480" cy="155"/>
                <a:chOff x="480" y="2352"/>
                <a:chExt cx="480" cy="155"/>
              </a:xfrm>
            </p:grpSpPr>
            <p:sp>
              <p:nvSpPr>
                <p:cNvPr id="59501" name="Rectangle 112"/>
                <p:cNvSpPr>
                  <a:spLocks noChangeArrowheads="1"/>
                </p:cNvSpPr>
                <p:nvPr/>
              </p:nvSpPr>
              <p:spPr bwMode="auto">
                <a:xfrm>
                  <a:off x="605" y="2403"/>
                  <a:ext cx="265" cy="104"/>
                </a:xfrm>
                <a:prstGeom prst="rect">
                  <a:avLst/>
                </a:prstGeom>
                <a:noFill/>
                <a:ln w="9525">
                  <a:noFill/>
                  <a:miter lim="800000"/>
                  <a:headEnd/>
                  <a:tailEnd/>
                </a:ln>
              </p:spPr>
              <p:txBody>
                <a:bodyPr/>
                <a:lstStyle/>
                <a:p>
                  <a:endParaRPr lang="fr-FR"/>
                </a:p>
              </p:txBody>
            </p:sp>
            <p:sp>
              <p:nvSpPr>
                <p:cNvPr id="59502" name="Freeform 113"/>
                <p:cNvSpPr>
                  <a:spLocks/>
                </p:cNvSpPr>
                <p:nvPr/>
              </p:nvSpPr>
              <p:spPr bwMode="auto">
                <a:xfrm>
                  <a:off x="480" y="235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3" name="Rectangle 114"/>
                <p:cNvSpPr>
                  <a:spLocks noChangeArrowheads="1"/>
                </p:cNvSpPr>
                <p:nvPr/>
              </p:nvSpPr>
              <p:spPr bwMode="auto">
                <a:xfrm>
                  <a:off x="480" y="2352"/>
                  <a:ext cx="480"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endParaRPr lang="en-US" sz="1300" b="0">
                    <a:latin typeface="Times New Roman" pitchFamily="18" charset="0"/>
                    <a:ea typeface="Osaka" charset="-128"/>
                  </a:endParaRPr>
                </a:p>
              </p:txBody>
            </p:sp>
          </p:grpSp>
          <p:sp>
            <p:nvSpPr>
              <p:cNvPr id="59493" name="Freeform 115"/>
              <p:cNvSpPr>
                <a:spLocks/>
              </p:cNvSpPr>
              <p:nvPr/>
            </p:nvSpPr>
            <p:spPr bwMode="auto">
              <a:xfrm>
                <a:off x="3624" y="333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94" name="Rectangle 116"/>
              <p:cNvSpPr>
                <a:spLocks noChangeArrowheads="1"/>
              </p:cNvSpPr>
              <p:nvPr/>
            </p:nvSpPr>
            <p:spPr bwMode="auto">
              <a:xfrm>
                <a:off x="3768" y="3336"/>
                <a:ext cx="43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Adaptation</a:t>
                </a:r>
                <a:endParaRPr lang="en-US" sz="1300" b="0">
                  <a:latin typeface="Times New Roman" pitchFamily="18" charset="0"/>
                  <a:ea typeface="Osaka" charset="-128"/>
                </a:endParaRPr>
              </a:p>
            </p:txBody>
          </p:sp>
          <p:sp>
            <p:nvSpPr>
              <p:cNvPr id="59495" name="Rectangle 117"/>
              <p:cNvSpPr>
                <a:spLocks noChangeArrowheads="1"/>
              </p:cNvSpPr>
              <p:nvPr/>
            </p:nvSpPr>
            <p:spPr bwMode="auto">
              <a:xfrm>
                <a:off x="3817" y="3539"/>
                <a:ext cx="288" cy="85"/>
              </a:xfrm>
              <a:prstGeom prst="rect">
                <a:avLst/>
              </a:prstGeom>
              <a:noFill/>
              <a:ln w="9525">
                <a:noFill/>
                <a:miter lim="800000"/>
                <a:headEnd/>
                <a:tailEnd/>
              </a:ln>
            </p:spPr>
            <p:txBody>
              <a:bodyPr/>
              <a:lstStyle/>
              <a:p>
                <a:endParaRPr lang="fr-FR"/>
              </a:p>
            </p:txBody>
          </p:sp>
          <p:sp>
            <p:nvSpPr>
              <p:cNvPr id="59496" name="Rectangle 118"/>
              <p:cNvSpPr>
                <a:spLocks noChangeArrowheads="1"/>
              </p:cNvSpPr>
              <p:nvPr/>
            </p:nvSpPr>
            <p:spPr bwMode="auto">
              <a:xfrm>
                <a:off x="3845" y="3723"/>
                <a:ext cx="265" cy="104"/>
              </a:xfrm>
              <a:prstGeom prst="rect">
                <a:avLst/>
              </a:prstGeom>
              <a:noFill/>
              <a:ln w="9525">
                <a:noFill/>
                <a:miter lim="800000"/>
                <a:headEnd/>
                <a:tailEnd/>
              </a:ln>
            </p:spPr>
            <p:txBody>
              <a:bodyPr/>
              <a:lstStyle/>
              <a:p>
                <a:endParaRPr lang="fr-FR"/>
              </a:p>
            </p:txBody>
          </p:sp>
          <p:sp>
            <p:nvSpPr>
              <p:cNvPr id="59497" name="Freeform 119"/>
              <p:cNvSpPr>
                <a:spLocks/>
              </p:cNvSpPr>
              <p:nvPr/>
            </p:nvSpPr>
            <p:spPr bwMode="auto">
              <a:xfrm>
                <a:off x="3720" y="348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8" name="Rectangle 120"/>
              <p:cNvSpPr>
                <a:spLocks noChangeArrowheads="1"/>
              </p:cNvSpPr>
              <p:nvPr/>
            </p:nvSpPr>
            <p:spPr bwMode="auto">
              <a:xfrm>
                <a:off x="3768" y="348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endParaRPr lang="en-US" sz="1300" b="0">
                  <a:latin typeface="Times New Roman" pitchFamily="18" charset="0"/>
                  <a:ea typeface="Osaka" charset="-128"/>
                </a:endParaRPr>
              </a:p>
            </p:txBody>
          </p:sp>
          <p:sp>
            <p:nvSpPr>
              <p:cNvPr id="59499" name="Freeform 121"/>
              <p:cNvSpPr>
                <a:spLocks/>
              </p:cNvSpPr>
              <p:nvPr/>
            </p:nvSpPr>
            <p:spPr bwMode="auto">
              <a:xfrm>
                <a:off x="3720" y="367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0" name="Rectangle 122"/>
              <p:cNvSpPr>
                <a:spLocks noChangeArrowheads="1"/>
              </p:cNvSpPr>
              <p:nvPr/>
            </p:nvSpPr>
            <p:spPr bwMode="auto">
              <a:xfrm>
                <a:off x="3768" y="367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endParaRPr lang="en-US" sz="1300" b="0">
                  <a:latin typeface="Times New Roman" pitchFamily="18" charset="0"/>
                  <a:ea typeface="Osaka" charset="-128"/>
                </a:endParaRPr>
              </a:p>
            </p:txBody>
          </p:sp>
        </p:grpSp>
        <p:sp>
          <p:nvSpPr>
            <p:cNvPr id="59473" name="Rectangle 123"/>
            <p:cNvSpPr>
              <a:spLocks noChangeArrowheads="1"/>
            </p:cNvSpPr>
            <p:nvPr/>
          </p:nvSpPr>
          <p:spPr bwMode="auto">
            <a:xfrm>
              <a:off x="384" y="1320"/>
              <a:ext cx="915" cy="115"/>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Modèles ontologiques</a:t>
              </a:r>
              <a:endParaRPr lang="en-US" sz="2800" b="0">
                <a:latin typeface="Times New Roman" pitchFamily="18" charset="0"/>
                <a:ea typeface="Osaka" charset="-128"/>
              </a:endParaRPr>
            </a:p>
          </p:txBody>
        </p:sp>
      </p:grpSp>
      <p:grpSp>
        <p:nvGrpSpPr>
          <p:cNvPr id="11" name="Group 124"/>
          <p:cNvGrpSpPr>
            <a:grpSpLocks/>
          </p:cNvGrpSpPr>
          <p:nvPr/>
        </p:nvGrpSpPr>
        <p:grpSpPr bwMode="auto">
          <a:xfrm>
            <a:off x="5708650" y="2921000"/>
            <a:ext cx="2501900" cy="2286000"/>
            <a:chOff x="2968" y="1680"/>
            <a:chExt cx="1304" cy="1296"/>
          </a:xfrm>
        </p:grpSpPr>
        <p:grpSp>
          <p:nvGrpSpPr>
            <p:cNvPr id="12" name="Group 125"/>
            <p:cNvGrpSpPr>
              <a:grpSpLocks/>
            </p:cNvGrpSpPr>
            <p:nvPr/>
          </p:nvGrpSpPr>
          <p:grpSpPr bwMode="auto">
            <a:xfrm>
              <a:off x="2968" y="1680"/>
              <a:ext cx="0" cy="1296"/>
              <a:chOff x="2968" y="1672"/>
              <a:chExt cx="0" cy="1296"/>
            </a:xfrm>
          </p:grpSpPr>
          <p:sp>
            <p:nvSpPr>
              <p:cNvPr id="59469" name="Line 126"/>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0" name="Line 127"/>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1" name="Line 128"/>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nvGrpSpPr>
            <p:cNvPr id="13" name="Group 129"/>
            <p:cNvGrpSpPr>
              <a:grpSpLocks/>
            </p:cNvGrpSpPr>
            <p:nvPr/>
          </p:nvGrpSpPr>
          <p:grpSpPr bwMode="auto">
            <a:xfrm>
              <a:off x="4272" y="1680"/>
              <a:ext cx="0" cy="1296"/>
              <a:chOff x="2968" y="1672"/>
              <a:chExt cx="0" cy="1296"/>
            </a:xfrm>
          </p:grpSpPr>
          <p:sp>
            <p:nvSpPr>
              <p:cNvPr id="59466" name="Line 130"/>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7" name="Line 131"/>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8" name="Line 132"/>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grpSp>
        <p:nvGrpSpPr>
          <p:cNvPr id="14" name="Group 133"/>
          <p:cNvGrpSpPr>
            <a:grpSpLocks/>
          </p:cNvGrpSpPr>
          <p:nvPr/>
        </p:nvGrpSpPr>
        <p:grpSpPr bwMode="auto">
          <a:xfrm>
            <a:off x="7972425" y="665163"/>
            <a:ext cx="2822575" cy="1296987"/>
            <a:chOff x="3112" y="3568"/>
            <a:chExt cx="1040" cy="472"/>
          </a:xfrm>
        </p:grpSpPr>
        <p:sp>
          <p:nvSpPr>
            <p:cNvPr id="59462" name="Oval 134"/>
            <p:cNvSpPr>
              <a:spLocks noChangeArrowheads="1"/>
            </p:cNvSpPr>
            <p:nvPr/>
          </p:nvSpPr>
          <p:spPr bwMode="auto">
            <a:xfrm>
              <a:off x="3112" y="3568"/>
              <a:ext cx="1040" cy="472"/>
            </a:xfrm>
            <a:prstGeom prst="ellipse">
              <a:avLst/>
            </a:prstGeom>
            <a:solidFill>
              <a:schemeClr val="bg1"/>
            </a:solidFill>
            <a:ln w="38100">
              <a:solidFill>
                <a:srgbClr val="FF5008"/>
              </a:solidFill>
              <a:round/>
              <a:headEnd/>
              <a:tailEnd/>
            </a:ln>
          </p:spPr>
          <p:txBody>
            <a:bodyPr wrap="none" anchor="ctr"/>
            <a:lstStyle/>
            <a:p>
              <a:endParaRPr lang="fr-FR"/>
            </a:p>
          </p:txBody>
        </p:sp>
        <p:sp>
          <p:nvSpPr>
            <p:cNvPr id="59463" name="Text Box 135"/>
            <p:cNvSpPr txBox="1">
              <a:spLocks noChangeArrowheads="1"/>
            </p:cNvSpPr>
            <p:nvPr/>
          </p:nvSpPr>
          <p:spPr bwMode="auto">
            <a:xfrm>
              <a:off x="3280" y="3688"/>
              <a:ext cx="784" cy="285"/>
            </a:xfrm>
            <a:prstGeom prst="rect">
              <a:avLst/>
            </a:prstGeom>
            <a:solidFill>
              <a:schemeClr val="bg1"/>
            </a:solidFill>
            <a:ln w="12700">
              <a:noFill/>
              <a:miter lim="800000"/>
              <a:headEnd/>
              <a:tailEnd/>
            </a:ln>
          </p:spPr>
          <p:txBody>
            <a:bodyPr lIns="106674" tIns="53337" rIns="106674" bIns="53337">
              <a:spAutoFit/>
            </a:bodyPr>
            <a:lstStyle/>
            <a:p>
              <a:pPr algn="ctr" defTabSz="1066800">
                <a:lnSpc>
                  <a:spcPct val="100000"/>
                </a:lnSpc>
                <a:spcBef>
                  <a:spcPct val="50000"/>
                </a:spcBef>
              </a:pPr>
              <a:r>
                <a:rPr lang="en-US" sz="1900">
                  <a:latin typeface="Helvetica" pitchFamily="34" charset="0"/>
                  <a:ea typeface="Osaka" charset="-128"/>
                </a:rPr>
                <a:t>ARTStudio</a:t>
              </a:r>
            </a:p>
            <a:p>
              <a:pPr algn="ctr" defTabSz="1066800">
                <a:lnSpc>
                  <a:spcPct val="100000"/>
                </a:lnSpc>
                <a:spcBef>
                  <a:spcPct val="50000"/>
                </a:spcBef>
              </a:pPr>
              <a:r>
                <a:rPr lang="en-US" sz="1900">
                  <a:latin typeface="Helvetica" pitchFamily="34" charset="0"/>
                  <a:ea typeface="Osaka" charset="-128"/>
                </a:rPr>
                <a:t>D. Thevenin</a:t>
              </a:r>
              <a:endParaRPr lang="en-US" sz="1600">
                <a:latin typeface="Helvetica" pitchFamily="34" charset="0"/>
                <a:ea typeface="Osaka" charset="-128"/>
              </a:endParaRPr>
            </a:p>
          </p:txBody>
        </p:sp>
      </p:grpSp>
      <p:sp>
        <p:nvSpPr>
          <p:cNvPr id="59460" name="Text Box 136"/>
          <p:cNvSpPr txBox="1">
            <a:spLocks noChangeArrowheads="1"/>
          </p:cNvSpPr>
          <p:nvPr/>
        </p:nvSpPr>
        <p:spPr bwMode="auto">
          <a:xfrm>
            <a:off x="146050" y="6507163"/>
            <a:ext cx="10368544" cy="341632"/>
          </a:xfrm>
          <a:prstGeom prst="rect">
            <a:avLst/>
          </a:prstGeom>
          <a:noFill/>
          <a:ln w="12700">
            <a:noFill/>
            <a:miter lim="800000"/>
            <a:headEnd type="none" w="sm" len="sm"/>
            <a:tailEnd type="none" w="sm" len="sm"/>
          </a:ln>
        </p:spPr>
        <p:txBody>
          <a:bodyPr wrap="none">
            <a:spAutoFit/>
          </a:bodyPr>
          <a:lstStyle/>
          <a:p>
            <a:r>
              <a:rPr lang="fr-FR" b="0" dirty="0">
                <a:latin typeface="+mj-lt"/>
              </a:rPr>
              <a:t>Réification, Factorisation, Traduction, Abstraction / </a:t>
            </a:r>
            <a:r>
              <a:rPr lang="fr-FR" b="0" dirty="0" err="1">
                <a:latin typeface="+mj-lt"/>
              </a:rPr>
              <a:t>Reconception</a:t>
            </a:r>
            <a:r>
              <a:rPr lang="fr-FR" b="0" dirty="0">
                <a:latin typeface="+mj-lt"/>
              </a:rPr>
              <a:t>, </a:t>
            </a:r>
            <a:r>
              <a:rPr lang="fr-FR" b="0" dirty="0" err="1">
                <a:latin typeface="+mj-lt"/>
              </a:rPr>
              <a:t>Crossing</a:t>
            </a:r>
            <a:r>
              <a:rPr lang="fr-FR" b="0" dirty="0">
                <a:latin typeface="+mj-lt"/>
              </a:rPr>
              <a:t>, Intervention Humaine</a:t>
            </a:r>
          </a:p>
        </p:txBody>
      </p:sp>
      <p:sp>
        <p:nvSpPr>
          <p:cNvPr id="59461" name="Rectangle 137"/>
          <p:cNvSpPr>
            <a:spLocks noChangeArrowheads="1"/>
          </p:cNvSpPr>
          <p:nvPr/>
        </p:nvSpPr>
        <p:spPr bwMode="auto">
          <a:xfrm>
            <a:off x="639763" y="1182688"/>
            <a:ext cx="3435556" cy="590931"/>
          </a:xfrm>
          <a:prstGeom prst="rect">
            <a:avLst/>
          </a:prstGeom>
          <a:solidFill>
            <a:schemeClr val="accent1">
              <a:lumMod val="40000"/>
              <a:lumOff val="60000"/>
            </a:schemeClr>
          </a:solidFill>
          <a:ln w="12700">
            <a:noFill/>
            <a:miter lim="800000"/>
            <a:headEnd type="none" w="sm" len="sm"/>
            <a:tailEnd type="none" w="sm" len="sm"/>
          </a:ln>
        </p:spPr>
        <p:txBody>
          <a:bodyPr wrap="none">
            <a:spAutoFit/>
          </a:bodyPr>
          <a:lstStyle/>
          <a:p>
            <a:r>
              <a:rPr lang="cs-CZ" b="0" dirty="0" smtClean="0">
                <a:latin typeface="+mj-lt"/>
              </a:rPr>
              <a:t>Spécifier </a:t>
            </a:r>
            <a:r>
              <a:rPr lang="cs-CZ" b="0" dirty="0">
                <a:latin typeface="+mj-lt"/>
              </a:rPr>
              <a:t>1 fois -&gt; </a:t>
            </a:r>
            <a:r>
              <a:rPr lang="fr-FR" b="0" dirty="0">
                <a:latin typeface="+mj-lt"/>
              </a:rPr>
              <a:t> </a:t>
            </a:r>
            <a:r>
              <a:rPr lang="cs-CZ" b="0" dirty="0">
                <a:latin typeface="+mj-lt"/>
              </a:rPr>
              <a:t>N Interfaces</a:t>
            </a:r>
            <a:endParaRPr lang="fr-FR" b="0" dirty="0">
              <a:latin typeface="+mj-lt"/>
            </a:endParaRPr>
          </a:p>
          <a:p>
            <a:r>
              <a:rPr lang="cs-CZ" b="0" dirty="0">
                <a:latin typeface="+mj-lt"/>
              </a:rPr>
              <a:t> </a:t>
            </a:r>
            <a:r>
              <a:rPr lang="cs-CZ" b="0" dirty="0">
                <a:latin typeface="+mj-lt"/>
                <a:sym typeface="Wingdings" pitchFamily="2" charset="2"/>
              </a:rPr>
              <a:t></a:t>
            </a:r>
            <a:r>
              <a:rPr lang="cs-CZ" b="0" dirty="0">
                <a:latin typeface="+mj-lt"/>
              </a:rPr>
              <a:t> approche par modèles</a:t>
            </a:r>
            <a:endParaRPr lang="fr-FR" b="0" dirty="0">
              <a:latin typeface="+mj-lt"/>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sm">
  <a:themeElements>
    <a:clrScheme name="">
      <a:dk1>
        <a:srgbClr val="919191"/>
      </a:dk1>
      <a:lt1>
        <a:srgbClr val="C3E1FF"/>
      </a:lt1>
      <a:dk2>
        <a:srgbClr val="244A96"/>
      </a:dk2>
      <a:lt2>
        <a:srgbClr val="FFFF00"/>
      </a:lt2>
      <a:accent1>
        <a:srgbClr val="FC0128"/>
      </a:accent1>
      <a:accent2>
        <a:srgbClr val="063DE8"/>
      </a:accent2>
      <a:accent3>
        <a:srgbClr val="ACB1C9"/>
      </a:accent3>
      <a:accent4>
        <a:srgbClr val="A6C0DA"/>
      </a:accent4>
      <a:accent5>
        <a:srgbClr val="FDAAAC"/>
      </a:accent5>
      <a:accent6>
        <a:srgbClr val="0536D2"/>
      </a:accent6>
      <a:hlink>
        <a:srgbClr val="00DFCA"/>
      </a:hlink>
      <a:folHlink>
        <a:srgbClr val="EAEC5E"/>
      </a:folHlink>
    </a:clrScheme>
    <a:fontScheme name="pr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is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s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s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25281</TotalTime>
  <Pages>11</Pages>
  <Words>2730</Words>
  <Application>Microsoft Office PowerPoint</Application>
  <PresentationFormat>Personnalisé</PresentationFormat>
  <Paragraphs>717</Paragraphs>
  <Slides>50</Slides>
  <Notes>29</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50</vt:i4>
      </vt:variant>
    </vt:vector>
  </HeadingPairs>
  <TitlesOfParts>
    <vt:vector size="68" baseType="lpstr">
      <vt:lpstr>Arial</vt:lpstr>
      <vt:lpstr>Monotype Sorts</vt:lpstr>
      <vt:lpstr>Times New Roman</vt:lpstr>
      <vt:lpstr>Georgia</vt:lpstr>
      <vt:lpstr>Wingdings 2</vt:lpstr>
      <vt:lpstr>Wingdings</vt:lpstr>
      <vt:lpstr>Times</vt:lpstr>
      <vt:lpstr>Osaka</vt:lpstr>
      <vt:lpstr>Symbol</vt:lpstr>
      <vt:lpstr>Comic Sans MS</vt:lpstr>
      <vt:lpstr>Lucida Sans Unicode</vt:lpstr>
      <vt:lpstr>Helvetica</vt:lpstr>
      <vt:lpstr>Tahoma</vt:lpstr>
      <vt:lpstr>Lucida Grande</vt:lpstr>
      <vt:lpstr>Times (CE)</vt:lpstr>
      <vt:lpstr>prism</vt:lpstr>
      <vt:lpstr>Civil</vt:lpstr>
      <vt:lpstr>Document</vt:lpstr>
      <vt:lpstr>  IHM  et plasticité  ou Adaptation des IHMs aux supports   </vt:lpstr>
      <vt:lpstr>Plasticité des interfaces</vt:lpstr>
      <vt:lpstr>Contenu du module</vt:lpstr>
      <vt:lpstr>Evaluation</vt:lpstr>
      <vt:lpstr>Equipes en présence</vt:lpstr>
      <vt:lpstr> Adaptation à la conception</vt:lpstr>
      <vt:lpstr>Un cadre de référence : CAMELEON</vt:lpstr>
      <vt:lpstr>Equipes et travaux en présence</vt:lpstr>
      <vt:lpstr>Diapositive 9</vt:lpstr>
      <vt:lpstr>Diapositive 10</vt:lpstr>
      <vt:lpstr> CONSENSUS (PROJET Européen terminé en 2004) www.consensus-online.org    </vt:lpstr>
      <vt:lpstr>Objective</vt:lpstr>
      <vt:lpstr>State of the Art: Adaptation - Transcoding</vt:lpstr>
      <vt:lpstr>State of the Art: Dilemma - Cost vs. Usability</vt:lpstr>
      <vt:lpstr>Renderer Independent Markup Language: RIML</vt:lpstr>
      <vt:lpstr>Renderer Independent Markup Language: RIML (contn’d)</vt:lpstr>
      <vt:lpstr>Adaptation Concept</vt:lpstr>
      <vt:lpstr>Problématique de construction d’IHM par composition</vt:lpstr>
      <vt:lpstr>Projet ASPECT</vt:lpstr>
      <vt:lpstr>Equipes et travaux en présence</vt:lpstr>
      <vt:lpstr>Problématique </vt:lpstr>
      <vt:lpstr>Diapositive 22</vt:lpstr>
      <vt:lpstr>Diapositive 23</vt:lpstr>
      <vt:lpstr>Proposition :  modèle de composants et abstraction</vt:lpstr>
      <vt:lpstr>De l’IHM abstraite vers l’IHM concrète</vt:lpstr>
      <vt:lpstr>Exemple de Liste de Clients</vt:lpstr>
      <vt:lpstr>De l’IHM abstraite vers l’IHM concrète</vt:lpstr>
      <vt:lpstr>SERVFACE SERVICE ANNOTATIONS FOR USER INTERFACE COMPOSITION  PROJET EUROPÉEN HTTP://141.76.40.158/SERVFACE/</vt:lpstr>
      <vt:lpstr>Equipes et travaux en présence</vt:lpstr>
      <vt:lpstr>Vue d’ensemble </vt:lpstr>
      <vt:lpstr>Annotations de services</vt:lpstr>
      <vt:lpstr>1ière approche: Composition Visuelle</vt:lpstr>
      <vt:lpstr>1ière approche: Composition Visuelle </vt:lpstr>
      <vt:lpstr>2ième approche: Dirigée par les tâches</vt:lpstr>
      <vt:lpstr>2ième  approche: Dirigée par les tâches  </vt:lpstr>
      <vt:lpstr>UsiXML</vt:lpstr>
      <vt:lpstr>UsiXML</vt:lpstr>
      <vt:lpstr>Equipes et travaux en présence</vt:lpstr>
      <vt:lpstr>Equipe IIHM</vt:lpstr>
      <vt:lpstr>Equipe UCL</vt:lpstr>
      <vt:lpstr>Equipe RAINBOW I3S</vt:lpstr>
      <vt:lpstr>Un modèle inspiré d’Arche pour les services </vt:lpstr>
      <vt:lpstr>Quid des assemblages</vt:lpstr>
      <vt:lpstr>Travaux de références pour le domaine utilisateur</vt:lpstr>
      <vt:lpstr>Nos spécificités</vt:lpstr>
      <vt:lpstr>Adapter l’interface à l’évolution du système (priorité 1)</vt:lpstr>
      <vt:lpstr>Adapter  l’interface aux besoins utilisateurs (priorité 2) </vt:lpstr>
      <vt:lpstr>Adaptation du système (priorité 3) </vt:lpstr>
      <vt:lpstr>Points communs aux adaptations visées</vt:lpstr>
      <vt:lpstr>Equipes et travaux en présence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Laboratoire PRiSM</dc:title>
  <dc:creator>Georges GARDARIN</dc:creator>
  <cp:lastModifiedBy>Anne-Marie Dery-Pinna</cp:lastModifiedBy>
  <cp:revision>1478</cp:revision>
  <cp:lastPrinted>2001-04-24T14:09:46Z</cp:lastPrinted>
  <dcterms:created xsi:type="dcterms:W3CDTF">1997-04-02T08:06:12Z</dcterms:created>
  <dcterms:modified xsi:type="dcterms:W3CDTF">2011-11-17T14:49:57Z</dcterms:modified>
</cp:coreProperties>
</file>