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60"/>
  </p:notesMasterIdLst>
  <p:handoutMasterIdLst>
    <p:handoutMasterId r:id="rId61"/>
  </p:handoutMasterIdLst>
  <p:sldIdLst>
    <p:sldId id="397" r:id="rId3"/>
    <p:sldId id="825" r:id="rId4"/>
    <p:sldId id="892" r:id="rId5"/>
    <p:sldId id="891" r:id="rId6"/>
    <p:sldId id="691" r:id="rId7"/>
    <p:sldId id="1010" r:id="rId8"/>
    <p:sldId id="346" r:id="rId9"/>
    <p:sldId id="1009" r:id="rId10"/>
    <p:sldId id="826" r:id="rId11"/>
    <p:sldId id="785" r:id="rId12"/>
    <p:sldId id="1011" r:id="rId13"/>
    <p:sldId id="827" r:id="rId14"/>
    <p:sldId id="786" r:id="rId15"/>
    <p:sldId id="828" r:id="rId16"/>
    <p:sldId id="1013" r:id="rId17"/>
    <p:sldId id="1012" r:id="rId18"/>
    <p:sldId id="829" r:id="rId19"/>
    <p:sldId id="1008" r:id="rId20"/>
    <p:sldId id="759" r:id="rId21"/>
    <p:sldId id="790" r:id="rId22"/>
    <p:sldId id="841" r:id="rId23"/>
    <p:sldId id="842" r:id="rId24"/>
    <p:sldId id="980" r:id="rId25"/>
    <p:sldId id="862" r:id="rId26"/>
    <p:sldId id="844" r:id="rId27"/>
    <p:sldId id="863" r:id="rId28"/>
    <p:sldId id="864" r:id="rId29"/>
    <p:sldId id="978" r:id="rId30"/>
    <p:sldId id="999" r:id="rId31"/>
    <p:sldId id="865" r:id="rId32"/>
    <p:sldId id="866" r:id="rId33"/>
    <p:sldId id="876" r:id="rId34"/>
    <p:sldId id="878" r:id="rId35"/>
    <p:sldId id="879" r:id="rId36"/>
    <p:sldId id="981" r:id="rId37"/>
    <p:sldId id="880" r:id="rId38"/>
    <p:sldId id="881" r:id="rId39"/>
    <p:sldId id="882" r:id="rId40"/>
    <p:sldId id="984" r:id="rId41"/>
    <p:sldId id="988" r:id="rId42"/>
    <p:sldId id="897" r:id="rId43"/>
    <p:sldId id="883" r:id="rId44"/>
    <p:sldId id="898" r:id="rId45"/>
    <p:sldId id="899" r:id="rId46"/>
    <p:sldId id="918" r:id="rId47"/>
    <p:sldId id="919" r:id="rId48"/>
    <p:sldId id="990" r:id="rId49"/>
    <p:sldId id="1006" r:id="rId50"/>
    <p:sldId id="994" r:id="rId51"/>
    <p:sldId id="1001" r:id="rId52"/>
    <p:sldId id="1000" r:id="rId53"/>
    <p:sldId id="991" r:id="rId54"/>
    <p:sldId id="930" r:id="rId55"/>
    <p:sldId id="931" r:id="rId56"/>
    <p:sldId id="1002" r:id="rId57"/>
    <p:sldId id="1014" r:id="rId58"/>
    <p:sldId id="1015" r:id="rId59"/>
  </p:sldIdLst>
  <p:sldSz cx="11049000" cy="7620000"/>
  <p:notesSz cx="6669088" cy="9928225"/>
  <p:defaultTextStyle>
    <a:defPPr>
      <a:defRPr lang="en-GB"/>
    </a:defPPr>
    <a:lvl1pPr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E6FD0"/>
    <a:srgbClr val="FF0066"/>
    <a:srgbClr val="FFFFFF"/>
    <a:srgbClr val="FFFFCC"/>
    <a:srgbClr val="000000"/>
    <a:srgbClr val="000066"/>
    <a:srgbClr val="C3E1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2504" autoAdjust="0"/>
  </p:normalViewPr>
  <p:slideViewPr>
    <p:cSldViewPr snapToGrid="0">
      <p:cViewPr>
        <p:scale>
          <a:sx n="100" d="100"/>
          <a:sy n="100" d="100"/>
        </p:scale>
        <p:origin x="-708" y="-78"/>
      </p:cViewPr>
      <p:guideLst>
        <p:guide orient="horz" pos="2585"/>
        <p:guide pos="34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608"/>
    </p:cViewPr>
  </p:sorterViewPr>
  <p:notesViewPr>
    <p:cSldViewPr snapToGrid="0">
      <p:cViewPr>
        <p:scale>
          <a:sx n="100" d="100"/>
          <a:sy n="100" d="100"/>
        </p:scale>
        <p:origin x="-1074" y="36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png"/><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5" name="Rectangle 3"/>
          <p:cNvSpPr>
            <a:spLocks noGrp="1" noChangeArrowheads="1"/>
          </p:cNvSpPr>
          <p:nvPr>
            <p:ph type="dt" sz="quarter"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defTabSz="762000">
              <a:defRPr sz="1000" b="0" i="1">
                <a:latin typeface="Arial" pitchFamily="34" charset="0"/>
              </a:defRPr>
            </a:lvl1pPr>
          </a:lstStyle>
          <a:p>
            <a:pPr>
              <a:defRPr/>
            </a:pPr>
            <a:endParaRPr lang="en-GB" altLang="en-GB"/>
          </a:p>
        </p:txBody>
      </p:sp>
      <p:sp>
        <p:nvSpPr>
          <p:cNvPr id="3076" name="Rectangle 4"/>
          <p:cNvSpPr>
            <a:spLocks noGrp="1" noChangeArrowheads="1"/>
          </p:cNvSpPr>
          <p:nvPr>
            <p:ph type="ftr" sz="quarter" idx="2"/>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defTabSz="762000">
              <a:defRPr sz="1000" b="0" i="1">
                <a:latin typeface="Arial" pitchFamily="34" charset="0"/>
              </a:defRPr>
            </a:lvl1pPr>
          </a:lstStyle>
          <a:p>
            <a:pPr>
              <a:defRPr/>
            </a:pPr>
            <a:endParaRPr lang="en-GB" altLang="en-GB"/>
          </a:p>
        </p:txBody>
      </p:sp>
      <p:sp>
        <p:nvSpPr>
          <p:cNvPr id="3077" name="Rectangle 5"/>
          <p:cNvSpPr>
            <a:spLocks noGrp="1" noChangeArrowheads="1"/>
          </p:cNvSpPr>
          <p:nvPr>
            <p:ph type="sldNum" sz="quarter" idx="3"/>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defTabSz="762000">
              <a:defRPr sz="1000" b="0" i="1">
                <a:latin typeface="Arial" pitchFamily="34" charset="0"/>
              </a:defRPr>
            </a:lvl1pPr>
          </a:lstStyle>
          <a:p>
            <a:pPr>
              <a:defRPr/>
            </a:pPr>
            <a:fld id="{6404AED4-0F50-4475-9975-3028B95D4685}" type="slidenum">
              <a:rPr lang="en-GB" altLang="en-GB"/>
              <a:pPr>
                <a:defRPr/>
              </a:pPr>
              <a:t>‹N°›</a:t>
            </a:fld>
            <a:endParaRPr lang="en-GB" alt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1" name="Rectangle 3"/>
          <p:cNvSpPr>
            <a:spLocks noGrp="1" noChangeArrowheads="1"/>
          </p:cNvSpPr>
          <p:nvPr>
            <p:ph type="dt" idx="1"/>
          </p:nvPr>
        </p:nvSpPr>
        <p:spPr bwMode="auto">
          <a:xfrm>
            <a:off x="3778250" y="11113"/>
            <a:ext cx="2890838" cy="463550"/>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a:lnSpc>
                <a:spcPct val="100000"/>
              </a:lnSpc>
              <a:defRPr sz="1000" b="0" i="1">
                <a:latin typeface="Times New Roman" pitchFamily="18" charset="0"/>
              </a:defRPr>
            </a:lvl1pPr>
          </a:lstStyle>
          <a:p>
            <a:pPr>
              <a:defRPr/>
            </a:pPr>
            <a:endParaRPr lang="en-GB" altLang="en-GB"/>
          </a:p>
        </p:txBody>
      </p:sp>
      <p:sp>
        <p:nvSpPr>
          <p:cNvPr id="2052" name="Rectangle 4"/>
          <p:cNvSpPr>
            <a:spLocks noGrp="1" noChangeArrowheads="1"/>
          </p:cNvSpPr>
          <p:nvPr>
            <p:ph type="ftr" sz="quarter" idx="4"/>
          </p:nvPr>
        </p:nvSpPr>
        <p:spPr bwMode="auto">
          <a:xfrm>
            <a:off x="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nSpc>
                <a:spcPct val="100000"/>
              </a:lnSpc>
              <a:defRPr sz="1000" b="0" i="1">
                <a:latin typeface="Times New Roman" pitchFamily="18" charset="0"/>
              </a:defRPr>
            </a:lvl1pPr>
          </a:lstStyle>
          <a:p>
            <a:pPr>
              <a:defRPr/>
            </a:pPr>
            <a:endParaRPr lang="en-GB" altLang="en-GB"/>
          </a:p>
        </p:txBody>
      </p:sp>
      <p:sp>
        <p:nvSpPr>
          <p:cNvPr id="2053" name="Rectangle 5"/>
          <p:cNvSpPr>
            <a:spLocks noGrp="1" noChangeArrowheads="1"/>
          </p:cNvSpPr>
          <p:nvPr>
            <p:ph type="sldNum" sz="quarter" idx="5"/>
          </p:nvPr>
        </p:nvSpPr>
        <p:spPr bwMode="auto">
          <a:xfrm>
            <a:off x="3778250" y="9453563"/>
            <a:ext cx="2890838" cy="463550"/>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a:lnSpc>
                <a:spcPct val="100000"/>
              </a:lnSpc>
              <a:defRPr sz="1000" b="0" i="1">
                <a:latin typeface="Times New Roman" pitchFamily="18" charset="0"/>
              </a:defRPr>
            </a:lvl1pPr>
          </a:lstStyle>
          <a:p>
            <a:pPr>
              <a:defRPr/>
            </a:pPr>
            <a:fld id="{284037E1-0BE6-456E-AA45-75025F481B4D}" type="slidenum">
              <a:rPr lang="en-GB" altLang="en-GB"/>
              <a:pPr>
                <a:defRPr/>
              </a:pPr>
              <a:t>‹N°›</a:t>
            </a:fld>
            <a:endParaRPr lang="en-GB" altLang="en-GB"/>
          </a:p>
        </p:txBody>
      </p:sp>
      <p:sp>
        <p:nvSpPr>
          <p:cNvPr id="136198" name="Rectangle 6"/>
          <p:cNvSpPr>
            <a:spLocks noGrp="1" noRot="1" noChangeAspect="1" noChangeArrowheads="1" noTextEdit="1"/>
          </p:cNvSpPr>
          <p:nvPr>
            <p:ph type="sldImg" idx="2"/>
          </p:nvPr>
        </p:nvSpPr>
        <p:spPr bwMode="auto">
          <a:xfrm>
            <a:off x="544513" y="638175"/>
            <a:ext cx="5581650" cy="3849688"/>
          </a:xfrm>
          <a:prstGeom prst="rect">
            <a:avLst/>
          </a:prstGeom>
          <a:noFill/>
          <a:ln w="9525">
            <a:no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0A15482A-D1F2-4C03-966D-1F57FB2CEDCC}" type="slidenum">
              <a:rPr lang="en-GB" altLang="en-GB" smtClean="0"/>
              <a:pPr/>
              <a:t>33</a:t>
            </a:fld>
            <a:endParaRPr lang="en-GB" altLang="en-GB" smtClean="0"/>
          </a:p>
        </p:txBody>
      </p:sp>
      <p:sp>
        <p:nvSpPr>
          <p:cNvPr id="137219"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7220" name="Rectangle 3"/>
          <p:cNvSpPr txBox="1">
            <a:spLocks noGrp="1" noChangeArrowheads="1"/>
          </p:cNvSpPr>
          <p:nvPr>
            <p:ph type="body"/>
          </p:nvPr>
        </p:nvSpPr>
        <p:spPr bwMode="auto">
          <a:xfrm>
            <a:off x="666750" y="4716463"/>
            <a:ext cx="5230813" cy="4527550"/>
          </a:xfrm>
          <a:prstGeom prst="rect">
            <a:avLst/>
          </a:prstGeom>
          <a:noFill/>
          <a:ln>
            <a:round/>
            <a:headEnd/>
            <a:tailEnd/>
          </a:ln>
        </p:spPr>
        <p:txBody>
          <a:bodyPr wrap="none" anchor="ct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AD76F2C5-8CC2-4028-AFEC-B5550C6CC074}" type="slidenum">
              <a:rPr lang="en-GB" altLang="en-GB" smtClean="0"/>
              <a:pPr/>
              <a:t>34</a:t>
            </a:fld>
            <a:endParaRPr lang="en-GB" altLang="en-GB" smtClean="0"/>
          </a:p>
        </p:txBody>
      </p:sp>
      <p:sp>
        <p:nvSpPr>
          <p:cNvPr id="138243" name="Text Box 2"/>
          <p:cNvSpPr txBox="1">
            <a:spLocks noChangeArrowheads="1"/>
          </p:cNvSpPr>
          <p:nvPr/>
        </p:nvSpPr>
        <p:spPr bwMode="auto">
          <a:xfrm>
            <a:off x="925513" y="806450"/>
            <a:ext cx="4818062" cy="4033838"/>
          </a:xfrm>
          <a:prstGeom prst="rect">
            <a:avLst/>
          </a:prstGeom>
          <a:solidFill>
            <a:srgbClr val="FFFFFF"/>
          </a:solidFill>
          <a:ln w="9360">
            <a:solidFill>
              <a:srgbClr val="000000"/>
            </a:solidFill>
            <a:miter lim="800000"/>
            <a:headEnd/>
            <a:tailEnd/>
          </a:ln>
        </p:spPr>
        <p:txBody>
          <a:bodyPr wrap="none" anchor="ctr"/>
          <a:lstStyle/>
          <a:p>
            <a:endParaRPr lang="fr-FR"/>
          </a:p>
        </p:txBody>
      </p:sp>
      <p:sp>
        <p:nvSpPr>
          <p:cNvPr id="138244" name="Text Box 3"/>
          <p:cNvSpPr txBox="1">
            <a:spLocks noGrp="1" noChangeArrowheads="1"/>
          </p:cNvSpPr>
          <p:nvPr>
            <p:ph type="body"/>
          </p:nvPr>
        </p:nvSpPr>
        <p:spPr bwMode="auto">
          <a:xfrm>
            <a:off x="666750" y="4910138"/>
            <a:ext cx="5280025" cy="4464050"/>
          </a:xfrm>
          <a:prstGeom prst="rect">
            <a:avLst/>
          </a:prstGeom>
          <a:noFill/>
          <a:ln>
            <a:round/>
            <a:headEnd/>
            <a:tailEnd/>
          </a:ln>
        </p:spPr>
        <p:txBody>
          <a:bodyPr lIns="0" tIns="35280" rIns="0" bIns="0"/>
          <a:lstStyle/>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Macromedia 2004 -&gt; Adobe 2005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silverlight 2006</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javascript 1995</a:t>
            </a: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smtClean="0">
                <a:cs typeface="Lucida Sans Unicode" pitchFamily="34" charset="0"/>
              </a:rPr>
              <a:t>Xmlhttprequest 1999 dans IE5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66750" y="4716463"/>
            <a:ext cx="5335588" cy="4467225"/>
          </a:xfrm>
          <a:prstGeom prst="rect">
            <a:avLst/>
          </a:prstGeom>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84037E1-0BE6-456E-AA45-75025F481B4D}" type="slidenum">
              <a:rPr lang="en-GB" altLang="en-GB" smtClean="0"/>
              <a:pPr>
                <a:defRPr/>
              </a:pPr>
              <a:t>43</a:t>
            </a:fld>
            <a:endParaRPr lang="en-GB"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p:spPr>
        <p:txBody>
          <a:bodyPr/>
          <a:lstStyle/>
          <a:p>
            <a:fld id="{021AD5E4-7BFA-4EB9-872F-56A087980109}" type="slidenum">
              <a:rPr lang="en-GB" altLang="en-GB" smtClean="0"/>
              <a:pPr/>
              <a:t>44</a:t>
            </a:fld>
            <a:endParaRPr lang="en-GB" altLang="en-GB" smtClean="0"/>
          </a:p>
        </p:txBody>
      </p:sp>
      <p:sp>
        <p:nvSpPr>
          <p:cNvPr id="139267" name="Rectangle 2"/>
          <p:cNvSpPr>
            <a:spLocks noGrp="1" noRot="1" noChangeAspect="1" noChangeArrowheads="1" noTextEdit="1"/>
          </p:cNvSpPr>
          <p:nvPr>
            <p:ph type="sldImg"/>
          </p:nvPr>
        </p:nvSpPr>
        <p:spPr>
          <a:xfrm>
            <a:off x="636588" y="744538"/>
            <a:ext cx="5397500" cy="3722687"/>
          </a:xfrm>
        </p:spPr>
      </p:sp>
      <p:sp>
        <p:nvSpPr>
          <p:cNvPr id="139268" name="Rectangle 3"/>
          <p:cNvSpPr>
            <a:spLocks noGrp="1" noChangeArrowheads="1"/>
          </p:cNvSpPr>
          <p:nvPr>
            <p:ph type="body" idx="1"/>
          </p:nvPr>
        </p:nvSpPr>
        <p:spPr bwMode="auto">
          <a:xfrm>
            <a:off x="889000" y="6799263"/>
            <a:ext cx="1163638" cy="298450"/>
          </a:xfrm>
          <a:prstGeom prst="rect">
            <a:avLst/>
          </a:prstGeom>
          <a:solidFill>
            <a:srgbClr val="FFFFFF"/>
          </a:solidFill>
          <a:ln>
            <a:solidFill>
              <a:srgbClr val="000000"/>
            </a:solidFill>
            <a:miter lim="800000"/>
            <a:headEnd/>
            <a:tailEnd/>
          </a:ln>
        </p:spPr>
        <p:txBody>
          <a:bodyPr/>
          <a:lstStyle/>
          <a:p>
            <a:pPr defTabSz="971550"/>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p:sp>
      <p:sp>
        <p:nvSpPr>
          <p:cNvPr id="157699"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a:lstStyle/>
          <a:p>
            <a:endParaRPr lang="fr-FR" smtClean="0"/>
          </a:p>
        </p:txBody>
      </p:sp>
      <p:sp>
        <p:nvSpPr>
          <p:cNvPr id="157700" name="Espace réservé du numéro de diapositive 3"/>
          <p:cNvSpPr>
            <a:spLocks noGrp="1"/>
          </p:cNvSpPr>
          <p:nvPr>
            <p:ph type="sldNum" sz="quarter" idx="5"/>
          </p:nvPr>
        </p:nvSpPr>
        <p:spPr>
          <a:noFill/>
        </p:spPr>
        <p:txBody>
          <a:bodyPr/>
          <a:lstStyle/>
          <a:p>
            <a:fld id="{0E596604-3355-4777-9F32-8F6E53DF86FF}" type="slidenum">
              <a:rPr lang="fr-FR" smtClean="0"/>
              <a:pPr/>
              <a:t>46</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xfrm>
            <a:off x="869950" y="995363"/>
            <a:ext cx="4927600" cy="3398837"/>
          </a:xfrm>
          <a:solidFill>
            <a:srgbClr val="FFFFFF"/>
          </a:solidFill>
          <a:ln>
            <a:solidFill>
              <a:srgbClr val="000000"/>
            </a:solidFill>
          </a:ln>
        </p:spPr>
      </p:sp>
      <p:sp>
        <p:nvSpPr>
          <p:cNvPr id="147459" name="Rectangle 2"/>
          <p:cNvSpPr txBox="1">
            <a:spLocks noGrp="1" noChangeArrowheads="1"/>
          </p:cNvSpPr>
          <p:nvPr>
            <p:ph type="body" idx="1"/>
          </p:nvPr>
        </p:nvSpPr>
        <p:spPr bwMode="auto">
          <a:xfrm>
            <a:off x="1017588" y="4725988"/>
            <a:ext cx="4638675" cy="166687"/>
          </a:xfrm>
          <a:prstGeom prst="rect">
            <a:avLst/>
          </a:prstGeom>
          <a:noFill/>
          <a:ln>
            <a:miter lim="800000"/>
            <a:headEnd/>
            <a:tailEnd/>
          </a:ln>
        </p:spPr>
        <p:txBody>
          <a:bodyPr lIns="0" tIns="0" rIns="0" bIns="0">
            <a:spAutoFit/>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p:sp>
      <p:sp>
        <p:nvSpPr>
          <p:cNvPr id="164867"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p:sp>
      <p:sp>
        <p:nvSpPr>
          <p:cNvPr id="165891" name="Espace réservé des commentaires 2"/>
          <p:cNvSpPr>
            <a:spLocks noGrp="1"/>
          </p:cNvSpPr>
          <p:nvPr>
            <p:ph type="body" idx="1"/>
          </p:nvPr>
        </p:nvSpPr>
        <p:spPr bwMode="auto">
          <a:xfrm>
            <a:off x="666750" y="4716463"/>
            <a:ext cx="5335588" cy="4467225"/>
          </a:xfrm>
          <a:prstGeom prst="rect">
            <a:avLst/>
          </a:prstGeom>
          <a:noFill/>
          <a:ln>
            <a:miter lim="800000"/>
            <a:headEnd/>
            <a:tailEnd/>
          </a:ln>
        </p:spPr>
        <p:txBody>
          <a:bodyPr lIns="83146" tIns="41573" rIns="83146" bIns="41573"/>
          <a:lstStyle/>
          <a:p>
            <a:r>
              <a:rPr lang="fr-FR" smtClean="0"/>
              <a:t>On arrive au problème que si on souhaite représenter les besoins de tous les utilisateurs dans les différents contextes d’utilisation qu’ils peuvent avoir, ainsi que les différents services que l’on peut avoir.</a:t>
            </a:r>
          </a:p>
          <a:p>
            <a:endParaRPr lang="fr-FR" smtClean="0"/>
          </a:p>
          <a:p>
            <a:r>
              <a:rPr lang="fr-FR" smtClean="0"/>
              <a:t>On se retrouve à devoir représenter toutes cela par une arche à chaque fois ce qui fait que l’on a une explosion au niveau du nombre d’arche, afin de représenter tout.</a:t>
            </a:r>
          </a:p>
          <a:p>
            <a:endParaRPr lang="fr-FR" smtClean="0"/>
          </a:p>
          <a:p>
            <a:r>
              <a:rPr lang="fr-FR" smtClean="0"/>
              <a:t>Problème de capitalisation !!!</a:t>
            </a:r>
          </a:p>
          <a:p>
            <a:endParaRPr lang="fr-FR" smtClean="0"/>
          </a:p>
          <a:p>
            <a:r>
              <a:rPr lang="fr-FR" smtClean="0"/>
              <a:t>L’utilisateur peut utiliser un même service sur différents dispositifs.</a:t>
            </a:r>
          </a:p>
          <a:p>
            <a:r>
              <a:rPr lang="fr-FR" smtClean="0"/>
              <a:t>Sur un dispositif différents services</a:t>
            </a:r>
          </a:p>
          <a:p>
            <a:r>
              <a:rPr lang="fr-FR" smtClean="0"/>
              <a:t>Un même service, un même dispositifs, différents utilisateurs.</a:t>
            </a:r>
          </a:p>
          <a:p>
            <a:endParaRPr lang="fr-FR" smtClean="0"/>
          </a:p>
          <a:p>
            <a:r>
              <a:rPr lang="fr-FR" smtClean="0"/>
              <a:t>Problème de redondance des informations =&gt; l’utilisateur devra personnaliser à nouveau les services/dispositifs pour chacun des usages</a:t>
            </a:r>
          </a:p>
          <a:p>
            <a:endParaRPr lang="fr-FR" smtClean="0"/>
          </a:p>
          <a:p>
            <a:r>
              <a:rPr lang="fr-FR" smtClean="0"/>
              <a:t>Travail à faire aussi bien au niveau développement qu’à l’exécution.</a:t>
            </a:r>
          </a:p>
          <a:p>
            <a:endParaRPr lang="fr-FR" smtClean="0"/>
          </a:p>
          <a:p>
            <a:endParaRPr lang="fr-FR"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28675" y="2366963"/>
            <a:ext cx="9391650" cy="16335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57350" y="4318000"/>
            <a:ext cx="77343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204200" y="0"/>
            <a:ext cx="2678113" cy="69643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68275" y="0"/>
            <a:ext cx="7883525" cy="69643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68275" y="0"/>
            <a:ext cx="10682288" cy="974725"/>
          </a:xfrm>
        </p:spPr>
        <p:txBody>
          <a:bodyPr/>
          <a:lstStyle/>
          <a:p>
            <a:r>
              <a:rPr lang="fr-FR" smtClean="0"/>
              <a:t>Cliquez pour modifier le style du titre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68275" y="0"/>
            <a:ext cx="10682288" cy="974725"/>
          </a:xfrm>
        </p:spPr>
        <p:txBody>
          <a:bodyPr/>
          <a:lstStyle/>
          <a:p>
            <a:r>
              <a:rPr lang="fr-FR" smtClean="0"/>
              <a:t>Cliquez pour modifier le style du titre</a:t>
            </a:r>
            <a:endParaRPr lang="fr-FR"/>
          </a:p>
        </p:txBody>
      </p:sp>
      <p:sp>
        <p:nvSpPr>
          <p:cNvPr id="3" name="Espace réservé du contenu 2"/>
          <p:cNvSpPr>
            <a:spLocks noGrp="1"/>
          </p:cNvSpPr>
          <p:nvPr>
            <p:ph sz="quarter" idx="1"/>
          </p:nvPr>
        </p:nvSpPr>
        <p:spPr>
          <a:xfrm>
            <a:off x="203200" y="1108075"/>
            <a:ext cx="5262563"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618163" y="1108075"/>
            <a:ext cx="5264150" cy="285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203200" y="4111625"/>
            <a:ext cx="5262563"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618163" y="4111625"/>
            <a:ext cx="5264150" cy="28527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10864850" y="3175"/>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1049000" cy="2794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Connecteur droit 10"/>
          <p:cNvSpPr>
            <a:spLocks noChangeShapeType="1"/>
          </p:cNvSpPr>
          <p:nvPr/>
        </p:nvSpPr>
        <p:spPr bwMode="auto">
          <a:xfrm>
            <a:off x="187325" y="2689225"/>
            <a:ext cx="106743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9" name="Sous-titre 8"/>
          <p:cNvSpPr>
            <a:spLocks noGrp="1"/>
          </p:cNvSpPr>
          <p:nvPr>
            <p:ph type="subTitle" idx="1"/>
          </p:nvPr>
        </p:nvSpPr>
        <p:spPr>
          <a:xfrm>
            <a:off x="1657350" y="3132667"/>
            <a:ext cx="7734300" cy="1947333"/>
          </a:xfrm>
        </p:spPr>
        <p:txBody>
          <a:bodyPr/>
          <a:lstStyle>
            <a:lvl1pPr marL="0" indent="0" algn="ctr">
              <a:buNone/>
              <a:defRPr sz="1900" b="1" cap="all" spc="292" baseline="0">
                <a:solidFill>
                  <a:schemeClr val="tx2"/>
                </a:solidFill>
              </a:defRPr>
            </a:lvl1pPr>
            <a:lvl2pPr marL="533370" indent="0" algn="ctr">
              <a:buNone/>
            </a:lvl2pPr>
            <a:lvl3pPr marL="1066739" indent="0" algn="ctr">
              <a:buNone/>
            </a:lvl3pPr>
            <a:lvl4pPr marL="1600109" indent="0" algn="ctr">
              <a:buNone/>
            </a:lvl4pPr>
            <a:lvl5pPr marL="2133478" indent="0" algn="ctr">
              <a:buNone/>
            </a:lvl5pPr>
            <a:lvl6pPr marL="2666848" indent="0" algn="ctr">
              <a:buNone/>
            </a:lvl6pPr>
            <a:lvl7pPr marL="3200217" indent="0" algn="ctr">
              <a:buNone/>
            </a:lvl7pPr>
            <a:lvl8pPr marL="3733587" indent="0" algn="ctr">
              <a:buNone/>
            </a:lvl8pPr>
            <a:lvl9pPr marL="4266956" indent="0" algn="ctr">
              <a:buNone/>
            </a:lvl9pPr>
          </a:lstStyle>
          <a:p>
            <a:r>
              <a:rPr lang="fr-FR" smtClean="0"/>
              <a:t>Cliquez pour modifier le style des sous-titres du masque</a:t>
            </a:r>
            <a:endParaRPr lang="en-US"/>
          </a:p>
        </p:txBody>
      </p:sp>
      <p:sp>
        <p:nvSpPr>
          <p:cNvPr id="8" name="Titre 7"/>
          <p:cNvSpPr>
            <a:spLocks noGrp="1"/>
          </p:cNvSpPr>
          <p:nvPr>
            <p:ph type="ctrTitle"/>
          </p:nvPr>
        </p:nvSpPr>
        <p:spPr>
          <a:xfrm>
            <a:off x="828675" y="423334"/>
            <a:ext cx="9391650" cy="1947333"/>
          </a:xfrm>
        </p:spPr>
        <p:txBody>
          <a:bodyPr/>
          <a:lstStyle>
            <a:lvl1pPr>
              <a:defRPr sz="4900">
                <a:solidFill>
                  <a:schemeClr val="accent1"/>
                </a:solidFill>
              </a:defRPr>
            </a:lvl1pPr>
          </a:lstStyle>
          <a:p>
            <a:r>
              <a:rPr lang="fr-FR" smtClean="0"/>
              <a:t>Cliquez pour modifier le style du titre</a:t>
            </a:r>
            <a:endParaRPr lang="en-US"/>
          </a:p>
        </p:txBody>
      </p:sp>
      <p:sp>
        <p:nvSpPr>
          <p:cNvPr id="15" name="Espace réservé de la date 27"/>
          <p:cNvSpPr>
            <a:spLocks noGrp="1"/>
          </p:cNvSpPr>
          <p:nvPr>
            <p:ph type="dt" sz="half" idx="10"/>
          </p:nvPr>
        </p:nvSpPr>
        <p:spPr/>
        <p:txBody>
          <a:bodyPr/>
          <a:lstStyle>
            <a:lvl1pPr>
              <a:defRPr/>
            </a:lvl1pPr>
          </a:lstStyle>
          <a:p>
            <a:pPr>
              <a:defRPr/>
            </a:pPr>
            <a:fld id="{FF4E7074-5898-4BE1-9060-1C14FB5C5573}" type="datetimeFigureOut">
              <a:rPr lang="en-US"/>
              <a:pPr>
                <a:defRPr/>
              </a:pPr>
              <a:t>10/6/2011</a:t>
            </a:fld>
            <a:endParaRPr lang="en-US"/>
          </a:p>
        </p:txBody>
      </p:sp>
      <p:sp>
        <p:nvSpPr>
          <p:cNvPr id="16" name="Espace réservé du pied de page 16"/>
          <p:cNvSpPr>
            <a:spLocks noGrp="1"/>
          </p:cNvSpPr>
          <p:nvPr>
            <p:ph type="ftr" sz="quarter" idx="11"/>
          </p:nvPr>
        </p:nvSpPr>
        <p:spPr/>
        <p:txBody>
          <a:bodyPr/>
          <a:lstStyle>
            <a:lvl1pPr>
              <a:defRPr/>
            </a:lvl1pPr>
          </a:lstStyle>
          <a:p>
            <a:pPr>
              <a:defRPr/>
            </a:pPr>
            <a:endParaRPr lang="en-US"/>
          </a:p>
        </p:txBody>
      </p:sp>
      <p:sp>
        <p:nvSpPr>
          <p:cNvPr id="17" name="Espace réservé du numéro de diapositive 28"/>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9B766C84-D91A-455A-891F-31306FFF1628}"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smtClean="0"/>
              <a:t>Cliquez pour modifier le style du titre</a:t>
            </a:r>
            <a:endParaRPr lang="en-US"/>
          </a:p>
        </p:txBody>
      </p:sp>
      <p:sp>
        <p:nvSpPr>
          <p:cNvPr id="8" name="Espace réservé du contenu 7"/>
          <p:cNvSpPr>
            <a:spLocks noGrp="1"/>
          </p:cNvSpPr>
          <p:nvPr>
            <p:ph sz="quarter" idx="1"/>
          </p:nvPr>
        </p:nvSpPr>
        <p:spPr>
          <a:xfrm>
            <a:off x="364617" y="1696720"/>
            <a:ext cx="10275570" cy="508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770E5FB-8B5E-4A8F-8BA0-CAB0EAAAD6EE}" type="datetimeFigureOut">
              <a:rPr lang="en-US"/>
              <a:pPr>
                <a:defRPr/>
              </a:pPr>
              <a:t>10/6/2011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a:xfrm>
            <a:off x="5270500" y="1139825"/>
            <a:ext cx="552450" cy="490538"/>
          </a:xfrm>
        </p:spPr>
        <p:txBody>
          <a:bodyPr/>
          <a:lstStyle>
            <a:lvl1pPr>
              <a:defRPr/>
            </a:lvl1pPr>
          </a:lstStyle>
          <a:p>
            <a:pPr>
              <a:defRPr/>
            </a:pPr>
            <a:fld id="{54A952AC-2978-4871-9BDF-A4A4A3BA4441}"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20638"/>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184150" y="2540000"/>
            <a:ext cx="10672763" cy="33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7325" y="158750"/>
            <a:ext cx="10674350" cy="2376488"/>
          </a:xfrm>
          <a:prstGeom prst="rect">
            <a:avLst/>
          </a:prstGeom>
          <a:solidFill>
            <a:schemeClr val="accent1"/>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2709863"/>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5156200" y="2351088"/>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5270500" y="2455863"/>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1653515" y="3048000"/>
            <a:ext cx="7830210" cy="1859139"/>
          </a:xfrm>
        </p:spPr>
        <p:txBody>
          <a:bodyPr/>
          <a:lstStyle>
            <a:lvl1pPr marL="0" indent="0" algn="ctr">
              <a:buNone/>
              <a:defRPr sz="1900" b="1" cap="all" spc="292" baseline="0">
                <a:solidFill>
                  <a:schemeClr val="tx2"/>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872795" y="592667"/>
            <a:ext cx="9391650" cy="1693333"/>
          </a:xfrm>
        </p:spPr>
        <p:txBody>
          <a:bodyPr/>
          <a:lstStyle>
            <a:lvl1pPr algn="ctr">
              <a:buNone/>
              <a:defRPr sz="4900" b="0" cap="none" baseline="0">
                <a:solidFill>
                  <a:srgbClr val="FFFFFF"/>
                </a:solidFill>
              </a:defRPr>
            </a:lvl1pPr>
          </a:lstStyle>
          <a:p>
            <a:r>
              <a:rPr lang="fr-FR" smtClean="0"/>
              <a:t>Cliquez pour modifier le style du titre</a:t>
            </a:r>
            <a:endParaRPr lang="en-US"/>
          </a:p>
        </p:txBody>
      </p:sp>
      <p:sp>
        <p:nvSpPr>
          <p:cNvPr id="15" name="Espace réservé du pied de page 4"/>
          <p:cNvSpPr>
            <a:spLocks noGrp="1"/>
          </p:cNvSpPr>
          <p:nvPr>
            <p:ph type="ftr" sz="quarter" idx="10"/>
          </p:nvPr>
        </p:nvSpPr>
        <p:spPr/>
        <p:txBody>
          <a:bodyPr/>
          <a:lstStyle>
            <a:lvl1pPr>
              <a:defRPr/>
            </a:lvl1pPr>
          </a:lstStyle>
          <a:p>
            <a:pPr>
              <a:defRPr/>
            </a:pPr>
            <a:endParaRPr lang="en-US"/>
          </a:p>
        </p:txBody>
      </p:sp>
      <p:sp>
        <p:nvSpPr>
          <p:cNvPr id="16" name="Espace réservé de la date 3"/>
          <p:cNvSpPr>
            <a:spLocks noGrp="1"/>
          </p:cNvSpPr>
          <p:nvPr>
            <p:ph type="dt" sz="half" idx="11"/>
          </p:nvPr>
        </p:nvSpPr>
        <p:spPr/>
        <p:txBody>
          <a:bodyPr/>
          <a:lstStyle>
            <a:lvl1pPr>
              <a:defRPr/>
            </a:lvl1pPr>
          </a:lstStyle>
          <a:p>
            <a:pPr>
              <a:defRPr/>
            </a:pPr>
            <a:fld id="{AB0AC9CB-18AE-4150-80AA-389FE45D0108}" type="datetimeFigureOut">
              <a:rPr lang="en-US"/>
              <a:pPr>
                <a:defRPr/>
              </a:pPr>
              <a:t>10/6/2011</a:t>
            </a:fld>
            <a:endParaRPr lang="en-US"/>
          </a:p>
        </p:txBody>
      </p:sp>
      <p:sp>
        <p:nvSpPr>
          <p:cNvPr id="17" name="Espace réservé du numéro de diapositive 5"/>
          <p:cNvSpPr>
            <a:spLocks noGrp="1"/>
          </p:cNvSpPr>
          <p:nvPr>
            <p:ph type="sldNum" sz="quarter" idx="12"/>
          </p:nvPr>
        </p:nvSpPr>
        <p:spPr>
          <a:xfrm>
            <a:off x="5248275" y="2443163"/>
            <a:ext cx="552450" cy="490537"/>
          </a:xfrm>
        </p:spPr>
        <p:txBody>
          <a:bodyPr/>
          <a:lstStyle>
            <a:lvl1pPr>
              <a:defRPr>
                <a:solidFill>
                  <a:schemeClr val="accent3">
                    <a:shade val="75000"/>
                  </a:schemeClr>
                </a:solidFill>
              </a:defRPr>
            </a:lvl1pPr>
          </a:lstStyle>
          <a:p>
            <a:pPr>
              <a:defRPr/>
            </a:pPr>
            <a:fld id="{6B56C844-0785-446E-BBE5-C7DB046158A4}"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5" name="Connecteur droit 4"/>
          <p:cNvSpPr>
            <a:spLocks noChangeShapeType="1"/>
          </p:cNvSpPr>
          <p:nvPr/>
        </p:nvSpPr>
        <p:spPr bwMode="auto">
          <a:xfrm flipV="1">
            <a:off x="5513388" y="1751013"/>
            <a:ext cx="11112" cy="5354637"/>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4617" y="254000"/>
            <a:ext cx="10312400" cy="843280"/>
          </a:xfrm>
        </p:spPr>
        <p:txBody>
          <a:bodyPr/>
          <a:lstStyle/>
          <a:p>
            <a:r>
              <a:rPr lang="fr-FR" smtClean="0"/>
              <a:t>Cliquez pour modifier le style du titre</a:t>
            </a:r>
            <a:endParaRPr lang="en-US"/>
          </a:p>
        </p:txBody>
      </p:sp>
      <p:sp>
        <p:nvSpPr>
          <p:cNvPr id="10" name="Espace réservé du contenu 9"/>
          <p:cNvSpPr>
            <a:spLocks noGrp="1"/>
          </p:cNvSpPr>
          <p:nvPr>
            <p:ph sz="half" idx="1"/>
          </p:nvPr>
        </p:nvSpPr>
        <p:spPr>
          <a:xfrm>
            <a:off x="364617"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contenu 11"/>
          <p:cNvSpPr>
            <a:spLocks noGrp="1"/>
          </p:cNvSpPr>
          <p:nvPr>
            <p:ph sz="half" idx="2"/>
          </p:nvPr>
        </p:nvSpPr>
        <p:spPr>
          <a:xfrm>
            <a:off x="5800725" y="1524000"/>
            <a:ext cx="4879975" cy="5201920"/>
          </a:xfrm>
        </p:spPr>
        <p:txBody>
          <a:bodyPr/>
          <a:lstStyle>
            <a:lvl1pPr>
              <a:defRPr sz="2900"/>
            </a:lvl1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4"/>
          <p:cNvSpPr>
            <a:spLocks noGrp="1"/>
          </p:cNvSpPr>
          <p:nvPr>
            <p:ph type="dt" sz="half" idx="10"/>
          </p:nvPr>
        </p:nvSpPr>
        <p:spPr>
          <a:xfrm>
            <a:off x="6997700" y="7121525"/>
            <a:ext cx="3679825" cy="406400"/>
          </a:xfrm>
        </p:spPr>
        <p:txBody>
          <a:bodyPr/>
          <a:lstStyle>
            <a:lvl1pPr>
              <a:defRPr/>
            </a:lvl1pPr>
          </a:lstStyle>
          <a:p>
            <a:pPr>
              <a:defRPr/>
            </a:pPr>
            <a:fld id="{03998C12-9A5E-43D3-9DDC-02D64F91907D}" type="datetimeFigureOut">
              <a:rPr lang="en-US"/>
              <a:pPr>
                <a:defRPr/>
              </a:pPr>
              <a:t>10/6/2011</a:t>
            </a:fld>
            <a:endParaRPr lang="en-US"/>
          </a:p>
        </p:txBody>
      </p:sp>
      <p:sp>
        <p:nvSpPr>
          <p:cNvPr id="7" name="Espace réservé du pied de page 5"/>
          <p:cNvSpPr>
            <a:spLocks noGrp="1"/>
          </p:cNvSpPr>
          <p:nvPr>
            <p:ph type="ftr" sz="quarter" idx="11"/>
          </p:nvPr>
        </p:nvSpPr>
        <p:spPr/>
        <p:txBody>
          <a:bodyPr/>
          <a:lstStyle>
            <a:lvl1pPr>
              <a:defRPr/>
            </a:lvl1pPr>
          </a:lstStyle>
          <a:p>
            <a:pPr>
              <a:defRPr/>
            </a:pP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9AE5CAD8-350A-45FE-B6DF-3FFC65150E32}"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flipV="1">
            <a:off x="5524500" y="2444750"/>
            <a:ext cx="0" cy="4652963"/>
          </a:xfrm>
          <a:prstGeom prst="line">
            <a:avLst/>
          </a:prstGeom>
          <a:noFill/>
          <a:ln w="9525" cap="flat" cmpd="sng" algn="ctr">
            <a:solidFill>
              <a:schemeClr val="tx2"/>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081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Rectangle 11"/>
          <p:cNvSpPr/>
          <p:nvPr/>
        </p:nvSpPr>
        <p:spPr>
          <a:xfrm>
            <a:off x="184150" y="1524000"/>
            <a:ext cx="10672763" cy="1016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3" name="Rectangle 12"/>
          <p:cNvSpPr>
            <a:spLocks noChangeArrowheads="1"/>
          </p:cNvSpPr>
          <p:nvPr/>
        </p:nvSpPr>
        <p:spPr bwMode="auto">
          <a:xfrm>
            <a:off x="176213" y="7102475"/>
            <a:ext cx="10672762" cy="344488"/>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Connecteur droit 13"/>
          <p:cNvSpPr>
            <a:spLocks noChangeShapeType="1"/>
          </p:cNvSpPr>
          <p:nvPr/>
        </p:nvSpPr>
        <p:spPr bwMode="auto">
          <a:xfrm>
            <a:off x="184150" y="1422400"/>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5" name="Rectangle 14"/>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6" name="Ellipse 15"/>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7" name="Ellipse 16"/>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2"/>
          <p:cNvSpPr>
            <a:spLocks noGrp="1"/>
          </p:cNvSpPr>
          <p:nvPr>
            <p:ph type="body" idx="1"/>
          </p:nvPr>
        </p:nvSpPr>
        <p:spPr>
          <a:xfrm>
            <a:off x="364617" y="1693333"/>
            <a:ext cx="4881894" cy="814416"/>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600" b="1" dirty="0" smtClean="0">
                <a:solidFill>
                  <a:srgbClr val="FFFFFF"/>
                </a:solidFill>
              </a:defRPr>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5789525" y="1693333"/>
            <a:ext cx="4883811" cy="8128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600" b="1"/>
            </a:lvl1pPr>
            <a:lvl2pPr>
              <a:buNone/>
              <a:defRPr sz="2300" b="1"/>
            </a:lvl2pPr>
            <a:lvl3pPr>
              <a:buNone/>
              <a:defRPr sz="2100" b="1"/>
            </a:lvl3pPr>
            <a:lvl4pPr>
              <a:buNone/>
              <a:defRPr sz="1900" b="1"/>
            </a:lvl4pPr>
            <a:lvl5pPr>
              <a:buNone/>
              <a:defRPr sz="1900" b="1"/>
            </a:lvl5pPr>
          </a:lstStyle>
          <a:p>
            <a:pPr lvl="0"/>
            <a:r>
              <a:rPr lang="fr-FR" smtClean="0"/>
              <a:t>Cliquez pour modifier les styles du texte du masque</a:t>
            </a:r>
          </a:p>
        </p:txBody>
      </p:sp>
      <p:sp>
        <p:nvSpPr>
          <p:cNvPr id="24" name="Espace réservé du contenu 23"/>
          <p:cNvSpPr>
            <a:spLocks noGrp="1"/>
          </p:cNvSpPr>
          <p:nvPr>
            <p:ph sz="quarter" idx="2"/>
          </p:nvPr>
        </p:nvSpPr>
        <p:spPr>
          <a:xfrm>
            <a:off x="364617" y="2745981"/>
            <a:ext cx="4883658" cy="42426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6" name="Espace réservé du contenu 25"/>
          <p:cNvSpPr>
            <a:spLocks noGrp="1"/>
          </p:cNvSpPr>
          <p:nvPr>
            <p:ph sz="quarter" idx="4"/>
          </p:nvPr>
        </p:nvSpPr>
        <p:spPr>
          <a:xfrm>
            <a:off x="5800725" y="2745981"/>
            <a:ext cx="4879975" cy="424688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3" name="Titre 22"/>
          <p:cNvSpPr>
            <a:spLocks noGrp="1"/>
          </p:cNvSpPr>
          <p:nvPr>
            <p:ph type="title"/>
          </p:nvPr>
        </p:nvSpPr>
        <p:spPr/>
        <p:txBody>
          <a:bodyPr rtlCol="0"/>
          <a:lstStyle/>
          <a:p>
            <a:r>
              <a:rPr lang="fr-FR" smtClean="0"/>
              <a:t>Cliquez pour modifier le style du titre</a:t>
            </a:r>
            <a:endParaRPr lang="en-US"/>
          </a:p>
        </p:txBody>
      </p:sp>
      <p:sp>
        <p:nvSpPr>
          <p:cNvPr id="18" name="Espace réservé de la date 6"/>
          <p:cNvSpPr>
            <a:spLocks noGrp="1"/>
          </p:cNvSpPr>
          <p:nvPr>
            <p:ph type="dt" sz="half" idx="10"/>
          </p:nvPr>
        </p:nvSpPr>
        <p:spPr/>
        <p:txBody>
          <a:bodyPr/>
          <a:lstStyle>
            <a:lvl1pPr>
              <a:defRPr/>
            </a:lvl1pPr>
          </a:lstStyle>
          <a:p>
            <a:pPr>
              <a:defRPr/>
            </a:pPr>
            <a:fld id="{D8BE09C0-BEC9-48DE-B01A-677B08682CB0}" type="datetimeFigureOut">
              <a:rPr lang="en-US"/>
              <a:pPr>
                <a:defRPr/>
              </a:pPr>
              <a:t>10/6/2011</a:t>
            </a:fld>
            <a:endParaRPr lang="en-US"/>
          </a:p>
        </p:txBody>
      </p:sp>
      <p:sp>
        <p:nvSpPr>
          <p:cNvPr id="19" name="Espace réservé du pied de page 7"/>
          <p:cNvSpPr>
            <a:spLocks noGrp="1"/>
          </p:cNvSpPr>
          <p:nvPr>
            <p:ph type="ftr" sz="quarter" idx="11"/>
          </p:nvPr>
        </p:nvSpPr>
        <p:spPr>
          <a:xfrm>
            <a:off x="368300" y="7121525"/>
            <a:ext cx="4327525" cy="406400"/>
          </a:xfrm>
        </p:spPr>
        <p:txBody>
          <a:bodyPr/>
          <a:lstStyle>
            <a:lvl1pPr>
              <a:defRPr/>
            </a:lvl1pPr>
          </a:lstStyle>
          <a:p>
            <a:pPr>
              <a:defRPr/>
            </a:pPr>
            <a:endParaRPr lang="en-US"/>
          </a:p>
        </p:txBody>
      </p:sp>
      <p:sp>
        <p:nvSpPr>
          <p:cNvPr id="20" name="Espace réservé du numéro de diapositive 8"/>
          <p:cNvSpPr>
            <a:spLocks noGrp="1"/>
          </p:cNvSpPr>
          <p:nvPr>
            <p:ph type="sldNum" sz="quarter" idx="12"/>
          </p:nvPr>
        </p:nvSpPr>
        <p:spPr>
          <a:xfrm>
            <a:off x="5248275" y="1158875"/>
            <a:ext cx="552450" cy="488950"/>
          </a:xfrm>
        </p:spPr>
        <p:txBody>
          <a:bodyPr/>
          <a:lstStyle>
            <a:lvl1pPr algn="ctr">
              <a:defRPr/>
            </a:lvl1pPr>
          </a:lstStyle>
          <a:p>
            <a:pPr>
              <a:defRPr/>
            </a:pPr>
            <a:fld id="{45DFFA36-1F09-4B0B-A6FD-86509D83BFC0}" type="slidenum">
              <a:rPr lang="en-US"/>
              <a:pPr>
                <a:defRPr/>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pPr>
              <a:defRPr/>
            </a:pPr>
            <a:fld id="{8701F91B-C230-4D57-A680-D8ACB8AD7A78}" type="datetimeFigureOut">
              <a:rPr lang="en-US"/>
              <a:pPr>
                <a:defRPr/>
              </a:pPr>
              <a:t>10/6/2011</a:t>
            </a:fld>
            <a:endParaRPr lang="en-US"/>
          </a:p>
        </p:txBody>
      </p:sp>
      <p:sp>
        <p:nvSpPr>
          <p:cNvPr id="4" name="Espace réservé du pied de page 3"/>
          <p:cNvSpPr>
            <a:spLocks noGrp="1"/>
          </p:cNvSpPr>
          <p:nvPr>
            <p:ph type="ftr" sz="quarter" idx="11"/>
          </p:nvPr>
        </p:nvSpPr>
        <p:spPr/>
        <p:txBody>
          <a:bodyPr/>
          <a:lstStyle>
            <a:lvl1pPr>
              <a:defRPr/>
            </a:lvl1pPr>
          </a:lstStyle>
          <a:p>
            <a:pPr>
              <a:defRPr/>
            </a:pPr>
            <a:endParaRPr lang="en-US"/>
          </a:p>
        </p:txBody>
      </p:sp>
      <p:sp>
        <p:nvSpPr>
          <p:cNvPr id="5" name="Espace réservé du numéro de diapositive 4"/>
          <p:cNvSpPr>
            <a:spLocks noGrp="1"/>
          </p:cNvSpPr>
          <p:nvPr>
            <p:ph type="sldNum" sz="quarter" idx="12"/>
          </p:nvPr>
        </p:nvSpPr>
        <p:spPr>
          <a:xfrm>
            <a:off x="5248275" y="1150938"/>
            <a:ext cx="552450" cy="490537"/>
          </a:xfrm>
        </p:spPr>
        <p:txBody>
          <a:bodyPr/>
          <a:lstStyle>
            <a:lvl1pPr>
              <a:defRPr/>
            </a:lvl1pPr>
          </a:lstStyle>
          <a:p>
            <a:pPr>
              <a:defRPr/>
            </a:pPr>
            <a:fld id="{E51A2A76-7E21-4010-B7FF-16776CD75004}"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3" name="Rectangle 2"/>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4" name="Rectangle 3"/>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auto">
          <a:xfrm>
            <a:off x="184150" y="17621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8" name="Espace réservé de la date 1"/>
          <p:cNvSpPr>
            <a:spLocks noGrp="1"/>
          </p:cNvSpPr>
          <p:nvPr>
            <p:ph type="dt" sz="half" idx="10"/>
          </p:nvPr>
        </p:nvSpPr>
        <p:spPr/>
        <p:txBody>
          <a:bodyPr/>
          <a:lstStyle>
            <a:lvl1pPr>
              <a:defRPr/>
            </a:lvl1pPr>
          </a:lstStyle>
          <a:p>
            <a:pPr>
              <a:defRPr/>
            </a:pPr>
            <a:fld id="{9B99CF99-2F36-4859-9C92-414BEAB34FCB}" type="datetimeFigureOut">
              <a:rPr lang="en-US"/>
              <a:pPr>
                <a:defRPr/>
              </a:pPr>
              <a:t>10/6/2011</a:t>
            </a:fld>
            <a:endParaRPr lang="en-US"/>
          </a:p>
        </p:txBody>
      </p:sp>
      <p:sp>
        <p:nvSpPr>
          <p:cNvPr id="9" name="Espace réservé du pied de page 2"/>
          <p:cNvSpPr>
            <a:spLocks noGrp="1"/>
          </p:cNvSpPr>
          <p:nvPr>
            <p:ph type="ftr" sz="quarter" idx="11"/>
          </p:nvPr>
        </p:nvSpPr>
        <p:spPr/>
        <p:txBody>
          <a:bodyPr/>
          <a:lstStyle>
            <a:lvl1pPr>
              <a:defRPr/>
            </a:lvl1pPr>
          </a:lstStyle>
          <a:p>
            <a:pPr>
              <a:defRPr/>
            </a:pPr>
            <a:endParaRPr lang="en-US"/>
          </a:p>
        </p:txBody>
      </p:sp>
      <p:sp>
        <p:nvSpPr>
          <p:cNvPr id="10" name="Espace réservé du numéro de diapositive 3"/>
          <p:cNvSpPr>
            <a:spLocks noGrp="1"/>
          </p:cNvSpPr>
          <p:nvPr>
            <p:ph type="sldNum" sz="quarter" idx="12"/>
          </p:nvPr>
        </p:nvSpPr>
        <p:spPr>
          <a:xfrm>
            <a:off x="5156200" y="7027863"/>
            <a:ext cx="736600" cy="490537"/>
          </a:xfrm>
        </p:spPr>
        <p:txBody>
          <a:bodyPr/>
          <a:lstStyle>
            <a:lvl1pPr>
              <a:defRPr>
                <a:solidFill>
                  <a:srgbClr val="FFFFFF"/>
                </a:solidFill>
              </a:defRPr>
            </a:lvl1pPr>
          </a:lstStyle>
          <a:p>
            <a:pPr>
              <a:defRPr/>
            </a:pPr>
            <a:fld id="{F60E1F00-F008-4C16-AFB2-A55BA6C852C6}" type="slidenum">
              <a:rPr lang="en-US"/>
              <a:pPr>
                <a:defRPr/>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184150" y="169863"/>
            <a:ext cx="10672763" cy="33813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317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0" name="Rectangle 9"/>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1" name="Rectangle 10"/>
          <p:cNvSpPr>
            <a:spLocks noChangeArrowheads="1"/>
          </p:cNvSpPr>
          <p:nvPr/>
        </p:nvSpPr>
        <p:spPr bwMode="auto">
          <a:xfrm>
            <a:off x="184150" y="169863"/>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2" name="Connecteur droit 11"/>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460375" y="1016000"/>
            <a:ext cx="2854325" cy="1100667"/>
          </a:xfrm>
        </p:spPr>
        <p:txBody>
          <a:bodyPr>
            <a:noAutofit/>
          </a:bodyPr>
          <a:lstStyle>
            <a:lvl1pPr algn="l">
              <a:buNone/>
              <a:defRPr sz="2600" b="1">
                <a:solidFill>
                  <a:srgbClr val="FFFFFF"/>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60375" y="2201334"/>
            <a:ext cx="2854325" cy="4605514"/>
          </a:xfrm>
        </p:spPr>
        <p:txBody>
          <a:bodyPr/>
          <a:lstStyle>
            <a:lvl1pPr marL="0" indent="0">
              <a:spcAft>
                <a:spcPts val="1167"/>
              </a:spcAft>
              <a:buNone/>
              <a:defRPr sz="1900">
                <a:solidFill>
                  <a:srgbClr val="FFFFFF"/>
                </a:solidFill>
              </a:defRPr>
            </a:lvl1pPr>
            <a:lvl2pPr>
              <a:buNone/>
              <a:defRPr sz="1400"/>
            </a:lvl2pPr>
            <a:lvl3pPr>
              <a:buNone/>
              <a:defRPr sz="1200"/>
            </a:lvl3pPr>
            <a:lvl4pPr>
              <a:buNone/>
              <a:defRPr sz="1000"/>
            </a:lvl4pPr>
            <a:lvl5pPr>
              <a:buNone/>
              <a:defRPr sz="1000"/>
            </a:lvl5pPr>
          </a:lstStyle>
          <a:p>
            <a:pPr lvl="0"/>
            <a:r>
              <a:rPr lang="fr-FR" smtClean="0"/>
              <a:t>Cliquez pour modifier les styles du texte du masque</a:t>
            </a:r>
          </a:p>
        </p:txBody>
      </p:sp>
      <p:sp>
        <p:nvSpPr>
          <p:cNvPr id="20" name="Espace réservé du contenu 19"/>
          <p:cNvSpPr>
            <a:spLocks noGrp="1"/>
          </p:cNvSpPr>
          <p:nvPr>
            <p:ph sz="quarter" idx="1"/>
          </p:nvPr>
        </p:nvSpPr>
        <p:spPr>
          <a:xfrm>
            <a:off x="3775075" y="762000"/>
            <a:ext cx="6813550" cy="601133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solidFill>
                  <a:schemeClr val="accent3">
                    <a:shade val="75000"/>
                  </a:schemeClr>
                </a:solidFill>
              </a:defRPr>
            </a:lvl1pPr>
          </a:lstStyle>
          <a:p>
            <a:pPr>
              <a:defRPr/>
            </a:pPr>
            <a:fld id="{6AD698F0-255D-4428-9B43-C8F40A288866}" type="slidenum">
              <a:rPr lang="en-US"/>
              <a:pPr>
                <a:defRPr/>
              </a:pPr>
              <a:t>‹N°›</a:t>
            </a:fld>
            <a:endParaRPr lang="en-US" dirty="0"/>
          </a:p>
        </p:txBody>
      </p:sp>
      <p:sp>
        <p:nvSpPr>
          <p:cNvPr id="17" name="Espace réservé de la date 4"/>
          <p:cNvSpPr>
            <a:spLocks noGrp="1"/>
          </p:cNvSpPr>
          <p:nvPr>
            <p:ph type="dt" sz="half" idx="11"/>
          </p:nvPr>
        </p:nvSpPr>
        <p:spPr/>
        <p:txBody>
          <a:bodyPr/>
          <a:lstStyle>
            <a:lvl1pPr>
              <a:defRPr/>
            </a:lvl1pPr>
          </a:lstStyle>
          <a:p>
            <a:pPr>
              <a:defRPr/>
            </a:pPr>
            <a:fld id="{936ADBE9-09DF-4D27-AFEA-D7375FCC41B9}" type="datetimeFigureOut">
              <a:rPr lang="en-US"/>
              <a:pPr>
                <a:defRPr/>
              </a:pPr>
              <a:t>10/6/2011</a:t>
            </a:fld>
            <a:endParaRPr lang="en-US"/>
          </a:p>
        </p:txBody>
      </p:sp>
      <p:sp>
        <p:nvSpPr>
          <p:cNvPr id="18" name="Espace réservé du pied de page 5"/>
          <p:cNvSpPr>
            <a:spLocks noGrp="1"/>
          </p:cNvSpPr>
          <p:nvPr>
            <p:ph type="ftr" sz="quarter" idx="12"/>
          </p:nvPr>
        </p:nvSpPr>
        <p:spPr>
          <a:xfrm>
            <a:off x="365125" y="7123113"/>
            <a:ext cx="4087813" cy="40640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184150" y="592138"/>
            <a:ext cx="106727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white">
          <a:xfrm>
            <a:off x="0" y="0"/>
            <a:ext cx="11049000" cy="16986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Rectangle 9"/>
          <p:cNvSpPr>
            <a:spLocks noChangeArrowheads="1"/>
          </p:cNvSpPr>
          <p:nvPr/>
        </p:nvSpPr>
        <p:spPr bwMode="auto">
          <a:xfrm>
            <a:off x="184150" y="169863"/>
            <a:ext cx="10672763" cy="334962"/>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Rectangle 10"/>
          <p:cNvSpPr/>
          <p:nvPr/>
        </p:nvSpPr>
        <p:spPr>
          <a:xfrm>
            <a:off x="184150" y="677863"/>
            <a:ext cx="3314700" cy="6518275"/>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Rectangle 11"/>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3" name="Ellipse 12"/>
          <p:cNvSpPr/>
          <p:nvPr/>
        </p:nvSpPr>
        <p:spPr>
          <a:xfrm>
            <a:off x="1565275" y="254000"/>
            <a:ext cx="736600" cy="67786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4" name="Ellipse 13"/>
          <p:cNvSpPr/>
          <p:nvPr/>
        </p:nvSpPr>
        <p:spPr>
          <a:xfrm>
            <a:off x="1679575" y="358775"/>
            <a:ext cx="508000" cy="468313"/>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Rectangle 14"/>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2" name="Titre 1"/>
          <p:cNvSpPr>
            <a:spLocks noGrp="1"/>
          </p:cNvSpPr>
          <p:nvPr>
            <p:ph type="title"/>
          </p:nvPr>
        </p:nvSpPr>
        <p:spPr>
          <a:xfrm>
            <a:off x="3625453" y="5588000"/>
            <a:ext cx="7089775" cy="1354667"/>
          </a:xfrm>
        </p:spPr>
        <p:txBody>
          <a:bodyPr anchor="t">
            <a:noAutofit/>
          </a:bodyPr>
          <a:lstStyle>
            <a:lvl1pPr algn="l">
              <a:buNone/>
              <a:defRPr sz="2800" b="1">
                <a:solidFill>
                  <a:schemeClr val="tx2"/>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3625453" y="677334"/>
            <a:ext cx="7089775" cy="4741333"/>
          </a:xfrm>
        </p:spPr>
        <p:txBody>
          <a:bodyPr>
            <a:normAutofit/>
          </a:bodyPr>
          <a:lstStyle>
            <a:lvl1pPr marL="0" indent="0">
              <a:buNone/>
              <a:defRPr sz="37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460375" y="1100667"/>
            <a:ext cx="2946400" cy="5842000"/>
          </a:xfrm>
        </p:spPr>
        <p:txBody>
          <a:bodyPr/>
          <a:lstStyle>
            <a:lvl1pPr marL="0" indent="0">
              <a:spcAft>
                <a:spcPts val="1167"/>
              </a:spcAft>
              <a:buFontTx/>
              <a:buNone/>
              <a:defRPr sz="1900">
                <a:solidFill>
                  <a:srgbClr val="FFFFFF"/>
                </a:solidFill>
              </a:defRPr>
            </a:lvl1pPr>
            <a:lvl2pPr>
              <a:defRPr sz="1400"/>
            </a:lvl2pPr>
            <a:lvl3pPr>
              <a:defRPr sz="1200"/>
            </a:lvl3pPr>
            <a:lvl4pPr>
              <a:defRPr sz="1000"/>
            </a:lvl4pPr>
            <a:lvl5pPr>
              <a:defRPr sz="1000"/>
            </a:lvl5pPr>
          </a:lstStyle>
          <a:p>
            <a:pPr lvl="0"/>
            <a:r>
              <a:rPr lang="fr-FR" smtClean="0"/>
              <a:t>Cliquez pour modifier les styles du texte du masque</a:t>
            </a:r>
          </a:p>
        </p:txBody>
      </p:sp>
      <p:sp>
        <p:nvSpPr>
          <p:cNvPr id="16" name="Espace réservé du numéro de diapositive 6"/>
          <p:cNvSpPr>
            <a:spLocks noGrp="1"/>
          </p:cNvSpPr>
          <p:nvPr>
            <p:ph type="sldNum" sz="quarter" idx="10"/>
          </p:nvPr>
        </p:nvSpPr>
        <p:spPr>
          <a:xfrm>
            <a:off x="1657350" y="347663"/>
            <a:ext cx="552450" cy="490537"/>
          </a:xfrm>
        </p:spPr>
        <p:txBody>
          <a:bodyPr/>
          <a:lstStyle>
            <a:lvl1pPr>
              <a:defRPr/>
            </a:lvl1pPr>
          </a:lstStyle>
          <a:p>
            <a:pPr>
              <a:defRPr/>
            </a:pPr>
            <a:fld id="{28A0B15B-1FB9-47CE-9B6D-32812800F6D9}" type="slidenum">
              <a:rPr lang="en-US"/>
              <a:pPr>
                <a:defRPr/>
              </a:pPr>
              <a:t>‹N°›</a:t>
            </a:fld>
            <a:endParaRPr lang="en-US" dirty="0"/>
          </a:p>
        </p:txBody>
      </p:sp>
      <p:sp>
        <p:nvSpPr>
          <p:cNvPr id="17" name="Espace réservé de la date 4"/>
          <p:cNvSpPr>
            <a:spLocks noGrp="1"/>
          </p:cNvSpPr>
          <p:nvPr>
            <p:ph type="dt" sz="half" idx="11"/>
          </p:nvPr>
        </p:nvSpPr>
        <p:spPr>
          <a:xfrm>
            <a:off x="6994525" y="7116763"/>
            <a:ext cx="3678238" cy="406400"/>
          </a:xfrm>
        </p:spPr>
        <p:txBody>
          <a:bodyPr/>
          <a:lstStyle>
            <a:lvl1pPr>
              <a:defRPr/>
            </a:lvl1pPr>
          </a:lstStyle>
          <a:p>
            <a:pPr>
              <a:defRPr/>
            </a:pPr>
            <a:fld id="{684E4BAD-DB38-4270-A5A6-AA8C9CE19E00}" type="datetimeFigureOut">
              <a:rPr lang="en-US"/>
              <a:pPr>
                <a:defRPr/>
              </a:pPr>
              <a:t>10/6/2011</a:t>
            </a:fld>
            <a:endParaRPr lang="en-US" dirty="0"/>
          </a:p>
        </p:txBody>
      </p:sp>
      <p:sp>
        <p:nvSpPr>
          <p:cNvPr id="18" name="Espace réservé du pied de page 5"/>
          <p:cNvSpPr>
            <a:spLocks noGrp="1"/>
          </p:cNvSpPr>
          <p:nvPr>
            <p:ph type="ftr" sz="quarter" idx="12"/>
          </p:nvPr>
        </p:nvSpPr>
        <p:spPr>
          <a:xfrm>
            <a:off x="365125" y="7123113"/>
            <a:ext cx="4330700" cy="406400"/>
          </a:xfrm>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912C6923-F01D-43F3-960B-79D2CCD1B62A}" type="datetimeFigureOut">
              <a:rPr lang="en-US"/>
              <a:pPr>
                <a:defRPr/>
              </a:pPr>
              <a:t>10/6/2011</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528AF13C-8801-4D05-9D9B-D3520A4B7979}" type="slidenum">
              <a:rPr lang="en-US"/>
              <a:pPr>
                <a:defRPr/>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5" name="Rectangle 4"/>
          <p:cNvSpPr>
            <a:spLocks noChangeArrowheads="1"/>
          </p:cNvSpPr>
          <p:nvPr/>
        </p:nvSpPr>
        <p:spPr bwMode="white">
          <a:xfrm>
            <a:off x="8470900" y="0"/>
            <a:ext cx="257810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6" name="Rectangle 5"/>
          <p:cNvSpPr>
            <a:spLocks noChangeArrowheads="1"/>
          </p:cNvSpPr>
          <p:nvPr/>
        </p:nvSpPr>
        <p:spPr bwMode="white">
          <a:xfrm>
            <a:off x="0" y="0"/>
            <a:ext cx="11049000" cy="173038"/>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7" name="Rectangle 6"/>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8" name="Rectangle 7"/>
          <p:cNvSpPr>
            <a:spLocks noChangeArrowheads="1"/>
          </p:cNvSpPr>
          <p:nvPr/>
        </p:nvSpPr>
        <p:spPr bwMode="auto">
          <a:xfrm>
            <a:off x="176213" y="7102475"/>
            <a:ext cx="10674350" cy="342900"/>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rot="5400000">
            <a:off x="5163344" y="3642519"/>
            <a:ext cx="693896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1" name="Ellipse 10"/>
          <p:cNvSpPr/>
          <p:nvPr/>
        </p:nvSpPr>
        <p:spPr>
          <a:xfrm>
            <a:off x="8264525" y="3251200"/>
            <a:ext cx="736600" cy="676275"/>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2" name="Ellipse 11"/>
          <p:cNvSpPr/>
          <p:nvPr/>
        </p:nvSpPr>
        <p:spPr>
          <a:xfrm>
            <a:off x="8378825" y="3355975"/>
            <a:ext cx="508000" cy="466725"/>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3" name="Espace réservé du texte vertical 2"/>
          <p:cNvSpPr>
            <a:spLocks noGrp="1"/>
          </p:cNvSpPr>
          <p:nvPr>
            <p:ph type="body" orient="vert" idx="1"/>
          </p:nvPr>
        </p:nvSpPr>
        <p:spPr>
          <a:xfrm>
            <a:off x="368300" y="338667"/>
            <a:ext cx="7918450" cy="646818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vertical 1"/>
          <p:cNvSpPr>
            <a:spLocks noGrp="1"/>
          </p:cNvSpPr>
          <p:nvPr>
            <p:ph type="title" orient="vert"/>
          </p:nvPr>
        </p:nvSpPr>
        <p:spPr>
          <a:xfrm>
            <a:off x="8931275" y="338669"/>
            <a:ext cx="1749425" cy="6501694"/>
          </a:xfrm>
        </p:spPr>
        <p:txBody>
          <a:bodyPr vert="eaVert"/>
          <a:lstStyle/>
          <a:p>
            <a:r>
              <a:rPr lang="fr-FR" smtClean="0"/>
              <a:t>Cliquez pour modifier le style du titre</a:t>
            </a:r>
            <a:endParaRPr lang="en-US"/>
          </a:p>
        </p:txBody>
      </p:sp>
      <p:sp>
        <p:nvSpPr>
          <p:cNvPr id="13" name="Espace réservé du numéro de diapositive 5"/>
          <p:cNvSpPr>
            <a:spLocks noGrp="1"/>
          </p:cNvSpPr>
          <p:nvPr>
            <p:ph type="sldNum" sz="quarter" idx="10"/>
          </p:nvPr>
        </p:nvSpPr>
        <p:spPr>
          <a:xfrm>
            <a:off x="8356600" y="3344863"/>
            <a:ext cx="552450" cy="490537"/>
          </a:xfrm>
        </p:spPr>
        <p:txBody>
          <a:bodyPr/>
          <a:lstStyle>
            <a:lvl1pPr>
              <a:defRPr/>
            </a:lvl1pPr>
          </a:lstStyle>
          <a:p>
            <a:pPr>
              <a:defRPr/>
            </a:pPr>
            <a:fld id="{A79DB88E-C394-403A-9431-AF5CA089829A}" type="slidenum">
              <a:rPr lang="en-US"/>
              <a:pPr>
                <a:defRPr/>
              </a:pPr>
              <a:t>‹N°›</a:t>
            </a:fld>
            <a:endParaRPr lang="en-US" dirty="0"/>
          </a:p>
        </p:txBody>
      </p:sp>
      <p:sp>
        <p:nvSpPr>
          <p:cNvPr id="14" name="Espace réservé de la date 3"/>
          <p:cNvSpPr>
            <a:spLocks noGrp="1"/>
          </p:cNvSpPr>
          <p:nvPr>
            <p:ph type="dt" sz="half" idx="11"/>
          </p:nvPr>
        </p:nvSpPr>
        <p:spPr/>
        <p:txBody>
          <a:bodyPr/>
          <a:lstStyle>
            <a:lvl1pPr>
              <a:defRPr/>
            </a:lvl1pPr>
          </a:lstStyle>
          <a:p>
            <a:pPr>
              <a:defRPr/>
            </a:pPr>
            <a:fld id="{29C34887-27BB-4CF6-98C9-081CBAB10D91}" type="datetimeFigureOut">
              <a:rPr lang="en-US"/>
              <a:pPr>
                <a:defRPr/>
              </a:pPr>
              <a:t>10/6/2011</a:t>
            </a:fld>
            <a:endParaRPr lang="en-US"/>
          </a:p>
        </p:txBody>
      </p:sp>
      <p:sp>
        <p:nvSpPr>
          <p:cNvPr id="15" name="Espace réservé du pied de page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73125" y="4895850"/>
            <a:ext cx="9391650" cy="15144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73125" y="3228975"/>
            <a:ext cx="939165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03200" y="1108075"/>
            <a:ext cx="5262563"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18163" y="1108075"/>
            <a:ext cx="5264150" cy="5856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52450" y="304800"/>
            <a:ext cx="9944100" cy="1270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52450" y="1704975"/>
            <a:ext cx="48815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52450" y="2416175"/>
            <a:ext cx="48815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613400" y="1704975"/>
            <a:ext cx="48831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613400" y="2416175"/>
            <a:ext cx="48831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2450" y="303213"/>
            <a:ext cx="3635375" cy="1290637"/>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319588" y="303213"/>
            <a:ext cx="6176962"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52450" y="1593850"/>
            <a:ext cx="36353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65350" y="5334000"/>
            <a:ext cx="6629400" cy="6302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165350" y="681038"/>
            <a:ext cx="6629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165350" y="5964238"/>
            <a:ext cx="66294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26"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9219" name="Rectangle 7"/>
          <p:cNvSpPr>
            <a:spLocks noGrp="1" noChangeArrowheads="1"/>
          </p:cNvSpPr>
          <p:nvPr>
            <p:ph type="title"/>
          </p:nvPr>
        </p:nvSpPr>
        <p:spPr bwMode="auto">
          <a:xfrm>
            <a:off x="168275" y="0"/>
            <a:ext cx="10682288" cy="974725"/>
          </a:xfrm>
          <a:prstGeom prst="rect">
            <a:avLst/>
          </a:prstGeom>
          <a:noFill/>
          <a:ln w="9525">
            <a:noFill/>
            <a:miter lim="800000"/>
            <a:headEnd/>
            <a:tailEnd/>
          </a:ln>
        </p:spPr>
        <p:txBody>
          <a:bodyPr vert="horz" wrap="square" lIns="58738" tIns="23812" rIns="58738" bIns="23812" numCol="1" anchor="ctr" anchorCtr="0" compatLnSpc="1">
            <a:prstTxWarp prst="textNoShape">
              <a:avLst/>
            </a:prstTxWarp>
          </a:bodyPr>
          <a:lstStyle/>
          <a:p>
            <a:pPr lvl="0"/>
            <a:r>
              <a:rPr lang="en-GB" altLang="en-GB" smtClean="0"/>
              <a:t>Titre</a:t>
            </a:r>
          </a:p>
        </p:txBody>
      </p:sp>
      <p:sp>
        <p:nvSpPr>
          <p:cNvPr id="9220" name="Rectangle 8"/>
          <p:cNvSpPr>
            <a:spLocks noGrp="1" noChangeArrowheads="1"/>
          </p:cNvSpPr>
          <p:nvPr>
            <p:ph type="body" idx="1"/>
          </p:nvPr>
        </p:nvSpPr>
        <p:spPr bwMode="auto">
          <a:xfrm>
            <a:off x="203200" y="1108075"/>
            <a:ext cx="10679113" cy="58562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ltLang="en-GB" smtClean="0"/>
              <a:t> Titre 1</a:t>
            </a:r>
          </a:p>
          <a:p>
            <a:pPr lvl="1"/>
            <a:r>
              <a:rPr lang="en-GB" altLang="en-GB" smtClean="0"/>
              <a:t>Titre 2</a:t>
            </a:r>
          </a:p>
          <a:p>
            <a:pPr lvl="2"/>
            <a:r>
              <a:rPr lang="en-GB" altLang="en-GB" smtClean="0"/>
              <a:t>Titre 3</a:t>
            </a:r>
          </a:p>
          <a:p>
            <a:pPr lvl="3"/>
            <a:r>
              <a:rPr lang="en-GB" altLang="en-GB" smtClean="0"/>
              <a:t>Titre 4</a:t>
            </a:r>
          </a:p>
          <a:p>
            <a:pPr lvl="1"/>
            <a:endParaRPr lang="en-GB" altLang="en-GB" smtClean="0"/>
          </a:p>
          <a:p>
            <a:pPr lvl="0"/>
            <a:endParaRPr lang="en-GB" altLang="en-GB" smtClean="0"/>
          </a:p>
        </p:txBody>
      </p:sp>
      <p:sp>
        <p:nvSpPr>
          <p:cNvPr id="1072" name="Line 48"/>
          <p:cNvSpPr>
            <a:spLocks noChangeShapeType="1"/>
          </p:cNvSpPr>
          <p:nvPr/>
        </p:nvSpPr>
        <p:spPr bwMode="auto">
          <a:xfrm flipV="1">
            <a:off x="1325563" y="7269163"/>
            <a:ext cx="0" cy="25400"/>
          </a:xfrm>
          <a:prstGeom prst="line">
            <a:avLst/>
          </a:prstGeom>
          <a:noFill/>
          <a:ln w="9525">
            <a:noFill/>
            <a:round/>
            <a:headEnd type="none" w="sm" len="sm"/>
            <a:tailEnd type="none" w="sm" len="sm"/>
          </a:ln>
          <a:effectLst/>
        </p:spPr>
        <p:txBody>
          <a:bodyPr wrap="none" anchor="ctr"/>
          <a:lstStyle/>
          <a:p>
            <a:pPr>
              <a:defRPr/>
            </a:pPr>
            <a:endParaRPr lang="fr-FR"/>
          </a:p>
        </p:txBody>
      </p:sp>
      <p:sp>
        <p:nvSpPr>
          <p:cNvPr id="1627"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F96B88C6-08C8-4A96-B550-359E0F69C3B6}"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ctr" defTabSz="712788" rtl="0" eaLnBrk="0" fontAlgn="base" hangingPunct="0">
        <a:lnSpc>
          <a:spcPct val="92000"/>
        </a:lnSpc>
        <a:spcBef>
          <a:spcPct val="0"/>
        </a:spcBef>
        <a:spcAft>
          <a:spcPct val="0"/>
        </a:spcAft>
        <a:defRPr sz="3600" b="1">
          <a:solidFill>
            <a:schemeClr val="tx2"/>
          </a:solidFill>
          <a:latin typeface="+mj-lt"/>
          <a:ea typeface="+mj-ea"/>
          <a:cs typeface="+mj-cs"/>
        </a:defRPr>
      </a:lvl1pPr>
      <a:lvl2pPr algn="ctr" defTabSz="712788" rtl="0" eaLnBrk="0" fontAlgn="base" hangingPunct="0">
        <a:lnSpc>
          <a:spcPct val="92000"/>
        </a:lnSpc>
        <a:spcBef>
          <a:spcPct val="0"/>
        </a:spcBef>
        <a:spcAft>
          <a:spcPct val="0"/>
        </a:spcAft>
        <a:defRPr sz="3600" b="1">
          <a:solidFill>
            <a:schemeClr val="tx2"/>
          </a:solidFill>
          <a:latin typeface="Arial" pitchFamily="34" charset="0"/>
        </a:defRPr>
      </a:lvl2pPr>
      <a:lvl3pPr algn="ctr" defTabSz="712788" rtl="0" eaLnBrk="0" fontAlgn="base" hangingPunct="0">
        <a:lnSpc>
          <a:spcPct val="92000"/>
        </a:lnSpc>
        <a:spcBef>
          <a:spcPct val="0"/>
        </a:spcBef>
        <a:spcAft>
          <a:spcPct val="0"/>
        </a:spcAft>
        <a:defRPr sz="3600" b="1">
          <a:solidFill>
            <a:schemeClr val="tx2"/>
          </a:solidFill>
          <a:latin typeface="Arial" pitchFamily="34" charset="0"/>
        </a:defRPr>
      </a:lvl3pPr>
      <a:lvl4pPr algn="ctr" defTabSz="712788" rtl="0" eaLnBrk="0" fontAlgn="base" hangingPunct="0">
        <a:lnSpc>
          <a:spcPct val="92000"/>
        </a:lnSpc>
        <a:spcBef>
          <a:spcPct val="0"/>
        </a:spcBef>
        <a:spcAft>
          <a:spcPct val="0"/>
        </a:spcAft>
        <a:defRPr sz="3600" b="1">
          <a:solidFill>
            <a:schemeClr val="tx2"/>
          </a:solidFill>
          <a:latin typeface="Arial" pitchFamily="34" charset="0"/>
        </a:defRPr>
      </a:lvl4pPr>
      <a:lvl5pPr algn="ctr" defTabSz="712788" rtl="0" eaLnBrk="0" fontAlgn="base" hangingPunct="0">
        <a:lnSpc>
          <a:spcPct val="92000"/>
        </a:lnSpc>
        <a:spcBef>
          <a:spcPct val="0"/>
        </a:spcBef>
        <a:spcAft>
          <a:spcPct val="0"/>
        </a:spcAft>
        <a:defRPr sz="3600" b="1">
          <a:solidFill>
            <a:schemeClr val="tx2"/>
          </a:solidFill>
          <a:latin typeface="Arial" pitchFamily="34" charset="0"/>
        </a:defRPr>
      </a:lvl5pPr>
      <a:lvl6pPr marL="457200" algn="ctr" defTabSz="712788" rtl="0" eaLnBrk="0" fontAlgn="base" hangingPunct="0">
        <a:lnSpc>
          <a:spcPct val="92000"/>
        </a:lnSpc>
        <a:spcBef>
          <a:spcPct val="0"/>
        </a:spcBef>
        <a:spcAft>
          <a:spcPct val="0"/>
        </a:spcAft>
        <a:defRPr sz="3600" b="1">
          <a:solidFill>
            <a:schemeClr val="tx2"/>
          </a:solidFill>
          <a:latin typeface="Arial" pitchFamily="34" charset="0"/>
        </a:defRPr>
      </a:lvl6pPr>
      <a:lvl7pPr marL="914400" algn="ctr" defTabSz="712788" rtl="0" eaLnBrk="0" fontAlgn="base" hangingPunct="0">
        <a:lnSpc>
          <a:spcPct val="92000"/>
        </a:lnSpc>
        <a:spcBef>
          <a:spcPct val="0"/>
        </a:spcBef>
        <a:spcAft>
          <a:spcPct val="0"/>
        </a:spcAft>
        <a:defRPr sz="3600" b="1">
          <a:solidFill>
            <a:schemeClr val="tx2"/>
          </a:solidFill>
          <a:latin typeface="Arial" pitchFamily="34" charset="0"/>
        </a:defRPr>
      </a:lvl7pPr>
      <a:lvl8pPr marL="1371600" algn="ctr" defTabSz="712788" rtl="0" eaLnBrk="0" fontAlgn="base" hangingPunct="0">
        <a:lnSpc>
          <a:spcPct val="92000"/>
        </a:lnSpc>
        <a:spcBef>
          <a:spcPct val="0"/>
        </a:spcBef>
        <a:spcAft>
          <a:spcPct val="0"/>
        </a:spcAft>
        <a:defRPr sz="3600" b="1">
          <a:solidFill>
            <a:schemeClr val="tx2"/>
          </a:solidFill>
          <a:latin typeface="Arial" pitchFamily="34" charset="0"/>
        </a:defRPr>
      </a:lvl8pPr>
      <a:lvl9pPr marL="1828800" algn="ctr" defTabSz="712788" rtl="0" eaLnBrk="0" fontAlgn="base" hangingPunct="0">
        <a:lnSpc>
          <a:spcPct val="92000"/>
        </a:lnSpc>
        <a:spcBef>
          <a:spcPct val="0"/>
        </a:spcBef>
        <a:spcAft>
          <a:spcPct val="0"/>
        </a:spcAft>
        <a:defRPr sz="3600" b="1">
          <a:solidFill>
            <a:schemeClr val="tx2"/>
          </a:solidFill>
          <a:latin typeface="Arial" pitchFamily="34" charset="0"/>
        </a:defRPr>
      </a:lvl9pPr>
    </p:titleStyle>
    <p:bodyStyle>
      <a:lvl1pPr marL="285750" indent="-285750" algn="l" rtl="0" eaLnBrk="0" fontAlgn="base" hangingPunct="0">
        <a:spcBef>
          <a:spcPct val="0"/>
        </a:spcBef>
        <a:spcAft>
          <a:spcPct val="0"/>
        </a:spcAft>
        <a:buSzPct val="50000"/>
        <a:buFont typeface="Monotype Sorts" pitchFamily="2" charset="2"/>
        <a:buChar char="l"/>
        <a:defRPr sz="3000" b="1">
          <a:solidFill>
            <a:srgbClr val="FFFF99"/>
          </a:solidFill>
          <a:latin typeface="+mn-lt"/>
          <a:ea typeface="+mn-ea"/>
          <a:cs typeface="+mn-cs"/>
        </a:defRPr>
      </a:lvl1pPr>
      <a:lvl2pPr marL="685800" indent="-228600" algn="l" rtl="0" eaLnBrk="0" fontAlgn="base" hangingPunct="0">
        <a:spcBef>
          <a:spcPct val="0"/>
        </a:spcBef>
        <a:spcAft>
          <a:spcPct val="0"/>
        </a:spcAft>
        <a:buSzPct val="100000"/>
        <a:buChar char="–"/>
        <a:defRPr sz="2600">
          <a:solidFill>
            <a:schemeClr val="tx1"/>
          </a:solidFill>
          <a:latin typeface="+mn-lt"/>
        </a:defRPr>
      </a:lvl2pPr>
      <a:lvl3pPr marL="1143000" indent="-228600" algn="l" rtl="0" eaLnBrk="0" fontAlgn="base" hangingPunct="0">
        <a:spcBef>
          <a:spcPct val="0"/>
        </a:spcBef>
        <a:spcAft>
          <a:spcPct val="0"/>
        </a:spcAft>
        <a:buSzPct val="100000"/>
        <a:buChar char="•"/>
        <a:defRPr sz="2400">
          <a:solidFill>
            <a:schemeClr val="tx1"/>
          </a:solidFill>
          <a:latin typeface="+mn-lt"/>
        </a:defRPr>
      </a:lvl3pPr>
      <a:lvl4pPr marL="1600200" indent="-228600" algn="l" rtl="0" eaLnBrk="0" fontAlgn="base" hangingPunct="0">
        <a:spcBef>
          <a:spcPct val="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7450138"/>
            <a:ext cx="11049000" cy="169862"/>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6" name="Rectangle 15"/>
          <p:cNvSpPr>
            <a:spLocks noChangeArrowheads="1"/>
          </p:cNvSpPr>
          <p:nvPr/>
        </p:nvSpPr>
        <p:spPr bwMode="white">
          <a:xfrm>
            <a:off x="0" y="0"/>
            <a:ext cx="11049000" cy="1547813"/>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8" name="Rectangle 17"/>
          <p:cNvSpPr>
            <a:spLocks noChangeArrowheads="1"/>
          </p:cNvSpPr>
          <p:nvPr/>
        </p:nvSpPr>
        <p:spPr bwMode="white">
          <a:xfrm>
            <a:off x="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9" name="Rectangle 18"/>
          <p:cNvSpPr>
            <a:spLocks noChangeArrowheads="1"/>
          </p:cNvSpPr>
          <p:nvPr/>
        </p:nvSpPr>
        <p:spPr bwMode="white">
          <a:xfrm>
            <a:off x="10864850" y="0"/>
            <a:ext cx="184150" cy="7620000"/>
          </a:xfrm>
          <a:prstGeom prst="rect">
            <a:avLst/>
          </a:prstGeom>
          <a:solidFill>
            <a:srgbClr val="FFFFFF"/>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9" name="Rectangle 8"/>
          <p:cNvSpPr>
            <a:spLocks noChangeArrowheads="1"/>
          </p:cNvSpPr>
          <p:nvPr/>
        </p:nvSpPr>
        <p:spPr bwMode="auto">
          <a:xfrm>
            <a:off x="180975" y="7097713"/>
            <a:ext cx="10672763" cy="344487"/>
          </a:xfrm>
          <a:prstGeom prst="rect">
            <a:avLst/>
          </a:prstGeom>
          <a:solidFill>
            <a:schemeClr val="accent3"/>
          </a:solidFill>
          <a:ln w="9525" cap="flat" cmpd="sng" algn="ctr">
            <a:noFill/>
            <a:prstDash val="solid"/>
            <a:miter lim="800000"/>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4" name="Espace réservé de la date 13"/>
          <p:cNvSpPr>
            <a:spLocks noGrp="1"/>
          </p:cNvSpPr>
          <p:nvPr>
            <p:ph type="dt" sz="half" idx="2"/>
          </p:nvPr>
        </p:nvSpPr>
        <p:spPr>
          <a:xfrm>
            <a:off x="6997700" y="7116763"/>
            <a:ext cx="3679825" cy="406400"/>
          </a:xfrm>
          <a:prstGeom prst="rect">
            <a:avLst/>
          </a:prstGeom>
        </p:spPr>
        <p:txBody>
          <a:bodyPr vert="horz" lIns="106674" tIns="53337" rIns="106674" bIns="53337"/>
          <a:lstStyle>
            <a:lvl1pPr algn="r" eaLnBrk="1" latinLnBrk="0" hangingPunct="1">
              <a:defRPr kumimoji="0" sz="1600">
                <a:solidFill>
                  <a:srgbClr val="FFFFFF"/>
                </a:solidFill>
                <a:latin typeface="Arial" charset="0"/>
              </a:defRPr>
            </a:lvl1pPr>
          </a:lstStyle>
          <a:p>
            <a:pPr>
              <a:defRPr/>
            </a:pPr>
            <a:fld id="{F850E66E-6FE9-41CD-8880-0F4E86F8CE56}" type="datetimeFigureOut">
              <a:rPr lang="en-US"/>
              <a:pPr>
                <a:defRPr/>
              </a:pPr>
              <a:t>10/6/2011</a:t>
            </a:fld>
            <a:endParaRPr lang="en-US" dirty="0"/>
          </a:p>
        </p:txBody>
      </p:sp>
      <p:sp>
        <p:nvSpPr>
          <p:cNvPr id="3" name="Espace réservé du pied de page 2"/>
          <p:cNvSpPr>
            <a:spLocks noGrp="1"/>
          </p:cNvSpPr>
          <p:nvPr>
            <p:ph type="ftr" sz="quarter" idx="3"/>
          </p:nvPr>
        </p:nvSpPr>
        <p:spPr>
          <a:xfrm>
            <a:off x="368300" y="7123113"/>
            <a:ext cx="4327525" cy="406400"/>
          </a:xfrm>
          <a:prstGeom prst="rect">
            <a:avLst/>
          </a:prstGeom>
        </p:spPr>
        <p:txBody>
          <a:bodyPr vert="horz" lIns="106674" tIns="53337" rIns="106674" bIns="53337"/>
          <a:lstStyle>
            <a:lvl1pPr algn="l" eaLnBrk="1" latinLnBrk="0" hangingPunct="1">
              <a:defRPr kumimoji="0" sz="1400">
                <a:solidFill>
                  <a:srgbClr val="FFFFFF"/>
                </a:solidFill>
                <a:latin typeface="Arial" charset="0"/>
              </a:defRPr>
            </a:lvl1pPr>
          </a:lstStyle>
          <a:p>
            <a:pPr>
              <a:defRPr/>
            </a:pPr>
            <a:endParaRPr lang="en-US"/>
          </a:p>
        </p:txBody>
      </p:sp>
      <p:sp>
        <p:nvSpPr>
          <p:cNvPr id="8" name="Rectangle 7"/>
          <p:cNvSpPr>
            <a:spLocks noChangeArrowheads="1"/>
          </p:cNvSpPr>
          <p:nvPr/>
        </p:nvSpPr>
        <p:spPr bwMode="auto">
          <a:xfrm>
            <a:off x="184150" y="173038"/>
            <a:ext cx="10672763" cy="72739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lIns="106674" tIns="53337" rIns="106674" bIns="53337" anchor="ctr"/>
          <a:lstStyle/>
          <a:p>
            <a:pPr>
              <a:defRPr/>
            </a:pPr>
            <a:endParaRPr lang="en-US" dirty="0">
              <a:latin typeface="Arial" charset="0"/>
            </a:endParaRPr>
          </a:p>
        </p:txBody>
      </p:sp>
      <p:sp>
        <p:nvSpPr>
          <p:cNvPr id="10" name="Connecteur droit 9"/>
          <p:cNvSpPr>
            <a:spLocks noChangeShapeType="1"/>
          </p:cNvSpPr>
          <p:nvPr/>
        </p:nvSpPr>
        <p:spPr bwMode="auto">
          <a:xfrm>
            <a:off x="184150" y="1419225"/>
            <a:ext cx="106727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lIns="106674" tIns="53337" rIns="106674" bIns="53337" anchor="ctr"/>
          <a:lstStyle/>
          <a:p>
            <a:pPr>
              <a:defRPr/>
            </a:pPr>
            <a:endParaRPr lang="en-US">
              <a:latin typeface="Arial" charset="0"/>
            </a:endParaRPr>
          </a:p>
        </p:txBody>
      </p:sp>
      <p:sp>
        <p:nvSpPr>
          <p:cNvPr id="12" name="Ellipse 11"/>
          <p:cNvSpPr/>
          <p:nvPr/>
        </p:nvSpPr>
        <p:spPr>
          <a:xfrm>
            <a:off x="5156200" y="1062038"/>
            <a:ext cx="736600" cy="677862"/>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15" name="Ellipse 14"/>
          <p:cNvSpPr/>
          <p:nvPr/>
        </p:nvSpPr>
        <p:spPr>
          <a:xfrm>
            <a:off x="5270500" y="1166813"/>
            <a:ext cx="508000" cy="46831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6674" tIns="53337" rIns="106674" bIns="53337" anchor="ctr"/>
          <a:lstStyle/>
          <a:p>
            <a:pPr algn="ctr" eaLnBrk="1" hangingPunct="1">
              <a:defRPr/>
            </a:pPr>
            <a:endParaRPr lang="en-US"/>
          </a:p>
        </p:txBody>
      </p:sp>
      <p:sp>
        <p:nvSpPr>
          <p:cNvPr id="23" name="Espace réservé du numéro de diapositive 22"/>
          <p:cNvSpPr>
            <a:spLocks noGrp="1"/>
          </p:cNvSpPr>
          <p:nvPr>
            <p:ph type="sldNum" sz="quarter" idx="4"/>
          </p:nvPr>
        </p:nvSpPr>
        <p:spPr>
          <a:xfrm>
            <a:off x="5248275" y="1155700"/>
            <a:ext cx="552450" cy="490538"/>
          </a:xfrm>
          <a:prstGeom prst="rect">
            <a:avLst/>
          </a:prstGeom>
        </p:spPr>
        <p:txBody>
          <a:bodyPr vert="horz" lIns="53337" tIns="53337" rIns="53337" bIns="53337" anchor="ctr">
            <a:normAutofit/>
          </a:bodyPr>
          <a:lstStyle>
            <a:lvl1pPr algn="ctr" eaLnBrk="1" latinLnBrk="0" hangingPunct="1">
              <a:defRPr kumimoji="0" sz="1900">
                <a:solidFill>
                  <a:schemeClr val="accent3">
                    <a:shade val="75000"/>
                  </a:schemeClr>
                </a:solidFill>
                <a:latin typeface="Arial" charset="0"/>
              </a:defRPr>
            </a:lvl1pPr>
          </a:lstStyle>
          <a:p>
            <a:pPr>
              <a:defRPr/>
            </a:pPr>
            <a:fld id="{272D6400-EFA9-47C1-9987-C29D327D96E0}" type="slidenum">
              <a:rPr lang="en-US"/>
              <a:pPr>
                <a:defRPr/>
              </a:pPr>
              <a:t>‹N°›</a:t>
            </a:fld>
            <a:endParaRPr lang="en-US" dirty="0"/>
          </a:p>
        </p:txBody>
      </p:sp>
      <p:sp>
        <p:nvSpPr>
          <p:cNvPr id="10254" name="Espace réservé du titre 21"/>
          <p:cNvSpPr>
            <a:spLocks noGrp="1"/>
          </p:cNvSpPr>
          <p:nvPr>
            <p:ph type="title"/>
          </p:nvPr>
        </p:nvSpPr>
        <p:spPr bwMode="auto">
          <a:xfrm>
            <a:off x="365125" y="254000"/>
            <a:ext cx="10312400" cy="842963"/>
          </a:xfrm>
          <a:prstGeom prst="rect">
            <a:avLst/>
          </a:prstGeom>
          <a:noFill/>
          <a:ln w="9525">
            <a:noFill/>
            <a:miter lim="800000"/>
            <a:headEnd/>
            <a:tailEnd/>
          </a:ln>
        </p:spPr>
        <p:txBody>
          <a:bodyPr vert="horz" wrap="square" lIns="106674" tIns="53337" rIns="106674" bIns="53337" numCol="1" anchor="b" anchorCtr="0" compatLnSpc="1">
            <a:prstTxWarp prst="textNoShape">
              <a:avLst/>
            </a:prstTxWarp>
          </a:bodyPr>
          <a:lstStyle/>
          <a:p>
            <a:pPr lvl="0"/>
            <a:r>
              <a:rPr lang="fr-FR" smtClean="0"/>
              <a:t>Cliquez pour modifier le style du titre</a:t>
            </a:r>
            <a:endParaRPr lang="en-US" smtClean="0"/>
          </a:p>
        </p:txBody>
      </p:sp>
      <p:sp>
        <p:nvSpPr>
          <p:cNvPr id="10255" name="Espace réservé du texte 12"/>
          <p:cNvSpPr>
            <a:spLocks noGrp="1"/>
          </p:cNvSpPr>
          <p:nvPr>
            <p:ph type="body" idx="1"/>
          </p:nvPr>
        </p:nvSpPr>
        <p:spPr bwMode="auto">
          <a:xfrm>
            <a:off x="365125" y="1693863"/>
            <a:ext cx="10312400" cy="5110162"/>
          </a:xfrm>
          <a:prstGeom prst="rect">
            <a:avLst/>
          </a:prstGeom>
          <a:noFill/>
          <a:ln w="9525">
            <a:noFill/>
            <a:miter lim="800000"/>
            <a:headEnd/>
            <a:tailEnd/>
          </a:ln>
        </p:spPr>
        <p:txBody>
          <a:bodyPr vert="horz" wrap="square" lIns="106674" tIns="53337" rIns="106674" bIns="5333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0" name="Rectangle 602"/>
          <p:cNvSpPr>
            <a:spLocks noChangeArrowheads="1"/>
          </p:cNvSpPr>
          <p:nvPr userDrawn="1"/>
        </p:nvSpPr>
        <p:spPr bwMode="auto">
          <a:xfrm>
            <a:off x="0" y="7054850"/>
            <a:ext cx="11049000" cy="565150"/>
          </a:xfrm>
          <a:prstGeom prst="rect">
            <a:avLst/>
          </a:prstGeom>
          <a:gradFill rotWithShape="0">
            <a:gsLst>
              <a:gs pos="0">
                <a:srgbClr val="FFFFFF"/>
              </a:gs>
              <a:gs pos="50000">
                <a:schemeClr val="bg1"/>
              </a:gs>
              <a:gs pos="100000">
                <a:srgbClr val="FFFFFF"/>
              </a:gs>
            </a:gsLst>
            <a:lin ang="0" scaled="1"/>
          </a:gradFill>
          <a:ln w="12700">
            <a:noFill/>
            <a:miter lim="800000"/>
            <a:headEnd/>
            <a:tailEnd/>
          </a:ln>
          <a:effectLst/>
        </p:spPr>
        <p:txBody>
          <a:bodyPr wrap="none" anchor="ctr"/>
          <a:lstStyle/>
          <a:p>
            <a:pPr algn="ctr" defTabSz="762000">
              <a:defRPr/>
            </a:pPr>
            <a:endParaRPr lang="fr-FR" altLang="en-GB"/>
          </a:p>
        </p:txBody>
      </p:sp>
      <p:sp>
        <p:nvSpPr>
          <p:cNvPr id="21" name="Text Box 603"/>
          <p:cNvSpPr txBox="1">
            <a:spLocks noChangeArrowheads="1"/>
          </p:cNvSpPr>
          <p:nvPr userDrawn="1"/>
        </p:nvSpPr>
        <p:spPr bwMode="auto">
          <a:xfrm>
            <a:off x="0" y="7132638"/>
            <a:ext cx="6913563" cy="312737"/>
          </a:xfrm>
          <a:prstGeom prst="rect">
            <a:avLst/>
          </a:prstGeom>
          <a:noFill/>
          <a:ln w="12700">
            <a:noFill/>
            <a:miter lim="800000"/>
            <a:headEnd type="none" w="sm" len="sm"/>
            <a:tailEnd type="none" w="sm" len="sm"/>
          </a:ln>
          <a:effectLst/>
        </p:spPr>
        <p:txBody>
          <a:bodyPr>
            <a:spAutoFit/>
          </a:bodyPr>
          <a:lstStyle/>
          <a:p>
            <a:pPr algn="ctr" defTabSz="762000">
              <a:spcBef>
                <a:spcPct val="50000"/>
              </a:spcBef>
              <a:defRPr/>
            </a:pPr>
            <a:r>
              <a:rPr lang="fr-FR" altLang="en-GB" sz="1600">
                <a:solidFill>
                  <a:schemeClr val="folHlink"/>
                </a:solidFill>
              </a:rPr>
              <a:t>Introduction </a:t>
            </a:r>
            <a:r>
              <a:rPr lang="en-GB" altLang="en-GB" sz="1600">
                <a:solidFill>
                  <a:schemeClr val="folHlink"/>
                </a:solidFill>
              </a:rPr>
              <a:t>: plasticité des IHMs</a:t>
            </a:r>
            <a:r>
              <a:rPr lang="fr-FR" altLang="en-GB" sz="1600">
                <a:solidFill>
                  <a:schemeClr val="folHlink"/>
                </a:solidFill>
              </a:rPr>
              <a:t>  – Page </a:t>
            </a:r>
            <a:fld id="{74B29636-2664-4240-A239-8AC1D3CA3F09}" type="slidenum">
              <a:rPr lang="fr-FR" altLang="en-GB" sz="1600">
                <a:solidFill>
                  <a:schemeClr val="folHlink"/>
                </a:solidFill>
              </a:rPr>
              <a:pPr algn="ctr" defTabSz="762000">
                <a:spcBef>
                  <a:spcPct val="50000"/>
                </a:spcBef>
                <a:defRPr/>
              </a:pPr>
              <a:t>‹N°›</a:t>
            </a:fld>
            <a:endParaRPr lang="fr-FR" altLang="en-GB" sz="1600">
              <a:solidFill>
                <a:schemeClr val="folHlink"/>
              </a:solidFill>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eaLnBrk="0" fontAlgn="base" hangingPunct="0">
        <a:spcBef>
          <a:spcPct val="0"/>
        </a:spcBef>
        <a:spcAft>
          <a:spcPct val="0"/>
        </a:spcAft>
        <a:defRPr sz="3800" kern="1200">
          <a:solidFill>
            <a:srgbClr val="7B9899"/>
          </a:solidFill>
          <a:latin typeface="+mj-lt"/>
          <a:ea typeface="+mj-ea"/>
          <a:cs typeface="+mj-cs"/>
        </a:defRPr>
      </a:lvl1pPr>
      <a:lvl2pPr algn="ctr" rtl="0" eaLnBrk="0" fontAlgn="base" hangingPunct="0">
        <a:spcBef>
          <a:spcPct val="0"/>
        </a:spcBef>
        <a:spcAft>
          <a:spcPct val="0"/>
        </a:spcAft>
        <a:defRPr sz="3800">
          <a:solidFill>
            <a:srgbClr val="7B9899"/>
          </a:solidFill>
          <a:latin typeface="Georgia" pitchFamily="18" charset="0"/>
        </a:defRPr>
      </a:lvl2pPr>
      <a:lvl3pPr algn="ctr" rtl="0" eaLnBrk="0" fontAlgn="base" hangingPunct="0">
        <a:spcBef>
          <a:spcPct val="0"/>
        </a:spcBef>
        <a:spcAft>
          <a:spcPct val="0"/>
        </a:spcAft>
        <a:defRPr sz="3800">
          <a:solidFill>
            <a:srgbClr val="7B9899"/>
          </a:solidFill>
          <a:latin typeface="Georgia" pitchFamily="18" charset="0"/>
        </a:defRPr>
      </a:lvl3pPr>
      <a:lvl4pPr algn="ctr" rtl="0" eaLnBrk="0" fontAlgn="base" hangingPunct="0">
        <a:spcBef>
          <a:spcPct val="0"/>
        </a:spcBef>
        <a:spcAft>
          <a:spcPct val="0"/>
        </a:spcAft>
        <a:defRPr sz="3800">
          <a:solidFill>
            <a:srgbClr val="7B9899"/>
          </a:solidFill>
          <a:latin typeface="Georgia" pitchFamily="18" charset="0"/>
        </a:defRPr>
      </a:lvl4pPr>
      <a:lvl5pPr algn="ctr" rtl="0" eaLnBrk="0" fontAlgn="base" hangingPunct="0">
        <a:spcBef>
          <a:spcPct val="0"/>
        </a:spcBef>
        <a:spcAft>
          <a:spcPct val="0"/>
        </a:spcAft>
        <a:defRPr sz="3800">
          <a:solidFill>
            <a:srgbClr val="7B9899"/>
          </a:solidFill>
          <a:latin typeface="Georgia" pitchFamily="18" charset="0"/>
        </a:defRPr>
      </a:lvl5pPr>
      <a:lvl6pPr marL="457200" algn="ctr" rtl="0" fontAlgn="base">
        <a:spcBef>
          <a:spcPct val="0"/>
        </a:spcBef>
        <a:spcAft>
          <a:spcPct val="0"/>
        </a:spcAft>
        <a:defRPr sz="3800">
          <a:solidFill>
            <a:srgbClr val="7B9899"/>
          </a:solidFill>
          <a:latin typeface="Georgia" pitchFamily="18" charset="0"/>
        </a:defRPr>
      </a:lvl6pPr>
      <a:lvl7pPr marL="914400" algn="ctr" rtl="0" fontAlgn="base">
        <a:spcBef>
          <a:spcPct val="0"/>
        </a:spcBef>
        <a:spcAft>
          <a:spcPct val="0"/>
        </a:spcAft>
        <a:defRPr sz="3800">
          <a:solidFill>
            <a:srgbClr val="7B9899"/>
          </a:solidFill>
          <a:latin typeface="Georgia" pitchFamily="18" charset="0"/>
        </a:defRPr>
      </a:lvl7pPr>
      <a:lvl8pPr marL="1371600" algn="ctr" rtl="0" fontAlgn="base">
        <a:spcBef>
          <a:spcPct val="0"/>
        </a:spcBef>
        <a:spcAft>
          <a:spcPct val="0"/>
        </a:spcAft>
        <a:defRPr sz="3800">
          <a:solidFill>
            <a:srgbClr val="7B9899"/>
          </a:solidFill>
          <a:latin typeface="Georgia" pitchFamily="18" charset="0"/>
        </a:defRPr>
      </a:lvl8pPr>
      <a:lvl9pPr marL="1828800" algn="ctr" rtl="0" fontAlgn="base">
        <a:spcBef>
          <a:spcPct val="0"/>
        </a:spcBef>
        <a:spcAft>
          <a:spcPct val="0"/>
        </a:spcAft>
        <a:defRPr sz="3800">
          <a:solidFill>
            <a:srgbClr val="7B9899"/>
          </a:solidFill>
          <a:latin typeface="Georgia" pitchFamily="18" charset="0"/>
        </a:defRPr>
      </a:lvl9pPr>
    </p:titleStyle>
    <p:bodyStyle>
      <a:lvl1pPr marL="319088" indent="-319088" algn="l" rtl="0" eaLnBrk="0" fontAlgn="base" hangingPunct="0">
        <a:spcBef>
          <a:spcPct val="20000"/>
        </a:spcBef>
        <a:spcAft>
          <a:spcPct val="0"/>
        </a:spcAft>
        <a:buClr>
          <a:schemeClr val="accent1"/>
        </a:buClr>
        <a:buSzPct val="85000"/>
        <a:buFont typeface="Wingdings 2" pitchFamily="18" charset="2"/>
        <a:buChar char=""/>
        <a:defRPr sz="3100" kern="1200">
          <a:solidFill>
            <a:schemeClr val="tx1"/>
          </a:solidFill>
          <a:latin typeface="+mn-lt"/>
          <a:ea typeface="+mn-ea"/>
          <a:cs typeface="+mn-cs"/>
        </a:defRPr>
      </a:lvl1pPr>
      <a:lvl2pPr marL="639763" indent="-319088" algn="l" rtl="0" eaLnBrk="0" fontAlgn="base" hangingPunct="0">
        <a:spcBef>
          <a:spcPct val="20000"/>
        </a:spcBef>
        <a:spcAft>
          <a:spcPct val="0"/>
        </a:spcAft>
        <a:buClr>
          <a:schemeClr val="accent2"/>
        </a:buClr>
        <a:buSzPct val="70000"/>
        <a:buFont typeface="Wingdings" pitchFamily="2" charset="2"/>
        <a:buChar char=""/>
        <a:defRPr sz="2600" kern="1200">
          <a:solidFill>
            <a:schemeClr val="tx2"/>
          </a:solidFill>
          <a:latin typeface="+mn-lt"/>
          <a:ea typeface="+mn-ea"/>
          <a:cs typeface="+mn-cs"/>
        </a:defRPr>
      </a:lvl2pPr>
      <a:lvl3pPr marL="958850" indent="-265113" algn="l" rtl="0" eaLnBrk="0" fontAlgn="base" hangingPunct="0">
        <a:spcBef>
          <a:spcPct val="20000"/>
        </a:spcBef>
        <a:spcAft>
          <a:spcPct val="0"/>
        </a:spcAft>
        <a:buClr>
          <a:srgbClr val="8CADAE"/>
        </a:buClr>
        <a:buSzPct val="75000"/>
        <a:buFont typeface="Wingdings 2" pitchFamily="18" charset="2"/>
        <a:buChar char=""/>
        <a:defRPr sz="2300" kern="1200">
          <a:solidFill>
            <a:schemeClr val="tx1"/>
          </a:solidFill>
          <a:latin typeface="+mn-lt"/>
          <a:ea typeface="+mn-ea"/>
          <a:cs typeface="+mn-cs"/>
        </a:defRPr>
      </a:lvl3pPr>
      <a:lvl4pPr marL="1279525" indent="-265113" algn="l" rtl="0" eaLnBrk="0" fontAlgn="base" hangingPunct="0">
        <a:spcBef>
          <a:spcPct val="20000"/>
        </a:spcBef>
        <a:spcAft>
          <a:spcPct val="0"/>
        </a:spcAft>
        <a:buClr>
          <a:srgbClr val="8C7B70"/>
        </a:buClr>
        <a:buSzPct val="70000"/>
        <a:buFont typeface="Wingdings" pitchFamily="2" charset="2"/>
        <a:buChar char=""/>
        <a:defRPr sz="2300" kern="1200">
          <a:solidFill>
            <a:schemeClr val="tx2"/>
          </a:solidFill>
          <a:latin typeface="+mn-lt"/>
          <a:ea typeface="+mn-ea"/>
          <a:cs typeface="+mn-cs"/>
        </a:defRPr>
      </a:lvl4pPr>
      <a:lvl5pPr marL="1598613" indent="-265113" algn="l" rtl="0" eaLnBrk="0" fontAlgn="base" hangingPunct="0">
        <a:spcBef>
          <a:spcPct val="20000"/>
        </a:spcBef>
        <a:spcAft>
          <a:spcPct val="0"/>
        </a:spcAft>
        <a:buClr>
          <a:srgbClr val="8FB08C"/>
        </a:buClr>
        <a:buChar char="•"/>
        <a:defRPr sz="2100" kern="1200">
          <a:solidFill>
            <a:schemeClr val="tx1"/>
          </a:solidFill>
          <a:latin typeface="+mn-lt"/>
          <a:ea typeface="+mn-ea"/>
          <a:cs typeface="+mn-cs"/>
        </a:defRPr>
      </a:lvl5pPr>
      <a:lvl6pPr marL="1920130" indent="-213348" algn="l" rtl="0" eaLnBrk="1" latinLnBrk="0" hangingPunct="1">
        <a:spcBef>
          <a:spcPct val="20000"/>
        </a:spcBef>
        <a:buClr>
          <a:schemeClr val="accent6"/>
        </a:buClr>
        <a:buSzPct val="80000"/>
        <a:buFont typeface="Wingdings 2"/>
        <a:buChar char=""/>
        <a:defRPr kumimoji="0" sz="2100" kern="1200">
          <a:solidFill>
            <a:schemeClr val="tx1"/>
          </a:solidFill>
          <a:latin typeface="+mn-lt"/>
          <a:ea typeface="+mn-ea"/>
          <a:cs typeface="+mn-cs"/>
        </a:defRPr>
      </a:lvl6pPr>
      <a:lvl7pPr marL="2240152" indent="-213348" algn="l" rtl="0" eaLnBrk="1" latinLnBrk="0" hangingPunct="1">
        <a:spcBef>
          <a:spcPct val="20000"/>
        </a:spcBef>
        <a:buClr>
          <a:schemeClr val="accent1">
            <a:shade val="75000"/>
          </a:schemeClr>
        </a:buClr>
        <a:buSzPct val="90000"/>
        <a:buChar char="•"/>
        <a:defRPr kumimoji="0" sz="1900" kern="1200" baseline="0">
          <a:solidFill>
            <a:schemeClr val="tx1"/>
          </a:solidFill>
          <a:latin typeface="+mn-lt"/>
          <a:ea typeface="+mn-ea"/>
          <a:cs typeface="+mn-cs"/>
        </a:defRPr>
      </a:lvl7pPr>
      <a:lvl8pPr marL="2453500" indent="-213348" algn="l" rtl="0" eaLnBrk="1" latinLnBrk="0" hangingPunct="1">
        <a:spcBef>
          <a:spcPct val="20000"/>
        </a:spcBef>
        <a:buClr>
          <a:schemeClr val="accent4">
            <a:shade val="75000"/>
          </a:schemeClr>
        </a:buClr>
        <a:buChar char="•"/>
        <a:defRPr kumimoji="0" sz="1900" kern="1200">
          <a:solidFill>
            <a:schemeClr val="tx1"/>
          </a:solidFill>
          <a:latin typeface="+mn-lt"/>
          <a:ea typeface="+mn-ea"/>
          <a:cs typeface="+mn-cs"/>
        </a:defRPr>
      </a:lvl8pPr>
      <a:lvl9pPr marL="2773522" indent="-213348" algn="l" rtl="0" eaLnBrk="1" latinLnBrk="0" hangingPunct="1">
        <a:spcBef>
          <a:spcPct val="20000"/>
        </a:spcBef>
        <a:buClr>
          <a:schemeClr val="accent2">
            <a:shade val="75000"/>
          </a:schemeClr>
        </a:buClr>
        <a:buSzPct val="90000"/>
        <a:buChar char="•"/>
        <a:defRPr kumimoji="0" sz="16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33370" algn="l" rtl="0" eaLnBrk="1" latinLnBrk="0" hangingPunct="1">
        <a:defRPr kumimoji="0" kern="1200">
          <a:solidFill>
            <a:schemeClr val="tx1"/>
          </a:solidFill>
          <a:latin typeface="+mn-lt"/>
          <a:ea typeface="+mn-ea"/>
          <a:cs typeface="+mn-cs"/>
        </a:defRPr>
      </a:lvl2pPr>
      <a:lvl3pPr marL="1066739" algn="l" rtl="0" eaLnBrk="1" latinLnBrk="0" hangingPunct="1">
        <a:defRPr kumimoji="0" kern="1200">
          <a:solidFill>
            <a:schemeClr val="tx1"/>
          </a:solidFill>
          <a:latin typeface="+mn-lt"/>
          <a:ea typeface="+mn-ea"/>
          <a:cs typeface="+mn-cs"/>
        </a:defRPr>
      </a:lvl3pPr>
      <a:lvl4pPr marL="1600109" algn="l" rtl="0" eaLnBrk="1" latinLnBrk="0" hangingPunct="1">
        <a:defRPr kumimoji="0" kern="1200">
          <a:solidFill>
            <a:schemeClr val="tx1"/>
          </a:solidFill>
          <a:latin typeface="+mn-lt"/>
          <a:ea typeface="+mn-ea"/>
          <a:cs typeface="+mn-cs"/>
        </a:defRPr>
      </a:lvl4pPr>
      <a:lvl5pPr marL="2133478" algn="l" rtl="0" eaLnBrk="1" latinLnBrk="0" hangingPunct="1">
        <a:defRPr kumimoji="0" kern="1200">
          <a:solidFill>
            <a:schemeClr val="tx1"/>
          </a:solidFill>
          <a:latin typeface="+mn-lt"/>
          <a:ea typeface="+mn-ea"/>
          <a:cs typeface="+mn-cs"/>
        </a:defRPr>
      </a:lvl5pPr>
      <a:lvl6pPr marL="2666848" algn="l" rtl="0" eaLnBrk="1" latinLnBrk="0" hangingPunct="1">
        <a:defRPr kumimoji="0" kern="1200">
          <a:solidFill>
            <a:schemeClr val="tx1"/>
          </a:solidFill>
          <a:latin typeface="+mn-lt"/>
          <a:ea typeface="+mn-ea"/>
          <a:cs typeface="+mn-cs"/>
        </a:defRPr>
      </a:lvl6pPr>
      <a:lvl7pPr marL="3200217" algn="l" rtl="0" eaLnBrk="1" latinLnBrk="0" hangingPunct="1">
        <a:defRPr kumimoji="0" kern="1200">
          <a:solidFill>
            <a:schemeClr val="tx1"/>
          </a:solidFill>
          <a:latin typeface="+mn-lt"/>
          <a:ea typeface="+mn-ea"/>
          <a:cs typeface="+mn-cs"/>
        </a:defRPr>
      </a:lvl7pPr>
      <a:lvl8pPr marL="3733587" algn="l" rtl="0" eaLnBrk="1" latinLnBrk="0" hangingPunct="1">
        <a:defRPr kumimoji="0" kern="1200">
          <a:solidFill>
            <a:schemeClr val="tx1"/>
          </a:solidFill>
          <a:latin typeface="+mn-lt"/>
          <a:ea typeface="+mn-ea"/>
          <a:cs typeface="+mn-cs"/>
        </a:defRPr>
      </a:lvl8pPr>
      <a:lvl9pPr marL="42669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inna@polytech.unice.fr" TargetMode="Externa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oleObject" Target="../embeddings/oleObject3.bin"/><Relationship Id="rId7"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7"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http://images.cdiscount.com/imagesCNET/07/470027-066,180407-.jpg" TargetMode="External"/><Relationship Id="rId5" Type="http://schemas.openxmlformats.org/officeDocument/2006/relationships/image" Target="../media/image47.jpeg"/><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w3.org/2005/Incubator/model-based-ui/XGR-mbui-20100504"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hyperlink" Target="http://www.oasis-open.org/" TargetMode="External"/><Relationship Id="rId3" Type="http://schemas.openxmlformats.org/officeDocument/2006/relationships/hyperlink" Target="http://fr.wikipedia.org/wiki/Environnement_graphique" TargetMode="External"/><Relationship Id="rId7" Type="http://schemas.openxmlformats.org/officeDocument/2006/relationships/hyperlink" Target="http://www.uiml.org/specs/uiml3/" TargetMode="External"/><Relationship Id="rId2" Type="http://schemas.openxmlformats.org/officeDocument/2006/relationships/hyperlink" Target="http://fr.wikipedia.org/wiki/Extensible_Markup_Language" TargetMode="External"/><Relationship Id="rId1" Type="http://schemas.openxmlformats.org/officeDocument/2006/relationships/slideLayout" Target="../slideLayouts/slideLayout20.xml"/><Relationship Id="rId6" Type="http://schemas.openxmlformats.org/officeDocument/2006/relationships/hyperlink" Target="http://www.uiml.org/specs/uiml1/index.htm" TargetMode="External"/><Relationship Id="rId5" Type="http://schemas.openxmlformats.org/officeDocument/2006/relationships/hyperlink" Target="http://fr.wikipedia.org/w/index.php?title=Java_awt&amp;action=edit&amp;redlink=1" TargetMode="External"/><Relationship Id="rId4" Type="http://schemas.openxmlformats.org/officeDocument/2006/relationships/hyperlink" Target="http://fr.wikipedia.org/wiki/Environnements_graphiqu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hyperlink" Target="http://www.openplug.com/about/news/226-alcatel-lucent-acquires-openplug"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atelierihm.polytech.unice.fr/bibliographie/"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6" Type="http://schemas.openxmlformats.org/officeDocument/2006/relationships/hyperlink" Target="http://www.univ-valenciennes.fr/LAMIH-intra/site/commun/_gestion/publis/recherche/resultat.php?id_perso=97&amp;langue=lang_fr" TargetMode="External"/><Relationship Id="rId5" Type="http://schemas.openxmlformats.org/officeDocument/2006/relationships/hyperlink" Target="http://uclouvain.academia.edu/JeanVanderdonckt/Papers" TargetMode="External"/><Relationship Id="rId4" Type="http://schemas.openxmlformats.org/officeDocument/2006/relationships/hyperlink" Target="http://hiis.isti.cnr.it/publications.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giove.isti.cnr.it/projects/cameleon/ucl.html" TargetMode="External"/><Relationship Id="rId7" Type="http://schemas.openxmlformats.org/officeDocument/2006/relationships/hyperlink" Target="http://iihm.imag.fr/publication/BDB+04a/" TargetMode="External"/><Relationship Id="rId2" Type="http://schemas.openxmlformats.org/officeDocument/2006/relationships/hyperlink" Target="http://giove.isti.cnr.it/projects/cameleon/isti.html" TargetMode="External"/><Relationship Id="rId1" Type="http://schemas.openxmlformats.org/officeDocument/2006/relationships/slideLayout" Target="../slideLayouts/slideLayout20.xml"/><Relationship Id="rId6" Type="http://schemas.openxmlformats.org/officeDocument/2006/relationships/hyperlink" Target="http://iihm.imag.fr/publication/C10a/" TargetMode="External"/><Relationship Id="rId5" Type="http://schemas.openxmlformats.org/officeDocument/2006/relationships/image" Target="../media/image4.gif"/><Relationship Id="rId4" Type="http://schemas.openxmlformats.org/officeDocument/2006/relationships/hyperlink" Target="http://giove.isti.cnr.it/projects/cameleon/ujf.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7.png"/><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http://www.servface.eu/index.php?option=com_docman&amp;task=cat_view&amp;gid=34&amp;limit=5&amp;limitstart=0&amp;order=date&amp;dir=DESC&amp;Itemid=60" TargetMode="External"/><Relationship Id="rId2" Type="http://schemas.openxmlformats.org/officeDocument/2006/relationships/hyperlink" Target="http://hiis.isti.cnr.it/publications.php" TargetMode="External"/><Relationship Id="rId1" Type="http://schemas.openxmlformats.org/officeDocument/2006/relationships/slideLayout" Target="../slideLayouts/slideLayout20.xml"/><Relationship Id="rId4" Type="http://schemas.openxmlformats.org/officeDocument/2006/relationships/image" Target="../media/image4.gif"/></Relationships>
</file>

<file path=ppt/slides/_rels/slide48.xml.rels><?xml version="1.0" encoding="UTF-8" standalone="yes"?>
<Relationships xmlns="http://schemas.openxmlformats.org/package/2006/relationships"><Relationship Id="rId3" Type="http://schemas.openxmlformats.org/officeDocument/2006/relationships/hyperlink" Target="http://www.usixml.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www.usixml.eu/newsletters" TargetMode="External"/><Relationship Id="rId2" Type="http://schemas.openxmlformats.org/officeDocument/2006/relationships/hyperlink" Target="http://www.usixml.eu/effective-ie-done/scientific-publications" TargetMode="External"/><Relationship Id="rId1" Type="http://schemas.openxmlformats.org/officeDocument/2006/relationships/slideLayout" Target="../slideLayouts/slideLayout20.xml"/><Relationship Id="rId6" Type="http://schemas.openxmlformats.org/officeDocument/2006/relationships/image" Target="../media/image58.jpeg"/><Relationship Id="rId5" Type="http://schemas.openxmlformats.org/officeDocument/2006/relationships/hyperlink" Target="http://www.awt.be/web/mob/index.aspx?page=mob,fr,foc,100,062" TargetMode="Externa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uclouvain.academia.edu/JeanVanderdonckt/Papers/270313/Generating_User_Interface_for_Information_Applications_from_Task_Domain_and_User_models_with_DB-USE" TargetMode="External"/><Relationship Id="rId2" Type="http://schemas.openxmlformats.org/officeDocument/2006/relationships/hyperlink" Target="http://uclouvain.academia.edu/JeanVanderdonckt/Papers"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uclouvain.academia.edu/JeanVanderdonckt/Papers/270311/User_Interface_Composition_with_UsiX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iihm.imag.fr/publication/MFC11b/" TargetMode="External"/><Relationship Id="rId2" Type="http://schemas.openxmlformats.org/officeDocument/2006/relationships/hyperlink" Target="http://iihm.imag.fr/publication/"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iihm.imag.fr/publication/GCM+09a/"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hyperlink" Target="http://proton.polytech.unice.fr/biblio/displayReference.php?export=htmlPerso&amp;&amp;nom=Joffroy&amp;&amp;prenom=C&#233;dric" TargetMode="External"/><Relationship Id="rId2" Type="http://schemas.openxmlformats.org/officeDocument/2006/relationships/hyperlink" Target="http://atelierihm.polytech.unice.fr/bibliographie/" TargetMode="External"/><Relationship Id="rId1" Type="http://schemas.openxmlformats.org/officeDocument/2006/relationships/slideLayout" Target="../slideLayouts/slideLayout20.xml"/><Relationship Id="rId5" Type="http://schemas.openxmlformats.org/officeDocument/2006/relationships/image" Target="../media/image4.gif"/><Relationship Id="rId4" Type="http://schemas.openxmlformats.org/officeDocument/2006/relationships/hyperlink" Target="https://nyx.unice.fr/publis/brel-pinna-dery-etal:2011.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iihm.imag.fr/publication/GCM+09a/" TargetMode="External"/><Relationship Id="rId2" Type="http://schemas.openxmlformats.org/officeDocument/2006/relationships/hyperlink" Target="http://iihm.imag.fr/publication/MFC11b/" TargetMode="External"/><Relationship Id="rId1" Type="http://schemas.openxmlformats.org/officeDocument/2006/relationships/slideLayout" Target="../slideLayouts/slideLayout20.xml"/><Relationship Id="rId6" Type="http://schemas.openxmlformats.org/officeDocument/2006/relationships/hyperlink" Target="http://uclouvain.academia.edu/JeanVanderdonckt/Papers/270311/User_Interface_Composition_with_UsiXML" TargetMode="External"/><Relationship Id="rId5" Type="http://schemas.openxmlformats.org/officeDocument/2006/relationships/hyperlink" Target="http://www.usixml.eu/newsletters" TargetMode="External"/><Relationship Id="rId4" Type="http://schemas.openxmlformats.org/officeDocument/2006/relationships/hyperlink" Target="http://uclouvain.academia.edu/JeanVanderdonckt/Papers/270313/Generating_User_Interface_for_Information_Applications_from_Task_Domain_and_User_models_with_DB-US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iihm.imag.fr/publication/C10a/" TargetMode="External"/><Relationship Id="rId2" Type="http://schemas.openxmlformats.org/officeDocument/2006/relationships/hyperlink" Target="http://www.servface.eu/index.php?option=com_docman&amp;task=cat_view&amp;gid=34&amp;limit=5&amp;limitstart=0&amp;order=date&amp;dir=DESC&amp;Itemid=60" TargetMode="External"/><Relationship Id="rId1" Type="http://schemas.openxmlformats.org/officeDocument/2006/relationships/slideLayout" Target="../slideLayouts/slideLayout20.xml"/><Relationship Id="rId5" Type="http://schemas.openxmlformats.org/officeDocument/2006/relationships/hyperlink" Target="http://www.w3.org/2005/Incubator/model-based-ui/XGR-mbui-20100504" TargetMode="External"/><Relationship Id="rId4" Type="http://schemas.openxmlformats.org/officeDocument/2006/relationships/hyperlink" Target="http://iihm.imag.fr/publication/BDB+04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95325" y="2287588"/>
            <a:ext cx="9096375" cy="808037"/>
          </a:xfrm>
          <a:solidFill>
            <a:schemeClr val="accent1"/>
          </a:solidFill>
        </p:spPr>
        <p:txBody>
          <a:bodyPr>
            <a:normAutofit fontScale="90000"/>
          </a:bodyPr>
          <a:lstStyle/>
          <a:p>
            <a:pPr eaLnBrk="1" fontAlgn="auto" hangingPunct="1">
              <a:lnSpc>
                <a:spcPct val="125000"/>
              </a:lnSpc>
              <a:spcBef>
                <a:spcPct val="40000"/>
              </a:spcBef>
              <a:spcAft>
                <a:spcPts val="0"/>
              </a:spcAft>
              <a:defRPr/>
            </a:pP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
            </a:r>
            <a:br>
              <a:rPr lang="en-GB" altLang="en-GB" sz="4000" dirty="0" smtClean="0">
                <a:cs typeface="Times New Roman" pitchFamily="18" charset="0"/>
              </a:rPr>
            </a:br>
            <a:r>
              <a:rPr lang="en-GB" altLang="en-GB" sz="4000" dirty="0" smtClean="0">
                <a:cs typeface="Times New Roman" pitchFamily="18" charset="0"/>
              </a:rPr>
              <a:t>IHM  et </a:t>
            </a:r>
            <a:r>
              <a:rPr lang="en-GB" altLang="en-GB" sz="4000" dirty="0" err="1" smtClean="0">
                <a:cs typeface="Times New Roman" pitchFamily="18" charset="0"/>
              </a:rPr>
              <a:t>plasticité</a:t>
            </a:r>
            <a:r>
              <a:rPr lang="en-GB" altLang="en-GB" sz="4000" dirty="0" smtClean="0">
                <a:cs typeface="Times New Roman" pitchFamily="18" charset="0"/>
              </a:rPr>
              <a:t> </a:t>
            </a:r>
            <a:br>
              <a:rPr lang="en-GB" altLang="en-GB" sz="4000" dirty="0" smtClean="0">
                <a:cs typeface="Times New Roman" pitchFamily="18" charset="0"/>
              </a:rPr>
            </a:br>
            <a:r>
              <a:rPr lang="en-GB" altLang="en-GB" sz="4000" dirty="0" err="1" smtClean="0">
                <a:cs typeface="Times New Roman" pitchFamily="18" charset="0"/>
              </a:rPr>
              <a:t>ou</a:t>
            </a:r>
            <a:r>
              <a:rPr lang="en-GB" altLang="en-GB" sz="4000" dirty="0" smtClean="0">
                <a:cs typeface="Times New Roman" pitchFamily="18" charset="0"/>
              </a:rPr>
              <a:t> Adaptation des IHMs aux supports</a:t>
            </a:r>
            <a:br>
              <a:rPr lang="en-GB" altLang="en-GB" sz="4000" dirty="0" smtClean="0">
                <a:cs typeface="Times New Roman" pitchFamily="18" charset="0"/>
              </a:rPr>
            </a:br>
            <a:r>
              <a:rPr lang="fr-FR" altLang="en-GB" sz="2800" dirty="0" smtClean="0">
                <a:solidFill>
                  <a:srgbClr val="FFFFCC"/>
                </a:solidFill>
              </a:rPr>
              <a:t/>
            </a:r>
            <a:br>
              <a:rPr lang="fr-FR" altLang="en-GB" sz="2800" dirty="0" smtClean="0">
                <a:solidFill>
                  <a:srgbClr val="FFFFCC"/>
                </a:solidFill>
              </a:rPr>
            </a:br>
            <a:r>
              <a:rPr lang="en-GB" altLang="en-GB" sz="2800" dirty="0" smtClean="0">
                <a:solidFill>
                  <a:srgbClr val="FFFFCC"/>
                </a:solidFill>
              </a:rPr>
              <a:t/>
            </a:r>
            <a:br>
              <a:rPr lang="en-GB" altLang="en-GB" sz="2800" dirty="0" smtClean="0">
                <a:solidFill>
                  <a:srgbClr val="FFFFCC"/>
                </a:solidFill>
              </a:rPr>
            </a:br>
            <a:endParaRPr lang="fr-FR" altLang="en-GB" sz="2800" dirty="0" smtClean="0">
              <a:solidFill>
                <a:srgbClr val="FFFFCC"/>
              </a:solidFill>
            </a:endParaRPr>
          </a:p>
        </p:txBody>
      </p:sp>
      <p:sp>
        <p:nvSpPr>
          <p:cNvPr id="23555"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
        <p:nvSpPr>
          <p:cNvPr id="23556" name="Rectangle 4"/>
          <p:cNvSpPr>
            <a:spLocks noChangeArrowheads="1"/>
          </p:cNvSpPr>
          <p:nvPr/>
        </p:nvSpPr>
        <p:spPr bwMode="auto">
          <a:xfrm>
            <a:off x="2476500" y="3852863"/>
            <a:ext cx="5524500" cy="3333750"/>
          </a:xfrm>
          <a:prstGeom prst="rect">
            <a:avLst/>
          </a:prstGeom>
          <a:noFill/>
          <a:ln w="9525">
            <a:noFill/>
            <a:miter lim="800000"/>
            <a:headEnd/>
            <a:tailEnd/>
          </a:ln>
        </p:spPr>
        <p:txBody>
          <a:bodyPr>
            <a:spAutoFit/>
          </a:bodyPr>
          <a:lstStyle/>
          <a:p>
            <a:pPr algn="ctr"/>
            <a:r>
              <a:rPr lang="en-GB" altLang="en-GB">
                <a:cs typeface="Times New Roman" pitchFamily="18" charset="0"/>
              </a:rPr>
              <a:t>IHM et</a:t>
            </a:r>
            <a:br>
              <a:rPr lang="en-GB" altLang="en-GB">
                <a:cs typeface="Times New Roman" pitchFamily="18" charset="0"/>
              </a:rPr>
            </a:br>
            <a:r>
              <a:rPr lang="en-GB" altLang="en-GB">
                <a:cs typeface="Times New Roman" pitchFamily="18" charset="0"/>
              </a:rPr>
              <a:t>Différents supports</a:t>
            </a:r>
            <a:br>
              <a:rPr lang="en-GB" altLang="en-GB">
                <a:cs typeface="Times New Roman" pitchFamily="18" charset="0"/>
              </a:rPr>
            </a:br>
            <a:r>
              <a:rPr lang="en-GB" altLang="en-GB">
                <a:cs typeface="Times New Roman" pitchFamily="18" charset="0"/>
              </a:rPr>
              <a:t>Différents utilisateurs</a:t>
            </a:r>
            <a:br>
              <a:rPr lang="en-GB" altLang="en-GB">
                <a:cs typeface="Times New Roman" pitchFamily="18" charset="0"/>
              </a:rPr>
            </a:br>
            <a:r>
              <a:rPr lang="en-GB" altLang="en-GB">
                <a:cs typeface="Times New Roman" pitchFamily="18" charset="0"/>
              </a:rPr>
              <a:t>Différents environnements  </a:t>
            </a:r>
          </a:p>
          <a:p>
            <a:pPr algn="ctr"/>
            <a:endParaRPr lang="en-GB" altLang="en-GB">
              <a:cs typeface="Times New Roman" pitchFamily="18" charset="0"/>
            </a:endParaRPr>
          </a:p>
          <a:p>
            <a:pPr algn="ctr"/>
            <a:r>
              <a:rPr lang="en-GB" altLang="en-GB">
                <a:cs typeface="Times New Roman" pitchFamily="18" charset="0"/>
              </a:rPr>
              <a:t> </a:t>
            </a:r>
            <a:br>
              <a:rPr lang="en-GB" altLang="en-GB">
                <a:cs typeface="Times New Roman" pitchFamily="18" charset="0"/>
              </a:rPr>
            </a:br>
            <a:r>
              <a:rPr lang="en-GB" altLang="en-GB">
                <a:cs typeface="Times New Roman" pitchFamily="18" charset="0"/>
              </a:rPr>
              <a:t>Problématique - aperçu des solutions industrielles et recherche</a:t>
            </a:r>
          </a:p>
          <a:p>
            <a:pPr algn="ctr"/>
            <a:endParaRPr lang="en-GB" altLang="en-GB">
              <a:cs typeface="Times New Roman" pitchFamily="18" charset="0"/>
            </a:endParaRPr>
          </a:p>
          <a:p>
            <a:pPr algn="ctr"/>
            <a:endParaRPr lang="en-GB" altLang="en-GB">
              <a:cs typeface="Times New Roman" pitchFamily="18" charset="0"/>
            </a:endParaRPr>
          </a:p>
          <a:p>
            <a:pPr algn="ctr"/>
            <a:r>
              <a:rPr lang="fr-FR" altLang="en-GB">
                <a:solidFill>
                  <a:srgbClr val="FF0066"/>
                </a:solidFill>
              </a:rPr>
              <a:t>Anne-Marie Déry </a:t>
            </a:r>
            <a:r>
              <a:rPr lang="fr-FR" altLang="en-GB">
                <a:solidFill>
                  <a:srgbClr val="FFFFCC"/>
                </a:solidFill>
                <a:hlinkClick r:id="rId2"/>
              </a:rPr>
              <a:t>pinna@</a:t>
            </a:r>
            <a:r>
              <a:rPr lang="en-GB" altLang="en-GB">
                <a:solidFill>
                  <a:srgbClr val="FFFFCC"/>
                </a:solidFill>
                <a:hlinkClick r:id="rId2"/>
              </a:rPr>
              <a:t>polytech.unice</a:t>
            </a:r>
            <a:r>
              <a:rPr lang="fr-FR" altLang="en-GB">
                <a:solidFill>
                  <a:srgbClr val="FFFFCC"/>
                </a:solidFill>
                <a:hlinkClick r:id="rId2"/>
              </a:rPr>
              <a:t>.fr</a:t>
            </a:r>
            <a:r>
              <a:rPr lang="fr-FR" altLang="en-GB">
                <a:solidFill>
                  <a:srgbClr val="FFFFCC"/>
                </a:solidFill>
              </a:rPr>
              <a:t/>
            </a:r>
            <a:br>
              <a:rPr lang="fr-FR" altLang="en-GB">
                <a:solidFill>
                  <a:srgbClr val="FFFFCC"/>
                </a:solidFill>
              </a:rPr>
            </a:br>
            <a:r>
              <a:rPr lang="en-GB" altLang="en-GB">
                <a:cs typeface="Times New Roman" pitchFamily="18" charset="0"/>
              </a:rPr>
              <a:t/>
            </a:r>
            <a:br>
              <a:rPr lang="en-GB" altLang="en-GB">
                <a:cs typeface="Times New Roman" pitchFamily="18" charset="0"/>
              </a:rPr>
            </a:br>
            <a:endParaRPr lang="fr-FR"/>
          </a:p>
        </p:txBody>
      </p:sp>
    </p:spTree>
  </p:cSld>
  <p:clrMapOvr>
    <a:masterClrMapping/>
  </p:clrMapOvr>
  <p:transition advTm="2662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pPr eaLnBrk="1" hangingPunct="1"/>
            <a:r>
              <a:rPr lang="en-GB" altLang="en-GB" smtClean="0">
                <a:solidFill>
                  <a:srgbClr val="7B9899"/>
                </a:solidFill>
              </a:rPr>
              <a:t>Diversité  des supports : supports dédiés</a:t>
            </a:r>
          </a:p>
        </p:txBody>
      </p:sp>
      <p:sp>
        <p:nvSpPr>
          <p:cNvPr id="2052" name="Rectangle 5"/>
          <p:cNvSpPr>
            <a:spLocks noGrp="1" noChangeArrowheads="1"/>
          </p:cNvSpPr>
          <p:nvPr>
            <p:ph sz="quarter" idx="1"/>
          </p:nvPr>
        </p:nvSpPr>
        <p:spPr>
          <a:xfrm>
            <a:off x="422275" y="1592263"/>
            <a:ext cx="10274300" cy="5080000"/>
          </a:xfrm>
        </p:spPr>
        <p:txBody>
          <a:bodyPr/>
          <a:lstStyle/>
          <a:p>
            <a:pPr eaLnBrk="1" hangingPunct="1"/>
            <a:r>
              <a:rPr lang="en-GB" altLang="en-GB" smtClean="0"/>
              <a:t>Supports dédiés à une activité</a:t>
            </a:r>
            <a:endParaRPr lang="fr-FR" altLang="en-GB" smtClean="0"/>
          </a:p>
        </p:txBody>
      </p:sp>
      <p:grpSp>
        <p:nvGrpSpPr>
          <p:cNvPr id="2053" name="Group 28"/>
          <p:cNvGrpSpPr>
            <a:grpSpLocks/>
          </p:cNvGrpSpPr>
          <p:nvPr/>
        </p:nvGrpSpPr>
        <p:grpSpPr bwMode="auto">
          <a:xfrm>
            <a:off x="1562100" y="5645150"/>
            <a:ext cx="900113" cy="1265238"/>
            <a:chOff x="936" y="3092"/>
            <a:chExt cx="912" cy="1299"/>
          </a:xfrm>
        </p:grpSpPr>
        <p:graphicFrame>
          <p:nvGraphicFramePr>
            <p:cNvPr id="2050" name="Object 29"/>
            <p:cNvGraphicFramePr>
              <a:graphicFrameLocks noChangeAspect="1"/>
            </p:cNvGraphicFramePr>
            <p:nvPr/>
          </p:nvGraphicFramePr>
          <p:xfrm>
            <a:off x="1272" y="3770"/>
            <a:ext cx="416" cy="621"/>
          </p:xfrm>
          <a:graphic>
            <a:graphicData uri="http://schemas.openxmlformats.org/presentationml/2006/ole">
              <p:oleObj spid="_x0000_s2050" r:id="rId3" imgW="3048000" imgH="4546600" progId="">
                <p:embed/>
              </p:oleObj>
            </a:graphicData>
          </a:graphic>
        </p:graphicFrame>
        <p:grpSp>
          <p:nvGrpSpPr>
            <p:cNvPr id="2060" name="Group 30"/>
            <p:cNvGrpSpPr>
              <a:grpSpLocks/>
            </p:cNvGrpSpPr>
            <p:nvPr/>
          </p:nvGrpSpPr>
          <p:grpSpPr bwMode="auto">
            <a:xfrm>
              <a:off x="936" y="3092"/>
              <a:ext cx="912" cy="770"/>
              <a:chOff x="-392" y="5188"/>
              <a:chExt cx="1536" cy="1296"/>
            </a:xfrm>
          </p:grpSpPr>
          <p:sp>
            <p:nvSpPr>
              <p:cNvPr id="2061" name="Freeform 31"/>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2062" name="Freeform 32"/>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2063" name="Freeform 33"/>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2064" name="Freeform 34"/>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2065" name="Freeform 35"/>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2066" name="Freeform 36"/>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2077" name="Picture 45"/>
          <p:cNvPicPr>
            <a:picLocks noChangeAspect="1" noChangeArrowheads="1"/>
          </p:cNvPicPr>
          <p:nvPr/>
        </p:nvPicPr>
        <p:blipFill>
          <a:blip r:embed="rId4" cstate="print"/>
          <a:srcRect/>
          <a:stretch>
            <a:fillRect/>
          </a:stretch>
        </p:blipFill>
        <p:spPr bwMode="auto">
          <a:xfrm>
            <a:off x="8467725" y="2216150"/>
            <a:ext cx="1920875" cy="1416050"/>
          </a:xfrm>
          <a:prstGeom prst="rect">
            <a:avLst/>
          </a:prstGeom>
          <a:noFill/>
          <a:ln w="12700">
            <a:noFill/>
            <a:miter lim="800000"/>
            <a:headEnd type="none" w="sm" len="sm"/>
            <a:tailEnd type="none" w="sm" len="sm"/>
          </a:ln>
        </p:spPr>
      </p:pic>
      <p:pic>
        <p:nvPicPr>
          <p:cNvPr id="812081" name="Picture 49" descr="nuvifone-g60-02"/>
          <p:cNvPicPr>
            <a:picLocks noChangeAspect="1" noChangeArrowheads="1"/>
          </p:cNvPicPr>
          <p:nvPr/>
        </p:nvPicPr>
        <p:blipFill>
          <a:blip r:embed="rId5" cstate="print"/>
          <a:srcRect/>
          <a:stretch>
            <a:fillRect/>
          </a:stretch>
        </p:blipFill>
        <p:spPr bwMode="auto">
          <a:xfrm>
            <a:off x="7512050" y="4170363"/>
            <a:ext cx="2784475" cy="1854200"/>
          </a:xfrm>
          <a:prstGeom prst="rect">
            <a:avLst/>
          </a:prstGeom>
          <a:noFill/>
          <a:ln w="9525">
            <a:noFill/>
            <a:miter lim="800000"/>
            <a:headEnd/>
            <a:tailEnd/>
          </a:ln>
        </p:spPr>
      </p:pic>
      <p:pic>
        <p:nvPicPr>
          <p:cNvPr id="812076" name="Picture 44" descr="Glasstron"/>
          <p:cNvPicPr>
            <a:picLocks noChangeAspect="1" noChangeArrowheads="1"/>
          </p:cNvPicPr>
          <p:nvPr/>
        </p:nvPicPr>
        <p:blipFill>
          <a:blip r:embed="rId6" cstate="print"/>
          <a:srcRect/>
          <a:stretch>
            <a:fillRect/>
          </a:stretch>
        </p:blipFill>
        <p:spPr bwMode="auto">
          <a:xfrm>
            <a:off x="5972175" y="2928938"/>
            <a:ext cx="1878013" cy="1089025"/>
          </a:xfrm>
          <a:prstGeom prst="rect">
            <a:avLst/>
          </a:prstGeom>
          <a:noFill/>
          <a:ln w="9525">
            <a:noFill/>
            <a:miter lim="800000"/>
            <a:headEnd/>
            <a:tailEnd/>
          </a:ln>
        </p:spPr>
      </p:pic>
      <p:pic>
        <p:nvPicPr>
          <p:cNvPr id="812074" name="Picture 42" descr="montre-plongee-vagary-profondimetre-IR0-019-50"/>
          <p:cNvPicPr>
            <a:picLocks noChangeAspect="1" noChangeArrowheads="1"/>
          </p:cNvPicPr>
          <p:nvPr/>
        </p:nvPicPr>
        <p:blipFill>
          <a:blip r:embed="rId7" cstate="print"/>
          <a:srcRect/>
          <a:stretch>
            <a:fillRect/>
          </a:stretch>
        </p:blipFill>
        <p:spPr bwMode="auto">
          <a:xfrm>
            <a:off x="3562350" y="2628900"/>
            <a:ext cx="2420938" cy="2300288"/>
          </a:xfrm>
          <a:prstGeom prst="rect">
            <a:avLst/>
          </a:prstGeom>
          <a:noFill/>
          <a:ln w="9525">
            <a:noFill/>
            <a:miter lim="800000"/>
            <a:headEnd/>
            <a:tailEnd/>
          </a:ln>
        </p:spPr>
      </p:pic>
      <p:pic>
        <p:nvPicPr>
          <p:cNvPr id="812079" name="Picture 47" descr="sunvisor"/>
          <p:cNvPicPr>
            <a:picLocks noChangeAspect="1" noChangeArrowheads="1"/>
          </p:cNvPicPr>
          <p:nvPr/>
        </p:nvPicPr>
        <p:blipFill>
          <a:blip r:embed="rId8" cstate="print"/>
          <a:srcRect/>
          <a:stretch>
            <a:fillRect/>
          </a:stretch>
        </p:blipFill>
        <p:spPr bwMode="auto">
          <a:xfrm>
            <a:off x="508000" y="3048000"/>
            <a:ext cx="3001963" cy="1776413"/>
          </a:xfrm>
          <a:prstGeom prst="rect">
            <a:avLst/>
          </a:prstGeom>
          <a:noFill/>
          <a:ln w="9525">
            <a:noFill/>
            <a:miter lim="800000"/>
            <a:headEnd/>
            <a:tailEnd/>
          </a:ln>
        </p:spPr>
      </p:pic>
      <p:sp>
        <p:nvSpPr>
          <p:cNvPr id="2059" name="Text Box 50"/>
          <p:cNvSpPr txBox="1">
            <a:spLocks noChangeArrowheads="1"/>
          </p:cNvSpPr>
          <p:nvPr/>
        </p:nvSpPr>
        <p:spPr bwMode="auto">
          <a:xfrm>
            <a:off x="3384550" y="6040438"/>
            <a:ext cx="5073650" cy="835025"/>
          </a:xfrm>
          <a:prstGeom prst="rect">
            <a:avLst/>
          </a:prstGeom>
          <a:noFill/>
          <a:ln w="12700">
            <a:noFill/>
            <a:miter lim="800000"/>
            <a:headEnd type="none" w="sm" len="sm"/>
            <a:tailEnd type="none" w="sm" len="sm"/>
          </a:ln>
        </p:spPr>
        <p:txBody>
          <a:bodyPr wrap="none">
            <a:spAutoFit/>
          </a:bodyPr>
          <a:lstStyle/>
          <a:p>
            <a:r>
              <a:rPr lang="fr-FR"/>
              <a:t>Niveau d’expertise des utilisateurs experts – </a:t>
            </a:r>
          </a:p>
          <a:p>
            <a:r>
              <a:rPr lang="fr-FR"/>
              <a:t>Niveau de fiabilité</a:t>
            </a:r>
          </a:p>
          <a:p>
            <a:r>
              <a:rPr lang="fr-FR"/>
              <a:t>En mobilité</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3"/>
          <p:cNvSpPr>
            <a:spLocks noGrp="1" noChangeArrowheads="1"/>
          </p:cNvSpPr>
          <p:nvPr>
            <p:ph type="body" idx="4294967295"/>
          </p:nvPr>
        </p:nvSpPr>
        <p:spPr>
          <a:xfrm>
            <a:off x="600075" y="1062038"/>
            <a:ext cx="10448925" cy="3052762"/>
          </a:xfrm>
          <a:noFill/>
        </p:spPr>
        <p:txBody>
          <a:bodyPr/>
          <a:lstStyle/>
          <a:p>
            <a:pPr marL="342900" indent="-342900" eaLnBrk="1" hangingPunct="1"/>
            <a:r>
              <a:rPr lang="en-US" dirty="0" err="1" smtClean="0"/>
              <a:t>Exemple</a:t>
            </a:r>
            <a:r>
              <a:rPr lang="en-US" dirty="0" smtClean="0"/>
              <a:t> le </a:t>
            </a:r>
            <a:r>
              <a:rPr lang="en-US" dirty="0" err="1" smtClean="0"/>
              <a:t>cas</a:t>
            </a:r>
            <a:r>
              <a:rPr lang="en-US" dirty="0" smtClean="0"/>
              <a:t> du GPS</a:t>
            </a:r>
            <a:endParaRPr lang="en-US" dirty="0" smtClean="0"/>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33" name="Picture 12" descr="http://www.planetepeople.com/images/stories/tendance/Navigon_GPS_ARTICLE.jpg"/>
          <p:cNvPicPr>
            <a:picLocks noChangeAspect="1" noChangeArrowheads="1"/>
          </p:cNvPicPr>
          <p:nvPr/>
        </p:nvPicPr>
        <p:blipFill>
          <a:blip r:embed="rId2" cstate="print"/>
          <a:srcRect/>
          <a:stretch>
            <a:fillRect/>
          </a:stretch>
        </p:blipFill>
        <p:spPr bwMode="auto">
          <a:xfrm>
            <a:off x="4495800" y="4533900"/>
            <a:ext cx="3027622" cy="2273300"/>
          </a:xfrm>
          <a:prstGeom prst="rect">
            <a:avLst/>
          </a:prstGeom>
          <a:noFill/>
          <a:ln w="9525">
            <a:noFill/>
            <a:miter lim="800000"/>
            <a:headEnd/>
            <a:tailEnd/>
          </a:ln>
        </p:spPr>
      </p:pic>
      <p:pic>
        <p:nvPicPr>
          <p:cNvPr id="26634" name="Picture 14" descr="Traqueur de GPS"/>
          <p:cNvPicPr>
            <a:picLocks noChangeAspect="1" noChangeArrowheads="1"/>
          </p:cNvPicPr>
          <p:nvPr/>
        </p:nvPicPr>
        <p:blipFill>
          <a:blip r:embed="rId3" cstate="print"/>
          <a:srcRect/>
          <a:stretch>
            <a:fillRect/>
          </a:stretch>
        </p:blipFill>
        <p:spPr bwMode="auto">
          <a:xfrm>
            <a:off x="9124950" y="4918075"/>
            <a:ext cx="1130300" cy="1050925"/>
          </a:xfrm>
          <a:prstGeom prst="rect">
            <a:avLst/>
          </a:prstGeom>
          <a:noFill/>
          <a:ln w="9525">
            <a:noFill/>
            <a:miter lim="800000"/>
            <a:headEnd/>
            <a:tailEnd/>
          </a:ln>
        </p:spPr>
      </p:pic>
      <p:pic>
        <p:nvPicPr>
          <p:cNvPr id="26635" name="Picture 16" descr="Angéo gps mobile pour non-voyants"/>
          <p:cNvPicPr>
            <a:picLocks noChangeAspect="1" noChangeArrowheads="1"/>
          </p:cNvPicPr>
          <p:nvPr/>
        </p:nvPicPr>
        <p:blipFill>
          <a:blip r:embed="rId4" cstate="print"/>
          <a:srcRect/>
          <a:stretch>
            <a:fillRect/>
          </a:stretch>
        </p:blipFill>
        <p:spPr bwMode="auto">
          <a:xfrm>
            <a:off x="8604250" y="1566863"/>
            <a:ext cx="2444750" cy="2444750"/>
          </a:xfrm>
          <a:prstGeom prst="rect">
            <a:avLst/>
          </a:prstGeom>
          <a:noFill/>
          <a:ln w="9525">
            <a:noFill/>
            <a:miter lim="800000"/>
            <a:headEnd/>
            <a:tailEnd/>
          </a:ln>
        </p:spPr>
      </p:pic>
      <p:pic>
        <p:nvPicPr>
          <p:cNvPr id="26636" name="Picture 18" descr="http://t1.gstatic.com/images?q=tbn:ANd9GcSAZW6XuZfer6hOA84ShDA_IsPoMZxHo1IUylERrZdBHIKZIdMo"/>
          <p:cNvPicPr>
            <a:picLocks noChangeAspect="1" noChangeArrowheads="1"/>
          </p:cNvPicPr>
          <p:nvPr/>
        </p:nvPicPr>
        <p:blipFill>
          <a:blip r:embed="rId5" cstate="print"/>
          <a:srcRect/>
          <a:stretch>
            <a:fillRect/>
          </a:stretch>
        </p:blipFill>
        <p:spPr bwMode="auto">
          <a:xfrm>
            <a:off x="1395412" y="2124075"/>
            <a:ext cx="3134611" cy="1695450"/>
          </a:xfrm>
          <a:prstGeom prst="rect">
            <a:avLst/>
          </a:prstGeom>
          <a:noFill/>
          <a:ln w="9525">
            <a:noFill/>
            <a:miter lim="800000"/>
            <a:headEnd/>
            <a:tailEnd/>
          </a:ln>
        </p:spPr>
      </p:pic>
      <p:pic>
        <p:nvPicPr>
          <p:cNvPr id="15" name="Picture 47" descr="sunvisor"/>
          <p:cNvPicPr>
            <a:picLocks noChangeAspect="1" noChangeArrowheads="1"/>
          </p:cNvPicPr>
          <p:nvPr/>
        </p:nvPicPr>
        <p:blipFill>
          <a:blip r:embed="rId6" cstate="print"/>
          <a:srcRect/>
          <a:stretch>
            <a:fillRect/>
          </a:stretch>
        </p:blipFill>
        <p:spPr bwMode="auto">
          <a:xfrm>
            <a:off x="755650" y="4943475"/>
            <a:ext cx="3001963" cy="1776413"/>
          </a:xfrm>
          <a:prstGeom prst="rect">
            <a:avLst/>
          </a:prstGeom>
          <a:noFill/>
          <a:ln w="9525">
            <a:noFill/>
            <a:miter lim="800000"/>
            <a:headEnd/>
            <a:tailEnd/>
          </a:ln>
        </p:spPr>
      </p:pic>
      <p:pic>
        <p:nvPicPr>
          <p:cNvPr id="16" name="Picture 49" descr="nuvifone-g60-02"/>
          <p:cNvPicPr>
            <a:picLocks noChangeAspect="1" noChangeArrowheads="1"/>
          </p:cNvPicPr>
          <p:nvPr/>
        </p:nvPicPr>
        <p:blipFill>
          <a:blip r:embed="rId7" cstate="print"/>
          <a:srcRect/>
          <a:stretch>
            <a:fillRect/>
          </a:stretch>
        </p:blipFill>
        <p:spPr bwMode="auto">
          <a:xfrm>
            <a:off x="5645150" y="1951038"/>
            <a:ext cx="2784475" cy="185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p:txBody>
          <a:bodyPr/>
          <a:lstStyle/>
          <a:p>
            <a:pPr eaLnBrk="1" hangingPunct="1"/>
            <a:r>
              <a:rPr lang="fr-FR" smtClean="0"/>
              <a:t>Nouveau matériel </a:t>
            </a:r>
          </a:p>
          <a:p>
            <a:pPr lvl="1" eaLnBrk="1" hangingPunct="1"/>
            <a:r>
              <a:rPr lang="fr-FR" smtClean="0"/>
              <a:t>Changement de voiture</a:t>
            </a:r>
          </a:p>
          <a:p>
            <a:pPr lvl="1" eaLnBrk="1" hangingPunct="1"/>
            <a:r>
              <a:rPr lang="fr-FR" smtClean="0"/>
              <a:t>Sortie d’une nouvelle montre de plongée</a:t>
            </a:r>
          </a:p>
          <a:p>
            <a:pPr lvl="1" eaLnBrk="1" hangingPunct="1"/>
            <a:r>
              <a:rPr lang="fr-FR" smtClean="0"/>
              <a:t>Changement de lieu : sur le site de dépannage ou sur le site professionnel : exemple du fontainier, du réparateur d’électroménager</a:t>
            </a:r>
          </a:p>
          <a:p>
            <a:pPr lvl="1" eaLnBrk="1" hangingPunct="1"/>
            <a:endParaRPr lang="fr-FR" smtClean="0"/>
          </a:p>
          <a:p>
            <a:pPr lvl="1" eaLnBrk="1" hangingPunct="1"/>
            <a:r>
              <a:rPr lang="fr-FR" smtClean="0"/>
              <a:t>Choix de l’utilisateur ou de son environnement professionnel ou du niveau d’expertise</a:t>
            </a:r>
          </a:p>
          <a:p>
            <a:pPr lvl="1" eaLnBrk="1" hangingPunct="1"/>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subTitle" idx="1"/>
          </p:nvPr>
        </p:nvSpPr>
        <p:spPr>
          <a:xfrm>
            <a:off x="2406650" y="6088063"/>
            <a:ext cx="7734300" cy="1947862"/>
          </a:xfrm>
        </p:spPr>
        <p:txBody>
          <a:bodyPr>
            <a:normAutofit/>
          </a:bodyPr>
          <a:lstStyle/>
          <a:p>
            <a:pPr eaLnBrk="1" fontAlgn="auto" hangingPunct="1">
              <a:spcAft>
                <a:spcPts val="0"/>
              </a:spcAft>
              <a:buFont typeface="Wingdings 2"/>
              <a:buNone/>
              <a:defRPr/>
            </a:pPr>
            <a:r>
              <a:rPr lang="fr-FR" altLang="en-GB" dirty="0" smtClean="0"/>
              <a:t>M</a:t>
            </a:r>
            <a:r>
              <a:rPr lang="en-GB" altLang="en-GB" dirty="0" err="1" smtClean="0"/>
              <a:t>êmes</a:t>
            </a:r>
            <a:r>
              <a:rPr lang="en-GB" altLang="en-GB" dirty="0" smtClean="0"/>
              <a:t> usages ?</a:t>
            </a:r>
          </a:p>
          <a:p>
            <a:pPr eaLnBrk="1" fontAlgn="auto" hangingPunct="1">
              <a:spcAft>
                <a:spcPts val="0"/>
              </a:spcAft>
              <a:buFont typeface="Wingdings 2"/>
              <a:buNone/>
              <a:defRPr/>
            </a:pPr>
            <a:r>
              <a:rPr lang="en-GB" altLang="en-GB" dirty="0" err="1" smtClean="0"/>
              <a:t>Mêmes</a:t>
            </a:r>
            <a:r>
              <a:rPr lang="en-GB" altLang="en-GB" dirty="0" smtClean="0"/>
              <a:t> services ?</a:t>
            </a:r>
            <a:endParaRPr lang="fr-FR" altLang="en-GB" dirty="0" smtClean="0"/>
          </a:p>
        </p:txBody>
      </p:sp>
      <p:sp>
        <p:nvSpPr>
          <p:cNvPr id="2" name="Rectangle 2"/>
          <p:cNvSpPr>
            <a:spLocks noGrp="1" noChangeArrowheads="1"/>
          </p:cNvSpPr>
          <p:nvPr>
            <p:ph type="ctrTitle"/>
          </p:nvPr>
        </p:nvSpPr>
        <p:spPr>
          <a:xfrm>
            <a:off x="654050" y="538163"/>
            <a:ext cx="9391650" cy="1633537"/>
          </a:xfrm>
        </p:spPr>
        <p:txBody>
          <a:bodyPr/>
          <a:lstStyle/>
          <a:p>
            <a:pPr eaLnBrk="1" hangingPunct="1"/>
            <a:r>
              <a:rPr lang="en-GB" altLang="en-GB" smtClean="0"/>
              <a:t>Supports mobiles</a:t>
            </a:r>
          </a:p>
        </p:txBody>
      </p:sp>
      <p:grpSp>
        <p:nvGrpSpPr>
          <p:cNvPr id="3077" name="Group 26"/>
          <p:cNvGrpSpPr>
            <a:grpSpLocks/>
          </p:cNvGrpSpPr>
          <p:nvPr/>
        </p:nvGrpSpPr>
        <p:grpSpPr bwMode="auto">
          <a:xfrm>
            <a:off x="1562100" y="5645150"/>
            <a:ext cx="900113" cy="1265238"/>
            <a:chOff x="936" y="3092"/>
            <a:chExt cx="912" cy="1299"/>
          </a:xfrm>
        </p:grpSpPr>
        <p:graphicFrame>
          <p:nvGraphicFramePr>
            <p:cNvPr id="3074" name="Object 27"/>
            <p:cNvGraphicFramePr>
              <a:graphicFrameLocks noChangeAspect="1"/>
            </p:cNvGraphicFramePr>
            <p:nvPr/>
          </p:nvGraphicFramePr>
          <p:xfrm>
            <a:off x="1272" y="3770"/>
            <a:ext cx="416" cy="621"/>
          </p:xfrm>
          <a:graphic>
            <a:graphicData uri="http://schemas.openxmlformats.org/presentationml/2006/ole">
              <p:oleObj spid="_x0000_s3074" r:id="rId3" imgW="3048000" imgH="4546600" progId="">
                <p:embed/>
              </p:oleObj>
            </a:graphicData>
          </a:graphic>
        </p:graphicFrame>
        <p:grpSp>
          <p:nvGrpSpPr>
            <p:cNvPr id="3084" name="Group 28"/>
            <p:cNvGrpSpPr>
              <a:grpSpLocks/>
            </p:cNvGrpSpPr>
            <p:nvPr/>
          </p:nvGrpSpPr>
          <p:grpSpPr bwMode="auto">
            <a:xfrm>
              <a:off x="936" y="3092"/>
              <a:ext cx="912" cy="770"/>
              <a:chOff x="-392" y="5188"/>
              <a:chExt cx="1536" cy="1296"/>
            </a:xfrm>
          </p:grpSpPr>
          <p:sp>
            <p:nvSpPr>
              <p:cNvPr id="3085" name="Freeform 29"/>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3086" name="Freeform 30"/>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3087" name="Freeform 31"/>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3088" name="Freeform 32"/>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3089" name="Freeform 33"/>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3090" name="Freeform 34"/>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813146" name="Picture 90" descr="img33b"/>
          <p:cNvPicPr>
            <a:picLocks noChangeAspect="1" noChangeArrowheads="1"/>
          </p:cNvPicPr>
          <p:nvPr/>
        </p:nvPicPr>
        <p:blipFill>
          <a:blip r:embed="rId4" cstate="print"/>
          <a:srcRect/>
          <a:stretch>
            <a:fillRect/>
          </a:stretch>
        </p:blipFill>
        <p:spPr bwMode="auto">
          <a:xfrm>
            <a:off x="8378825" y="4225925"/>
            <a:ext cx="2286000" cy="2286000"/>
          </a:xfrm>
          <a:prstGeom prst="rect">
            <a:avLst/>
          </a:prstGeom>
          <a:noFill/>
          <a:ln w="9525">
            <a:noFill/>
            <a:miter lim="800000"/>
            <a:headEnd/>
            <a:tailEnd/>
          </a:ln>
        </p:spPr>
      </p:pic>
      <p:pic>
        <p:nvPicPr>
          <p:cNvPr id="813147" name="Picture 91" descr="p800_open"/>
          <p:cNvPicPr>
            <a:picLocks noChangeAspect="1" noChangeArrowheads="1"/>
          </p:cNvPicPr>
          <p:nvPr/>
        </p:nvPicPr>
        <p:blipFill>
          <a:blip r:embed="rId5" cstate="print"/>
          <a:srcRect/>
          <a:stretch>
            <a:fillRect/>
          </a:stretch>
        </p:blipFill>
        <p:spPr bwMode="auto">
          <a:xfrm>
            <a:off x="6276975" y="2940050"/>
            <a:ext cx="1846263" cy="2590800"/>
          </a:xfrm>
          <a:prstGeom prst="rect">
            <a:avLst/>
          </a:prstGeom>
          <a:noFill/>
          <a:ln w="9525">
            <a:noFill/>
            <a:miter lim="800000"/>
            <a:headEnd/>
            <a:tailEnd/>
          </a:ln>
        </p:spPr>
      </p:pic>
      <p:pic>
        <p:nvPicPr>
          <p:cNvPr id="813153" name="Picture 97" descr="tab"/>
          <p:cNvPicPr>
            <a:picLocks noChangeAspect="1" noChangeArrowheads="1"/>
          </p:cNvPicPr>
          <p:nvPr/>
        </p:nvPicPr>
        <p:blipFill>
          <a:blip r:embed="rId6" cstate="print"/>
          <a:srcRect/>
          <a:stretch>
            <a:fillRect/>
          </a:stretch>
        </p:blipFill>
        <p:spPr bwMode="auto">
          <a:xfrm>
            <a:off x="9213850" y="3106738"/>
            <a:ext cx="1085850" cy="771525"/>
          </a:xfrm>
          <a:prstGeom prst="rect">
            <a:avLst/>
          </a:prstGeom>
          <a:noFill/>
          <a:ln w="9525">
            <a:noFill/>
            <a:miter lim="800000"/>
            <a:headEnd/>
            <a:tailEnd/>
          </a:ln>
        </p:spPr>
      </p:pic>
      <p:pic>
        <p:nvPicPr>
          <p:cNvPr id="813154" name="Picture 98"/>
          <p:cNvPicPr>
            <a:picLocks noChangeAspect="1" noChangeArrowheads="1"/>
          </p:cNvPicPr>
          <p:nvPr/>
        </p:nvPicPr>
        <p:blipFill>
          <a:blip r:embed="rId7" cstate="print"/>
          <a:srcRect/>
          <a:stretch>
            <a:fillRect/>
          </a:stretch>
        </p:blipFill>
        <p:spPr bwMode="auto">
          <a:xfrm>
            <a:off x="3986213" y="2925763"/>
            <a:ext cx="1928812" cy="2922587"/>
          </a:xfrm>
          <a:prstGeom prst="rect">
            <a:avLst/>
          </a:prstGeom>
          <a:noFill/>
          <a:ln w="12700">
            <a:noFill/>
            <a:miter lim="800000"/>
            <a:headEnd type="none" w="sm" len="sm"/>
            <a:tailEnd type="none" w="sm" len="sm"/>
          </a:ln>
        </p:spPr>
      </p:pic>
      <p:pic>
        <p:nvPicPr>
          <p:cNvPr id="813156" name="Picture 100" descr="iphone-apple"/>
          <p:cNvPicPr>
            <a:picLocks noChangeAspect="1" noChangeArrowheads="1"/>
          </p:cNvPicPr>
          <p:nvPr/>
        </p:nvPicPr>
        <p:blipFill>
          <a:blip r:embed="rId8" cstate="print"/>
          <a:srcRect/>
          <a:stretch>
            <a:fillRect/>
          </a:stretch>
        </p:blipFill>
        <p:spPr bwMode="auto">
          <a:xfrm>
            <a:off x="388938" y="2951163"/>
            <a:ext cx="2874962"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fr-FR" smtClean="0">
                <a:solidFill>
                  <a:srgbClr val="7B9899"/>
                </a:solidFill>
              </a:rPr>
              <a:t>Besoin en plasticité</a:t>
            </a:r>
          </a:p>
        </p:txBody>
      </p:sp>
      <p:sp>
        <p:nvSpPr>
          <p:cNvPr id="33795" name="Rectangle 3"/>
          <p:cNvSpPr>
            <a:spLocks noGrp="1" noChangeArrowheads="1"/>
          </p:cNvSpPr>
          <p:nvPr>
            <p:ph sz="quarter" idx="1"/>
          </p:nvPr>
        </p:nvSpPr>
        <p:spPr/>
        <p:txBody>
          <a:bodyPr/>
          <a:lstStyle/>
          <a:p>
            <a:pPr eaLnBrk="1" hangingPunct="1"/>
            <a:r>
              <a:rPr lang="fr-FR" smtClean="0"/>
              <a:t>Passage en mobilité</a:t>
            </a:r>
          </a:p>
          <a:p>
            <a:pPr lvl="1" eaLnBrk="1" hangingPunct="1"/>
            <a:r>
              <a:rPr lang="fr-FR" smtClean="0"/>
              <a:t>En déplacement</a:t>
            </a:r>
          </a:p>
          <a:p>
            <a:pPr lvl="1" eaLnBrk="1" hangingPunct="1"/>
            <a:r>
              <a:rPr lang="fr-FR" smtClean="0"/>
              <a:t>Dans les transports en commun</a:t>
            </a:r>
          </a:p>
          <a:p>
            <a:pPr eaLnBrk="1" hangingPunct="1">
              <a:buFont typeface="Monotype Sorts" pitchFamily="2" charset="2"/>
              <a:buNone/>
            </a:pPr>
            <a:endParaRPr lang="fr-FR" smtClean="0"/>
          </a:p>
          <a:p>
            <a:pPr eaLnBrk="1" hangingPunct="1">
              <a:buFont typeface="Monotype Sorts" pitchFamily="2" charset="2"/>
              <a:buNone/>
            </a:pPr>
            <a:r>
              <a:rPr lang="fr-FR" smtClean="0"/>
              <a:t>Changement de matériel</a:t>
            </a:r>
          </a:p>
          <a:p>
            <a:pPr lvl="1" eaLnBrk="1" hangingPunct="1">
              <a:buFontTx/>
              <a:buNone/>
            </a:pPr>
            <a:r>
              <a:rPr lang="fr-FR" smtClean="0"/>
              <a:t>Nouvelles technologies</a:t>
            </a:r>
          </a:p>
          <a:p>
            <a:pPr lvl="1" eaLnBrk="1" hangingPunct="1">
              <a:buFontTx/>
              <a:buNone/>
            </a:pPr>
            <a:r>
              <a:rPr lang="fr-FR" smtClean="0"/>
              <a:t>Nouveaux services</a:t>
            </a:r>
          </a:p>
          <a:p>
            <a:pPr lvl="1" eaLnBrk="1" hangingPunct="1">
              <a:buFontTx/>
              <a:buNone/>
            </a:pPr>
            <a:endParaRPr lang="fr-FR" smtClean="0"/>
          </a:p>
          <a:p>
            <a:pPr lvl="1" eaLnBrk="1" hangingPunct="1">
              <a:buFontTx/>
              <a:buNone/>
            </a:pPr>
            <a:r>
              <a:rPr lang="fr-FR" smtClean="0"/>
              <a:t>Quid de l’usage ? Quid du développeur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body" idx="4294967295"/>
          </p:nvPr>
        </p:nvSpPr>
        <p:spPr>
          <a:xfrm>
            <a:off x="295275" y="928688"/>
            <a:ext cx="10448925" cy="3052762"/>
          </a:xfrm>
          <a:noFill/>
        </p:spPr>
        <p:txBody>
          <a:bodyPr/>
          <a:lstStyle/>
          <a:p>
            <a:pPr marL="342900" indent="-342900" eaLnBrk="1" hangingPunct="1"/>
            <a:r>
              <a:rPr lang="en-US" dirty="0" smtClean="0"/>
              <a:t>Adaptation aux </a:t>
            </a:r>
            <a:r>
              <a:rPr lang="en-US" dirty="0" err="1" smtClean="0"/>
              <a:t>utilisateurs</a:t>
            </a:r>
            <a:endParaRPr lang="en-US" b="1" dirty="0" smtClean="0"/>
          </a:p>
          <a:p>
            <a:pPr lvl="2" eaLnBrk="1" hangingPunct="1">
              <a:lnSpc>
                <a:spcPct val="120000"/>
              </a:lnSpc>
            </a:pPr>
            <a:r>
              <a:rPr lang="en-US" b="1" dirty="0" err="1" smtClean="0"/>
              <a:t>Une</a:t>
            </a:r>
            <a:r>
              <a:rPr lang="en-US" b="1" dirty="0" smtClean="0"/>
              <a:t> forte </a:t>
            </a:r>
            <a:r>
              <a:rPr lang="en-US" b="1" dirty="0" err="1" smtClean="0"/>
              <a:t>évolution</a:t>
            </a:r>
            <a:r>
              <a:rPr lang="en-US" b="1" dirty="0" smtClean="0"/>
              <a:t> </a:t>
            </a:r>
            <a:r>
              <a:rPr lang="en-US" b="1" dirty="0" err="1" smtClean="0"/>
              <a:t>ces</a:t>
            </a:r>
            <a:r>
              <a:rPr lang="en-US" b="1" dirty="0" smtClean="0"/>
              <a:t> </a:t>
            </a:r>
            <a:r>
              <a:rPr lang="en-US" b="1" dirty="0" err="1" smtClean="0"/>
              <a:t>dernières</a:t>
            </a:r>
            <a:r>
              <a:rPr lang="en-US" b="1" dirty="0" smtClean="0"/>
              <a:t> </a:t>
            </a:r>
            <a:r>
              <a:rPr lang="en-US" b="1" dirty="0" err="1" smtClean="0"/>
              <a:t>années</a:t>
            </a:r>
            <a:endParaRPr lang="en-US" b="1" dirty="0" smtClean="0"/>
          </a:p>
          <a:p>
            <a:pPr lvl="3" eaLnBrk="1" hangingPunct="1">
              <a:lnSpc>
                <a:spcPct val="120000"/>
              </a:lnSpc>
              <a:buFont typeface="Wingdings" pitchFamily="2" charset="2"/>
              <a:buNone/>
            </a:pPr>
            <a:r>
              <a:rPr lang="en-US" b="1" dirty="0" err="1" smtClean="0"/>
              <a:t>Informatique</a:t>
            </a:r>
            <a:r>
              <a:rPr lang="en-US" b="1" dirty="0" smtClean="0"/>
              <a:t> pour </a:t>
            </a:r>
            <a:r>
              <a:rPr lang="en-US" b="1" dirty="0" err="1" smtClean="0"/>
              <a:t>tous</a:t>
            </a:r>
            <a:endParaRPr lang="en-US" b="1" dirty="0" smtClean="0"/>
          </a:p>
        </p:txBody>
      </p:sp>
      <p:sp>
        <p:nvSpPr>
          <p:cNvPr id="25603"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5604" name="Picture 2" descr="http://t0.gstatic.com/images?q=tbn:ANd9GcSBMPu_0oAhTBgTrrf1P2wBR_lfD9Va26S71kIpvx4GBUy1i6NIlg"/>
          <p:cNvPicPr>
            <a:picLocks noChangeAspect="1" noChangeArrowheads="1"/>
          </p:cNvPicPr>
          <p:nvPr/>
        </p:nvPicPr>
        <p:blipFill>
          <a:blip r:embed="rId2" cstate="print"/>
          <a:srcRect/>
          <a:stretch>
            <a:fillRect/>
          </a:stretch>
        </p:blipFill>
        <p:spPr bwMode="auto">
          <a:xfrm>
            <a:off x="404813" y="2835275"/>
            <a:ext cx="1924050" cy="2371725"/>
          </a:xfrm>
          <a:prstGeom prst="rect">
            <a:avLst/>
          </a:prstGeom>
          <a:noFill/>
          <a:ln w="9525">
            <a:noFill/>
            <a:miter lim="800000"/>
            <a:headEnd/>
            <a:tailEnd/>
          </a:ln>
        </p:spPr>
      </p:pic>
      <p:pic>
        <p:nvPicPr>
          <p:cNvPr id="25605" name="Picture 4" descr="http://lejoursanspub.fr/blog/images/07.billlets/darty.jpg"/>
          <p:cNvPicPr>
            <a:picLocks noChangeAspect="1" noChangeArrowheads="1"/>
          </p:cNvPicPr>
          <p:nvPr/>
        </p:nvPicPr>
        <p:blipFill>
          <a:blip r:embed="rId3" cstate="print"/>
          <a:srcRect/>
          <a:stretch>
            <a:fillRect/>
          </a:stretch>
        </p:blipFill>
        <p:spPr bwMode="auto">
          <a:xfrm>
            <a:off x="4016375" y="2667000"/>
            <a:ext cx="2870200" cy="2132013"/>
          </a:xfrm>
          <a:prstGeom prst="rect">
            <a:avLst/>
          </a:prstGeom>
          <a:noFill/>
          <a:ln w="9525">
            <a:noFill/>
            <a:miter lim="800000"/>
            <a:headEnd/>
            <a:tailEnd/>
          </a:ln>
        </p:spPr>
      </p:pic>
      <p:pic>
        <p:nvPicPr>
          <p:cNvPr id="25606" name="Picture 6" descr="http://blog.marithe.fr/M/mamiee.jpg"/>
          <p:cNvPicPr>
            <a:picLocks noChangeAspect="1" noChangeArrowheads="1"/>
          </p:cNvPicPr>
          <p:nvPr/>
        </p:nvPicPr>
        <p:blipFill>
          <a:blip r:embed="rId4" cstate="print"/>
          <a:srcRect/>
          <a:stretch>
            <a:fillRect/>
          </a:stretch>
        </p:blipFill>
        <p:spPr bwMode="auto">
          <a:xfrm>
            <a:off x="446088" y="5114925"/>
            <a:ext cx="2840037" cy="1890713"/>
          </a:xfrm>
          <a:prstGeom prst="rect">
            <a:avLst/>
          </a:prstGeom>
          <a:noFill/>
          <a:ln w="9525">
            <a:noFill/>
            <a:miter lim="800000"/>
            <a:headEnd/>
            <a:tailEnd/>
          </a:ln>
        </p:spPr>
      </p:pic>
      <p:pic>
        <p:nvPicPr>
          <p:cNvPr id="25607" name="Picture 8" descr="http://www.lefigaro.fr/medias/2008/09/27/c3541c6e-8c06-11dd-8e79-41ebbdee7412.jpg"/>
          <p:cNvPicPr>
            <a:picLocks noChangeAspect="1" noChangeArrowheads="1"/>
          </p:cNvPicPr>
          <p:nvPr/>
        </p:nvPicPr>
        <p:blipFill>
          <a:blip r:embed="rId5" cstate="print"/>
          <a:srcRect/>
          <a:stretch>
            <a:fillRect/>
          </a:stretch>
        </p:blipFill>
        <p:spPr bwMode="auto">
          <a:xfrm>
            <a:off x="7791450" y="2166938"/>
            <a:ext cx="2752725" cy="1512887"/>
          </a:xfrm>
          <a:prstGeom prst="rect">
            <a:avLst/>
          </a:prstGeom>
          <a:noFill/>
          <a:ln w="9525">
            <a:noFill/>
            <a:miter lim="800000"/>
            <a:headEnd/>
            <a:tailEnd/>
          </a:ln>
        </p:spPr>
      </p:pic>
      <p:pic>
        <p:nvPicPr>
          <p:cNvPr id="25608" name="Picture 10" descr="http://t1.gstatic.com/images?q=tbn:ANd9GcRadRIlPCuK-OU8VWWqCXQAYDL3qaD1KlkPTlzskq6hAUlCYfl6FwKG2j3MVA"/>
          <p:cNvPicPr>
            <a:picLocks noChangeAspect="1" noChangeArrowheads="1"/>
          </p:cNvPicPr>
          <p:nvPr/>
        </p:nvPicPr>
        <p:blipFill>
          <a:blip r:embed="rId6" cstate="print"/>
          <a:srcRect/>
          <a:stretch>
            <a:fillRect/>
          </a:stretch>
        </p:blipFill>
        <p:spPr bwMode="auto">
          <a:xfrm>
            <a:off x="3895725" y="4838700"/>
            <a:ext cx="2905125" cy="2197100"/>
          </a:xfrm>
          <a:prstGeom prst="rect">
            <a:avLst/>
          </a:prstGeom>
          <a:noFill/>
          <a:ln w="9525">
            <a:noFill/>
            <a:miter lim="800000"/>
            <a:headEnd/>
            <a:tailEnd/>
          </a:ln>
        </p:spPr>
      </p:pic>
      <p:sp>
        <p:nvSpPr>
          <p:cNvPr id="25609" name="ZoneTexte 24"/>
          <p:cNvSpPr txBox="1">
            <a:spLocks noChangeArrowheads="1"/>
          </p:cNvSpPr>
          <p:nvPr/>
        </p:nvSpPr>
        <p:spPr bwMode="auto">
          <a:xfrm>
            <a:off x="4419600" y="7086600"/>
            <a:ext cx="2368550" cy="341313"/>
          </a:xfrm>
          <a:prstGeom prst="rect">
            <a:avLst/>
          </a:prstGeom>
          <a:noFill/>
          <a:ln w="9525">
            <a:noFill/>
            <a:miter lim="800000"/>
            <a:headEnd/>
            <a:tailEnd/>
          </a:ln>
        </p:spPr>
        <p:txBody>
          <a:bodyPr wrap="none">
            <a:spAutoFit/>
          </a:bodyPr>
          <a:lstStyle/>
          <a:p>
            <a:r>
              <a:rPr lang="fr-FR"/>
              <a:t>Lyonnaise des eaux</a:t>
            </a:r>
          </a:p>
        </p:txBody>
      </p:sp>
      <p:pic>
        <p:nvPicPr>
          <p:cNvPr id="25610" name="Picture 12" descr="https://lh6.googleusercontent.com/-qZuQQSJAsXo/TQso9qggiKI/AAAAAAAAJD0/mWA1R368JOw/s720/100_5960.JPG"/>
          <p:cNvPicPr>
            <a:picLocks noChangeAspect="1" noChangeArrowheads="1"/>
          </p:cNvPicPr>
          <p:nvPr/>
        </p:nvPicPr>
        <p:blipFill>
          <a:blip r:embed="rId7" cstate="print"/>
          <a:srcRect/>
          <a:stretch>
            <a:fillRect/>
          </a:stretch>
        </p:blipFill>
        <p:spPr bwMode="auto">
          <a:xfrm>
            <a:off x="8202613" y="3905250"/>
            <a:ext cx="2365375"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http://s3images.coroflot.com/user_files/individual_files/170494_aVAMtwAgBZoPLFanHRGOp27DX.jpg"/>
          <p:cNvPicPr>
            <a:picLocks noChangeAspect="1" noChangeArrowheads="1"/>
          </p:cNvPicPr>
          <p:nvPr/>
        </p:nvPicPr>
        <p:blipFill>
          <a:blip r:embed="rId2" cstate="print"/>
          <a:srcRect/>
          <a:stretch>
            <a:fillRect/>
          </a:stretch>
        </p:blipFill>
        <p:spPr bwMode="auto">
          <a:xfrm>
            <a:off x="4505325" y="2419350"/>
            <a:ext cx="3065463" cy="1725613"/>
          </a:xfrm>
          <a:prstGeom prst="rect">
            <a:avLst/>
          </a:prstGeom>
          <a:noFill/>
          <a:ln w="9525">
            <a:noFill/>
            <a:miter lim="800000"/>
            <a:headEnd/>
            <a:tailEnd/>
          </a:ln>
        </p:spPr>
      </p:pic>
      <p:sp>
        <p:nvSpPr>
          <p:cNvPr id="26627" name="Rectangle 13"/>
          <p:cNvSpPr>
            <a:spLocks noGrp="1" noChangeArrowheads="1"/>
          </p:cNvSpPr>
          <p:nvPr>
            <p:ph type="body" idx="4294967295"/>
          </p:nvPr>
        </p:nvSpPr>
        <p:spPr>
          <a:xfrm>
            <a:off x="600075" y="1062038"/>
            <a:ext cx="10448925" cy="3052762"/>
          </a:xfrm>
          <a:noFill/>
        </p:spPr>
        <p:txBody>
          <a:bodyPr/>
          <a:lstStyle/>
          <a:p>
            <a:pPr lvl="3" eaLnBrk="1" hangingPunct="1">
              <a:lnSpc>
                <a:spcPct val="120000"/>
              </a:lnSpc>
              <a:buNone/>
            </a:pPr>
            <a:r>
              <a:rPr lang="en-US" b="1" dirty="0" err="1" smtClean="0"/>
              <a:t>Informatique</a:t>
            </a:r>
            <a:r>
              <a:rPr lang="en-US" b="1" dirty="0" smtClean="0"/>
              <a:t> au service de “la </a:t>
            </a:r>
            <a:r>
              <a:rPr lang="en-US" b="1" dirty="0" err="1" smtClean="0"/>
              <a:t>maison</a:t>
            </a:r>
            <a:r>
              <a:rPr lang="en-US" b="1" dirty="0" smtClean="0"/>
              <a:t>” de </a:t>
            </a:r>
          </a:p>
          <a:p>
            <a:pPr lvl="3" eaLnBrk="1" hangingPunct="1">
              <a:lnSpc>
                <a:spcPct val="120000"/>
              </a:lnSpc>
              <a:buNone/>
            </a:pPr>
            <a:r>
              <a:rPr lang="en-US" b="1" dirty="0" smtClean="0"/>
              <a:t>La </a:t>
            </a:r>
            <a:r>
              <a:rPr lang="en-US" b="1" dirty="0" err="1" smtClean="0"/>
              <a:t>domotique</a:t>
            </a:r>
            <a:r>
              <a:rPr lang="en-US" b="1" dirty="0" smtClean="0"/>
              <a:t> aux </a:t>
            </a:r>
            <a:r>
              <a:rPr lang="en-US" b="1" dirty="0" smtClean="0"/>
              <a:t>services</a:t>
            </a:r>
            <a:endParaRPr lang="en-US" b="1" dirty="0" smtClean="0"/>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37" name="Picture 20" descr="http://annuaire.indexweb.info/thumbs/109677-big.jpg"/>
          <p:cNvPicPr>
            <a:picLocks noChangeAspect="1" noChangeArrowheads="1"/>
          </p:cNvPicPr>
          <p:nvPr/>
        </p:nvPicPr>
        <p:blipFill>
          <a:blip r:embed="rId3" cstate="print"/>
          <a:srcRect/>
          <a:stretch>
            <a:fillRect/>
          </a:stretch>
        </p:blipFill>
        <p:spPr bwMode="auto">
          <a:xfrm>
            <a:off x="1831975" y="4489450"/>
            <a:ext cx="3048000" cy="2286000"/>
          </a:xfrm>
          <a:prstGeom prst="rect">
            <a:avLst/>
          </a:prstGeom>
          <a:noFill/>
          <a:ln w="9525">
            <a:noFill/>
            <a:miter lim="800000"/>
            <a:headEnd/>
            <a:tailEnd/>
          </a:ln>
        </p:spPr>
      </p:pic>
      <p:pic>
        <p:nvPicPr>
          <p:cNvPr id="26638" name="Picture 6" descr="http://fvbnium.blogs.com/.a/6a00d8341c724853ef01287714295a970c-250wi"/>
          <p:cNvPicPr>
            <a:picLocks noChangeAspect="1" noChangeArrowheads="1"/>
          </p:cNvPicPr>
          <p:nvPr/>
        </p:nvPicPr>
        <p:blipFill>
          <a:blip r:embed="rId4" cstate="print"/>
          <a:srcRect/>
          <a:stretch>
            <a:fillRect/>
          </a:stretch>
        </p:blipFill>
        <p:spPr bwMode="auto">
          <a:xfrm>
            <a:off x="8480425" y="3490913"/>
            <a:ext cx="1533525" cy="2857500"/>
          </a:xfrm>
          <a:prstGeom prst="rect">
            <a:avLst/>
          </a:prstGeom>
          <a:noFill/>
          <a:ln w="9525">
            <a:noFill/>
            <a:miter lim="800000"/>
            <a:headEnd/>
            <a:tailEnd/>
          </a:ln>
        </p:spPr>
      </p:pic>
      <p:pic>
        <p:nvPicPr>
          <p:cNvPr id="15" name="Picture 10" descr="http://t1.gstatic.com/images?q=tbn:ANd9GcREG_PdSdGHJim3VBO1FGDHk7CyGsr87qkGRaIHJgdfwrRYWOUp"/>
          <p:cNvPicPr>
            <a:picLocks noChangeAspect="1" noChangeArrowheads="1"/>
          </p:cNvPicPr>
          <p:nvPr/>
        </p:nvPicPr>
        <p:blipFill>
          <a:blip r:embed="rId5" cstate="print"/>
          <a:srcRect/>
          <a:stretch>
            <a:fillRect/>
          </a:stretch>
        </p:blipFill>
        <p:spPr bwMode="auto">
          <a:xfrm>
            <a:off x="414338" y="2420938"/>
            <a:ext cx="1290637" cy="178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87043" name="Rectangle 3"/>
          <p:cNvSpPr>
            <a:spLocks noGrp="1" noChangeArrowheads="1"/>
          </p:cNvSpPr>
          <p:nvPr>
            <p:ph sz="quarter" idx="1"/>
          </p:nvPr>
        </p:nvSpPr>
        <p:spPr/>
        <p:txBody>
          <a:bodyPr>
            <a:normAutofit fontScale="85000" lnSpcReduction="20000"/>
          </a:bodyPr>
          <a:lstStyle/>
          <a:p>
            <a:pPr marL="320022" indent="-320022" eaLnBrk="1" fontAlgn="auto" hangingPunct="1">
              <a:lnSpc>
                <a:spcPct val="90000"/>
              </a:lnSpc>
              <a:spcAft>
                <a:spcPts val="0"/>
              </a:spcAft>
              <a:buFont typeface="Wingdings 2"/>
              <a:buChar char=""/>
              <a:defRPr/>
            </a:pPr>
            <a:r>
              <a:rPr lang="fr-FR" dirty="0" smtClean="0"/>
              <a:t>Au domicile</a:t>
            </a:r>
          </a:p>
          <a:p>
            <a:pPr marL="640043" lvl="1" indent="-320022" eaLnBrk="1" fontAlgn="auto" hangingPunct="1">
              <a:lnSpc>
                <a:spcPct val="90000"/>
              </a:lnSpc>
              <a:spcAft>
                <a:spcPts val="0"/>
              </a:spcAft>
              <a:buFont typeface="Wingdings"/>
              <a:buChar char=""/>
              <a:defRPr/>
            </a:pPr>
            <a:r>
              <a:rPr lang="fr-FR" dirty="0" smtClean="0"/>
              <a:t>Des utilisateurs différents du même service</a:t>
            </a:r>
          </a:p>
          <a:p>
            <a:pPr marL="640043" lvl="1" indent="-320022" eaLnBrk="1" fontAlgn="auto" hangingPunct="1">
              <a:lnSpc>
                <a:spcPct val="90000"/>
              </a:lnSpc>
              <a:spcAft>
                <a:spcPts val="0"/>
              </a:spcAft>
              <a:buFont typeface="Wingdings"/>
              <a:buChar char=""/>
              <a:defRPr/>
            </a:pPr>
            <a:r>
              <a:rPr lang="fr-FR" dirty="0" smtClean="0"/>
              <a:t>Des supports différents selon les pièces et l’activité</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A l’extérieur – dans la rue</a:t>
            </a:r>
          </a:p>
          <a:p>
            <a:pPr marL="640043" lvl="1" indent="-320022" eaLnBrk="1" fontAlgn="auto" hangingPunct="1">
              <a:lnSpc>
                <a:spcPct val="90000"/>
              </a:lnSpc>
              <a:spcAft>
                <a:spcPts val="0"/>
              </a:spcAft>
              <a:buFont typeface="Wingdings"/>
              <a:buChar char=""/>
              <a:defRPr/>
            </a:pPr>
            <a:r>
              <a:rPr lang="fr-FR" dirty="0" smtClean="0"/>
              <a:t>Un environnement interagissant</a:t>
            </a:r>
          </a:p>
          <a:p>
            <a:pPr marL="960065" lvl="2" indent="-266685" eaLnBrk="1" fontAlgn="auto" hangingPunct="1">
              <a:lnSpc>
                <a:spcPct val="90000"/>
              </a:lnSpc>
              <a:spcAft>
                <a:spcPts val="0"/>
              </a:spcAft>
              <a:buClr>
                <a:schemeClr val="accent3"/>
              </a:buClr>
              <a:buFont typeface="Wingdings 2"/>
              <a:buChar char=""/>
              <a:defRPr/>
            </a:pPr>
            <a:r>
              <a:rPr lang="fr-FR" dirty="0" smtClean="0"/>
              <a:t>Les sollicitations commerciales, culturelles, de déplacement</a:t>
            </a:r>
          </a:p>
          <a:p>
            <a:pPr marL="640043" lvl="1" indent="-320022" eaLnBrk="1" fontAlgn="auto" hangingPunct="1">
              <a:lnSpc>
                <a:spcPct val="90000"/>
              </a:lnSpc>
              <a:spcAft>
                <a:spcPts val="0"/>
              </a:spcAft>
              <a:buFont typeface="Wingdings"/>
              <a:buChar char=""/>
              <a:defRPr/>
            </a:pPr>
            <a:r>
              <a:rPr lang="fr-FR" dirty="0" smtClean="0"/>
              <a:t>Des supports privés (mobiles) ou des supports publics (bornes interactives,….)</a:t>
            </a:r>
          </a:p>
          <a:p>
            <a:pPr marL="640043" lvl="1" indent="-320022" eaLnBrk="1" fontAlgn="auto" hangingPunct="1">
              <a:lnSpc>
                <a:spcPct val="90000"/>
              </a:lnSpc>
              <a:spcAft>
                <a:spcPts val="0"/>
              </a:spcAft>
              <a:buFont typeface="Wingdings"/>
              <a:buChar char=""/>
              <a:defRPr/>
            </a:pPr>
            <a:r>
              <a:rPr lang="fr-FR" dirty="0" smtClean="0"/>
              <a:t> Des contraintes environnementales  (bruit, lumière, mains occupées…)</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Dans l’univers professionnel</a:t>
            </a:r>
          </a:p>
          <a:p>
            <a:pPr marL="640043" lvl="1" indent="-320022" eaLnBrk="1" fontAlgn="auto" hangingPunct="1">
              <a:lnSpc>
                <a:spcPct val="90000"/>
              </a:lnSpc>
              <a:spcAft>
                <a:spcPts val="0"/>
              </a:spcAft>
              <a:buFont typeface="Wingdings"/>
              <a:buChar char=""/>
              <a:defRPr/>
            </a:pPr>
            <a:r>
              <a:rPr lang="fr-FR" dirty="0" smtClean="0"/>
              <a:t>Supports privés et supports professionnels : taches fixées</a:t>
            </a:r>
          </a:p>
          <a:p>
            <a:pPr marL="640043" lvl="1" indent="-320022" eaLnBrk="1" fontAlgn="auto" hangingPunct="1">
              <a:lnSpc>
                <a:spcPct val="90000"/>
              </a:lnSpc>
              <a:spcAft>
                <a:spcPts val="0"/>
              </a:spcAft>
              <a:buFont typeface="Wingdings"/>
              <a:buChar char=""/>
              <a:defRPr/>
            </a:pPr>
            <a:endParaRPr lang="fr-FR" dirty="0" smtClean="0"/>
          </a:p>
          <a:p>
            <a:pPr marL="320022" indent="-320022" eaLnBrk="1" fontAlgn="auto" hangingPunct="1">
              <a:lnSpc>
                <a:spcPct val="90000"/>
              </a:lnSpc>
              <a:spcAft>
                <a:spcPts val="0"/>
              </a:spcAft>
              <a:buFont typeface="Wingdings 2"/>
              <a:buChar char=""/>
              <a:defRPr/>
            </a:pPr>
            <a:r>
              <a:rPr lang="fr-FR" dirty="0" smtClean="0"/>
              <a:t>D’un lieu à un autre </a:t>
            </a:r>
          </a:p>
          <a:p>
            <a:pPr marL="640043" lvl="1" indent="-320022" eaLnBrk="1" fontAlgn="auto" hangingPunct="1">
              <a:lnSpc>
                <a:spcPct val="90000"/>
              </a:lnSpc>
              <a:spcAft>
                <a:spcPts val="0"/>
              </a:spcAft>
              <a:buFont typeface="Wingdings"/>
              <a:buChar char=""/>
              <a:defRPr/>
            </a:pPr>
            <a:r>
              <a:rPr lang="fr-FR" dirty="0" smtClean="0"/>
              <a:t>Continuité de services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3"/>
          <p:cNvSpPr>
            <a:spLocks noGrp="1" noChangeArrowheads="1"/>
          </p:cNvSpPr>
          <p:nvPr>
            <p:ph type="body" idx="4294967295"/>
          </p:nvPr>
        </p:nvSpPr>
        <p:spPr>
          <a:xfrm>
            <a:off x="600075" y="1062038"/>
            <a:ext cx="10448925" cy="3052762"/>
          </a:xfrm>
          <a:noFill/>
        </p:spPr>
        <p:txBody>
          <a:bodyPr/>
          <a:lstStyle/>
          <a:p>
            <a:pPr marL="342900" indent="-342900" eaLnBrk="1" hangingPunct="1"/>
            <a:r>
              <a:rPr lang="en-US" dirty="0" smtClean="0"/>
              <a:t>Adaptation aux </a:t>
            </a:r>
            <a:r>
              <a:rPr lang="en-US" dirty="0" err="1" smtClean="0"/>
              <a:t>utilisateurs</a:t>
            </a:r>
            <a:endParaRPr lang="en-US" b="1" dirty="0" smtClean="0"/>
          </a:p>
          <a:p>
            <a:pPr lvl="2" eaLnBrk="1" hangingPunct="1">
              <a:lnSpc>
                <a:spcPct val="120000"/>
              </a:lnSpc>
            </a:pPr>
            <a:r>
              <a:rPr lang="en-US" dirty="0" smtClean="0"/>
              <a:t>Des </a:t>
            </a:r>
            <a:r>
              <a:rPr lang="en-US" dirty="0" err="1" smtClean="0"/>
              <a:t>professionnels</a:t>
            </a:r>
            <a:r>
              <a:rPr lang="en-US" dirty="0" smtClean="0"/>
              <a:t> aux novices</a:t>
            </a:r>
            <a:endParaRPr lang="en-US" dirty="0" smtClean="0"/>
          </a:p>
        </p:txBody>
      </p:sp>
      <p:sp>
        <p:nvSpPr>
          <p:cNvPr id="26628"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6629" name="Picture 2" descr="http://www.infocheveux.com/images/logicielcoiffure.gif"/>
          <p:cNvPicPr>
            <a:picLocks noChangeAspect="1" noChangeArrowheads="1"/>
          </p:cNvPicPr>
          <p:nvPr/>
        </p:nvPicPr>
        <p:blipFill>
          <a:blip r:embed="rId2" cstate="print"/>
          <a:srcRect/>
          <a:stretch>
            <a:fillRect/>
          </a:stretch>
        </p:blipFill>
        <p:spPr bwMode="auto">
          <a:xfrm>
            <a:off x="1612900" y="3451225"/>
            <a:ext cx="3200400" cy="2286000"/>
          </a:xfrm>
          <a:prstGeom prst="rect">
            <a:avLst/>
          </a:prstGeom>
          <a:noFill/>
          <a:ln w="9525">
            <a:noFill/>
            <a:miter lim="800000"/>
            <a:headEnd/>
            <a:tailEnd/>
          </a:ln>
        </p:spPr>
      </p:pic>
      <p:pic>
        <p:nvPicPr>
          <p:cNvPr id="26630" name="Picture 4" descr="http://www.actinnovation.com/wp-content/uploads/2011/01/R%C3%A9alit%C3%A9-augment%C3%A9e-Essayer-vos-lunettes-en-ligne-avec-Ray-Ban-300x177.jpg"/>
          <p:cNvPicPr>
            <a:picLocks noChangeAspect="1" noChangeArrowheads="1"/>
          </p:cNvPicPr>
          <p:nvPr/>
        </p:nvPicPr>
        <p:blipFill>
          <a:blip r:embed="rId3" cstate="print"/>
          <a:srcRect/>
          <a:stretch>
            <a:fillRect/>
          </a:stretch>
        </p:blipFill>
        <p:spPr bwMode="auto">
          <a:xfrm>
            <a:off x="6623050" y="4054475"/>
            <a:ext cx="2857500" cy="1685925"/>
          </a:xfrm>
          <a:prstGeom prst="rect">
            <a:avLst/>
          </a:prstGeom>
          <a:noFill/>
          <a:ln w="9525">
            <a:noFill/>
            <a:miter lim="800000"/>
            <a:headEnd/>
            <a:tailEnd/>
          </a:ln>
        </p:spPr>
      </p:pic>
      <p:sp>
        <p:nvSpPr>
          <p:cNvPr id="26631" name="ZoneTexte 10"/>
          <p:cNvSpPr txBox="1">
            <a:spLocks noChangeArrowheads="1"/>
          </p:cNvSpPr>
          <p:nvPr/>
        </p:nvSpPr>
        <p:spPr bwMode="auto">
          <a:xfrm>
            <a:off x="2714625" y="2276475"/>
            <a:ext cx="4191000" cy="600075"/>
          </a:xfrm>
          <a:prstGeom prst="rect">
            <a:avLst/>
          </a:prstGeom>
          <a:noFill/>
          <a:ln w="9525">
            <a:noFill/>
            <a:miter lim="800000"/>
            <a:headEnd/>
            <a:tailEnd/>
          </a:ln>
        </p:spPr>
        <p:txBody>
          <a:bodyPr>
            <a:spAutoFit/>
          </a:bodyPr>
          <a:lstStyle/>
          <a:p>
            <a:pPr lvl="1"/>
            <a:r>
              <a:rPr lang="fr-FR" dirty="0"/>
              <a:t>Essayez votre coiffure, vos lunettes…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8275" y="0"/>
            <a:ext cx="10683875" cy="974725"/>
          </a:xfrm>
        </p:spPr>
        <p:txBody>
          <a:bodyPr/>
          <a:lstStyle/>
          <a:p>
            <a:pPr eaLnBrk="1" hangingPunct="1"/>
            <a:r>
              <a:rPr lang="en-US" smtClean="0">
                <a:solidFill>
                  <a:srgbClr val="7B9899"/>
                </a:solidFill>
              </a:rPr>
              <a:t>Espace problème</a:t>
            </a:r>
          </a:p>
        </p:txBody>
      </p:sp>
      <p:sp>
        <p:nvSpPr>
          <p:cNvPr id="5124" name="Rectangle 3"/>
          <p:cNvSpPr>
            <a:spLocks noGrp="1" noChangeArrowheads="1"/>
          </p:cNvSpPr>
          <p:nvPr>
            <p:ph sz="quarter" idx="1"/>
          </p:nvPr>
        </p:nvSpPr>
        <p:spPr/>
        <p:txBody>
          <a:bodyPr/>
          <a:lstStyle/>
          <a:p>
            <a:pPr marL="342900" indent="-342900" eaLnBrk="1" hangingPunct="1"/>
            <a:r>
              <a:rPr lang="en-US" smtClean="0"/>
              <a:t>Domaine de plasticité</a:t>
            </a:r>
          </a:p>
        </p:txBody>
      </p:sp>
      <p:graphicFrame>
        <p:nvGraphicFramePr>
          <p:cNvPr id="5122" name="Object 4"/>
          <p:cNvGraphicFramePr>
            <a:graphicFrameLocks noChangeAspect="1"/>
          </p:cNvGraphicFramePr>
          <p:nvPr/>
        </p:nvGraphicFramePr>
        <p:xfrm>
          <a:off x="1417638" y="2413000"/>
          <a:ext cx="8861425" cy="4076700"/>
        </p:xfrm>
        <a:graphic>
          <a:graphicData uri="http://schemas.openxmlformats.org/presentationml/2006/ole">
            <p:oleObj spid="_x0000_s5122" name="Picture" r:id="rId3" imgW="3785616" imgH="1892808" progId="Word.Picture.8">
              <p:embed/>
            </p:oleObj>
          </a:graphicData>
        </a:graphic>
      </p:graphicFrame>
      <p:grpSp>
        <p:nvGrpSpPr>
          <p:cNvPr id="2" name="Group 5"/>
          <p:cNvGrpSpPr>
            <a:grpSpLocks/>
          </p:cNvGrpSpPr>
          <p:nvPr/>
        </p:nvGrpSpPr>
        <p:grpSpPr bwMode="auto">
          <a:xfrm>
            <a:off x="5138738" y="2840038"/>
            <a:ext cx="2478087" cy="349250"/>
            <a:chOff x="2679" y="1610"/>
            <a:chExt cx="1292" cy="198"/>
          </a:xfrm>
        </p:grpSpPr>
        <p:sp>
          <p:nvSpPr>
            <p:cNvPr id="5144" name="Text Box 6"/>
            <p:cNvSpPr txBox="1">
              <a:spLocks noChangeArrowheads="1"/>
            </p:cNvSpPr>
            <p:nvPr/>
          </p:nvSpPr>
          <p:spPr bwMode="auto">
            <a:xfrm>
              <a:off x="2880" y="1610"/>
              <a:ext cx="1091" cy="17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Seuil de plasticité</a:t>
              </a:r>
            </a:p>
          </p:txBody>
        </p:sp>
        <p:sp>
          <p:nvSpPr>
            <p:cNvPr id="5145" name="Line 7"/>
            <p:cNvSpPr>
              <a:spLocks noChangeShapeType="1"/>
            </p:cNvSpPr>
            <p:nvPr/>
          </p:nvSpPr>
          <p:spPr bwMode="auto">
            <a:xfrm flipH="1">
              <a:off x="2679" y="1725"/>
              <a:ext cx="258" cy="83"/>
            </a:xfrm>
            <a:prstGeom prst="line">
              <a:avLst/>
            </a:prstGeom>
            <a:noFill/>
            <a:ln w="9525">
              <a:solidFill>
                <a:srgbClr val="000000"/>
              </a:solidFill>
              <a:round/>
              <a:headEnd/>
              <a:tailEnd type="triangle" w="med" len="med"/>
            </a:ln>
          </p:spPr>
          <p:txBody>
            <a:bodyPr/>
            <a:lstStyle/>
            <a:p>
              <a:endParaRPr lang="fr-FR"/>
            </a:p>
          </p:txBody>
        </p:sp>
      </p:grpSp>
      <p:grpSp>
        <p:nvGrpSpPr>
          <p:cNvPr id="3" name="Group 8"/>
          <p:cNvGrpSpPr>
            <a:grpSpLocks/>
          </p:cNvGrpSpPr>
          <p:nvPr/>
        </p:nvGrpSpPr>
        <p:grpSpPr bwMode="auto">
          <a:xfrm>
            <a:off x="3357563" y="3184525"/>
            <a:ext cx="4705350" cy="1457325"/>
            <a:chOff x="1750" y="1805"/>
            <a:chExt cx="2453" cy="827"/>
          </a:xfrm>
        </p:grpSpPr>
        <p:grpSp>
          <p:nvGrpSpPr>
            <p:cNvPr id="5140" name="Group 9"/>
            <p:cNvGrpSpPr>
              <a:grpSpLocks/>
            </p:cNvGrpSpPr>
            <p:nvPr/>
          </p:nvGrpSpPr>
          <p:grpSpPr bwMode="auto">
            <a:xfrm>
              <a:off x="1750" y="1805"/>
              <a:ext cx="2453" cy="827"/>
              <a:chOff x="1750" y="1805"/>
              <a:chExt cx="2453" cy="827"/>
            </a:xfrm>
          </p:grpSpPr>
          <p:sp>
            <p:nvSpPr>
              <p:cNvPr id="5142" name="Freeform 10"/>
              <p:cNvSpPr>
                <a:spLocks/>
              </p:cNvSpPr>
              <p:nvPr/>
            </p:nvSpPr>
            <p:spPr bwMode="auto">
              <a:xfrm>
                <a:off x="1750" y="1814"/>
                <a:ext cx="1355" cy="818"/>
              </a:xfrm>
              <a:custGeom>
                <a:avLst/>
                <a:gdLst>
                  <a:gd name="T0" fmla="*/ 38 w 2565"/>
                  <a:gd name="T1" fmla="*/ 3 h 2303"/>
                  <a:gd name="T2" fmla="*/ 44 w 2565"/>
                  <a:gd name="T3" fmla="*/ 1 h 2303"/>
                  <a:gd name="T4" fmla="*/ 59 w 2565"/>
                  <a:gd name="T5" fmla="*/ 0 h 2303"/>
                  <a:gd name="T6" fmla="*/ 77 w 2565"/>
                  <a:gd name="T7" fmla="*/ 0 h 2303"/>
                  <a:gd name="T8" fmla="*/ 101 w 2565"/>
                  <a:gd name="T9" fmla="*/ 3 h 2303"/>
                  <a:gd name="T10" fmla="*/ 101 w 2565"/>
                  <a:gd name="T11" fmla="*/ 5 h 2303"/>
                  <a:gd name="T12" fmla="*/ 86 w 2565"/>
                  <a:gd name="T13" fmla="*/ 9 h 2303"/>
                  <a:gd name="T14" fmla="*/ 68 w 2565"/>
                  <a:gd name="T15" fmla="*/ 12 h 2303"/>
                  <a:gd name="T16" fmla="*/ 26 w 2565"/>
                  <a:gd name="T17" fmla="*/ 13 h 2303"/>
                  <a:gd name="T18" fmla="*/ 12 w 2565"/>
                  <a:gd name="T19" fmla="*/ 9 h 2303"/>
                  <a:gd name="T20" fmla="*/ 3 w 2565"/>
                  <a:gd name="T21" fmla="*/ 5 h 2303"/>
                  <a:gd name="T22" fmla="*/ 26 w 2565"/>
                  <a:gd name="T23" fmla="*/ 4 h 2303"/>
                  <a:gd name="T24" fmla="*/ 38 w 2565"/>
                  <a:gd name="T25" fmla="*/ 3 h 2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5"/>
                  <a:gd name="T40" fmla="*/ 0 h 2303"/>
                  <a:gd name="T41" fmla="*/ 2565 w 2565"/>
                  <a:gd name="T42" fmla="*/ 2303 h 2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5" h="2303">
                    <a:moveTo>
                      <a:pt x="924" y="504"/>
                    </a:moveTo>
                    <a:cubicBezTo>
                      <a:pt x="996" y="432"/>
                      <a:pt x="984" y="287"/>
                      <a:pt x="1068" y="216"/>
                    </a:cubicBezTo>
                    <a:cubicBezTo>
                      <a:pt x="1151" y="144"/>
                      <a:pt x="1296" y="95"/>
                      <a:pt x="1428" y="72"/>
                    </a:cubicBezTo>
                    <a:cubicBezTo>
                      <a:pt x="1559" y="48"/>
                      <a:pt x="1687" y="0"/>
                      <a:pt x="1860" y="72"/>
                    </a:cubicBezTo>
                    <a:cubicBezTo>
                      <a:pt x="2032" y="144"/>
                      <a:pt x="2364" y="359"/>
                      <a:pt x="2465" y="504"/>
                    </a:cubicBezTo>
                    <a:cubicBezTo>
                      <a:pt x="2565" y="648"/>
                      <a:pt x="2529" y="768"/>
                      <a:pt x="2465" y="936"/>
                    </a:cubicBezTo>
                    <a:cubicBezTo>
                      <a:pt x="2400" y="1104"/>
                      <a:pt x="2212" y="1320"/>
                      <a:pt x="2076" y="1512"/>
                    </a:cubicBezTo>
                    <a:cubicBezTo>
                      <a:pt x="1939" y="1704"/>
                      <a:pt x="1884" y="1968"/>
                      <a:pt x="1644" y="2088"/>
                    </a:cubicBezTo>
                    <a:cubicBezTo>
                      <a:pt x="1404" y="2208"/>
                      <a:pt x="863" y="2303"/>
                      <a:pt x="636" y="2232"/>
                    </a:cubicBezTo>
                    <a:cubicBezTo>
                      <a:pt x="408" y="2160"/>
                      <a:pt x="372" y="1872"/>
                      <a:pt x="276" y="1656"/>
                    </a:cubicBezTo>
                    <a:cubicBezTo>
                      <a:pt x="180" y="1440"/>
                      <a:pt x="0" y="1103"/>
                      <a:pt x="60" y="936"/>
                    </a:cubicBezTo>
                    <a:cubicBezTo>
                      <a:pt x="119" y="768"/>
                      <a:pt x="492" y="720"/>
                      <a:pt x="636" y="648"/>
                    </a:cubicBezTo>
                    <a:cubicBezTo>
                      <a:pt x="780" y="576"/>
                      <a:pt x="852" y="576"/>
                      <a:pt x="924" y="504"/>
                    </a:cubicBezTo>
                    <a:close/>
                  </a:path>
                </a:pathLst>
              </a:custGeom>
              <a:solidFill>
                <a:srgbClr val="FFCC99"/>
              </a:solidFill>
              <a:ln w="28575">
                <a:solidFill>
                  <a:srgbClr val="000000"/>
                </a:solidFill>
                <a:round/>
                <a:headEnd/>
                <a:tailEnd/>
              </a:ln>
            </p:spPr>
            <p:txBody>
              <a:bodyPr/>
              <a:lstStyle/>
              <a:p>
                <a:endParaRPr lang="fr-FR"/>
              </a:p>
            </p:txBody>
          </p:sp>
          <p:sp>
            <p:nvSpPr>
              <p:cNvPr id="5143" name="Text Box 11"/>
              <p:cNvSpPr txBox="1">
                <a:spLocks noChangeArrowheads="1"/>
              </p:cNvSpPr>
              <p:nvPr/>
            </p:nvSpPr>
            <p:spPr bwMode="auto">
              <a:xfrm>
                <a:off x="3051" y="1805"/>
                <a:ext cx="1152" cy="173"/>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Domaine de plasticité</a:t>
                </a:r>
              </a:p>
            </p:txBody>
          </p:sp>
        </p:grpSp>
        <p:sp>
          <p:nvSpPr>
            <p:cNvPr id="5141" name="Line 12"/>
            <p:cNvSpPr>
              <a:spLocks noChangeShapeType="1"/>
            </p:cNvSpPr>
            <p:nvPr/>
          </p:nvSpPr>
          <p:spPr bwMode="auto">
            <a:xfrm flipH="1">
              <a:off x="2880" y="1888"/>
              <a:ext cx="228" cy="90"/>
            </a:xfrm>
            <a:prstGeom prst="line">
              <a:avLst/>
            </a:prstGeom>
            <a:noFill/>
            <a:ln w="9525">
              <a:solidFill>
                <a:srgbClr val="000000"/>
              </a:solidFill>
              <a:round/>
              <a:headEnd/>
              <a:tailEnd type="triangle" w="med" len="med"/>
            </a:ln>
          </p:spPr>
          <p:txBody>
            <a:bodyPr/>
            <a:lstStyle/>
            <a:p>
              <a:endParaRPr lang="fr-FR"/>
            </a:p>
          </p:txBody>
        </p:sp>
      </p:grpSp>
      <p:grpSp>
        <p:nvGrpSpPr>
          <p:cNvPr id="5" name="Group 13"/>
          <p:cNvGrpSpPr>
            <a:grpSpLocks/>
          </p:cNvGrpSpPr>
          <p:nvPr/>
        </p:nvGrpSpPr>
        <p:grpSpPr bwMode="auto">
          <a:xfrm>
            <a:off x="5026025" y="4292600"/>
            <a:ext cx="3194050" cy="511175"/>
            <a:chOff x="2620" y="2434"/>
            <a:chExt cx="1665" cy="289"/>
          </a:xfrm>
        </p:grpSpPr>
        <p:grpSp>
          <p:nvGrpSpPr>
            <p:cNvPr id="5135" name="Group 14"/>
            <p:cNvGrpSpPr>
              <a:grpSpLocks/>
            </p:cNvGrpSpPr>
            <p:nvPr/>
          </p:nvGrpSpPr>
          <p:grpSpPr bwMode="auto">
            <a:xfrm>
              <a:off x="2620" y="2550"/>
              <a:ext cx="260" cy="173"/>
              <a:chOff x="9435" y="10016"/>
              <a:chExt cx="649" cy="432"/>
            </a:xfrm>
          </p:grpSpPr>
          <p:sp>
            <p:nvSpPr>
              <p:cNvPr id="5138" name="Oval 15"/>
              <p:cNvSpPr>
                <a:spLocks noChangeArrowheads="1"/>
              </p:cNvSpPr>
              <p:nvPr/>
            </p:nvSpPr>
            <p:spPr bwMode="auto">
              <a:xfrm>
                <a:off x="9861" y="10160"/>
                <a:ext cx="148" cy="144"/>
              </a:xfrm>
              <a:prstGeom prst="ellipse">
                <a:avLst/>
              </a:prstGeom>
              <a:solidFill>
                <a:srgbClr val="000000"/>
              </a:solidFill>
              <a:ln w="9525">
                <a:solidFill>
                  <a:srgbClr val="000000"/>
                </a:solidFill>
                <a:round/>
                <a:headEnd/>
                <a:tailEnd/>
              </a:ln>
            </p:spPr>
            <p:txBody>
              <a:bodyPr/>
              <a:lstStyle/>
              <a:p>
                <a:endParaRPr lang="fr-FR"/>
              </a:p>
            </p:txBody>
          </p:sp>
          <p:sp>
            <p:nvSpPr>
              <p:cNvPr id="5139" name="Text Box 16"/>
              <p:cNvSpPr txBox="1">
                <a:spLocks noChangeArrowheads="1"/>
              </p:cNvSpPr>
              <p:nvPr/>
            </p:nvSpPr>
            <p:spPr bwMode="auto">
              <a:xfrm>
                <a:off x="9435" y="10016"/>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C2</a:t>
                </a:r>
              </a:p>
            </p:txBody>
          </p:sp>
        </p:grpSp>
        <p:sp>
          <p:nvSpPr>
            <p:cNvPr id="5136" name="Text Box 17"/>
            <p:cNvSpPr txBox="1">
              <a:spLocks noChangeArrowheads="1"/>
            </p:cNvSpPr>
            <p:nvPr/>
          </p:nvSpPr>
          <p:spPr bwMode="auto">
            <a:xfrm>
              <a:off x="3133" y="2434"/>
              <a:ext cx="115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non couvert</a:t>
              </a:r>
            </a:p>
          </p:txBody>
        </p:sp>
        <p:sp>
          <p:nvSpPr>
            <p:cNvPr id="5137" name="Line 18"/>
            <p:cNvSpPr>
              <a:spLocks noChangeShapeType="1"/>
            </p:cNvSpPr>
            <p:nvPr/>
          </p:nvSpPr>
          <p:spPr bwMode="auto">
            <a:xfrm flipH="1">
              <a:off x="2880" y="2512"/>
              <a:ext cx="312" cy="56"/>
            </a:xfrm>
            <a:prstGeom prst="line">
              <a:avLst/>
            </a:prstGeom>
            <a:noFill/>
            <a:ln w="9525">
              <a:solidFill>
                <a:srgbClr val="000000"/>
              </a:solidFill>
              <a:round/>
              <a:headEnd/>
              <a:tailEnd type="triangle" w="med" len="med"/>
            </a:ln>
          </p:spPr>
          <p:txBody>
            <a:bodyPr/>
            <a:lstStyle/>
            <a:p>
              <a:endParaRPr lang="fr-FR"/>
            </a:p>
          </p:txBody>
        </p:sp>
      </p:grpSp>
      <p:grpSp>
        <p:nvGrpSpPr>
          <p:cNvPr id="7" name="Group 19"/>
          <p:cNvGrpSpPr>
            <a:grpSpLocks/>
          </p:cNvGrpSpPr>
          <p:nvPr/>
        </p:nvGrpSpPr>
        <p:grpSpPr bwMode="auto">
          <a:xfrm>
            <a:off x="4554538" y="3810000"/>
            <a:ext cx="4056062" cy="406400"/>
            <a:chOff x="2374" y="2160"/>
            <a:chExt cx="2115" cy="230"/>
          </a:xfrm>
        </p:grpSpPr>
        <p:grpSp>
          <p:nvGrpSpPr>
            <p:cNvPr id="5129" name="Group 20"/>
            <p:cNvGrpSpPr>
              <a:grpSpLocks/>
            </p:cNvGrpSpPr>
            <p:nvPr/>
          </p:nvGrpSpPr>
          <p:grpSpPr bwMode="auto">
            <a:xfrm>
              <a:off x="2374" y="2160"/>
              <a:ext cx="259" cy="173"/>
              <a:chOff x="9504" y="9440"/>
              <a:chExt cx="649" cy="432"/>
            </a:xfrm>
          </p:grpSpPr>
          <p:sp>
            <p:nvSpPr>
              <p:cNvPr id="5133" name="Oval 21"/>
              <p:cNvSpPr>
                <a:spLocks noChangeArrowheads="1"/>
              </p:cNvSpPr>
              <p:nvPr/>
            </p:nvSpPr>
            <p:spPr bwMode="auto">
              <a:xfrm>
                <a:off x="9936" y="9584"/>
                <a:ext cx="148" cy="144"/>
              </a:xfrm>
              <a:prstGeom prst="ellipse">
                <a:avLst/>
              </a:prstGeom>
              <a:solidFill>
                <a:srgbClr val="000000"/>
              </a:solidFill>
              <a:ln w="9525">
                <a:solidFill>
                  <a:srgbClr val="000000"/>
                </a:solidFill>
                <a:round/>
                <a:headEnd/>
                <a:tailEnd/>
              </a:ln>
            </p:spPr>
            <p:txBody>
              <a:bodyPr/>
              <a:lstStyle/>
              <a:p>
                <a:endParaRPr lang="fr-FR"/>
              </a:p>
            </p:txBody>
          </p:sp>
          <p:sp>
            <p:nvSpPr>
              <p:cNvPr id="5134" name="Text Box 22"/>
              <p:cNvSpPr txBox="1">
                <a:spLocks noChangeArrowheads="1"/>
              </p:cNvSpPr>
              <p:nvPr/>
            </p:nvSpPr>
            <p:spPr bwMode="auto">
              <a:xfrm>
                <a:off x="9504" y="9440"/>
                <a:ext cx="649" cy="432"/>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C1</a:t>
                </a:r>
              </a:p>
            </p:txBody>
          </p:sp>
        </p:grpSp>
        <p:grpSp>
          <p:nvGrpSpPr>
            <p:cNvPr id="5130" name="Group 23"/>
            <p:cNvGrpSpPr>
              <a:grpSpLocks/>
            </p:cNvGrpSpPr>
            <p:nvPr/>
          </p:nvGrpSpPr>
          <p:grpSpPr bwMode="auto">
            <a:xfrm>
              <a:off x="2640" y="2160"/>
              <a:ext cx="1849" cy="230"/>
              <a:chOff x="2640" y="2160"/>
              <a:chExt cx="1849" cy="230"/>
            </a:xfrm>
          </p:grpSpPr>
          <p:sp>
            <p:nvSpPr>
              <p:cNvPr id="5131" name="Text Box 24"/>
              <p:cNvSpPr txBox="1">
                <a:spLocks noChangeArrowheads="1"/>
              </p:cNvSpPr>
              <p:nvPr/>
            </p:nvSpPr>
            <p:spPr bwMode="auto">
              <a:xfrm>
                <a:off x="3057" y="2160"/>
                <a:ext cx="1432" cy="230"/>
              </a:xfrm>
              <a:prstGeom prst="rect">
                <a:avLst/>
              </a:prstGeom>
              <a:noFill/>
              <a:ln w="9525">
                <a:noFill/>
                <a:miter lim="800000"/>
                <a:headEnd/>
                <a:tailEnd/>
              </a:ln>
            </p:spPr>
            <p:txBody>
              <a:bodyPr lIns="106674" tIns="53337" rIns="106674" bIns="53337"/>
              <a:lstStyle/>
              <a:p>
                <a:pPr defTabSz="1066800">
                  <a:lnSpc>
                    <a:spcPct val="100000"/>
                  </a:lnSpc>
                </a:pPr>
                <a:r>
                  <a:rPr lang="en-US" sz="1200" b="0">
                    <a:latin typeface="Times" pitchFamily="18" charset="0"/>
                    <a:ea typeface="Osaka" charset="-128"/>
                  </a:rPr>
                  <a:t> </a:t>
                </a:r>
                <a:r>
                  <a:rPr lang="en-US" sz="1600" b="0">
                    <a:latin typeface="Times" pitchFamily="18" charset="0"/>
                    <a:ea typeface="Osaka" charset="-128"/>
                  </a:rPr>
                  <a:t>Contexte couvert par l’IHM</a:t>
                </a:r>
              </a:p>
            </p:txBody>
          </p:sp>
          <p:sp>
            <p:nvSpPr>
              <p:cNvPr id="5132" name="Line 25"/>
              <p:cNvSpPr>
                <a:spLocks noChangeShapeType="1"/>
              </p:cNvSpPr>
              <p:nvPr/>
            </p:nvSpPr>
            <p:spPr bwMode="auto">
              <a:xfrm flipH="1">
                <a:off x="2640" y="2256"/>
                <a:ext cx="440" cy="0"/>
              </a:xfrm>
              <a:prstGeom prst="line">
                <a:avLst/>
              </a:prstGeom>
              <a:noFill/>
              <a:ln w="3175">
                <a:solidFill>
                  <a:schemeClr val="tx1"/>
                </a:solidFill>
                <a:round/>
                <a:headEnd/>
                <a:tailEnd type="triangle" w="med" len="med"/>
              </a:ln>
            </p:spPr>
            <p:txBody>
              <a:bodyPr wrap="none" anchor="ctr"/>
              <a:lstStyle/>
              <a:p>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body" idx="4294967295"/>
          </p:nvPr>
        </p:nvSpPr>
        <p:spPr>
          <a:xfrm>
            <a:off x="600075" y="1128713"/>
            <a:ext cx="10448925" cy="3052762"/>
          </a:xfrm>
          <a:noFill/>
        </p:spPr>
        <p:txBody>
          <a:bodyPr/>
          <a:lstStyle/>
          <a:p>
            <a:pPr marL="342900" indent="-342900" eaLnBrk="1" hangingPunct="1"/>
            <a:r>
              <a:rPr lang="en-US" smtClean="0"/>
              <a:t>Un peu d’histoire …</a:t>
            </a:r>
          </a:p>
          <a:p>
            <a:pPr marL="742950" lvl="1" indent="-285750" eaLnBrk="1" hangingPunct="1">
              <a:lnSpc>
                <a:spcPct val="140000"/>
              </a:lnSpc>
            </a:pPr>
            <a:r>
              <a:rPr lang="en-US" smtClean="0"/>
              <a:t>Introduction du terme à Interact’99</a:t>
            </a:r>
          </a:p>
          <a:p>
            <a:pPr lvl="2" eaLnBrk="1" hangingPunct="1">
              <a:lnSpc>
                <a:spcPct val="120000"/>
              </a:lnSpc>
            </a:pPr>
            <a:endParaRPr lang="en-US" smtClean="0"/>
          </a:p>
          <a:p>
            <a:pPr marL="742950" lvl="1" indent="-285750" eaLnBrk="1" hangingPunct="1">
              <a:lnSpc>
                <a:spcPct val="140000"/>
              </a:lnSpc>
            </a:pPr>
            <a:r>
              <a:rPr lang="en-US" smtClean="0"/>
              <a:t>Capacité d’une interface à s’adapter à son contexte d’usage dans  le respect de son utilisabilité</a:t>
            </a:r>
          </a:p>
          <a:p>
            <a:pPr marL="742950" lvl="1" indent="-285750" eaLnBrk="1" hangingPunct="1">
              <a:lnSpc>
                <a:spcPct val="140000"/>
              </a:lnSpc>
            </a:pPr>
            <a:endParaRPr lang="en-US" smtClean="0"/>
          </a:p>
          <a:p>
            <a:pPr marL="742950" lvl="1" indent="-285750" eaLnBrk="1" hangingPunct="1">
              <a:lnSpc>
                <a:spcPct val="140000"/>
              </a:lnSpc>
            </a:pPr>
            <a:r>
              <a:rPr lang="en-US" smtClean="0"/>
              <a:t>Contexte d’usage</a:t>
            </a:r>
          </a:p>
          <a:p>
            <a:pPr lvl="2" eaLnBrk="1" hangingPunct="1">
              <a:lnSpc>
                <a:spcPct val="120000"/>
              </a:lnSpc>
            </a:pPr>
            <a:r>
              <a:rPr lang="en-US" smtClean="0"/>
              <a:t>Plate-forme</a:t>
            </a:r>
          </a:p>
          <a:p>
            <a:pPr lvl="2" eaLnBrk="1" hangingPunct="1">
              <a:lnSpc>
                <a:spcPct val="120000"/>
              </a:lnSpc>
            </a:pPr>
            <a:r>
              <a:rPr lang="en-US" smtClean="0"/>
              <a:t>Environnement</a:t>
            </a:r>
          </a:p>
          <a:p>
            <a:pPr lvl="2" eaLnBrk="1" hangingPunct="1">
              <a:lnSpc>
                <a:spcPct val="120000"/>
              </a:lnSpc>
            </a:pPr>
            <a:r>
              <a:rPr lang="en-US" smtClean="0"/>
              <a:t>Utilisateur (2001)</a:t>
            </a:r>
          </a:p>
        </p:txBody>
      </p:sp>
      <p:sp>
        <p:nvSpPr>
          <p:cNvPr id="24579"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r-FR" smtClean="0">
                <a:solidFill>
                  <a:srgbClr val="7B9899"/>
                </a:solidFill>
              </a:rPr>
              <a:t>Plastique pour qui et quand ?</a:t>
            </a:r>
          </a:p>
        </p:txBody>
      </p:sp>
      <p:sp>
        <p:nvSpPr>
          <p:cNvPr id="12291" name="Rectangle 3"/>
          <p:cNvSpPr>
            <a:spLocks noGrp="1" noChangeArrowheads="1"/>
          </p:cNvSpPr>
          <p:nvPr>
            <p:ph sz="quarter" idx="1"/>
          </p:nvPr>
        </p:nvSpPr>
        <p:spPr/>
        <p:txBody>
          <a:bodyPr>
            <a:normAutofit fontScale="92500" lnSpcReduction="10000"/>
          </a:bodyPr>
          <a:lstStyle/>
          <a:p>
            <a:pPr marL="320022" indent="-320022" eaLnBrk="1" fontAlgn="auto" hangingPunct="1">
              <a:spcAft>
                <a:spcPts val="0"/>
              </a:spcAft>
              <a:buFont typeface="Monotype Sorts" pitchFamily="2" charset="2"/>
              <a:buNone/>
              <a:defRPr/>
            </a:pPr>
            <a:r>
              <a:rPr lang="fr-FR" dirty="0" smtClean="0"/>
              <a:t>2 cas </a:t>
            </a:r>
          </a:p>
          <a:p>
            <a:pPr marL="960065" lvl="2" indent="-266685" eaLnBrk="1" fontAlgn="auto" hangingPunct="1">
              <a:spcAft>
                <a:spcPts val="0"/>
              </a:spcAft>
              <a:buClr>
                <a:schemeClr val="accent3"/>
              </a:buClr>
              <a:buFont typeface="Wingdings 2"/>
              <a:buChar char=""/>
              <a:defRPr/>
            </a:pPr>
            <a:r>
              <a:rPr lang="fr-FR" dirty="0" smtClean="0"/>
              <a:t>A la conception – faciliter la vie du développeur</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Réutiliser un maximum pour chaque nouvelle cible</a:t>
            </a:r>
          </a:p>
          <a:p>
            <a:pPr marL="1280087" lvl="3" indent="-266685" eaLnBrk="1" fontAlgn="auto" hangingPunct="1">
              <a:spcAft>
                <a:spcPts val="0"/>
              </a:spcAft>
              <a:buClr>
                <a:schemeClr val="accent4"/>
              </a:buClr>
              <a:buFont typeface="Wingdings"/>
              <a:buChar char=""/>
              <a:defRPr/>
            </a:pPr>
            <a:r>
              <a:rPr lang="fr-FR" dirty="0" smtClean="0"/>
              <a:t>Diminuer le coût de développement</a:t>
            </a:r>
          </a:p>
          <a:p>
            <a:pPr marL="1280087" lvl="3" indent="-266685" eaLnBrk="1" fontAlgn="auto" hangingPunct="1">
              <a:spcAft>
                <a:spcPts val="0"/>
              </a:spcAft>
              <a:buClr>
                <a:schemeClr val="accent4"/>
              </a:buClr>
              <a:buFont typeface="Wingdings"/>
              <a:buChar char=""/>
              <a:defRPr/>
            </a:pPr>
            <a:r>
              <a:rPr lang="fr-FR" dirty="0" smtClean="0"/>
              <a:t>Prendre en compte l’usage (exemple Jeux vidéos  -Shiva)</a:t>
            </a:r>
          </a:p>
          <a:p>
            <a:pPr marL="1280087" lvl="3" indent="-266685" eaLnBrk="1" fontAlgn="auto" hangingPunct="1">
              <a:spcAft>
                <a:spcPts val="0"/>
              </a:spcAft>
              <a:buClr>
                <a:schemeClr val="accent4"/>
              </a:buClr>
              <a:buFontTx/>
              <a:buNone/>
              <a:defRPr/>
            </a:pPr>
            <a:endParaRPr lang="fr-FR" dirty="0" smtClean="0"/>
          </a:p>
          <a:p>
            <a:pPr marL="960065" lvl="2" indent="-266685" eaLnBrk="1" fontAlgn="auto" hangingPunct="1">
              <a:spcAft>
                <a:spcPts val="0"/>
              </a:spcAft>
              <a:buClr>
                <a:schemeClr val="accent3"/>
              </a:buClr>
              <a:buFont typeface="Wingdings 2"/>
              <a:buChar char=""/>
              <a:defRPr/>
            </a:pPr>
            <a:r>
              <a:rPr lang="fr-FR" dirty="0" smtClean="0"/>
              <a:t>A l’exécution – faciliter la vie de l’utilisateur final</a:t>
            </a:r>
          </a:p>
          <a:p>
            <a:pPr marL="960065" lvl="2" indent="-266685" eaLnBrk="1" fontAlgn="auto" hangingPunct="1">
              <a:spcAft>
                <a:spcPts val="0"/>
              </a:spcAft>
              <a:buClr>
                <a:schemeClr val="accent3"/>
              </a:buClr>
              <a:buFont typeface="Wingdings 2"/>
              <a:buChar char=""/>
              <a:defRPr/>
            </a:pPr>
            <a:endParaRPr lang="fr-FR" dirty="0" smtClean="0"/>
          </a:p>
          <a:p>
            <a:pPr marL="1280087" lvl="3" indent="-266685" eaLnBrk="1" fontAlgn="auto" hangingPunct="1">
              <a:spcAft>
                <a:spcPts val="0"/>
              </a:spcAft>
              <a:buClr>
                <a:schemeClr val="accent4"/>
              </a:buClr>
              <a:buFont typeface="Wingdings"/>
              <a:buChar char=""/>
              <a:defRPr/>
            </a:pPr>
            <a:r>
              <a:rPr lang="fr-FR" dirty="0" smtClean="0"/>
              <a:t>Faire migrer une application d’un support à un autre</a:t>
            </a:r>
          </a:p>
          <a:p>
            <a:pPr marL="1280087" lvl="3" indent="-266685" eaLnBrk="1" fontAlgn="auto" hangingPunct="1">
              <a:spcAft>
                <a:spcPts val="0"/>
              </a:spcAft>
              <a:buClr>
                <a:schemeClr val="accent4"/>
              </a:buClr>
              <a:buFont typeface="Wingdings"/>
              <a:buChar char=""/>
              <a:defRPr/>
            </a:pPr>
            <a:r>
              <a:rPr lang="fr-FR" dirty="0" smtClean="0"/>
              <a:t>Faire migrer des taches d’un support à un autre</a:t>
            </a:r>
          </a:p>
          <a:p>
            <a:pPr marL="1280087" lvl="3" indent="-266685" eaLnBrk="1" fontAlgn="auto" hangingPunct="1">
              <a:spcAft>
                <a:spcPts val="0"/>
              </a:spcAft>
              <a:buClr>
                <a:schemeClr val="accent4"/>
              </a:buClr>
              <a:buFont typeface="Wingdings"/>
              <a:buChar char=""/>
              <a:defRPr/>
            </a:pPr>
            <a:r>
              <a:rPr lang="fr-FR" dirty="0" smtClean="0"/>
              <a:t>Conserver les facilités l’usage et les habitudes tout en profitant des spécificités des supports</a:t>
            </a:r>
          </a:p>
        </p:txBody>
      </p:sp>
      <p:sp>
        <p:nvSpPr>
          <p:cNvPr id="4" name="Flèche vers le bas 3"/>
          <p:cNvSpPr/>
          <p:nvPr/>
        </p:nvSpPr>
        <p:spPr>
          <a:xfrm>
            <a:off x="9972675" y="2266950"/>
            <a:ext cx="704850" cy="419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0" y="0"/>
            <a:ext cx="10683875" cy="974725"/>
          </a:xfrm>
        </p:spPr>
        <p:txBody>
          <a:bodyPr>
            <a:normAutofit/>
          </a:bodyPr>
          <a:lstStyle/>
          <a:p>
            <a:pPr eaLnBrk="1" fontAlgn="auto" hangingPunct="1">
              <a:spcAft>
                <a:spcPts val="0"/>
              </a:spcAft>
              <a:defRPr/>
            </a:pPr>
            <a:r>
              <a:rPr lang="fr-FR" sz="3200" dirty="0" smtClean="0">
                <a:solidFill>
                  <a:schemeClr val="accent3">
                    <a:shade val="75000"/>
                  </a:schemeClr>
                </a:solidFill>
              </a:rPr>
              <a:t>Premières Approches à la conception</a:t>
            </a:r>
          </a:p>
        </p:txBody>
      </p:sp>
      <p:graphicFrame>
        <p:nvGraphicFramePr>
          <p:cNvPr id="6146" name="Object 3"/>
          <p:cNvGraphicFramePr>
            <a:graphicFrameLocks noChangeAspect="1"/>
          </p:cNvGraphicFramePr>
          <p:nvPr/>
        </p:nvGraphicFramePr>
        <p:xfrm>
          <a:off x="2578100" y="3894138"/>
          <a:ext cx="495300" cy="804862"/>
        </p:xfrm>
        <a:graphic>
          <a:graphicData uri="http://schemas.openxmlformats.org/presentationml/2006/ole">
            <p:oleObj spid="_x0000_s6146" name="Document" r:id="rId3" imgW="410040" imgH="724320" progId="Word.Document.8">
              <p:embed/>
            </p:oleObj>
          </a:graphicData>
        </a:graphic>
      </p:graphicFrame>
      <p:graphicFrame>
        <p:nvGraphicFramePr>
          <p:cNvPr id="6147" name="Object 4"/>
          <p:cNvGraphicFramePr>
            <a:graphicFrameLocks noChangeAspect="1"/>
          </p:cNvGraphicFramePr>
          <p:nvPr/>
        </p:nvGraphicFramePr>
        <p:xfrm>
          <a:off x="2578100" y="5249863"/>
          <a:ext cx="679450" cy="1143000"/>
        </p:xfrm>
        <a:graphic>
          <a:graphicData uri="http://schemas.openxmlformats.org/presentationml/2006/ole">
            <p:oleObj spid="_x0000_s6147" name="Image" r:id="rId4" imgW="562691" imgH="1029277" progId="Word.Picture.8">
              <p:embed/>
            </p:oleObj>
          </a:graphicData>
        </a:graphic>
      </p:graphicFrame>
      <p:pic>
        <p:nvPicPr>
          <p:cNvPr id="6150" name="Picture 5" descr="http://images.cdiscount.com/imagesCNET/07/470027-066,180407-.jpg"/>
          <p:cNvPicPr>
            <a:picLocks noChangeAspect="1" noChangeArrowheads="1"/>
          </p:cNvPicPr>
          <p:nvPr/>
        </p:nvPicPr>
        <p:blipFill>
          <a:blip r:embed="rId5" r:link="rId6" cstate="print"/>
          <a:srcRect/>
          <a:stretch>
            <a:fillRect/>
          </a:stretch>
        </p:blipFill>
        <p:spPr bwMode="auto">
          <a:xfrm>
            <a:off x="2301875" y="2540000"/>
            <a:ext cx="1069975" cy="741363"/>
          </a:xfrm>
          <a:prstGeom prst="rect">
            <a:avLst/>
          </a:prstGeom>
          <a:noFill/>
          <a:ln w="9525">
            <a:noFill/>
            <a:miter lim="800000"/>
            <a:headEnd/>
            <a:tailEnd/>
          </a:ln>
        </p:spPr>
      </p:pic>
      <p:graphicFrame>
        <p:nvGraphicFramePr>
          <p:cNvPr id="6148" name="Object 6"/>
          <p:cNvGraphicFramePr>
            <a:graphicFrameLocks noChangeAspect="1"/>
          </p:cNvGraphicFramePr>
          <p:nvPr/>
        </p:nvGraphicFramePr>
        <p:xfrm>
          <a:off x="5391150" y="3438564"/>
          <a:ext cx="1884363" cy="1811299"/>
        </p:xfrm>
        <a:graphic>
          <a:graphicData uri="http://schemas.openxmlformats.org/presentationml/2006/ole">
            <p:oleObj spid="_x0000_s6148" name="Clip" r:id="rId7" imgW="3244320" imgH="3390840" progId="">
              <p:embed/>
            </p:oleObj>
          </a:graphicData>
        </a:graphic>
      </p:graphicFrame>
      <p:sp>
        <p:nvSpPr>
          <p:cNvPr id="6151" name="Line 7"/>
          <p:cNvSpPr>
            <a:spLocks noChangeShapeType="1"/>
          </p:cNvSpPr>
          <p:nvPr/>
        </p:nvSpPr>
        <p:spPr bwMode="auto">
          <a:xfrm flipH="1">
            <a:off x="7366000" y="4402138"/>
            <a:ext cx="1749425" cy="0"/>
          </a:xfrm>
          <a:prstGeom prst="line">
            <a:avLst/>
          </a:prstGeom>
          <a:noFill/>
          <a:ln w="9525">
            <a:solidFill>
              <a:schemeClr val="tx1"/>
            </a:solidFill>
            <a:round/>
            <a:headEnd/>
            <a:tailEnd type="triangle" w="med" len="med"/>
          </a:ln>
        </p:spPr>
        <p:txBody>
          <a:bodyPr wrap="none" anchor="ctr"/>
          <a:lstStyle/>
          <a:p>
            <a:endParaRPr lang="fr-FR"/>
          </a:p>
        </p:txBody>
      </p:sp>
      <p:sp>
        <p:nvSpPr>
          <p:cNvPr id="6152" name="Text Box 8"/>
          <p:cNvSpPr txBox="1">
            <a:spLocks noChangeArrowheads="1"/>
          </p:cNvSpPr>
          <p:nvPr/>
        </p:nvSpPr>
        <p:spPr bwMode="auto">
          <a:xfrm>
            <a:off x="7826375" y="3979863"/>
            <a:ext cx="836613" cy="406400"/>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XML</a:t>
            </a:r>
          </a:p>
        </p:txBody>
      </p:sp>
      <p:sp>
        <p:nvSpPr>
          <p:cNvPr id="6153" name="Line 9"/>
          <p:cNvSpPr>
            <a:spLocks noChangeShapeType="1"/>
          </p:cNvSpPr>
          <p:nvPr/>
        </p:nvSpPr>
        <p:spPr bwMode="auto">
          <a:xfrm>
            <a:off x="6445250" y="2709863"/>
            <a:ext cx="0" cy="762000"/>
          </a:xfrm>
          <a:prstGeom prst="line">
            <a:avLst/>
          </a:prstGeom>
          <a:noFill/>
          <a:ln w="9525">
            <a:solidFill>
              <a:schemeClr val="tx1"/>
            </a:solidFill>
            <a:round/>
            <a:headEnd/>
            <a:tailEnd type="triangle" w="med" len="med"/>
          </a:ln>
        </p:spPr>
        <p:txBody>
          <a:bodyPr wrap="none" anchor="ctr"/>
          <a:lstStyle/>
          <a:p>
            <a:endParaRPr lang="fr-FR"/>
          </a:p>
        </p:txBody>
      </p:sp>
      <p:sp>
        <p:nvSpPr>
          <p:cNvPr id="6154" name="Text Box 10"/>
          <p:cNvSpPr txBox="1">
            <a:spLocks noChangeArrowheads="1"/>
          </p:cNvSpPr>
          <p:nvPr/>
        </p:nvSpPr>
        <p:spPr bwMode="auto">
          <a:xfrm>
            <a:off x="6537325" y="2878138"/>
            <a:ext cx="744538"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XSL</a:t>
            </a:r>
          </a:p>
        </p:txBody>
      </p:sp>
      <p:sp>
        <p:nvSpPr>
          <p:cNvPr id="6155" name="Line 11"/>
          <p:cNvSpPr>
            <a:spLocks noChangeShapeType="1"/>
          </p:cNvSpPr>
          <p:nvPr/>
        </p:nvSpPr>
        <p:spPr bwMode="auto">
          <a:xfrm flipH="1" flipV="1">
            <a:off x="3498850" y="3048000"/>
            <a:ext cx="2025650" cy="1100138"/>
          </a:xfrm>
          <a:prstGeom prst="line">
            <a:avLst/>
          </a:prstGeom>
          <a:noFill/>
          <a:ln w="9525">
            <a:solidFill>
              <a:schemeClr val="tx1"/>
            </a:solidFill>
            <a:round/>
            <a:headEnd/>
            <a:tailEnd type="triangle" w="med" len="med"/>
          </a:ln>
        </p:spPr>
        <p:txBody>
          <a:bodyPr wrap="none" anchor="ctr"/>
          <a:lstStyle/>
          <a:p>
            <a:endParaRPr lang="fr-FR"/>
          </a:p>
        </p:txBody>
      </p:sp>
      <p:sp>
        <p:nvSpPr>
          <p:cNvPr id="6156" name="Line 12"/>
          <p:cNvSpPr>
            <a:spLocks noChangeShapeType="1"/>
          </p:cNvSpPr>
          <p:nvPr/>
        </p:nvSpPr>
        <p:spPr bwMode="auto">
          <a:xfrm flipH="1">
            <a:off x="3314700" y="4487863"/>
            <a:ext cx="2209800" cy="0"/>
          </a:xfrm>
          <a:prstGeom prst="line">
            <a:avLst/>
          </a:prstGeom>
          <a:noFill/>
          <a:ln w="9525">
            <a:solidFill>
              <a:schemeClr val="tx1"/>
            </a:solidFill>
            <a:round/>
            <a:headEnd/>
            <a:tailEnd type="triangle" w="med" len="med"/>
          </a:ln>
        </p:spPr>
        <p:txBody>
          <a:bodyPr wrap="none" anchor="ctr"/>
          <a:lstStyle/>
          <a:p>
            <a:endParaRPr lang="fr-FR"/>
          </a:p>
        </p:txBody>
      </p:sp>
      <p:sp>
        <p:nvSpPr>
          <p:cNvPr id="6157" name="Line 13"/>
          <p:cNvSpPr>
            <a:spLocks noChangeShapeType="1"/>
          </p:cNvSpPr>
          <p:nvPr/>
        </p:nvSpPr>
        <p:spPr bwMode="auto">
          <a:xfrm flipH="1">
            <a:off x="3406775" y="4910138"/>
            <a:ext cx="2117725" cy="931862"/>
          </a:xfrm>
          <a:prstGeom prst="line">
            <a:avLst/>
          </a:prstGeom>
          <a:noFill/>
          <a:ln w="9525">
            <a:solidFill>
              <a:schemeClr val="tx1"/>
            </a:solidFill>
            <a:round/>
            <a:headEnd/>
            <a:tailEnd type="triangle" w="med" len="med"/>
          </a:ln>
        </p:spPr>
        <p:txBody>
          <a:bodyPr wrap="none" anchor="ctr"/>
          <a:lstStyle/>
          <a:p>
            <a:endParaRPr lang="fr-FR"/>
          </a:p>
        </p:txBody>
      </p:sp>
      <p:sp>
        <p:nvSpPr>
          <p:cNvPr id="6158" name="Text Box 14"/>
          <p:cNvSpPr txBox="1">
            <a:spLocks noChangeArrowheads="1"/>
          </p:cNvSpPr>
          <p:nvPr/>
        </p:nvSpPr>
        <p:spPr bwMode="auto">
          <a:xfrm>
            <a:off x="4051300" y="3048000"/>
            <a:ext cx="1004888"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HTML</a:t>
            </a:r>
          </a:p>
        </p:txBody>
      </p:sp>
      <p:sp>
        <p:nvSpPr>
          <p:cNvPr id="6159" name="Text Box 15"/>
          <p:cNvSpPr txBox="1">
            <a:spLocks noChangeArrowheads="1"/>
          </p:cNvSpPr>
          <p:nvPr/>
        </p:nvSpPr>
        <p:spPr bwMode="auto">
          <a:xfrm>
            <a:off x="3675063" y="4064000"/>
            <a:ext cx="1296987" cy="407988"/>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VoiceML</a:t>
            </a:r>
          </a:p>
        </p:txBody>
      </p:sp>
      <p:sp>
        <p:nvSpPr>
          <p:cNvPr id="6160" name="Text Box 16"/>
          <p:cNvSpPr txBox="1">
            <a:spLocks noChangeArrowheads="1"/>
          </p:cNvSpPr>
          <p:nvPr/>
        </p:nvSpPr>
        <p:spPr bwMode="auto">
          <a:xfrm>
            <a:off x="4167188" y="5434013"/>
            <a:ext cx="896937" cy="407987"/>
          </a:xfrm>
          <a:prstGeom prst="rect">
            <a:avLst/>
          </a:prstGeom>
          <a:noFill/>
          <a:ln w="9525">
            <a:noFill/>
            <a:miter lim="800000"/>
            <a:headEnd/>
            <a:tailEnd/>
          </a:ln>
        </p:spPr>
        <p:txBody>
          <a:bodyPr wrap="none" lIns="106674" tIns="53337" rIns="106674" bIns="53337">
            <a:spAutoFit/>
          </a:bodyPr>
          <a:lstStyle/>
          <a:p>
            <a:pPr defTabSz="1066800">
              <a:lnSpc>
                <a:spcPct val="100000"/>
              </a:lnSpc>
            </a:pPr>
            <a:r>
              <a:rPr lang="fr-FR" sz="2100" b="0">
                <a:latin typeface="Times New Roman" pitchFamily="18" charset="0"/>
              </a:rPr>
              <a:t>WML</a:t>
            </a:r>
          </a:p>
        </p:txBody>
      </p:sp>
      <p:sp>
        <p:nvSpPr>
          <p:cNvPr id="6161" name="Rectangle 17"/>
          <p:cNvSpPr>
            <a:spLocks noChangeArrowheads="1"/>
          </p:cNvSpPr>
          <p:nvPr/>
        </p:nvSpPr>
        <p:spPr bwMode="auto">
          <a:xfrm>
            <a:off x="581025" y="1752600"/>
            <a:ext cx="184150" cy="339725"/>
          </a:xfrm>
          <a:prstGeom prst="rect">
            <a:avLst/>
          </a:prstGeom>
          <a:noFill/>
          <a:ln w="12700">
            <a:noFill/>
            <a:miter lim="800000"/>
            <a:headEnd type="none" w="sm" len="sm"/>
            <a:tailEnd type="none" w="sm" len="sm"/>
          </a:ln>
        </p:spPr>
        <p:txBody>
          <a:bodyPr wrap="none">
            <a:spAutoFit/>
          </a:bodyPr>
          <a:lstStyle/>
          <a:p>
            <a:endParaRPr lang="fr-FR">
              <a:solidFill>
                <a:schemeClr val="tx2"/>
              </a:solidFill>
            </a:endParaRPr>
          </a:p>
        </p:txBody>
      </p:sp>
      <p:sp>
        <p:nvSpPr>
          <p:cNvPr id="6162" name="Text Box 19"/>
          <p:cNvSpPr txBox="1">
            <a:spLocks noChangeArrowheads="1"/>
          </p:cNvSpPr>
          <p:nvPr/>
        </p:nvSpPr>
        <p:spPr bwMode="auto">
          <a:xfrm>
            <a:off x="5108575" y="5410201"/>
            <a:ext cx="3254375" cy="590931"/>
          </a:xfrm>
          <a:prstGeom prst="rect">
            <a:avLst/>
          </a:prstGeom>
          <a:noFill/>
          <a:ln w="12700">
            <a:noFill/>
            <a:miter lim="800000"/>
            <a:headEnd type="none" w="sm" len="sm"/>
            <a:tailEnd type="none" w="sm" len="sm"/>
          </a:ln>
        </p:spPr>
        <p:txBody>
          <a:bodyPr wrap="square">
            <a:spAutoFit/>
          </a:bodyPr>
          <a:lstStyle/>
          <a:p>
            <a:r>
              <a:rPr lang="fr-FR" dirty="0">
                <a:latin typeface="+mj-lt"/>
              </a:rPr>
              <a:t>Au centre une </a:t>
            </a:r>
            <a:r>
              <a:rPr lang="fr-FR" dirty="0" smtClean="0">
                <a:latin typeface="+mj-lt"/>
              </a:rPr>
              <a:t>description</a:t>
            </a:r>
          </a:p>
          <a:p>
            <a:r>
              <a:rPr lang="fr-FR" dirty="0" smtClean="0">
                <a:latin typeface="+mj-lt"/>
              </a:rPr>
              <a:t> </a:t>
            </a:r>
            <a:r>
              <a:rPr lang="fr-FR" dirty="0" err="1" smtClean="0">
                <a:latin typeface="+mj-lt"/>
              </a:rPr>
              <a:t>XMLisée</a:t>
            </a:r>
            <a:endParaRPr lang="fr-FR" dirty="0">
              <a:latin typeface="+mj-lt"/>
            </a:endParaRPr>
          </a:p>
        </p:txBody>
      </p:sp>
      <p:sp>
        <p:nvSpPr>
          <p:cNvPr id="19" name="Rectangle 18"/>
          <p:cNvSpPr/>
          <p:nvPr/>
        </p:nvSpPr>
        <p:spPr>
          <a:xfrm>
            <a:off x="4972050" y="2066735"/>
            <a:ext cx="5524500" cy="341632"/>
          </a:xfrm>
          <a:prstGeom prst="rect">
            <a:avLst/>
          </a:prstGeom>
        </p:spPr>
        <p:txBody>
          <a:bodyPr>
            <a:spAutoFit/>
          </a:bodyPr>
          <a:lstStyle/>
          <a:p>
            <a:r>
              <a:rPr lang="fr-FR" dirty="0" smtClean="0">
                <a:solidFill>
                  <a:schemeClr val="accent3">
                    <a:shade val="75000"/>
                  </a:schemeClr>
                </a:solidFill>
              </a:rPr>
              <a:t>basées sur des Traducteurs</a:t>
            </a:r>
            <a:endParaRPr lang="fr-FR" dirty="0"/>
          </a:p>
        </p:txBody>
      </p:sp>
      <p:sp>
        <p:nvSpPr>
          <p:cNvPr id="21" name="ZoneTexte 20"/>
          <p:cNvSpPr txBox="1"/>
          <p:nvPr/>
        </p:nvSpPr>
        <p:spPr>
          <a:xfrm>
            <a:off x="371475" y="1219200"/>
            <a:ext cx="3315331" cy="840230"/>
          </a:xfrm>
          <a:prstGeom prst="rect">
            <a:avLst/>
          </a:prstGeom>
          <a:solidFill>
            <a:schemeClr val="accent1">
              <a:lumMod val="40000"/>
              <a:lumOff val="60000"/>
            </a:schemeClr>
          </a:solidFill>
        </p:spPr>
        <p:txBody>
          <a:bodyPr wrap="none" rtlCol="0">
            <a:spAutoFit/>
          </a:bodyPr>
          <a:lstStyle/>
          <a:p>
            <a:r>
              <a:rPr lang="fr-FR" b="0" dirty="0" smtClean="0">
                <a:latin typeface="+mj-lt"/>
              </a:rPr>
              <a:t>Un langage commun</a:t>
            </a:r>
          </a:p>
          <a:p>
            <a:r>
              <a:rPr lang="fr-FR" b="0" dirty="0" smtClean="0">
                <a:latin typeface="+mj-lt"/>
              </a:rPr>
              <a:t>Une génération de code</a:t>
            </a:r>
          </a:p>
          <a:p>
            <a:r>
              <a:rPr lang="fr-FR" b="0" dirty="0" smtClean="0">
                <a:latin typeface="+mj-lt"/>
              </a:rPr>
              <a:t>Des techniques de compilation</a:t>
            </a:r>
            <a:endParaRPr lang="fr-FR" b="0" dirty="0">
              <a:latin typeface="+mj-lt"/>
            </a:endParaRPr>
          </a:p>
        </p:txBody>
      </p:sp>
      <p:sp>
        <p:nvSpPr>
          <p:cNvPr id="22" name="ZoneTexte 21"/>
          <p:cNvSpPr txBox="1"/>
          <p:nvPr/>
        </p:nvSpPr>
        <p:spPr>
          <a:xfrm>
            <a:off x="5000625" y="6486526"/>
            <a:ext cx="3795591" cy="480131"/>
          </a:xfrm>
          <a:prstGeom prst="rect">
            <a:avLst/>
          </a:prstGeom>
          <a:noFill/>
        </p:spPr>
        <p:txBody>
          <a:bodyPr wrap="square" rtlCol="0">
            <a:spAutoFit/>
          </a:bodyPr>
          <a:lstStyle/>
          <a:p>
            <a:r>
              <a:rPr lang="fr-FR" sz="2800" b="0" dirty="0" smtClean="0">
                <a:latin typeface="+mj-lt"/>
              </a:rPr>
              <a:t>Limites et Avantages ?</a:t>
            </a:r>
            <a:endParaRPr lang="fr-FR" sz="2800" b="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200025"/>
            <a:ext cx="10683875" cy="974725"/>
          </a:xfrm>
        </p:spPr>
        <p:txBody>
          <a:bodyPr>
            <a:normAutofit fontScale="90000"/>
          </a:bodyPr>
          <a:lstStyle/>
          <a:p>
            <a:pPr eaLnBrk="1" fontAlgn="auto" hangingPunct="1">
              <a:spcAft>
                <a:spcPts val="0"/>
              </a:spcAft>
              <a:defRPr/>
            </a:pPr>
            <a:r>
              <a:rPr lang="fr-FR" sz="3200" dirty="0" smtClean="0">
                <a:solidFill>
                  <a:schemeClr val="tx1"/>
                </a:solidFill>
              </a:rPr>
              <a:t>Premières Approche à l’exécution :</a:t>
            </a:r>
            <a:br>
              <a:rPr lang="fr-FR" sz="3200" dirty="0" smtClean="0">
                <a:solidFill>
                  <a:schemeClr val="tx1"/>
                </a:solidFill>
              </a:rPr>
            </a:br>
            <a:endParaRPr lang="en-US" sz="3200" dirty="0" smtClean="0">
              <a:solidFill>
                <a:schemeClr val="tx1"/>
              </a:solidFill>
            </a:endParaRPr>
          </a:p>
        </p:txBody>
      </p:sp>
      <p:sp>
        <p:nvSpPr>
          <p:cNvPr id="39939" name="Rectangle 3"/>
          <p:cNvSpPr>
            <a:spLocks noGrp="1" noChangeArrowheads="1"/>
          </p:cNvSpPr>
          <p:nvPr>
            <p:ph type="body" idx="4294967295"/>
          </p:nvPr>
        </p:nvSpPr>
        <p:spPr>
          <a:xfrm>
            <a:off x="369888" y="1108075"/>
            <a:ext cx="10679112" cy="5856288"/>
          </a:xfrm>
        </p:spPr>
        <p:txBody>
          <a:bodyPr/>
          <a:lstStyle/>
          <a:p>
            <a:pPr marL="342900" indent="-342900" eaLnBrk="1" hangingPunct="1"/>
            <a:r>
              <a:rPr lang="en-US" sz="2100" dirty="0" err="1" smtClean="0"/>
              <a:t>Problème</a:t>
            </a:r>
            <a:r>
              <a:rPr lang="en-US" sz="2100" dirty="0" smtClean="0"/>
              <a:t>  </a:t>
            </a:r>
            <a:r>
              <a:rPr lang="en-US" sz="2100" dirty="0" err="1" smtClean="0"/>
              <a:t>traité</a:t>
            </a:r>
            <a:r>
              <a:rPr lang="en-US" sz="2100" dirty="0" smtClean="0"/>
              <a:t> : </a:t>
            </a:r>
            <a:r>
              <a:rPr lang="fr-FR" sz="2000" dirty="0" smtClean="0">
                <a:solidFill>
                  <a:schemeClr val="tx1"/>
                </a:solidFill>
              </a:rPr>
              <a:t>Migration totale</a:t>
            </a:r>
            <a:endParaRPr lang="en-US" sz="2100" dirty="0" smtClean="0"/>
          </a:p>
          <a:p>
            <a:pPr marL="742950" lvl="1" indent="-285750" eaLnBrk="1" hangingPunct="1">
              <a:lnSpc>
                <a:spcPct val="140000"/>
              </a:lnSpc>
            </a:pPr>
            <a:r>
              <a:rPr lang="en-US" sz="2000" dirty="0" err="1" smtClean="0"/>
              <a:t>Exemple</a:t>
            </a:r>
            <a:endParaRPr lang="en-US" sz="2000" dirty="0" smtClean="0"/>
          </a:p>
          <a:p>
            <a:pPr lvl="2" eaLnBrk="1" hangingPunct="1">
              <a:lnSpc>
                <a:spcPct val="120000"/>
              </a:lnSpc>
            </a:pPr>
            <a:r>
              <a:rPr lang="en-US" sz="1800" dirty="0" smtClean="0"/>
              <a:t>SI la </a:t>
            </a:r>
            <a:r>
              <a:rPr lang="en-US" sz="1800" dirty="0" err="1" smtClean="0"/>
              <a:t>batterie</a:t>
            </a:r>
            <a:r>
              <a:rPr lang="en-US" sz="1800" dirty="0" smtClean="0"/>
              <a:t> du PC </a:t>
            </a:r>
            <a:r>
              <a:rPr lang="en-US" sz="1800" dirty="0" err="1" smtClean="0"/>
              <a:t>faiblit</a:t>
            </a:r>
            <a:r>
              <a:rPr lang="en-US" sz="1800" dirty="0" smtClean="0"/>
              <a:t> ALORS passer </a:t>
            </a:r>
            <a:r>
              <a:rPr lang="en-US" sz="1800" dirty="0" err="1" smtClean="0"/>
              <a:t>sur</a:t>
            </a:r>
            <a:r>
              <a:rPr lang="en-US" sz="1800" dirty="0" smtClean="0"/>
              <a:t> PDA</a:t>
            </a:r>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lvl="2" eaLnBrk="1" hangingPunct="1">
              <a:lnSpc>
                <a:spcPct val="120000"/>
              </a:lnSpc>
            </a:pPr>
            <a:endParaRPr lang="en-US" sz="1800" dirty="0" smtClean="0"/>
          </a:p>
          <a:p>
            <a:pPr lvl="4" eaLnBrk="1" hangingPunct="1">
              <a:lnSpc>
                <a:spcPct val="120000"/>
              </a:lnSpc>
            </a:pPr>
            <a:endParaRPr lang="en-US" sz="16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buNone/>
            </a:pPr>
            <a:r>
              <a:rPr lang="en-US" sz="2000" dirty="0" smtClean="0"/>
              <a:t>SI </a:t>
            </a:r>
            <a:r>
              <a:rPr lang="en-US" sz="2000" i="1" dirty="0" smtClean="0"/>
              <a:t>condition</a:t>
            </a:r>
            <a:r>
              <a:rPr lang="en-US" sz="2000" dirty="0" smtClean="0"/>
              <a:t> ALORS </a:t>
            </a:r>
            <a:r>
              <a:rPr lang="en-US" sz="2000" i="1" dirty="0" smtClean="0"/>
              <a:t>action</a:t>
            </a:r>
            <a:endParaRPr lang="en-US" sz="2000" dirty="0" smtClean="0"/>
          </a:p>
          <a:p>
            <a:pPr marL="742950" lvl="1" indent="-285750" eaLnBrk="1" hangingPunct="1">
              <a:lnSpc>
                <a:spcPct val="140000"/>
              </a:lnSpc>
            </a:pPr>
            <a:endParaRPr lang="en-US" sz="2000" dirty="0" smtClean="0"/>
          </a:p>
          <a:p>
            <a:pPr marL="742950" lvl="1" indent="-285750" eaLnBrk="1" hangingPunct="1">
              <a:lnSpc>
                <a:spcPct val="140000"/>
              </a:lnSpc>
            </a:pPr>
            <a:endParaRPr lang="en-US" sz="2000" dirty="0" smtClean="0"/>
          </a:p>
        </p:txBody>
      </p:sp>
      <p:sp>
        <p:nvSpPr>
          <p:cNvPr id="39942" name="Text Box 6"/>
          <p:cNvSpPr txBox="1">
            <a:spLocks noChangeArrowheads="1"/>
          </p:cNvSpPr>
          <p:nvPr/>
        </p:nvSpPr>
        <p:spPr bwMode="auto">
          <a:xfrm>
            <a:off x="455613" y="6086475"/>
            <a:ext cx="4973637" cy="508000"/>
          </a:xfrm>
          <a:prstGeom prst="rect">
            <a:avLst/>
          </a:prstGeom>
          <a:noFill/>
          <a:ln w="25400">
            <a:noFill/>
            <a:miter lim="800000"/>
            <a:headEnd/>
            <a:tailEnd/>
          </a:ln>
        </p:spPr>
        <p:txBody>
          <a:bodyPr lIns="106674" tIns="53337" rIns="106674" bIns="53337">
            <a:spAutoFit/>
          </a:bodyPr>
          <a:lstStyle/>
          <a:p>
            <a:pPr defTabSz="1066800">
              <a:lnSpc>
                <a:spcPct val="100000"/>
              </a:lnSpc>
              <a:spcBef>
                <a:spcPct val="50000"/>
              </a:spcBef>
            </a:pPr>
            <a:r>
              <a:rPr lang="en-US" sz="2800" dirty="0">
                <a:latin typeface="Times New Roman" pitchFamily="18" charset="0"/>
                <a:ea typeface="Osaka" charset="-128"/>
              </a:rPr>
              <a:t>Action	        </a:t>
            </a:r>
            <a:r>
              <a:rPr lang="en-US" sz="2800" dirty="0">
                <a:latin typeface="Times New Roman" pitchFamily="18" charset="0"/>
                <a:ea typeface="Osaka" charset="-128"/>
                <a:sym typeface="Symbol" pitchFamily="18" charset="2"/>
              </a:rPr>
              <a:t>      </a:t>
            </a:r>
            <a:r>
              <a:rPr lang="en-US" sz="2800" dirty="0" err="1">
                <a:latin typeface="Times New Roman" pitchFamily="18" charset="0"/>
                <a:ea typeface="Osaka" charset="-128"/>
                <a:sym typeface="Symbol" pitchFamily="18" charset="2"/>
              </a:rPr>
              <a:t>R</a:t>
            </a:r>
            <a:r>
              <a:rPr lang="en-US" sz="2800" dirty="0" err="1">
                <a:latin typeface="Times" pitchFamily="18" charset="0"/>
                <a:ea typeface="Osaka" charset="-128"/>
                <a:sym typeface="Symbol" pitchFamily="18" charset="2"/>
              </a:rPr>
              <a:t>é</a:t>
            </a:r>
            <a:r>
              <a:rPr lang="en-US" sz="2800" dirty="0" err="1">
                <a:latin typeface="Times New Roman" pitchFamily="18" charset="0"/>
                <a:ea typeface="Osaka" charset="-128"/>
                <a:sym typeface="Symbol" pitchFamily="18" charset="2"/>
              </a:rPr>
              <a:t>action</a:t>
            </a:r>
            <a:r>
              <a:rPr lang="en-US" sz="2800" dirty="0">
                <a:latin typeface="Times New Roman" pitchFamily="18" charset="0"/>
                <a:ea typeface="Osaka" charset="-128"/>
              </a:rPr>
              <a:t>	</a:t>
            </a:r>
            <a:endParaRPr lang="en-US" sz="2800" b="0" dirty="0">
              <a:latin typeface="Times New Roman" pitchFamily="18" charset="0"/>
              <a:ea typeface="Osaka" charset="-128"/>
            </a:endParaRPr>
          </a:p>
        </p:txBody>
      </p:sp>
      <p:pic>
        <p:nvPicPr>
          <p:cNvPr id="39943" name="Picture 7" descr="adesign_photo_1"/>
          <p:cNvPicPr>
            <a:picLocks noChangeAspect="1" noChangeArrowheads="1"/>
          </p:cNvPicPr>
          <p:nvPr/>
        </p:nvPicPr>
        <p:blipFill>
          <a:blip r:embed="rId2" cstate="print"/>
          <a:srcRect/>
          <a:stretch>
            <a:fillRect/>
          </a:stretch>
        </p:blipFill>
        <p:spPr bwMode="auto">
          <a:xfrm>
            <a:off x="2311400" y="2773363"/>
            <a:ext cx="3302000" cy="2252662"/>
          </a:xfrm>
          <a:prstGeom prst="rect">
            <a:avLst/>
          </a:prstGeom>
          <a:noFill/>
          <a:ln w="9525">
            <a:noFill/>
            <a:miter lim="800000"/>
            <a:headEnd/>
            <a:tailEnd/>
          </a:ln>
        </p:spPr>
      </p:pic>
      <p:pic>
        <p:nvPicPr>
          <p:cNvPr id="39944" name="Picture 8" descr="image1_s"/>
          <p:cNvPicPr>
            <a:picLocks noChangeAspect="1" noChangeArrowheads="1"/>
          </p:cNvPicPr>
          <p:nvPr/>
        </p:nvPicPr>
        <p:blipFill>
          <a:blip r:embed="rId3" cstate="print"/>
          <a:srcRect/>
          <a:stretch>
            <a:fillRect/>
          </a:stretch>
        </p:blipFill>
        <p:spPr bwMode="auto">
          <a:xfrm>
            <a:off x="8915400" y="3128963"/>
            <a:ext cx="1416050" cy="1735137"/>
          </a:xfrm>
          <a:prstGeom prst="rect">
            <a:avLst/>
          </a:prstGeom>
          <a:noFill/>
          <a:ln w="9525">
            <a:noFill/>
            <a:miter lim="800000"/>
            <a:headEnd/>
            <a:tailEnd/>
          </a:ln>
        </p:spPr>
      </p:pic>
      <p:pic>
        <p:nvPicPr>
          <p:cNvPr id="39945" name="Picture 9"/>
          <p:cNvPicPr>
            <a:picLocks noChangeAspect="1" noChangeArrowheads="1"/>
          </p:cNvPicPr>
          <p:nvPr/>
        </p:nvPicPr>
        <p:blipFill>
          <a:blip r:embed="rId4" cstate="print"/>
          <a:srcRect/>
          <a:stretch>
            <a:fillRect/>
          </a:stretch>
        </p:blipFill>
        <p:spPr bwMode="auto">
          <a:xfrm>
            <a:off x="306388" y="3136900"/>
            <a:ext cx="1887537" cy="1214438"/>
          </a:xfrm>
          <a:prstGeom prst="rect">
            <a:avLst/>
          </a:prstGeom>
          <a:noFill/>
          <a:ln w="9525">
            <a:noFill/>
            <a:miter lim="800000"/>
            <a:headEnd/>
            <a:tailEnd/>
          </a:ln>
        </p:spPr>
      </p:pic>
      <p:grpSp>
        <p:nvGrpSpPr>
          <p:cNvPr id="39946" name="Group 10"/>
          <p:cNvGrpSpPr>
            <a:grpSpLocks/>
          </p:cNvGrpSpPr>
          <p:nvPr/>
        </p:nvGrpSpPr>
        <p:grpSpPr bwMode="auto">
          <a:xfrm>
            <a:off x="7485063" y="3282950"/>
            <a:ext cx="1277937" cy="1060450"/>
            <a:chOff x="2650" y="1044"/>
            <a:chExt cx="723" cy="864"/>
          </a:xfrm>
        </p:grpSpPr>
        <p:pic>
          <p:nvPicPr>
            <p:cNvPr id="39948" name="Picture 11"/>
            <p:cNvPicPr>
              <a:picLocks noChangeAspect="1" noChangeArrowheads="1"/>
            </p:cNvPicPr>
            <p:nvPr/>
          </p:nvPicPr>
          <p:blipFill>
            <a:blip r:embed="rId5" cstate="print"/>
            <a:srcRect/>
            <a:stretch>
              <a:fillRect/>
            </a:stretch>
          </p:blipFill>
          <p:spPr bwMode="auto">
            <a:xfrm>
              <a:off x="2650" y="1044"/>
              <a:ext cx="723" cy="864"/>
            </a:xfrm>
            <a:prstGeom prst="rect">
              <a:avLst/>
            </a:prstGeom>
            <a:noFill/>
            <a:ln w="9525">
              <a:noFill/>
              <a:miter lim="800000"/>
              <a:headEnd/>
              <a:tailEnd/>
            </a:ln>
          </p:spPr>
        </p:pic>
        <p:pic>
          <p:nvPicPr>
            <p:cNvPr id="39949" name="Picture 12"/>
            <p:cNvPicPr>
              <a:picLocks noChangeAspect="1" noChangeArrowheads="1"/>
            </p:cNvPicPr>
            <p:nvPr/>
          </p:nvPicPr>
          <p:blipFill>
            <a:blip r:embed="rId6" cstate="print"/>
            <a:srcRect/>
            <a:stretch>
              <a:fillRect/>
            </a:stretch>
          </p:blipFill>
          <p:spPr bwMode="auto">
            <a:xfrm>
              <a:off x="2650" y="1044"/>
              <a:ext cx="723" cy="864"/>
            </a:xfrm>
            <a:prstGeom prst="rect">
              <a:avLst/>
            </a:prstGeom>
            <a:noFill/>
            <a:ln w="9525">
              <a:noFill/>
              <a:miter lim="800000"/>
              <a:headEnd/>
              <a:tailEnd/>
            </a:ln>
          </p:spPr>
        </p:pic>
      </p:grpSp>
      <p:sp>
        <p:nvSpPr>
          <p:cNvPr id="39947" name="Line 13"/>
          <p:cNvSpPr>
            <a:spLocks noChangeShapeType="1"/>
          </p:cNvSpPr>
          <p:nvPr/>
        </p:nvSpPr>
        <p:spPr bwMode="auto">
          <a:xfrm>
            <a:off x="5830888" y="3724275"/>
            <a:ext cx="1581150" cy="0"/>
          </a:xfrm>
          <a:prstGeom prst="line">
            <a:avLst/>
          </a:prstGeom>
          <a:noFill/>
          <a:ln w="25400">
            <a:solidFill>
              <a:schemeClr val="tx1"/>
            </a:solidFill>
            <a:round/>
            <a:headEnd/>
            <a:tailEnd type="triangle" w="med" len="med"/>
          </a:ln>
        </p:spPr>
        <p:txBody>
          <a:bodyPr wrap="none" anchor="ctr"/>
          <a:lstStyle/>
          <a:p>
            <a:endParaRPr lang="fr-FR"/>
          </a:p>
        </p:txBody>
      </p:sp>
      <p:sp>
        <p:nvSpPr>
          <p:cNvPr id="14" name="Rectangle 13"/>
          <p:cNvSpPr/>
          <p:nvPr/>
        </p:nvSpPr>
        <p:spPr>
          <a:xfrm>
            <a:off x="6219553" y="5491490"/>
            <a:ext cx="3764172" cy="473912"/>
          </a:xfrm>
          <a:prstGeom prst="rect">
            <a:avLst/>
          </a:prstGeom>
          <a:solidFill>
            <a:schemeClr val="accent1">
              <a:lumMod val="40000"/>
              <a:lumOff val="60000"/>
            </a:schemeClr>
          </a:solidFill>
        </p:spPr>
        <p:txBody>
          <a:bodyPr wrap="none">
            <a:spAutoFit/>
          </a:bodyPr>
          <a:lstStyle/>
          <a:p>
            <a:pPr marL="742950" lvl="1" indent="-285750" eaLnBrk="1" hangingPunct="1">
              <a:lnSpc>
                <a:spcPct val="140000"/>
              </a:lnSpc>
            </a:pPr>
            <a:r>
              <a:rPr lang="en-US" sz="2000" b="0" dirty="0" err="1" smtClean="0">
                <a:latin typeface="+mj-lt"/>
              </a:rPr>
              <a:t>Ecrire</a:t>
            </a:r>
            <a:r>
              <a:rPr lang="en-US" sz="2000" b="0" dirty="0" smtClean="0">
                <a:latin typeface="+mj-lt"/>
              </a:rPr>
              <a:t> </a:t>
            </a:r>
            <a:r>
              <a:rPr lang="en-US" sz="2000" b="0" dirty="0" err="1" smtClean="0">
                <a:latin typeface="+mj-lt"/>
              </a:rPr>
              <a:t>une</a:t>
            </a:r>
            <a:r>
              <a:rPr lang="en-US" sz="2000" b="0" dirty="0" smtClean="0">
                <a:latin typeface="+mj-lt"/>
              </a:rPr>
              <a:t> machine à </a:t>
            </a:r>
            <a:r>
              <a:rPr lang="en-US" sz="2000" b="0" dirty="0" err="1" smtClean="0">
                <a:latin typeface="+mj-lt"/>
              </a:rPr>
              <a:t>états</a:t>
            </a:r>
            <a:r>
              <a:rPr lang="en-US" sz="2000" b="0" dirty="0" smtClean="0">
                <a:latin typeface="+mj-lt"/>
              </a:rPr>
              <a:t> </a:t>
            </a:r>
          </a:p>
        </p:txBody>
      </p:sp>
      <p:sp>
        <p:nvSpPr>
          <p:cNvPr id="15" name="Rectangle 14"/>
          <p:cNvSpPr/>
          <p:nvPr/>
        </p:nvSpPr>
        <p:spPr>
          <a:xfrm>
            <a:off x="6178645" y="6315709"/>
            <a:ext cx="3735318" cy="480131"/>
          </a:xfrm>
          <a:prstGeom prst="rect">
            <a:avLst/>
          </a:prstGeom>
        </p:spPr>
        <p:txBody>
          <a:bodyPr wrap="none">
            <a:spAutoFit/>
          </a:bodyPr>
          <a:lstStyle/>
          <a:p>
            <a:r>
              <a:rPr lang="fr-FR" sz="2800" b="0" dirty="0">
                <a:latin typeface="+mj-lt"/>
              </a:rPr>
              <a:t>Limites et Avantages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rot="-24801">
            <a:off x="2041525" y="2233613"/>
            <a:ext cx="2263775" cy="198437"/>
          </a:xfrm>
          <a:prstGeom prst="rect">
            <a:avLst/>
          </a:prstGeom>
          <a:noFill/>
          <a:ln w="9525">
            <a:noFill/>
            <a:miter lim="800000"/>
            <a:headEnd/>
            <a:tailEnd/>
          </a:ln>
        </p:spPr>
        <p:txBody>
          <a:bodyPr lIns="0" tIns="0" rIns="0" bIns="0">
            <a:spAutoFit/>
          </a:bodyPr>
          <a:lstStyle/>
          <a:p>
            <a:pPr algn="r" defTabSz="1066800">
              <a:lnSpc>
                <a:spcPct val="100000"/>
              </a:lnSpc>
            </a:pPr>
            <a:r>
              <a:rPr lang="en-US" sz="1300">
                <a:latin typeface="Times New Roman" pitchFamily="18" charset="0"/>
                <a:ea typeface="Osaka" charset="-128"/>
              </a:rPr>
              <a:t>Reconnaissance de situation</a:t>
            </a:r>
            <a:endParaRPr lang="en-US" sz="1300" b="0">
              <a:latin typeface="Times New Roman" pitchFamily="18" charset="0"/>
              <a:ea typeface="Osaka" charset="-128"/>
            </a:endParaRPr>
          </a:p>
        </p:txBody>
      </p:sp>
      <p:sp>
        <p:nvSpPr>
          <p:cNvPr id="40963" name="Rectangle 4"/>
          <p:cNvSpPr>
            <a:spLocks noChangeArrowheads="1"/>
          </p:cNvSpPr>
          <p:nvPr/>
        </p:nvSpPr>
        <p:spPr bwMode="auto">
          <a:xfrm rot="-24353">
            <a:off x="8128000" y="5530850"/>
            <a:ext cx="2386013" cy="609600"/>
          </a:xfrm>
          <a:prstGeom prst="rect">
            <a:avLst/>
          </a:prstGeom>
          <a:noFill/>
          <a:ln w="9525">
            <a:noFill/>
            <a:miter lim="800000"/>
            <a:headEnd/>
            <a:tailEnd/>
          </a:ln>
        </p:spPr>
        <p:txBody>
          <a:bodyPr lIns="0" tIns="0" rIns="0" bIns="0">
            <a:spAutoFit/>
          </a:bodyPr>
          <a:lstStyle/>
          <a:p>
            <a:pPr algn="ctr" defTabSz="1066800">
              <a:lnSpc>
                <a:spcPct val="100000"/>
              </a:lnSpc>
            </a:pPr>
            <a:r>
              <a:rPr lang="en-US" sz="2000">
                <a:latin typeface="Times New Roman" pitchFamily="18" charset="0"/>
                <a:ea typeface="Osaka" charset="-128"/>
              </a:rPr>
              <a:t>Exécution de la réaction</a:t>
            </a:r>
            <a:endParaRPr lang="en-US" sz="1300" b="0">
              <a:latin typeface="Times New Roman" pitchFamily="18" charset="0"/>
              <a:ea typeface="Osaka" charset="-128"/>
            </a:endParaRPr>
          </a:p>
        </p:txBody>
      </p:sp>
      <p:sp>
        <p:nvSpPr>
          <p:cNvPr id="40964" name="Line 5"/>
          <p:cNvSpPr>
            <a:spLocks noChangeShapeType="1"/>
          </p:cNvSpPr>
          <p:nvPr/>
        </p:nvSpPr>
        <p:spPr bwMode="auto">
          <a:xfrm flipH="1">
            <a:off x="5622925" y="5791200"/>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2" name="Group 6"/>
          <p:cNvGrpSpPr>
            <a:grpSpLocks/>
          </p:cNvGrpSpPr>
          <p:nvPr/>
        </p:nvGrpSpPr>
        <p:grpSpPr bwMode="auto">
          <a:xfrm>
            <a:off x="7412038" y="2138363"/>
            <a:ext cx="514350" cy="269875"/>
            <a:chOff x="2077" y="3137"/>
            <a:chExt cx="207" cy="110"/>
          </a:xfrm>
        </p:grpSpPr>
        <p:grpSp>
          <p:nvGrpSpPr>
            <p:cNvPr id="3" name="Group 7"/>
            <p:cNvGrpSpPr>
              <a:grpSpLocks/>
            </p:cNvGrpSpPr>
            <p:nvPr/>
          </p:nvGrpSpPr>
          <p:grpSpPr bwMode="auto">
            <a:xfrm>
              <a:off x="2077" y="3149"/>
              <a:ext cx="128" cy="98"/>
              <a:chOff x="2077" y="3149"/>
              <a:chExt cx="128" cy="98"/>
            </a:xfrm>
          </p:grpSpPr>
          <p:sp>
            <p:nvSpPr>
              <p:cNvPr id="41077" name="Freeform 8"/>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8" name="Freeform 9"/>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4" name="Group 10"/>
            <p:cNvGrpSpPr>
              <a:grpSpLocks/>
            </p:cNvGrpSpPr>
            <p:nvPr/>
          </p:nvGrpSpPr>
          <p:grpSpPr bwMode="auto">
            <a:xfrm>
              <a:off x="2226" y="3137"/>
              <a:ext cx="58" cy="110"/>
              <a:chOff x="2226" y="3137"/>
              <a:chExt cx="58" cy="110"/>
            </a:xfrm>
          </p:grpSpPr>
          <p:sp>
            <p:nvSpPr>
              <p:cNvPr id="41073" name="Oval 11"/>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74" name="Line 12"/>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75" name="Line 13"/>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76" name="Line 14"/>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5" name="Group 15"/>
          <p:cNvGrpSpPr>
            <a:grpSpLocks/>
          </p:cNvGrpSpPr>
          <p:nvPr/>
        </p:nvGrpSpPr>
        <p:grpSpPr bwMode="auto">
          <a:xfrm>
            <a:off x="8128000" y="3197225"/>
            <a:ext cx="515938" cy="269875"/>
            <a:chOff x="2077" y="3137"/>
            <a:chExt cx="207" cy="110"/>
          </a:xfrm>
        </p:grpSpPr>
        <p:grpSp>
          <p:nvGrpSpPr>
            <p:cNvPr id="6" name="Group 16"/>
            <p:cNvGrpSpPr>
              <a:grpSpLocks/>
            </p:cNvGrpSpPr>
            <p:nvPr/>
          </p:nvGrpSpPr>
          <p:grpSpPr bwMode="auto">
            <a:xfrm>
              <a:off x="2077" y="3149"/>
              <a:ext cx="128" cy="98"/>
              <a:chOff x="2077" y="3149"/>
              <a:chExt cx="128" cy="98"/>
            </a:xfrm>
          </p:grpSpPr>
          <p:sp>
            <p:nvSpPr>
              <p:cNvPr id="41069" name="Freeform 17"/>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70" name="Freeform 18"/>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7" name="Group 19"/>
            <p:cNvGrpSpPr>
              <a:grpSpLocks/>
            </p:cNvGrpSpPr>
            <p:nvPr/>
          </p:nvGrpSpPr>
          <p:grpSpPr bwMode="auto">
            <a:xfrm>
              <a:off x="2226" y="3137"/>
              <a:ext cx="58" cy="110"/>
              <a:chOff x="2226" y="3137"/>
              <a:chExt cx="58" cy="110"/>
            </a:xfrm>
          </p:grpSpPr>
          <p:sp>
            <p:nvSpPr>
              <p:cNvPr id="41065" name="Oval 20"/>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66" name="Line 21"/>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67" name="Line 22"/>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8" name="Line 23"/>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8" name="Group 24"/>
          <p:cNvGrpSpPr>
            <a:grpSpLocks/>
          </p:cNvGrpSpPr>
          <p:nvPr/>
        </p:nvGrpSpPr>
        <p:grpSpPr bwMode="auto">
          <a:xfrm>
            <a:off x="5622925" y="2138363"/>
            <a:ext cx="512763" cy="269875"/>
            <a:chOff x="2077" y="3137"/>
            <a:chExt cx="207" cy="110"/>
          </a:xfrm>
        </p:grpSpPr>
        <p:grpSp>
          <p:nvGrpSpPr>
            <p:cNvPr id="9" name="Group 25"/>
            <p:cNvGrpSpPr>
              <a:grpSpLocks/>
            </p:cNvGrpSpPr>
            <p:nvPr/>
          </p:nvGrpSpPr>
          <p:grpSpPr bwMode="auto">
            <a:xfrm>
              <a:off x="2077" y="3149"/>
              <a:ext cx="128" cy="98"/>
              <a:chOff x="2077" y="3149"/>
              <a:chExt cx="128" cy="98"/>
            </a:xfrm>
          </p:grpSpPr>
          <p:sp>
            <p:nvSpPr>
              <p:cNvPr id="41061" name="Freeform 2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62" name="Freeform 2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0" name="Group 28"/>
            <p:cNvGrpSpPr>
              <a:grpSpLocks/>
            </p:cNvGrpSpPr>
            <p:nvPr/>
          </p:nvGrpSpPr>
          <p:grpSpPr bwMode="auto">
            <a:xfrm>
              <a:off x="2226" y="3137"/>
              <a:ext cx="58" cy="110"/>
              <a:chOff x="2226" y="3137"/>
              <a:chExt cx="58" cy="110"/>
            </a:xfrm>
          </p:grpSpPr>
          <p:sp>
            <p:nvSpPr>
              <p:cNvPr id="41057" name="Oval 2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8" name="Line 3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9" name="Line 3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60" name="Line 3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68" name="Line 33"/>
          <p:cNvSpPr>
            <a:spLocks noChangeShapeType="1"/>
          </p:cNvSpPr>
          <p:nvPr/>
        </p:nvSpPr>
        <p:spPr bwMode="auto">
          <a:xfrm>
            <a:off x="5622925" y="2490788"/>
            <a:ext cx="595313" cy="3175"/>
          </a:xfrm>
          <a:prstGeom prst="line">
            <a:avLst/>
          </a:prstGeom>
          <a:noFill/>
          <a:ln w="9525">
            <a:solidFill>
              <a:schemeClr val="tx1"/>
            </a:solidFill>
            <a:round/>
            <a:headEnd/>
            <a:tailEnd type="triangle" w="med" len="med"/>
          </a:ln>
        </p:spPr>
        <p:txBody>
          <a:bodyPr wrap="none" anchor="ctr"/>
          <a:lstStyle/>
          <a:p>
            <a:endParaRPr lang="fr-FR"/>
          </a:p>
        </p:txBody>
      </p:sp>
      <p:grpSp>
        <p:nvGrpSpPr>
          <p:cNvPr id="11" name="Group 34"/>
          <p:cNvGrpSpPr>
            <a:grpSpLocks/>
          </p:cNvGrpSpPr>
          <p:nvPr/>
        </p:nvGrpSpPr>
        <p:grpSpPr bwMode="auto">
          <a:xfrm>
            <a:off x="8128000" y="4376738"/>
            <a:ext cx="515938" cy="271462"/>
            <a:chOff x="2077" y="3137"/>
            <a:chExt cx="207" cy="110"/>
          </a:xfrm>
        </p:grpSpPr>
        <p:grpSp>
          <p:nvGrpSpPr>
            <p:cNvPr id="12" name="Group 35"/>
            <p:cNvGrpSpPr>
              <a:grpSpLocks/>
            </p:cNvGrpSpPr>
            <p:nvPr/>
          </p:nvGrpSpPr>
          <p:grpSpPr bwMode="auto">
            <a:xfrm>
              <a:off x="2077" y="3149"/>
              <a:ext cx="128" cy="98"/>
              <a:chOff x="2077" y="3149"/>
              <a:chExt cx="128" cy="98"/>
            </a:xfrm>
          </p:grpSpPr>
          <p:sp>
            <p:nvSpPr>
              <p:cNvPr id="41053" name="Freeform 3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54" name="Freeform 3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3" name="Group 38"/>
            <p:cNvGrpSpPr>
              <a:grpSpLocks/>
            </p:cNvGrpSpPr>
            <p:nvPr/>
          </p:nvGrpSpPr>
          <p:grpSpPr bwMode="auto">
            <a:xfrm>
              <a:off x="2226" y="3137"/>
              <a:ext cx="58" cy="110"/>
              <a:chOff x="2226" y="3137"/>
              <a:chExt cx="58" cy="110"/>
            </a:xfrm>
          </p:grpSpPr>
          <p:sp>
            <p:nvSpPr>
              <p:cNvPr id="41049" name="Oval 3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50" name="Line 4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51" name="Line 4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52" name="Line 4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0" name="Rectangle 43"/>
          <p:cNvSpPr>
            <a:spLocks noChangeArrowheads="1"/>
          </p:cNvSpPr>
          <p:nvPr/>
        </p:nvSpPr>
        <p:spPr bwMode="auto">
          <a:xfrm>
            <a:off x="8326438" y="5032375"/>
            <a:ext cx="385762" cy="354013"/>
          </a:xfrm>
          <a:prstGeom prst="rect">
            <a:avLst/>
          </a:prstGeom>
          <a:noFill/>
          <a:ln w="9525">
            <a:noFill/>
            <a:miter lim="800000"/>
            <a:headEnd/>
            <a:tailEnd/>
          </a:ln>
        </p:spPr>
        <p:txBody>
          <a:bodyPr/>
          <a:lstStyle/>
          <a:p>
            <a:endParaRPr lang="fr-FR"/>
          </a:p>
        </p:txBody>
      </p:sp>
      <p:grpSp>
        <p:nvGrpSpPr>
          <p:cNvPr id="14" name="Group 44"/>
          <p:cNvGrpSpPr>
            <a:grpSpLocks/>
          </p:cNvGrpSpPr>
          <p:nvPr/>
        </p:nvGrpSpPr>
        <p:grpSpPr bwMode="auto">
          <a:xfrm>
            <a:off x="7412038" y="5438775"/>
            <a:ext cx="514350" cy="269875"/>
            <a:chOff x="2077" y="3137"/>
            <a:chExt cx="207" cy="110"/>
          </a:xfrm>
        </p:grpSpPr>
        <p:grpSp>
          <p:nvGrpSpPr>
            <p:cNvPr id="15" name="Group 45"/>
            <p:cNvGrpSpPr>
              <a:grpSpLocks/>
            </p:cNvGrpSpPr>
            <p:nvPr/>
          </p:nvGrpSpPr>
          <p:grpSpPr bwMode="auto">
            <a:xfrm>
              <a:off x="2077" y="3149"/>
              <a:ext cx="128" cy="98"/>
              <a:chOff x="2077" y="3149"/>
              <a:chExt cx="128" cy="98"/>
            </a:xfrm>
          </p:grpSpPr>
          <p:sp>
            <p:nvSpPr>
              <p:cNvPr id="41045" name="Freeform 46"/>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46" name="Freeform 47"/>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16" name="Group 48"/>
            <p:cNvGrpSpPr>
              <a:grpSpLocks/>
            </p:cNvGrpSpPr>
            <p:nvPr/>
          </p:nvGrpSpPr>
          <p:grpSpPr bwMode="auto">
            <a:xfrm>
              <a:off x="2226" y="3137"/>
              <a:ext cx="58" cy="110"/>
              <a:chOff x="2226" y="3137"/>
              <a:chExt cx="58" cy="110"/>
            </a:xfrm>
          </p:grpSpPr>
          <p:sp>
            <p:nvSpPr>
              <p:cNvPr id="41041" name="Oval 49"/>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42" name="Line 50"/>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43" name="Line 51"/>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44" name="Line 52"/>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0972" name="Rectangle 53"/>
          <p:cNvSpPr>
            <a:spLocks noChangeArrowheads="1"/>
          </p:cNvSpPr>
          <p:nvPr/>
        </p:nvSpPr>
        <p:spPr bwMode="auto">
          <a:xfrm>
            <a:off x="3592513" y="4259263"/>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3" name="Rectangle 54"/>
          <p:cNvSpPr>
            <a:spLocks noChangeArrowheads="1"/>
          </p:cNvSpPr>
          <p:nvPr/>
        </p:nvSpPr>
        <p:spPr bwMode="auto">
          <a:xfrm>
            <a:off x="3711575" y="4376738"/>
            <a:ext cx="938213" cy="455612"/>
          </a:xfrm>
          <a:prstGeom prst="rect">
            <a:avLst/>
          </a:prstGeom>
          <a:noFill/>
          <a:ln w="9525">
            <a:noFill/>
            <a:miter lim="800000"/>
            <a:headEnd/>
            <a:tailEnd/>
          </a:ln>
        </p:spPr>
        <p:txBody>
          <a:bodyPr/>
          <a:lstStyle/>
          <a:p>
            <a:endParaRPr lang="fr-FR"/>
          </a:p>
        </p:txBody>
      </p:sp>
      <p:sp>
        <p:nvSpPr>
          <p:cNvPr id="40974" name="Rectangle 55"/>
          <p:cNvSpPr>
            <a:spLocks noChangeArrowheads="1"/>
          </p:cNvSpPr>
          <p:nvPr/>
        </p:nvSpPr>
        <p:spPr bwMode="auto">
          <a:xfrm>
            <a:off x="3719513" y="4354513"/>
            <a:ext cx="10668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Capture du</a:t>
            </a:r>
            <a:endParaRPr lang="en-US" sz="1300" b="0">
              <a:latin typeface="Times New Roman" pitchFamily="18" charset="0"/>
              <a:ea typeface="Osaka" charset="-128"/>
            </a:endParaRPr>
          </a:p>
        </p:txBody>
      </p:sp>
      <p:sp>
        <p:nvSpPr>
          <p:cNvPr id="40975" name="Rectangle 56"/>
          <p:cNvSpPr>
            <a:spLocks noChangeArrowheads="1"/>
          </p:cNvSpPr>
          <p:nvPr/>
        </p:nvSpPr>
        <p:spPr bwMode="auto">
          <a:xfrm>
            <a:off x="3810000" y="4633913"/>
            <a:ext cx="5699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76" name="Rectangle 57"/>
          <p:cNvSpPr>
            <a:spLocks noChangeArrowheads="1"/>
          </p:cNvSpPr>
          <p:nvPr/>
        </p:nvSpPr>
        <p:spPr bwMode="auto">
          <a:xfrm>
            <a:off x="6218238" y="201930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77" name="Rectangle 58"/>
          <p:cNvSpPr>
            <a:spLocks noChangeArrowheads="1"/>
          </p:cNvSpPr>
          <p:nvPr/>
        </p:nvSpPr>
        <p:spPr bwMode="auto">
          <a:xfrm>
            <a:off x="6326188" y="2019300"/>
            <a:ext cx="903287" cy="187325"/>
          </a:xfrm>
          <a:prstGeom prst="rect">
            <a:avLst/>
          </a:prstGeom>
          <a:noFill/>
          <a:ln w="9525">
            <a:noFill/>
            <a:miter lim="800000"/>
            <a:headEnd/>
            <a:tailEnd/>
          </a:ln>
        </p:spPr>
        <p:txBody>
          <a:bodyPr wrap="none"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Identification</a:t>
            </a:r>
            <a:endParaRPr lang="en-US" sz="1300" b="0">
              <a:latin typeface="Times New Roman" pitchFamily="18" charset="0"/>
              <a:ea typeface="Osaka" charset="-128"/>
            </a:endParaRPr>
          </a:p>
        </p:txBody>
      </p:sp>
      <p:sp>
        <p:nvSpPr>
          <p:cNvPr id="40978" name="Rectangle 59"/>
          <p:cNvSpPr>
            <a:spLocks noChangeArrowheads="1"/>
          </p:cNvSpPr>
          <p:nvPr/>
        </p:nvSpPr>
        <p:spPr bwMode="auto">
          <a:xfrm>
            <a:off x="6419850" y="2233613"/>
            <a:ext cx="1111250"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Des solutions</a:t>
            </a:r>
            <a:endParaRPr lang="en-US" sz="1300" b="0">
              <a:latin typeface="Times New Roman" pitchFamily="18" charset="0"/>
              <a:ea typeface="Osaka" charset="-128"/>
            </a:endParaRPr>
          </a:p>
        </p:txBody>
      </p:sp>
      <p:sp>
        <p:nvSpPr>
          <p:cNvPr id="40979" name="Rectangle 60"/>
          <p:cNvSpPr>
            <a:spLocks noChangeArrowheads="1"/>
          </p:cNvSpPr>
          <p:nvPr/>
        </p:nvSpPr>
        <p:spPr bwMode="auto">
          <a:xfrm>
            <a:off x="6445250" y="2478088"/>
            <a:ext cx="709613"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candidates</a:t>
            </a:r>
            <a:endParaRPr lang="en-US" sz="1300" b="0">
              <a:latin typeface="Times New Roman" pitchFamily="18" charset="0"/>
              <a:ea typeface="Osaka" charset="-128"/>
            </a:endParaRPr>
          </a:p>
        </p:txBody>
      </p:sp>
      <p:grpSp>
        <p:nvGrpSpPr>
          <p:cNvPr id="17" name="Group 61"/>
          <p:cNvGrpSpPr>
            <a:grpSpLocks/>
          </p:cNvGrpSpPr>
          <p:nvPr/>
        </p:nvGrpSpPr>
        <p:grpSpPr bwMode="auto">
          <a:xfrm>
            <a:off x="6918325" y="3108325"/>
            <a:ext cx="1193800" cy="706438"/>
            <a:chOff x="3607" y="1762"/>
            <a:chExt cx="622" cy="401"/>
          </a:xfrm>
        </p:grpSpPr>
        <p:sp>
          <p:nvSpPr>
            <p:cNvPr id="41034" name="Rectangle 62"/>
            <p:cNvSpPr>
              <a:spLocks noChangeArrowheads="1"/>
            </p:cNvSpPr>
            <p:nvPr/>
          </p:nvSpPr>
          <p:spPr bwMode="auto">
            <a:xfrm>
              <a:off x="3607" y="1762"/>
              <a:ext cx="622" cy="401"/>
            </a:xfrm>
            <a:prstGeom prst="rect">
              <a:avLst/>
            </a:prstGeom>
            <a:solidFill>
              <a:srgbClr val="AEB8F5"/>
            </a:solidFill>
            <a:ln w="9525">
              <a:solidFill>
                <a:srgbClr val="000000"/>
              </a:solidFill>
              <a:miter lim="800000"/>
              <a:headEnd/>
              <a:tailEnd/>
            </a:ln>
          </p:spPr>
          <p:txBody>
            <a:bodyPr/>
            <a:lstStyle/>
            <a:p>
              <a:endParaRPr lang="fr-FR"/>
            </a:p>
          </p:txBody>
        </p:sp>
        <p:grpSp>
          <p:nvGrpSpPr>
            <p:cNvPr id="18" name="Group 63"/>
            <p:cNvGrpSpPr>
              <a:grpSpLocks/>
            </p:cNvGrpSpPr>
            <p:nvPr/>
          </p:nvGrpSpPr>
          <p:grpSpPr bwMode="auto">
            <a:xfrm>
              <a:off x="3677" y="1786"/>
              <a:ext cx="548" cy="362"/>
              <a:chOff x="4607" y="3841"/>
              <a:chExt cx="423" cy="260"/>
            </a:xfrm>
          </p:grpSpPr>
          <p:sp>
            <p:nvSpPr>
              <p:cNvPr id="41036" name="Rectangle 64"/>
              <p:cNvSpPr>
                <a:spLocks noChangeArrowheads="1"/>
              </p:cNvSpPr>
              <p:nvPr/>
            </p:nvSpPr>
            <p:spPr bwMode="auto">
              <a:xfrm>
                <a:off x="4607" y="3841"/>
                <a:ext cx="423"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Selection d’une</a:t>
                </a:r>
                <a:endParaRPr lang="en-US" sz="1300" b="0">
                  <a:latin typeface="Times New Roman" pitchFamily="18" charset="0"/>
                  <a:ea typeface="Osaka" charset="-128"/>
                </a:endParaRPr>
              </a:p>
            </p:txBody>
          </p:sp>
          <p:sp>
            <p:nvSpPr>
              <p:cNvPr id="41037" name="Rectangle 65"/>
              <p:cNvSpPr>
                <a:spLocks noChangeArrowheads="1"/>
              </p:cNvSpPr>
              <p:nvPr/>
            </p:nvSpPr>
            <p:spPr bwMode="auto">
              <a:xfrm>
                <a:off x="4631" y="3933"/>
                <a:ext cx="218"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solution</a:t>
                </a:r>
                <a:endParaRPr lang="en-US" sz="1300" b="0">
                  <a:latin typeface="Times New Roman" pitchFamily="18" charset="0"/>
                  <a:ea typeface="Osaka" charset="-128"/>
                </a:endParaRPr>
              </a:p>
            </p:txBody>
          </p:sp>
          <p:sp>
            <p:nvSpPr>
              <p:cNvPr id="41038" name="Rectangle 66"/>
              <p:cNvSpPr>
                <a:spLocks noChangeArrowheads="1"/>
              </p:cNvSpPr>
              <p:nvPr/>
            </p:nvSpPr>
            <p:spPr bwMode="auto">
              <a:xfrm>
                <a:off x="4655" y="4025"/>
                <a:ext cx="259" cy="76"/>
              </a:xfrm>
              <a:prstGeom prst="rect">
                <a:avLst/>
              </a:prstGeom>
              <a:solidFill>
                <a:srgbClr val="AEB8F5"/>
              </a:solid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candidate</a:t>
                </a:r>
                <a:endParaRPr lang="en-US" sz="1300" b="0">
                  <a:latin typeface="Times New Roman" pitchFamily="18" charset="0"/>
                  <a:ea typeface="Osaka" charset="-128"/>
                </a:endParaRPr>
              </a:p>
            </p:txBody>
          </p:sp>
        </p:grpSp>
      </p:grpSp>
      <p:sp>
        <p:nvSpPr>
          <p:cNvPr id="40981" name="Rectangle 67"/>
          <p:cNvSpPr>
            <a:spLocks noChangeArrowheads="1"/>
          </p:cNvSpPr>
          <p:nvPr/>
        </p:nvSpPr>
        <p:spPr bwMode="auto">
          <a:xfrm>
            <a:off x="3592513" y="3079750"/>
            <a:ext cx="1193800" cy="708025"/>
          </a:xfrm>
          <a:prstGeom prst="rect">
            <a:avLst/>
          </a:prstGeom>
          <a:solidFill>
            <a:srgbClr val="AEB8F5"/>
          </a:solidFill>
          <a:ln w="9525">
            <a:solidFill>
              <a:srgbClr val="000000"/>
            </a:solidFill>
            <a:miter lim="800000"/>
            <a:headEnd/>
            <a:tailEnd/>
          </a:ln>
        </p:spPr>
        <p:txBody>
          <a:bodyPr/>
          <a:lstStyle/>
          <a:p>
            <a:endParaRPr lang="fr-FR"/>
          </a:p>
        </p:txBody>
      </p:sp>
      <p:sp>
        <p:nvSpPr>
          <p:cNvPr id="40982" name="Rectangle 68"/>
          <p:cNvSpPr>
            <a:spLocks noChangeArrowheads="1"/>
          </p:cNvSpPr>
          <p:nvPr/>
        </p:nvSpPr>
        <p:spPr bwMode="auto">
          <a:xfrm>
            <a:off x="3830638" y="3059113"/>
            <a:ext cx="955675" cy="185737"/>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Détection de</a:t>
            </a:r>
            <a:endParaRPr lang="en-US" sz="1300" b="0">
              <a:latin typeface="Times New Roman" pitchFamily="18" charset="0"/>
              <a:ea typeface="Osaka" charset="-128"/>
            </a:endParaRPr>
          </a:p>
        </p:txBody>
      </p:sp>
      <p:sp>
        <p:nvSpPr>
          <p:cNvPr id="40983" name="Rectangle 69"/>
          <p:cNvSpPr>
            <a:spLocks noChangeArrowheads="1"/>
          </p:cNvSpPr>
          <p:nvPr/>
        </p:nvSpPr>
        <p:spPr bwMode="auto">
          <a:xfrm>
            <a:off x="3681413" y="330835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4" name="Rectangle 70"/>
          <p:cNvSpPr>
            <a:spLocks noChangeArrowheads="1"/>
          </p:cNvSpPr>
          <p:nvPr/>
        </p:nvSpPr>
        <p:spPr bwMode="auto">
          <a:xfrm>
            <a:off x="3895725" y="3529013"/>
            <a:ext cx="890588"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5" name="Rectangle 71"/>
          <p:cNvSpPr>
            <a:spLocks noChangeArrowheads="1"/>
          </p:cNvSpPr>
          <p:nvPr/>
        </p:nvSpPr>
        <p:spPr bwMode="auto">
          <a:xfrm>
            <a:off x="4427538" y="2019300"/>
            <a:ext cx="1195387" cy="708025"/>
          </a:xfrm>
          <a:prstGeom prst="rect">
            <a:avLst/>
          </a:prstGeom>
          <a:solidFill>
            <a:srgbClr val="AEB8F5"/>
          </a:solidFill>
          <a:ln w="9525">
            <a:solidFill>
              <a:srgbClr val="000000"/>
            </a:solidFill>
            <a:miter lim="800000"/>
            <a:headEnd/>
            <a:tailEnd/>
          </a:ln>
        </p:spPr>
        <p:txBody>
          <a:bodyPr/>
          <a:lstStyle/>
          <a:p>
            <a:endParaRPr lang="fr-FR"/>
          </a:p>
        </p:txBody>
      </p:sp>
      <p:sp>
        <p:nvSpPr>
          <p:cNvPr id="40986" name="Rectangle 72"/>
          <p:cNvSpPr>
            <a:spLocks noChangeArrowheads="1"/>
          </p:cNvSpPr>
          <p:nvPr/>
        </p:nvSpPr>
        <p:spPr bwMode="auto">
          <a:xfrm>
            <a:off x="4548188" y="2019300"/>
            <a:ext cx="1114425"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Identification du</a:t>
            </a:r>
            <a:endParaRPr lang="en-US" sz="1300" b="0">
              <a:latin typeface="Times New Roman" pitchFamily="18" charset="0"/>
              <a:ea typeface="Osaka" charset="-128"/>
            </a:endParaRPr>
          </a:p>
        </p:txBody>
      </p:sp>
      <p:sp>
        <p:nvSpPr>
          <p:cNvPr id="40987" name="Rectangle 73"/>
          <p:cNvSpPr>
            <a:spLocks noChangeArrowheads="1"/>
          </p:cNvSpPr>
          <p:nvPr/>
        </p:nvSpPr>
        <p:spPr bwMode="auto">
          <a:xfrm>
            <a:off x="4557713" y="2273300"/>
            <a:ext cx="1014412"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changement de</a:t>
            </a:r>
            <a:endParaRPr lang="en-US" sz="1300" b="0">
              <a:latin typeface="Times New Roman" pitchFamily="18" charset="0"/>
              <a:ea typeface="Osaka" charset="-128"/>
            </a:endParaRPr>
          </a:p>
        </p:txBody>
      </p:sp>
      <p:sp>
        <p:nvSpPr>
          <p:cNvPr id="40988" name="Rectangle 74"/>
          <p:cNvSpPr>
            <a:spLocks noChangeArrowheads="1"/>
          </p:cNvSpPr>
          <p:nvPr/>
        </p:nvSpPr>
        <p:spPr bwMode="auto">
          <a:xfrm>
            <a:off x="4667250" y="2470150"/>
            <a:ext cx="955675" cy="185738"/>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40989" name="Rectangle 75"/>
          <p:cNvSpPr>
            <a:spLocks noChangeArrowheads="1"/>
          </p:cNvSpPr>
          <p:nvPr/>
        </p:nvSpPr>
        <p:spPr bwMode="auto">
          <a:xfrm>
            <a:off x="6934200" y="4254500"/>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0" name="Rectangle 76"/>
          <p:cNvSpPr>
            <a:spLocks noChangeArrowheads="1"/>
          </p:cNvSpPr>
          <p:nvPr/>
        </p:nvSpPr>
        <p:spPr bwMode="auto">
          <a:xfrm>
            <a:off x="7053263" y="4141788"/>
            <a:ext cx="938212" cy="690562"/>
          </a:xfrm>
          <a:prstGeom prst="rect">
            <a:avLst/>
          </a:prstGeom>
          <a:noFill/>
          <a:ln w="9525">
            <a:noFill/>
            <a:miter lim="800000"/>
            <a:headEnd/>
            <a:tailEnd/>
          </a:ln>
        </p:spPr>
        <p:txBody>
          <a:bodyPr/>
          <a:lstStyle/>
          <a:p>
            <a:endParaRPr lang="fr-FR"/>
          </a:p>
        </p:txBody>
      </p:sp>
      <p:sp>
        <p:nvSpPr>
          <p:cNvPr id="40991" name="Rectangle 77"/>
          <p:cNvSpPr>
            <a:spLocks noChangeArrowheads="1"/>
          </p:cNvSpPr>
          <p:nvPr/>
        </p:nvSpPr>
        <p:spPr bwMode="auto">
          <a:xfrm>
            <a:off x="6934200" y="4354513"/>
            <a:ext cx="1433513"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Exécution du</a:t>
            </a:r>
            <a:endParaRPr lang="en-US" sz="1300" b="0">
              <a:latin typeface="Times New Roman" pitchFamily="18" charset="0"/>
              <a:ea typeface="Osaka" charset="-128"/>
            </a:endParaRPr>
          </a:p>
        </p:txBody>
      </p:sp>
      <p:sp>
        <p:nvSpPr>
          <p:cNvPr id="40992" name="Rectangle 78"/>
          <p:cNvSpPr>
            <a:spLocks noChangeArrowheads="1"/>
          </p:cNvSpPr>
          <p:nvPr/>
        </p:nvSpPr>
        <p:spPr bwMode="auto">
          <a:xfrm>
            <a:off x="7173913" y="4600575"/>
            <a:ext cx="598487" cy="187325"/>
          </a:xfrm>
          <a:prstGeom prst="rect">
            <a:avLst/>
          </a:prstGeom>
          <a:noFill/>
          <a:ln w="9525">
            <a:noFill/>
            <a:miter lim="800000"/>
            <a:headEnd/>
            <a:tailEnd/>
          </a:ln>
        </p:spPr>
        <p:txBody>
          <a:bodyPr wrap="none" lIns="0" tIns="0" rIns="0" bIns="0">
            <a:spAutoFit/>
          </a:bodyPr>
          <a:lstStyle/>
          <a:p>
            <a:pPr defTabSz="1066800">
              <a:lnSpc>
                <a:spcPct val="100000"/>
              </a:lnSpc>
            </a:pPr>
            <a:r>
              <a:rPr lang="en-US" sz="1300" b="0">
                <a:solidFill>
                  <a:srgbClr val="000000"/>
                </a:solidFill>
                <a:latin typeface="Times New Roman" pitchFamily="18" charset="0"/>
                <a:ea typeface="Osaka" charset="-128"/>
              </a:rPr>
              <a:t>prologue</a:t>
            </a:r>
            <a:endParaRPr lang="en-US" sz="1300" b="0">
              <a:latin typeface="Times New Roman" pitchFamily="18" charset="0"/>
              <a:ea typeface="Osaka" charset="-128"/>
            </a:endParaRPr>
          </a:p>
        </p:txBody>
      </p:sp>
      <p:sp>
        <p:nvSpPr>
          <p:cNvPr id="40993" name="Rectangle 79"/>
          <p:cNvSpPr>
            <a:spLocks noChangeArrowheads="1"/>
          </p:cNvSpPr>
          <p:nvPr/>
        </p:nvSpPr>
        <p:spPr bwMode="auto">
          <a:xfrm>
            <a:off x="6218238" y="5319713"/>
            <a:ext cx="1193800" cy="708025"/>
          </a:xfrm>
          <a:prstGeom prst="rect">
            <a:avLst/>
          </a:prstGeom>
          <a:solidFill>
            <a:srgbClr val="FFA100"/>
          </a:solidFill>
          <a:ln w="9525">
            <a:solidFill>
              <a:srgbClr val="000000"/>
            </a:solidFill>
            <a:miter lim="800000"/>
            <a:headEnd/>
            <a:tailEnd/>
          </a:ln>
        </p:spPr>
        <p:txBody>
          <a:bodyPr/>
          <a:lstStyle/>
          <a:p>
            <a:endParaRPr lang="fr-FR"/>
          </a:p>
        </p:txBody>
      </p:sp>
      <p:sp>
        <p:nvSpPr>
          <p:cNvPr id="40994" name="Rectangle 80"/>
          <p:cNvSpPr>
            <a:spLocks noChangeArrowheads="1"/>
          </p:cNvSpPr>
          <p:nvPr/>
        </p:nvSpPr>
        <p:spPr bwMode="auto">
          <a:xfrm>
            <a:off x="62182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 la</a:t>
            </a:r>
            <a:endParaRPr lang="en-US" sz="1300" b="0">
              <a:latin typeface="Times New Roman" pitchFamily="18" charset="0"/>
              <a:ea typeface="Osaka" charset="-128"/>
            </a:endParaRPr>
          </a:p>
        </p:txBody>
      </p:sp>
      <p:sp>
        <p:nvSpPr>
          <p:cNvPr id="40995" name="Rectangle 81"/>
          <p:cNvSpPr>
            <a:spLocks noChangeArrowheads="1"/>
          </p:cNvSpPr>
          <p:nvPr/>
        </p:nvSpPr>
        <p:spPr bwMode="auto">
          <a:xfrm>
            <a:off x="6456363" y="5651500"/>
            <a:ext cx="965200"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reaction</a:t>
            </a:r>
            <a:endParaRPr lang="en-US" sz="1300" b="0">
              <a:latin typeface="Times New Roman" pitchFamily="18" charset="0"/>
              <a:ea typeface="Osaka" charset="-128"/>
            </a:endParaRPr>
          </a:p>
        </p:txBody>
      </p:sp>
      <p:sp>
        <p:nvSpPr>
          <p:cNvPr id="40996" name="Rectangle 82"/>
          <p:cNvSpPr>
            <a:spLocks noChangeArrowheads="1"/>
          </p:cNvSpPr>
          <p:nvPr/>
        </p:nvSpPr>
        <p:spPr bwMode="auto">
          <a:xfrm>
            <a:off x="4427538" y="5319713"/>
            <a:ext cx="1195387" cy="708025"/>
          </a:xfrm>
          <a:prstGeom prst="rect">
            <a:avLst/>
          </a:prstGeom>
          <a:solidFill>
            <a:srgbClr val="FFA100"/>
          </a:solidFill>
          <a:ln w="9525">
            <a:solidFill>
              <a:srgbClr val="000000"/>
            </a:solidFill>
            <a:miter lim="800000"/>
            <a:headEnd/>
            <a:tailEnd/>
          </a:ln>
        </p:spPr>
        <p:txBody>
          <a:bodyPr/>
          <a:lstStyle/>
          <a:p>
            <a:endParaRPr lang="fr-FR"/>
          </a:p>
        </p:txBody>
      </p:sp>
      <p:sp>
        <p:nvSpPr>
          <p:cNvPr id="40997" name="Rectangle 83"/>
          <p:cNvSpPr>
            <a:spLocks noChangeArrowheads="1"/>
          </p:cNvSpPr>
          <p:nvPr/>
        </p:nvSpPr>
        <p:spPr bwMode="auto">
          <a:xfrm>
            <a:off x="4427538" y="5414963"/>
            <a:ext cx="1431925"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Execution de</a:t>
            </a:r>
            <a:endParaRPr lang="en-US" sz="1300" b="0">
              <a:latin typeface="Times New Roman" pitchFamily="18" charset="0"/>
              <a:ea typeface="Osaka" charset="-128"/>
            </a:endParaRPr>
          </a:p>
        </p:txBody>
      </p:sp>
      <p:sp>
        <p:nvSpPr>
          <p:cNvPr id="40998" name="Rectangle 84"/>
          <p:cNvSpPr>
            <a:spLocks noChangeArrowheads="1"/>
          </p:cNvSpPr>
          <p:nvPr/>
        </p:nvSpPr>
        <p:spPr bwMode="auto">
          <a:xfrm>
            <a:off x="4633913" y="5651500"/>
            <a:ext cx="868362" cy="187325"/>
          </a:xfrm>
          <a:prstGeom prst="rect">
            <a:avLst/>
          </a:prstGeom>
          <a:noFill/>
          <a:ln w="9525">
            <a:noFill/>
            <a:miter lim="800000"/>
            <a:headEnd/>
            <a:tailEnd/>
          </a:ln>
        </p:spPr>
        <p:txBody>
          <a:bodyPr lIns="0" tIns="0" rIns="0" bIns="0">
            <a:spAutoFit/>
          </a:bodyPr>
          <a:lstStyle/>
          <a:p>
            <a:pPr defTabSz="1066800">
              <a:lnSpc>
                <a:spcPct val="100000"/>
              </a:lnSpc>
            </a:pPr>
            <a:r>
              <a:rPr lang="en-US" sz="1300" b="0">
                <a:solidFill>
                  <a:srgbClr val="000000"/>
                </a:solidFill>
                <a:latin typeface="Times New Roman" pitchFamily="18" charset="0"/>
                <a:ea typeface="Osaka" charset="-128"/>
              </a:rPr>
              <a:t>L’épilogue</a:t>
            </a:r>
            <a:endParaRPr lang="en-US" sz="1300" b="0">
              <a:latin typeface="Times New Roman" pitchFamily="18" charset="0"/>
              <a:ea typeface="Osaka" charset="-128"/>
            </a:endParaRPr>
          </a:p>
        </p:txBody>
      </p:sp>
      <p:sp>
        <p:nvSpPr>
          <p:cNvPr id="40999" name="Line 85"/>
          <p:cNvSpPr>
            <a:spLocks noChangeShapeType="1"/>
          </p:cNvSpPr>
          <p:nvPr/>
        </p:nvSpPr>
        <p:spPr bwMode="auto">
          <a:xfrm>
            <a:off x="6815138" y="2727325"/>
            <a:ext cx="358775" cy="352425"/>
          </a:xfrm>
          <a:prstGeom prst="line">
            <a:avLst/>
          </a:prstGeom>
          <a:noFill/>
          <a:ln w="9525">
            <a:solidFill>
              <a:schemeClr val="tx1"/>
            </a:solidFill>
            <a:round/>
            <a:headEnd/>
            <a:tailEnd type="triangle" w="med" len="med"/>
          </a:ln>
        </p:spPr>
        <p:txBody>
          <a:bodyPr wrap="none" anchor="ctr"/>
          <a:lstStyle/>
          <a:p>
            <a:endParaRPr lang="fr-FR"/>
          </a:p>
        </p:txBody>
      </p:sp>
      <p:sp>
        <p:nvSpPr>
          <p:cNvPr id="41000" name="Line 86"/>
          <p:cNvSpPr>
            <a:spLocks noChangeShapeType="1"/>
          </p:cNvSpPr>
          <p:nvPr/>
        </p:nvSpPr>
        <p:spPr bwMode="auto">
          <a:xfrm>
            <a:off x="4427538" y="4967288"/>
            <a:ext cx="358775" cy="352425"/>
          </a:xfrm>
          <a:prstGeom prst="line">
            <a:avLst/>
          </a:prstGeom>
          <a:noFill/>
          <a:ln w="9525">
            <a:solidFill>
              <a:schemeClr val="tx1"/>
            </a:solidFill>
            <a:round/>
            <a:headEnd type="triangle" w="med" len="med"/>
            <a:tailEnd/>
          </a:ln>
        </p:spPr>
        <p:txBody>
          <a:bodyPr wrap="none" anchor="ctr"/>
          <a:lstStyle/>
          <a:p>
            <a:endParaRPr lang="fr-FR"/>
          </a:p>
        </p:txBody>
      </p:sp>
      <p:sp>
        <p:nvSpPr>
          <p:cNvPr id="41001" name="Line 87"/>
          <p:cNvSpPr>
            <a:spLocks noChangeShapeType="1"/>
          </p:cNvSpPr>
          <p:nvPr/>
        </p:nvSpPr>
        <p:spPr bwMode="auto">
          <a:xfrm>
            <a:off x="7531100" y="3787775"/>
            <a:ext cx="3175" cy="471488"/>
          </a:xfrm>
          <a:prstGeom prst="line">
            <a:avLst/>
          </a:prstGeom>
          <a:noFill/>
          <a:ln w="9525">
            <a:solidFill>
              <a:schemeClr val="tx1"/>
            </a:solidFill>
            <a:round/>
            <a:headEnd/>
            <a:tailEnd type="triangle" w="med" len="med"/>
          </a:ln>
        </p:spPr>
        <p:txBody>
          <a:bodyPr wrap="none" anchor="ctr"/>
          <a:lstStyle/>
          <a:p>
            <a:endParaRPr lang="fr-FR"/>
          </a:p>
        </p:txBody>
      </p:sp>
      <p:sp>
        <p:nvSpPr>
          <p:cNvPr id="41002" name="Line 88"/>
          <p:cNvSpPr>
            <a:spLocks noChangeShapeType="1"/>
          </p:cNvSpPr>
          <p:nvPr/>
        </p:nvSpPr>
        <p:spPr bwMode="auto">
          <a:xfrm>
            <a:off x="4189413" y="3787775"/>
            <a:ext cx="1587" cy="471488"/>
          </a:xfrm>
          <a:prstGeom prst="line">
            <a:avLst/>
          </a:prstGeom>
          <a:noFill/>
          <a:ln w="9525">
            <a:solidFill>
              <a:schemeClr val="tx1"/>
            </a:solidFill>
            <a:round/>
            <a:headEnd type="triangle" w="med" len="med"/>
            <a:tailEnd/>
          </a:ln>
        </p:spPr>
        <p:txBody>
          <a:bodyPr wrap="none" anchor="ctr"/>
          <a:lstStyle/>
          <a:p>
            <a:endParaRPr lang="fr-FR"/>
          </a:p>
        </p:txBody>
      </p:sp>
      <p:sp>
        <p:nvSpPr>
          <p:cNvPr id="41003" name="Line 89"/>
          <p:cNvSpPr>
            <a:spLocks noChangeShapeType="1"/>
          </p:cNvSpPr>
          <p:nvPr/>
        </p:nvSpPr>
        <p:spPr bwMode="auto">
          <a:xfrm flipH="1">
            <a:off x="4548188" y="2727325"/>
            <a:ext cx="357187" cy="352425"/>
          </a:xfrm>
          <a:prstGeom prst="line">
            <a:avLst/>
          </a:prstGeom>
          <a:noFill/>
          <a:ln w="9525">
            <a:solidFill>
              <a:schemeClr val="tx1"/>
            </a:solidFill>
            <a:round/>
            <a:headEnd type="triangle" w="med" len="med"/>
            <a:tailEnd/>
          </a:ln>
        </p:spPr>
        <p:txBody>
          <a:bodyPr wrap="none" anchor="ctr"/>
          <a:lstStyle/>
          <a:p>
            <a:endParaRPr lang="fr-FR"/>
          </a:p>
        </p:txBody>
      </p:sp>
      <p:sp>
        <p:nvSpPr>
          <p:cNvPr id="41004" name="Line 90"/>
          <p:cNvSpPr>
            <a:spLocks noChangeShapeType="1"/>
          </p:cNvSpPr>
          <p:nvPr/>
        </p:nvSpPr>
        <p:spPr bwMode="auto">
          <a:xfrm flipH="1">
            <a:off x="6934200" y="4967288"/>
            <a:ext cx="358775" cy="352425"/>
          </a:xfrm>
          <a:prstGeom prst="line">
            <a:avLst/>
          </a:prstGeom>
          <a:noFill/>
          <a:ln w="9525">
            <a:solidFill>
              <a:schemeClr val="tx1"/>
            </a:solidFill>
            <a:round/>
            <a:headEnd/>
            <a:tailEnd type="triangle" w="med" len="med"/>
          </a:ln>
        </p:spPr>
        <p:txBody>
          <a:bodyPr wrap="none" anchor="ctr"/>
          <a:lstStyle/>
          <a:p>
            <a:endParaRPr lang="fr-FR"/>
          </a:p>
        </p:txBody>
      </p:sp>
      <p:grpSp>
        <p:nvGrpSpPr>
          <p:cNvPr id="19" name="Group 91"/>
          <p:cNvGrpSpPr>
            <a:grpSpLocks/>
          </p:cNvGrpSpPr>
          <p:nvPr/>
        </p:nvGrpSpPr>
        <p:grpSpPr bwMode="auto">
          <a:xfrm>
            <a:off x="5622925" y="5438775"/>
            <a:ext cx="512763" cy="269875"/>
            <a:chOff x="2077" y="3137"/>
            <a:chExt cx="207" cy="110"/>
          </a:xfrm>
        </p:grpSpPr>
        <p:grpSp>
          <p:nvGrpSpPr>
            <p:cNvPr id="20" name="Group 92"/>
            <p:cNvGrpSpPr>
              <a:grpSpLocks/>
            </p:cNvGrpSpPr>
            <p:nvPr/>
          </p:nvGrpSpPr>
          <p:grpSpPr bwMode="auto">
            <a:xfrm>
              <a:off x="2077" y="3149"/>
              <a:ext cx="128" cy="98"/>
              <a:chOff x="2077" y="3149"/>
              <a:chExt cx="128" cy="98"/>
            </a:xfrm>
          </p:grpSpPr>
          <p:sp>
            <p:nvSpPr>
              <p:cNvPr id="41032" name="Freeform 93"/>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33" name="Freeform 94"/>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1" name="Group 95"/>
            <p:cNvGrpSpPr>
              <a:grpSpLocks/>
            </p:cNvGrpSpPr>
            <p:nvPr/>
          </p:nvGrpSpPr>
          <p:grpSpPr bwMode="auto">
            <a:xfrm>
              <a:off x="2226" y="3137"/>
              <a:ext cx="58" cy="110"/>
              <a:chOff x="2226" y="3137"/>
              <a:chExt cx="58" cy="110"/>
            </a:xfrm>
          </p:grpSpPr>
          <p:sp>
            <p:nvSpPr>
              <p:cNvPr id="41028" name="Oval 96"/>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9" name="Line 97"/>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30" name="Line 98"/>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31" name="Line 99"/>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2" name="Group 100"/>
          <p:cNvGrpSpPr>
            <a:grpSpLocks/>
          </p:cNvGrpSpPr>
          <p:nvPr/>
        </p:nvGrpSpPr>
        <p:grpSpPr bwMode="auto">
          <a:xfrm>
            <a:off x="4786313" y="4376738"/>
            <a:ext cx="514350" cy="271462"/>
            <a:chOff x="2077" y="3137"/>
            <a:chExt cx="207" cy="110"/>
          </a:xfrm>
        </p:grpSpPr>
        <p:grpSp>
          <p:nvGrpSpPr>
            <p:cNvPr id="23" name="Group 101"/>
            <p:cNvGrpSpPr>
              <a:grpSpLocks/>
            </p:cNvGrpSpPr>
            <p:nvPr/>
          </p:nvGrpSpPr>
          <p:grpSpPr bwMode="auto">
            <a:xfrm>
              <a:off x="2077" y="3149"/>
              <a:ext cx="128" cy="98"/>
              <a:chOff x="2077" y="3149"/>
              <a:chExt cx="128" cy="98"/>
            </a:xfrm>
          </p:grpSpPr>
          <p:sp>
            <p:nvSpPr>
              <p:cNvPr id="41024" name="Freeform 102"/>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25" name="Freeform 103"/>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4" name="Group 104"/>
            <p:cNvGrpSpPr>
              <a:grpSpLocks/>
            </p:cNvGrpSpPr>
            <p:nvPr/>
          </p:nvGrpSpPr>
          <p:grpSpPr bwMode="auto">
            <a:xfrm>
              <a:off x="2226" y="3137"/>
              <a:ext cx="58" cy="110"/>
              <a:chOff x="2226" y="3137"/>
              <a:chExt cx="58" cy="110"/>
            </a:xfrm>
          </p:grpSpPr>
          <p:sp>
            <p:nvSpPr>
              <p:cNvPr id="41020" name="Oval 105"/>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21" name="Line 106"/>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22" name="Line 107"/>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23" name="Line 108"/>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grpSp>
        <p:nvGrpSpPr>
          <p:cNvPr id="25" name="Group 109"/>
          <p:cNvGrpSpPr>
            <a:grpSpLocks/>
          </p:cNvGrpSpPr>
          <p:nvPr/>
        </p:nvGrpSpPr>
        <p:grpSpPr bwMode="auto">
          <a:xfrm>
            <a:off x="4786313" y="3197225"/>
            <a:ext cx="514350" cy="269875"/>
            <a:chOff x="2077" y="3137"/>
            <a:chExt cx="207" cy="110"/>
          </a:xfrm>
        </p:grpSpPr>
        <p:grpSp>
          <p:nvGrpSpPr>
            <p:cNvPr id="26" name="Group 110"/>
            <p:cNvGrpSpPr>
              <a:grpSpLocks/>
            </p:cNvGrpSpPr>
            <p:nvPr/>
          </p:nvGrpSpPr>
          <p:grpSpPr bwMode="auto">
            <a:xfrm>
              <a:off x="2077" y="3149"/>
              <a:ext cx="128" cy="98"/>
              <a:chOff x="2077" y="3149"/>
              <a:chExt cx="128" cy="98"/>
            </a:xfrm>
          </p:grpSpPr>
          <p:sp>
            <p:nvSpPr>
              <p:cNvPr id="41016" name="Freeform 111"/>
              <p:cNvSpPr>
                <a:spLocks/>
              </p:cNvSpPr>
              <p:nvPr/>
            </p:nvSpPr>
            <p:spPr bwMode="auto">
              <a:xfrm>
                <a:off x="2077" y="3163"/>
                <a:ext cx="128" cy="84"/>
              </a:xfrm>
              <a:custGeom>
                <a:avLst/>
                <a:gdLst>
                  <a:gd name="T0" fmla="*/ 0 w 383"/>
                  <a:gd name="T1" fmla="*/ 1 h 252"/>
                  <a:gd name="T2" fmla="*/ 0 w 383"/>
                  <a:gd name="T3" fmla="*/ 1 h 252"/>
                  <a:gd name="T4" fmla="*/ 0 w 383"/>
                  <a:gd name="T5" fmla="*/ 1 h 252"/>
                  <a:gd name="T6" fmla="*/ 0 w 383"/>
                  <a:gd name="T7" fmla="*/ 1 h 252"/>
                  <a:gd name="T8" fmla="*/ 0 w 383"/>
                  <a:gd name="T9" fmla="*/ 1 h 252"/>
                  <a:gd name="T10" fmla="*/ 0 w 383"/>
                  <a:gd name="T11" fmla="*/ 1 h 252"/>
                  <a:gd name="T12" fmla="*/ 0 w 383"/>
                  <a:gd name="T13" fmla="*/ 1 h 252"/>
                  <a:gd name="T14" fmla="*/ 1 w 383"/>
                  <a:gd name="T15" fmla="*/ 1 h 252"/>
                  <a:gd name="T16" fmla="*/ 1 w 383"/>
                  <a:gd name="T17" fmla="*/ 1 h 252"/>
                  <a:gd name="T18" fmla="*/ 1 w 383"/>
                  <a:gd name="T19" fmla="*/ 1 h 252"/>
                  <a:gd name="T20" fmla="*/ 1 w 383"/>
                  <a:gd name="T21" fmla="*/ 1 h 252"/>
                  <a:gd name="T22" fmla="*/ 1 w 383"/>
                  <a:gd name="T23" fmla="*/ 1 h 252"/>
                  <a:gd name="T24" fmla="*/ 1 w 383"/>
                  <a:gd name="T25" fmla="*/ 1 h 252"/>
                  <a:gd name="T26" fmla="*/ 1 w 383"/>
                  <a:gd name="T27" fmla="*/ 1 h 252"/>
                  <a:gd name="T28" fmla="*/ 1 w 383"/>
                  <a:gd name="T29" fmla="*/ 1 h 252"/>
                  <a:gd name="T30" fmla="*/ 1 w 383"/>
                  <a:gd name="T31" fmla="*/ 1 h 252"/>
                  <a:gd name="T32" fmla="*/ 1 w 383"/>
                  <a:gd name="T33" fmla="*/ 1 h 252"/>
                  <a:gd name="T34" fmla="*/ 2 w 383"/>
                  <a:gd name="T35" fmla="*/ 1 h 252"/>
                  <a:gd name="T36" fmla="*/ 2 w 383"/>
                  <a:gd name="T37" fmla="*/ 1 h 252"/>
                  <a:gd name="T38" fmla="*/ 2 w 383"/>
                  <a:gd name="T39" fmla="*/ 1 h 252"/>
                  <a:gd name="T40" fmla="*/ 2 w 383"/>
                  <a:gd name="T41" fmla="*/ 1 h 252"/>
                  <a:gd name="T42" fmla="*/ 2 w 383"/>
                  <a:gd name="T43" fmla="*/ 1 h 252"/>
                  <a:gd name="T44" fmla="*/ 2 w 383"/>
                  <a:gd name="T45" fmla="*/ 0 h 252"/>
                  <a:gd name="T46" fmla="*/ 2 w 383"/>
                  <a:gd name="T47" fmla="*/ 0 h 252"/>
                  <a:gd name="T48" fmla="*/ 2 w 383"/>
                  <a:gd name="T49" fmla="*/ 0 h 252"/>
                  <a:gd name="T50" fmla="*/ 2 w 383"/>
                  <a:gd name="T51" fmla="*/ 0 h 252"/>
                  <a:gd name="T52" fmla="*/ 1 w 383"/>
                  <a:gd name="T53" fmla="*/ 0 h 252"/>
                  <a:gd name="T54" fmla="*/ 1 w 383"/>
                  <a:gd name="T55" fmla="*/ 0 h 252"/>
                  <a:gd name="T56" fmla="*/ 1 w 383"/>
                  <a:gd name="T57" fmla="*/ 0 h 252"/>
                  <a:gd name="T58" fmla="*/ 1 w 383"/>
                  <a:gd name="T59" fmla="*/ 0 h 252"/>
                  <a:gd name="T60" fmla="*/ 1 w 383"/>
                  <a:gd name="T61" fmla="*/ 0 h 252"/>
                  <a:gd name="T62" fmla="*/ 1 w 383"/>
                  <a:gd name="T63" fmla="*/ 0 h 252"/>
                  <a:gd name="T64" fmla="*/ 1 w 383"/>
                  <a:gd name="T65" fmla="*/ 0 h 252"/>
                  <a:gd name="T66" fmla="*/ 1 w 383"/>
                  <a:gd name="T67" fmla="*/ 0 h 252"/>
                  <a:gd name="T68" fmla="*/ 1 w 383"/>
                  <a:gd name="T69" fmla="*/ 0 h 252"/>
                  <a:gd name="T70" fmla="*/ 1 w 383"/>
                  <a:gd name="T71" fmla="*/ 0 h 252"/>
                  <a:gd name="T72" fmla="*/ 0 w 383"/>
                  <a:gd name="T73" fmla="*/ 0 h 252"/>
                  <a:gd name="T74" fmla="*/ 0 w 383"/>
                  <a:gd name="T75" fmla="*/ 0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252"/>
                  <a:gd name="T116" fmla="*/ 383 w 383"/>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252">
                    <a:moveTo>
                      <a:pt x="0" y="206"/>
                    </a:moveTo>
                    <a:lnTo>
                      <a:pt x="16" y="216"/>
                    </a:lnTo>
                    <a:lnTo>
                      <a:pt x="34" y="224"/>
                    </a:lnTo>
                    <a:lnTo>
                      <a:pt x="53" y="233"/>
                    </a:lnTo>
                    <a:lnTo>
                      <a:pt x="73" y="239"/>
                    </a:lnTo>
                    <a:lnTo>
                      <a:pt x="96" y="244"/>
                    </a:lnTo>
                    <a:lnTo>
                      <a:pt x="118" y="249"/>
                    </a:lnTo>
                    <a:lnTo>
                      <a:pt x="142" y="250"/>
                    </a:lnTo>
                    <a:lnTo>
                      <a:pt x="167" y="252"/>
                    </a:lnTo>
                    <a:lnTo>
                      <a:pt x="188" y="252"/>
                    </a:lnTo>
                    <a:lnTo>
                      <a:pt x="210" y="249"/>
                    </a:lnTo>
                    <a:lnTo>
                      <a:pt x="250" y="240"/>
                    </a:lnTo>
                    <a:lnTo>
                      <a:pt x="286" y="230"/>
                    </a:lnTo>
                    <a:lnTo>
                      <a:pt x="320" y="214"/>
                    </a:lnTo>
                    <a:lnTo>
                      <a:pt x="334" y="206"/>
                    </a:lnTo>
                    <a:lnTo>
                      <a:pt x="345" y="195"/>
                    </a:lnTo>
                    <a:lnTo>
                      <a:pt x="356" y="185"/>
                    </a:lnTo>
                    <a:lnTo>
                      <a:pt x="367" y="174"/>
                    </a:lnTo>
                    <a:lnTo>
                      <a:pt x="373" y="162"/>
                    </a:lnTo>
                    <a:lnTo>
                      <a:pt x="379" y="149"/>
                    </a:lnTo>
                    <a:lnTo>
                      <a:pt x="381" y="138"/>
                    </a:lnTo>
                    <a:lnTo>
                      <a:pt x="383" y="125"/>
                    </a:lnTo>
                    <a:lnTo>
                      <a:pt x="381" y="112"/>
                    </a:lnTo>
                    <a:lnTo>
                      <a:pt x="379" y="100"/>
                    </a:lnTo>
                    <a:lnTo>
                      <a:pt x="373" y="89"/>
                    </a:lnTo>
                    <a:lnTo>
                      <a:pt x="367" y="77"/>
                    </a:lnTo>
                    <a:lnTo>
                      <a:pt x="356" y="66"/>
                    </a:lnTo>
                    <a:lnTo>
                      <a:pt x="345" y="56"/>
                    </a:lnTo>
                    <a:lnTo>
                      <a:pt x="334" y="46"/>
                    </a:lnTo>
                    <a:lnTo>
                      <a:pt x="320" y="37"/>
                    </a:lnTo>
                    <a:lnTo>
                      <a:pt x="286" y="21"/>
                    </a:lnTo>
                    <a:lnTo>
                      <a:pt x="250" y="11"/>
                    </a:lnTo>
                    <a:lnTo>
                      <a:pt x="210" y="2"/>
                    </a:lnTo>
                    <a:lnTo>
                      <a:pt x="188" y="1"/>
                    </a:lnTo>
                    <a:lnTo>
                      <a:pt x="167" y="0"/>
                    </a:lnTo>
                    <a:lnTo>
                      <a:pt x="129" y="1"/>
                    </a:lnTo>
                    <a:lnTo>
                      <a:pt x="111" y="4"/>
                    </a:lnTo>
                    <a:lnTo>
                      <a:pt x="93" y="7"/>
                    </a:lnTo>
                  </a:path>
                </a:pathLst>
              </a:custGeom>
              <a:noFill/>
              <a:ln w="9525">
                <a:solidFill>
                  <a:srgbClr val="000000"/>
                </a:solidFill>
                <a:round/>
                <a:headEnd/>
                <a:tailEnd/>
              </a:ln>
            </p:spPr>
            <p:txBody>
              <a:bodyPr/>
              <a:lstStyle/>
              <a:p>
                <a:endParaRPr lang="fr-FR"/>
              </a:p>
            </p:txBody>
          </p:sp>
          <p:sp>
            <p:nvSpPr>
              <p:cNvPr id="41017" name="Freeform 112"/>
              <p:cNvSpPr>
                <a:spLocks/>
              </p:cNvSpPr>
              <p:nvPr/>
            </p:nvSpPr>
            <p:spPr bwMode="auto">
              <a:xfrm>
                <a:off x="2077" y="3149"/>
                <a:ext cx="60" cy="50"/>
              </a:xfrm>
              <a:custGeom>
                <a:avLst/>
                <a:gdLst>
                  <a:gd name="T0" fmla="*/ 1 w 180"/>
                  <a:gd name="T1" fmla="*/ 1 h 150"/>
                  <a:gd name="T2" fmla="*/ 0 w 180"/>
                  <a:gd name="T3" fmla="*/ 1 h 150"/>
                  <a:gd name="T4" fmla="*/ 0 w 180"/>
                  <a:gd name="T5" fmla="*/ 0 h 150"/>
                  <a:gd name="T6" fmla="*/ 1 w 180"/>
                  <a:gd name="T7" fmla="*/ 1 h 150"/>
                  <a:gd name="T8" fmla="*/ 0 60000 65536"/>
                  <a:gd name="T9" fmla="*/ 0 60000 65536"/>
                  <a:gd name="T10" fmla="*/ 0 60000 65536"/>
                  <a:gd name="T11" fmla="*/ 0 60000 65536"/>
                  <a:gd name="T12" fmla="*/ 0 w 180"/>
                  <a:gd name="T13" fmla="*/ 0 h 150"/>
                  <a:gd name="T14" fmla="*/ 180 w 180"/>
                  <a:gd name="T15" fmla="*/ 150 h 150"/>
                </a:gdLst>
                <a:ahLst/>
                <a:cxnLst>
                  <a:cxn ang="T8">
                    <a:pos x="T0" y="T1"/>
                  </a:cxn>
                  <a:cxn ang="T9">
                    <a:pos x="T2" y="T3"/>
                  </a:cxn>
                  <a:cxn ang="T10">
                    <a:pos x="T4" y="T5"/>
                  </a:cxn>
                  <a:cxn ang="T11">
                    <a:pos x="T6" y="T7"/>
                  </a:cxn>
                </a:cxnLst>
                <a:rect l="T12" t="T13" r="T14" b="T15"/>
                <a:pathLst>
                  <a:path w="180" h="150">
                    <a:moveTo>
                      <a:pt x="180" y="150"/>
                    </a:moveTo>
                    <a:lnTo>
                      <a:pt x="0" y="139"/>
                    </a:lnTo>
                    <a:lnTo>
                      <a:pt x="115" y="0"/>
                    </a:lnTo>
                    <a:lnTo>
                      <a:pt x="180" y="150"/>
                    </a:lnTo>
                    <a:close/>
                  </a:path>
                </a:pathLst>
              </a:custGeom>
              <a:solidFill>
                <a:srgbClr val="000000"/>
              </a:solidFill>
              <a:ln w="9525">
                <a:noFill/>
                <a:round/>
                <a:headEnd/>
                <a:tailEnd/>
              </a:ln>
            </p:spPr>
            <p:txBody>
              <a:bodyPr/>
              <a:lstStyle/>
              <a:p>
                <a:endParaRPr lang="fr-FR"/>
              </a:p>
            </p:txBody>
          </p:sp>
        </p:grpSp>
        <p:grpSp>
          <p:nvGrpSpPr>
            <p:cNvPr id="27" name="Group 113"/>
            <p:cNvGrpSpPr>
              <a:grpSpLocks/>
            </p:cNvGrpSpPr>
            <p:nvPr/>
          </p:nvGrpSpPr>
          <p:grpSpPr bwMode="auto">
            <a:xfrm>
              <a:off x="2226" y="3137"/>
              <a:ext cx="58" cy="110"/>
              <a:chOff x="2226" y="3137"/>
              <a:chExt cx="58" cy="110"/>
            </a:xfrm>
          </p:grpSpPr>
          <p:sp>
            <p:nvSpPr>
              <p:cNvPr id="41012" name="Oval 114"/>
              <p:cNvSpPr>
                <a:spLocks noChangeArrowheads="1"/>
              </p:cNvSpPr>
              <p:nvPr/>
            </p:nvSpPr>
            <p:spPr bwMode="auto">
              <a:xfrm>
                <a:off x="2234" y="3137"/>
                <a:ext cx="46" cy="49"/>
              </a:xfrm>
              <a:prstGeom prst="ellipse">
                <a:avLst/>
              </a:prstGeom>
              <a:solidFill>
                <a:srgbClr val="EAEAEA"/>
              </a:solidFill>
              <a:ln w="7938">
                <a:solidFill>
                  <a:srgbClr val="000000"/>
                </a:solidFill>
                <a:round/>
                <a:headEnd/>
                <a:tailEnd/>
              </a:ln>
            </p:spPr>
            <p:txBody>
              <a:bodyPr/>
              <a:lstStyle/>
              <a:p>
                <a:endParaRPr lang="fr-FR"/>
              </a:p>
            </p:txBody>
          </p:sp>
          <p:sp>
            <p:nvSpPr>
              <p:cNvPr id="41013" name="Line 115"/>
              <p:cNvSpPr>
                <a:spLocks noChangeShapeType="1"/>
              </p:cNvSpPr>
              <p:nvPr/>
            </p:nvSpPr>
            <p:spPr bwMode="auto">
              <a:xfrm>
                <a:off x="2255" y="3184"/>
                <a:ext cx="1" cy="63"/>
              </a:xfrm>
              <a:prstGeom prst="line">
                <a:avLst/>
              </a:prstGeom>
              <a:noFill/>
              <a:ln w="7938">
                <a:solidFill>
                  <a:srgbClr val="000000"/>
                </a:solidFill>
                <a:round/>
                <a:headEnd/>
                <a:tailEnd/>
              </a:ln>
            </p:spPr>
            <p:txBody>
              <a:bodyPr/>
              <a:lstStyle/>
              <a:p>
                <a:endParaRPr lang="fr-FR"/>
              </a:p>
            </p:txBody>
          </p:sp>
          <p:sp>
            <p:nvSpPr>
              <p:cNvPr id="41014" name="Line 116"/>
              <p:cNvSpPr>
                <a:spLocks noChangeShapeType="1"/>
              </p:cNvSpPr>
              <p:nvPr/>
            </p:nvSpPr>
            <p:spPr bwMode="auto">
              <a:xfrm>
                <a:off x="2255" y="3184"/>
                <a:ext cx="29" cy="25"/>
              </a:xfrm>
              <a:prstGeom prst="line">
                <a:avLst/>
              </a:prstGeom>
              <a:noFill/>
              <a:ln w="7938">
                <a:solidFill>
                  <a:srgbClr val="000000"/>
                </a:solidFill>
                <a:round/>
                <a:headEnd/>
                <a:tailEnd/>
              </a:ln>
            </p:spPr>
            <p:txBody>
              <a:bodyPr/>
              <a:lstStyle/>
              <a:p>
                <a:endParaRPr lang="fr-FR"/>
              </a:p>
            </p:txBody>
          </p:sp>
          <p:sp>
            <p:nvSpPr>
              <p:cNvPr id="41015" name="Line 117"/>
              <p:cNvSpPr>
                <a:spLocks noChangeShapeType="1"/>
              </p:cNvSpPr>
              <p:nvPr/>
            </p:nvSpPr>
            <p:spPr bwMode="auto">
              <a:xfrm flipH="1">
                <a:off x="2226" y="3185"/>
                <a:ext cx="29" cy="25"/>
              </a:xfrm>
              <a:prstGeom prst="line">
                <a:avLst/>
              </a:prstGeom>
              <a:noFill/>
              <a:ln w="7938">
                <a:solidFill>
                  <a:srgbClr val="000000"/>
                </a:solidFill>
                <a:round/>
                <a:headEnd/>
                <a:tailEnd/>
              </a:ln>
            </p:spPr>
            <p:txBody>
              <a:bodyPr/>
              <a:lstStyle/>
              <a:p>
                <a:endParaRPr lang="fr-FR"/>
              </a:p>
            </p:txBody>
          </p:sp>
        </p:grpSp>
      </p:grpSp>
      <p:sp>
        <p:nvSpPr>
          <p:cNvPr id="41008" name="Rectangle 118"/>
          <p:cNvSpPr>
            <a:spLocks noChangeArrowheads="1"/>
          </p:cNvSpPr>
          <p:nvPr/>
        </p:nvSpPr>
        <p:spPr bwMode="auto">
          <a:xfrm rot="-9371">
            <a:off x="8232775" y="2233613"/>
            <a:ext cx="2506663" cy="198437"/>
          </a:xfrm>
          <a:prstGeom prst="rect">
            <a:avLst/>
          </a:prstGeom>
          <a:noFill/>
          <a:ln w="9525">
            <a:noFill/>
            <a:miter lim="800000"/>
            <a:headEnd/>
            <a:tailEnd/>
          </a:ln>
        </p:spPr>
        <p:txBody>
          <a:bodyPr lIns="0" tIns="0" rIns="0" bIns="0">
            <a:spAutoFit/>
          </a:bodyPr>
          <a:lstStyle/>
          <a:p>
            <a:pPr defTabSz="1066800">
              <a:lnSpc>
                <a:spcPct val="100000"/>
              </a:lnSpc>
            </a:pPr>
            <a:r>
              <a:rPr lang="en-US" sz="1300">
                <a:latin typeface="Times New Roman" pitchFamily="18" charset="0"/>
                <a:ea typeface="Osaka" charset="-128"/>
              </a:rPr>
              <a:t>Calcul d’une réaction</a:t>
            </a:r>
            <a:endParaRPr lang="en-US" sz="1300" b="0">
              <a:latin typeface="Times New Roman" pitchFamily="18" charset="0"/>
              <a:ea typeface="Osaka" charset="-128"/>
            </a:endParaRPr>
          </a:p>
        </p:txBody>
      </p:sp>
      <p:sp>
        <p:nvSpPr>
          <p:cNvPr id="41009" name="Rectangle 119"/>
          <p:cNvSpPr>
            <a:spLocks noGrp="1"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a:solidFill>
                  <a:schemeClr val="tx2"/>
                </a:solidFill>
                <a:ea typeface="Osaka" charset="-128"/>
              </a:rPr>
              <a:t>Cadre de r</a:t>
            </a:r>
            <a:r>
              <a:rPr lang="en-US" sz="3700">
                <a:solidFill>
                  <a:schemeClr val="tx2"/>
                </a:solidFill>
                <a:latin typeface="Times" pitchFamily="18" charset="0"/>
                <a:ea typeface="Osaka" charset="-128"/>
              </a:rPr>
              <a:t>é</a:t>
            </a:r>
            <a:r>
              <a:rPr lang="en-US" sz="3700">
                <a:solidFill>
                  <a:schemeClr val="tx2"/>
                </a:solidFill>
                <a:ea typeface="Osaka" charset="-128"/>
              </a:rPr>
              <a:t>f</a:t>
            </a:r>
            <a:r>
              <a:rPr lang="en-US" sz="3700">
                <a:solidFill>
                  <a:schemeClr val="tx2"/>
                </a:solidFill>
                <a:latin typeface="Times" pitchFamily="18" charset="0"/>
                <a:ea typeface="Osaka" charset="-128"/>
              </a:rPr>
              <a:t>é</a:t>
            </a:r>
            <a:r>
              <a:rPr lang="en-US" sz="3700">
                <a:solidFill>
                  <a:schemeClr val="tx2"/>
                </a:solidFill>
                <a:ea typeface="Osaka" charset="-128"/>
              </a:rPr>
              <a:t>rence : phase </a:t>
            </a:r>
            <a:r>
              <a:rPr lang="en-US" sz="3700">
                <a:solidFill>
                  <a:schemeClr val="tx2"/>
                </a:solidFill>
                <a:latin typeface="Times" pitchFamily="18" charset="0"/>
                <a:ea typeface="Osaka" charset="-128"/>
              </a:rPr>
              <a:t>“</a:t>
            </a:r>
            <a:r>
              <a:rPr lang="en-US" sz="3700">
                <a:solidFill>
                  <a:schemeClr val="tx2"/>
                </a:solidFill>
                <a:ea typeface="Osaka" charset="-128"/>
              </a:rPr>
              <a:t>ex</a:t>
            </a:r>
            <a:r>
              <a:rPr lang="en-US" sz="3700">
                <a:solidFill>
                  <a:schemeClr val="tx2"/>
                </a:solidFill>
                <a:latin typeface="Times" pitchFamily="18" charset="0"/>
                <a:ea typeface="Osaka" charset="-128"/>
              </a:rPr>
              <a:t>é</a:t>
            </a:r>
            <a:r>
              <a:rPr lang="en-US" sz="3700">
                <a:solidFill>
                  <a:schemeClr val="tx2"/>
                </a:solidFill>
                <a:ea typeface="Osaka" charset="-128"/>
              </a:rPr>
              <a:t>cution</a:t>
            </a:r>
            <a:r>
              <a:rPr lang="en-US" sz="3700">
                <a:solidFill>
                  <a:schemeClr val="tx2"/>
                </a:solidFill>
                <a:latin typeface="Times" pitchFamily="18" charset="0"/>
                <a:ea typeface="Osaka" charset="-128"/>
              </a:rPr>
              <a:t>”</a:t>
            </a:r>
            <a:endParaRPr lang="en-US" sz="3700">
              <a:solidFill>
                <a:schemeClr val="tx2"/>
              </a:solidFill>
              <a:ea typeface="Osaka"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sz="quarter" idx="1"/>
          </p:nvPr>
        </p:nvSpPr>
        <p:spPr/>
        <p:txBody>
          <a:bodyPr/>
          <a:lstStyle/>
          <a:p>
            <a:pPr eaLnBrk="1" hangingPunct="1"/>
            <a:r>
              <a:rPr lang="fr-FR" dirty="0" smtClean="0"/>
              <a:t>Identifier le problème = </a:t>
            </a:r>
            <a:r>
              <a:rPr lang="fr-FR" sz="2700" dirty="0" smtClean="0"/>
              <a:t>Quel est le besoin en plasticité</a:t>
            </a:r>
          </a:p>
          <a:p>
            <a:pPr lvl="1" eaLnBrk="1" hangingPunct="1"/>
            <a:r>
              <a:rPr lang="fr-FR" sz="2400" dirty="0" smtClean="0"/>
              <a:t>Conception et/ou exécution ? </a:t>
            </a:r>
          </a:p>
          <a:p>
            <a:pPr lvl="1" eaLnBrk="1" hangingPunct="1"/>
            <a:r>
              <a:rPr lang="fr-FR" sz="2400" dirty="0" smtClean="0"/>
              <a:t>Quels dispositifs visés ?</a:t>
            </a:r>
          </a:p>
          <a:p>
            <a:pPr lvl="1" eaLnBrk="1" hangingPunct="1"/>
            <a:r>
              <a:rPr lang="fr-FR" sz="2400" dirty="0" smtClean="0"/>
              <a:t>Quel(s) environnent(s) ? </a:t>
            </a:r>
          </a:p>
          <a:p>
            <a:pPr lvl="1" eaLnBrk="1" hangingPunct="1"/>
            <a:r>
              <a:rPr lang="fr-FR" sz="2400" dirty="0" smtClean="0"/>
              <a:t>Quel(s) utilisateur(s) ?</a:t>
            </a:r>
          </a:p>
          <a:p>
            <a:pPr eaLnBrk="1" hangingPunct="1"/>
            <a:r>
              <a:rPr lang="fr-FR" dirty="0" smtClean="0"/>
              <a:t>Etudier l’existant</a:t>
            </a:r>
          </a:p>
          <a:p>
            <a:pPr lvl="1" eaLnBrk="1" hangingPunct="1"/>
            <a:r>
              <a:rPr lang="fr-FR" sz="2800" dirty="0" smtClean="0"/>
              <a:t>Quelles sont  les technologies adaptées ?</a:t>
            </a:r>
            <a:endParaRPr lang="fr-FR" dirty="0" smtClean="0"/>
          </a:p>
          <a:p>
            <a:pPr lvl="1" eaLnBrk="1" hangingPunct="1"/>
            <a:r>
              <a:rPr lang="fr-FR" sz="2800" dirty="0" smtClean="0"/>
              <a:t>De quels travaux de recherche peut-on s’inspirer ?</a:t>
            </a:r>
          </a:p>
          <a:p>
            <a:pPr eaLnBrk="1" hangingPunct="1"/>
            <a:r>
              <a:rPr lang="fr-FR" sz="3300" dirty="0" smtClean="0"/>
              <a:t>Proposer une solution</a:t>
            </a:r>
          </a:p>
          <a:p>
            <a:pPr lvl="1" eaLnBrk="1" hangingPunct="1"/>
            <a:r>
              <a:rPr lang="fr-FR" dirty="0" smtClean="0"/>
              <a:t>Solution partielle ou complète</a:t>
            </a:r>
          </a:p>
          <a:p>
            <a:pPr lvl="1" eaLnBrk="1" hangingPunct="1"/>
            <a:r>
              <a:rPr lang="fr-FR" dirty="0" smtClean="0"/>
              <a:t>Solution ad-hoc ou modèle</a:t>
            </a:r>
          </a:p>
          <a:p>
            <a:pPr lvl="1" eaLnBrk="1" hangingPunct="1"/>
            <a:endParaRPr lang="fr-FR" sz="3500" dirty="0" smtClean="0"/>
          </a:p>
          <a:p>
            <a:pPr eaLnBrk="1" hangingPunct="1"/>
            <a:endParaRPr lang="fr-FR" sz="3300" dirty="0" smtClean="0"/>
          </a:p>
        </p:txBody>
      </p:sp>
      <p:sp>
        <p:nvSpPr>
          <p:cNvPr id="5" name="Titre 4"/>
          <p:cNvSpPr>
            <a:spLocks noGrp="1"/>
          </p:cNvSpPr>
          <p:nvPr>
            <p:ph type="title"/>
          </p:nvPr>
        </p:nvSpPr>
        <p:spPr/>
        <p:txBody>
          <a:bodyPr/>
          <a:lstStyle/>
          <a:p>
            <a:r>
              <a:rPr lang="fr-FR" dirty="0" smtClean="0"/>
              <a:t>Démarche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10682288" cy="974725"/>
          </a:xfrm>
        </p:spPr>
        <p:txBody>
          <a:bodyPr/>
          <a:lstStyle/>
          <a:p>
            <a:pPr eaLnBrk="1" hangingPunct="1"/>
            <a:r>
              <a:rPr lang="fr-FR" smtClean="0"/>
              <a:t>Interventions dans le module</a:t>
            </a:r>
          </a:p>
        </p:txBody>
      </p:sp>
      <p:sp>
        <p:nvSpPr>
          <p:cNvPr id="103427" name="Rectangle 3"/>
          <p:cNvSpPr>
            <a:spLocks noGrp="1" noChangeArrowheads="1"/>
          </p:cNvSpPr>
          <p:nvPr>
            <p:ph type="body" idx="4294967295"/>
          </p:nvPr>
        </p:nvSpPr>
        <p:spPr>
          <a:xfrm>
            <a:off x="369888" y="1108075"/>
            <a:ext cx="10679112" cy="5856288"/>
          </a:xfrm>
        </p:spPr>
        <p:txBody>
          <a:bodyPr>
            <a:normAutofit lnSpcReduction="10000"/>
          </a:bodyPr>
          <a:lstStyle/>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solutions partielles industrielles</a:t>
            </a:r>
          </a:p>
          <a:p>
            <a:pPr marL="640043" lvl="1" indent="-320022" eaLnBrk="1" fontAlgn="auto" hangingPunct="1">
              <a:spcAft>
                <a:spcPts val="0"/>
              </a:spcAft>
              <a:buFont typeface="Wingdings"/>
              <a:buChar char=""/>
              <a:defRPr/>
            </a:pPr>
            <a:r>
              <a:rPr lang="fr-FR" smtClean="0"/>
              <a:t>Pour des types d’application (Site Web)</a:t>
            </a:r>
          </a:p>
          <a:p>
            <a:pPr marL="640043" lvl="1" indent="-320022" eaLnBrk="1" fontAlgn="auto" hangingPunct="1">
              <a:spcAft>
                <a:spcPts val="0"/>
              </a:spcAft>
              <a:buFont typeface="Wingdings"/>
              <a:buChar char=""/>
              <a:defRPr/>
            </a:pPr>
            <a:r>
              <a:rPr lang="fr-FR" smtClean="0"/>
              <a:t>Pour des types de supports (téléphones mobiles)</a:t>
            </a:r>
          </a:p>
          <a:p>
            <a:pPr marL="320022" indent="-320022" eaLnBrk="1" fontAlgn="auto" hangingPunct="1">
              <a:spcAft>
                <a:spcPts val="0"/>
              </a:spcAft>
              <a:buFont typeface="Wingdings 2"/>
              <a:buChar char=""/>
              <a:defRPr/>
            </a:pPr>
            <a:endParaRPr lang="fr-FR" smtClean="0"/>
          </a:p>
          <a:p>
            <a:pPr marL="320022" indent="-320022" eaLnBrk="1" fontAlgn="auto" hangingPunct="1">
              <a:spcAft>
                <a:spcPts val="0"/>
              </a:spcAft>
              <a:buFont typeface="Wingdings 2"/>
              <a:buChar char=""/>
              <a:defRPr/>
            </a:pPr>
            <a:r>
              <a:rPr lang="fr-FR" smtClean="0"/>
              <a:t>Des projets – en recherche</a:t>
            </a:r>
          </a:p>
          <a:p>
            <a:pPr marL="640043" lvl="1" indent="-320022" eaLnBrk="1" fontAlgn="auto" hangingPunct="1">
              <a:spcAft>
                <a:spcPts val="0"/>
              </a:spcAft>
              <a:buFont typeface="Wingdings"/>
              <a:buChar char=""/>
              <a:defRPr/>
            </a:pPr>
            <a:r>
              <a:rPr lang="fr-FR" smtClean="0"/>
              <a:t>De la réutilisation pour la composition d’applications existantes</a:t>
            </a:r>
          </a:p>
          <a:p>
            <a:pPr marL="640043" lvl="1" indent="-320022" eaLnBrk="1" fontAlgn="auto" hangingPunct="1">
              <a:spcAft>
                <a:spcPts val="0"/>
              </a:spcAft>
              <a:buFont typeface="Wingdings"/>
              <a:buChar char=""/>
              <a:defRPr/>
            </a:pPr>
            <a:r>
              <a:rPr lang="fr-FR" smtClean="0"/>
              <a:t>De la migration dirigée par l’utilisateur</a:t>
            </a:r>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Tx/>
              <a:buNone/>
              <a:defRPr/>
            </a:pPr>
            <a:endParaRPr lang="fr-FR" smtClean="0"/>
          </a:p>
          <a:p>
            <a:pPr marL="640043" lvl="1" indent="-320022" eaLnBrk="1" fontAlgn="auto" hangingPunct="1">
              <a:spcAft>
                <a:spcPts val="0"/>
              </a:spcAft>
              <a:buFont typeface="Wingdings"/>
              <a:buChar char=""/>
              <a:defRPr/>
            </a:pPr>
            <a:r>
              <a:rPr lang="fr-FR" smtClean="0"/>
              <a:t>Points communs : niveau de description des interfaces plus ou moins abstraits : Langages à balises et IHM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subTitle" idx="1"/>
          </p:nvPr>
        </p:nvSpPr>
        <p:spPr/>
        <p:txBody>
          <a:bodyPr>
            <a:normAutofit fontScale="92500" lnSpcReduction="10000"/>
          </a:bodyPr>
          <a:lstStyle/>
          <a:p>
            <a:pPr eaLnBrk="1" fontAlgn="auto" hangingPunct="1">
              <a:spcAft>
                <a:spcPts val="0"/>
              </a:spcAft>
              <a:buFont typeface="Wingdings 2"/>
              <a:buNone/>
              <a:defRPr/>
            </a:pPr>
            <a:r>
              <a:rPr lang="fr-FR" dirty="0" smtClean="0"/>
              <a:t>Les solutions actuelles a des </a:t>
            </a:r>
            <a:r>
              <a:rPr lang="fr-FR" dirty="0" err="1" smtClean="0"/>
              <a:t>problemes</a:t>
            </a:r>
            <a:r>
              <a:rPr lang="fr-FR" dirty="0" smtClean="0"/>
              <a:t> simples existent pour le WEB</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DES </a:t>
            </a:r>
            <a:r>
              <a:rPr lang="fr-FR" dirty="0" err="1" smtClean="0"/>
              <a:t>SOLUTIONs</a:t>
            </a:r>
            <a:r>
              <a:rPr lang="fr-FR" dirty="0" smtClean="0"/>
              <a:t> ad-hoc sont bien connues</a:t>
            </a:r>
          </a:p>
          <a:p>
            <a:pPr eaLnBrk="1" fontAlgn="auto" hangingPunct="1">
              <a:spcAft>
                <a:spcPts val="0"/>
              </a:spcAft>
              <a:buFont typeface="Wingdings 2"/>
              <a:buNone/>
              <a:defRPr/>
            </a:pPr>
            <a:endParaRPr lang="fr-FR" dirty="0" smtClean="0"/>
          </a:p>
          <a:p>
            <a:pPr eaLnBrk="1" fontAlgn="auto" hangingPunct="1">
              <a:spcAft>
                <a:spcPts val="0"/>
              </a:spcAft>
              <a:buFont typeface="Wingdings 2"/>
              <a:buNone/>
              <a:defRPr/>
            </a:pPr>
            <a:r>
              <a:rPr lang="fr-FR" dirty="0" smtClean="0"/>
              <a:t>Les travaux recherche sont nombreux</a:t>
            </a:r>
          </a:p>
        </p:txBody>
      </p:sp>
      <p:sp>
        <p:nvSpPr>
          <p:cNvPr id="43010" name="Rectangle 4"/>
          <p:cNvSpPr>
            <a:spLocks noGrp="1" noChangeArrowheads="1"/>
          </p:cNvSpPr>
          <p:nvPr>
            <p:ph type="ctrTitle"/>
          </p:nvPr>
        </p:nvSpPr>
        <p:spPr/>
        <p:txBody>
          <a:bodyPr/>
          <a:lstStyle/>
          <a:p>
            <a:pPr eaLnBrk="1" hangingPunct="1"/>
            <a:r>
              <a:rPr lang="fr-FR" dirty="0" smtClean="0"/>
              <a:t> Bref aperçu</a:t>
            </a:r>
            <a:br>
              <a:rPr lang="fr-FR" dirty="0" smtClean="0"/>
            </a:br>
            <a:r>
              <a:rPr lang="fr-FR" dirty="0" smtClean="0"/>
              <a:t>concernant les acteurs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idx="4294967295"/>
          </p:nvPr>
        </p:nvSpPr>
        <p:spPr>
          <a:xfrm>
            <a:off x="0" y="2366963"/>
            <a:ext cx="9391650" cy="1633537"/>
          </a:xfrm>
        </p:spPr>
        <p:txBody>
          <a:bodyPr/>
          <a:lstStyle/>
          <a:p>
            <a:pPr eaLnBrk="1" hangingPunct="1"/>
            <a:r>
              <a:rPr lang="fr-FR" sz="3200" dirty="0" smtClean="0"/>
              <a:t>Quand les organismes de normalisation</a:t>
            </a:r>
            <a:br>
              <a:rPr lang="fr-FR" sz="3200" dirty="0" smtClean="0"/>
            </a:br>
            <a:r>
              <a:rPr lang="fr-FR" sz="3200" dirty="0" smtClean="0"/>
              <a:t>s’y mettent …</a:t>
            </a:r>
            <a:br>
              <a:rPr lang="fr-FR" sz="3200" dirty="0" smtClean="0"/>
            </a:br>
            <a:r>
              <a:rPr lang="fr-FR" sz="3200" dirty="0" smtClean="0"/>
              <a:t/>
            </a:r>
            <a:br>
              <a:rPr lang="fr-FR" sz="3200" dirty="0" smtClean="0"/>
            </a:br>
            <a:r>
              <a:rPr lang="fr-FR" sz="3200" dirty="0" smtClean="0"/>
              <a:t>W3C et OASIS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idx="1"/>
          </p:nvPr>
        </p:nvSpPr>
        <p:spPr/>
        <p:txBody>
          <a:bodyPr/>
          <a:lstStyle/>
          <a:p>
            <a:pPr>
              <a:defRPr/>
            </a:pPr>
            <a:r>
              <a:rPr lang="en-GB" sz="2400"/>
              <a:t>WEB Design and Applications et </a:t>
            </a:r>
            <a:r>
              <a:rPr lang="en-GB" sz="2400" err="1"/>
              <a:t>plateformes</a:t>
            </a:r>
            <a:endParaRPr lang="en-GB" sz="2400"/>
          </a:p>
          <a:p>
            <a:pPr>
              <a:defRPr/>
            </a:pPr>
            <a:endParaRPr lang="fr-FR"/>
          </a:p>
        </p:txBody>
      </p:sp>
      <p:sp>
        <p:nvSpPr>
          <p:cNvPr id="8" name="Espace réservé du texte 7"/>
          <p:cNvSpPr>
            <a:spLocks noGrp="1"/>
          </p:cNvSpPr>
          <p:nvPr>
            <p:ph type="body" sz="half" idx="3"/>
          </p:nvPr>
        </p:nvSpPr>
        <p:spPr>
          <a:xfrm>
            <a:off x="5894388" y="1779588"/>
            <a:ext cx="4883150" cy="812800"/>
          </a:xfrm>
        </p:spPr>
        <p:txBody>
          <a:bodyPr/>
          <a:lstStyle/>
          <a:p>
            <a:pPr>
              <a:defRPr/>
            </a:pPr>
            <a:r>
              <a:rPr lang="en-GB" sz="2400" dirty="0" smtClean="0"/>
              <a:t>WEB Design and Applications et </a:t>
            </a:r>
            <a:r>
              <a:rPr lang="en-GB" sz="2400" dirty="0" err="1" smtClean="0"/>
              <a:t>utilisateurs</a:t>
            </a:r>
            <a:endParaRPr lang="en-GB" sz="2400" dirty="0" smtClean="0"/>
          </a:p>
          <a:p>
            <a:pPr>
              <a:defRPr/>
            </a:pPr>
            <a:endParaRPr lang="fr-FR" dirty="0"/>
          </a:p>
        </p:txBody>
      </p:sp>
      <p:sp>
        <p:nvSpPr>
          <p:cNvPr id="47107" name="Espace réservé du contenu 6"/>
          <p:cNvSpPr>
            <a:spLocks noGrp="1"/>
          </p:cNvSpPr>
          <p:nvPr>
            <p:ph sz="quarter" idx="2"/>
          </p:nvPr>
        </p:nvSpPr>
        <p:spPr>
          <a:xfrm>
            <a:off x="355600" y="2660650"/>
            <a:ext cx="4883150" cy="4241800"/>
          </a:xfrm>
        </p:spPr>
        <p:txBody>
          <a:bodyPr/>
          <a:lstStyle/>
          <a:p>
            <a:r>
              <a:rPr lang="en-US" sz="1800" dirty="0" smtClean="0"/>
              <a:t>Pour  mobile : “One Web” pour </a:t>
            </a:r>
            <a:r>
              <a:rPr lang="en-US" sz="1800" dirty="0" err="1" smtClean="0"/>
              <a:t>une</a:t>
            </a:r>
            <a:r>
              <a:rPr lang="en-US" sz="1800" dirty="0" smtClean="0"/>
              <a:t> </a:t>
            </a:r>
            <a:r>
              <a:rPr lang="en-US" sz="1800" dirty="0" err="1" smtClean="0"/>
              <a:t>grande</a:t>
            </a:r>
            <a:r>
              <a:rPr lang="en-US" sz="1800" dirty="0" smtClean="0"/>
              <a:t> </a:t>
            </a:r>
            <a:r>
              <a:rPr lang="en-US" sz="1800" dirty="0" err="1" smtClean="0"/>
              <a:t>variété</a:t>
            </a:r>
            <a:r>
              <a:rPr lang="en-US" sz="1800" dirty="0" smtClean="0"/>
              <a:t> de </a:t>
            </a:r>
            <a:r>
              <a:rPr lang="en-US" sz="1800" dirty="0" err="1" smtClean="0"/>
              <a:t>dispositifs</a:t>
            </a:r>
            <a:r>
              <a:rPr lang="en-US" sz="1800" dirty="0" smtClean="0"/>
              <a:t>, de </a:t>
            </a:r>
            <a:r>
              <a:rPr lang="en-US" sz="1800" dirty="0" err="1" smtClean="0"/>
              <a:t>contextes</a:t>
            </a:r>
            <a:r>
              <a:rPr lang="en-US" sz="1800" dirty="0" smtClean="0"/>
              <a:t> et de lieu grace au W3C’s Mobile Web </a:t>
            </a:r>
            <a:r>
              <a:rPr lang="en-US" sz="1800" dirty="0" err="1" smtClean="0"/>
              <a:t>BestPractices</a:t>
            </a:r>
            <a:r>
              <a:rPr lang="en-US" sz="1800" dirty="0" smtClean="0"/>
              <a:t>.</a:t>
            </a:r>
          </a:p>
          <a:p>
            <a:endParaRPr lang="en-US" sz="1800" dirty="0" smtClean="0"/>
          </a:p>
          <a:p>
            <a:endParaRPr lang="en-US" sz="1800" dirty="0" smtClean="0"/>
          </a:p>
          <a:p>
            <a:endParaRPr lang="en-US" sz="1800" dirty="0" smtClean="0"/>
          </a:p>
          <a:p>
            <a:r>
              <a:rPr lang="en-US" sz="1800" dirty="0" smtClean="0"/>
              <a:t>Device API Working group</a:t>
            </a:r>
          </a:p>
          <a:p>
            <a:r>
              <a:rPr lang="en-US" sz="1800" dirty="0" smtClean="0"/>
              <a:t>Model-Based UI  : W3C Incubator Group  - Rapport Final 04 May 2010 ( http://www.w3.org/2005/Incubator/model-based-ui/) </a:t>
            </a:r>
          </a:p>
          <a:p>
            <a:endParaRPr lang="fr-FR" dirty="0" smtClean="0"/>
          </a:p>
        </p:txBody>
      </p:sp>
      <p:sp>
        <p:nvSpPr>
          <p:cNvPr id="47108" name="Espace réservé du contenu 8"/>
          <p:cNvSpPr>
            <a:spLocks noGrp="1"/>
          </p:cNvSpPr>
          <p:nvPr>
            <p:ph sz="quarter" idx="4"/>
          </p:nvPr>
        </p:nvSpPr>
        <p:spPr/>
        <p:txBody>
          <a:bodyPr/>
          <a:lstStyle/>
          <a:p>
            <a:r>
              <a:rPr lang="en-US" sz="1600" smtClean="0"/>
              <a:t>Accessibilité : W3C’s Web Accessibility Initiative (WAI) grace aux Web Content Accessibility Guidelines (WCAG) aide à construire des contenus accesiibles à tous quelque soit le handicap</a:t>
            </a:r>
          </a:p>
          <a:p>
            <a:endParaRPr lang="en-US" sz="1600" smtClean="0"/>
          </a:p>
          <a:p>
            <a:r>
              <a:rPr lang="en-US" sz="1600" smtClean="0"/>
              <a:t>Respect de la vie privée : POWDER permettrait d’impliquer l’utilisateur pour faire des choix prenant en compte la vie privée. Donenr confiance aux usagers</a:t>
            </a:r>
          </a:p>
          <a:p>
            <a:endParaRPr lang="en-US" sz="1600" smtClean="0"/>
          </a:p>
          <a:p>
            <a:r>
              <a:rPr lang="en-US" sz="1600" smtClean="0"/>
              <a:t>Internationalisation : HTML,  XML construits sur  Unicode, for instance plus publication d’in guide</a:t>
            </a:r>
            <a:endParaRPr lang="fr-FR" sz="1600" smtClean="0"/>
          </a:p>
        </p:txBody>
      </p:sp>
      <p:sp>
        <p:nvSpPr>
          <p:cNvPr id="47109" name="Rectangle 2"/>
          <p:cNvSpPr>
            <a:spLocks noGrp="1" noChangeArrowheads="1"/>
          </p:cNvSpPr>
          <p:nvPr>
            <p:ph type="title"/>
          </p:nvPr>
        </p:nvSpPr>
        <p:spPr/>
        <p:txBody>
          <a:bodyPr/>
          <a:lstStyle/>
          <a:p>
            <a:pPr eaLnBrk="1" hangingPunct="1"/>
            <a:r>
              <a:rPr lang="fr-FR" sz="3200" dirty="0" smtClean="0"/>
              <a:t>W3C</a:t>
            </a:r>
            <a:br>
              <a:rPr lang="fr-FR" sz="3200" dirty="0" smtClean="0"/>
            </a:br>
            <a:r>
              <a:rPr lang="fr-FR" sz="3200" dirty="0" smtClean="0"/>
              <a:t>http://www.w3.org/standards/webdesign/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736600" y="1722438"/>
            <a:ext cx="10312400" cy="5110162"/>
          </a:xfrm>
        </p:spPr>
        <p:txBody>
          <a:bodyPr/>
          <a:lstStyle/>
          <a:p>
            <a:pPr eaLnBrk="1" hangingPunct="1">
              <a:lnSpc>
                <a:spcPct val="80000"/>
              </a:lnSpc>
              <a:buNone/>
            </a:pPr>
            <a:r>
              <a:rPr lang="fr-FR" sz="2800" dirty="0" smtClean="0"/>
              <a:t>Equipes concernées : Fabio </a:t>
            </a:r>
            <a:r>
              <a:rPr lang="fr-FR" sz="2800" dirty="0" err="1" smtClean="0"/>
              <a:t>Paterno</a:t>
            </a:r>
            <a:r>
              <a:rPr lang="fr-FR" sz="2800" dirty="0" smtClean="0"/>
              <a:t> </a:t>
            </a:r>
          </a:p>
          <a:p>
            <a:pPr eaLnBrk="1" hangingPunct="1">
              <a:lnSpc>
                <a:spcPct val="80000"/>
              </a:lnSpc>
              <a:buNone/>
            </a:pPr>
            <a:r>
              <a:rPr lang="fr-FR" sz="2800" dirty="0" smtClean="0"/>
              <a:t>				        et Jean </a:t>
            </a:r>
            <a:r>
              <a:rPr lang="fr-FR" sz="2800" dirty="0" err="1" smtClean="0"/>
              <a:t>Vanderdonckt</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Rapport Final :</a:t>
            </a:r>
          </a:p>
          <a:p>
            <a:pPr eaLnBrk="1" hangingPunct="1">
              <a:lnSpc>
                <a:spcPct val="80000"/>
              </a:lnSpc>
              <a:buNone/>
            </a:pPr>
            <a:endParaRPr lang="fr-FR" sz="2800" dirty="0" smtClean="0"/>
          </a:p>
          <a:p>
            <a:pPr eaLnBrk="1" hangingPunct="1">
              <a:lnSpc>
                <a:spcPct val="80000"/>
              </a:lnSpc>
              <a:buNone/>
            </a:pPr>
            <a:r>
              <a:rPr lang="en-US" sz="2800" dirty="0" smtClean="0">
                <a:hlinkClick r:id="rId2"/>
              </a:rPr>
              <a:t>http://www.w3.org/2005/Incubator/model-based-ui/XGR-mbui-20100504</a:t>
            </a:r>
            <a:endParaRPr lang="fr-FR" sz="2800" dirty="0" smtClean="0"/>
          </a:p>
        </p:txBody>
      </p:sp>
      <p:pic>
        <p:nvPicPr>
          <p:cNvPr id="4" name="Picture 10" descr="http://idata.over-blog.com/0/38/34/40/r__sum__.gif"/>
          <p:cNvPicPr>
            <a:picLocks noChangeAspect="1" noChangeArrowheads="1"/>
          </p:cNvPicPr>
          <p:nvPr/>
        </p:nvPicPr>
        <p:blipFill>
          <a:blip r:embed="rId3" cstate="print"/>
          <a:srcRect/>
          <a:stretch>
            <a:fillRect/>
          </a:stretch>
        </p:blipFill>
        <p:spPr bwMode="auto">
          <a:xfrm>
            <a:off x="1041400" y="2949576"/>
            <a:ext cx="1473200" cy="12590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smtClean="0">
                <a:solidFill>
                  <a:srgbClr val="7B9899"/>
                </a:solidFill>
              </a:rPr>
              <a:t>Contenu du module</a:t>
            </a:r>
          </a:p>
        </p:txBody>
      </p:sp>
      <p:sp>
        <p:nvSpPr>
          <p:cNvPr id="28675" name="Rectangle 3"/>
          <p:cNvSpPr>
            <a:spLocks noGrp="1" noChangeArrowheads="1"/>
          </p:cNvSpPr>
          <p:nvPr>
            <p:ph sz="quarter" idx="1"/>
          </p:nvPr>
        </p:nvSpPr>
        <p:spPr/>
        <p:txBody>
          <a:bodyPr/>
          <a:lstStyle/>
          <a:p>
            <a:pPr eaLnBrk="1" hangingPunct="1">
              <a:buFont typeface="Monotype Sorts" pitchFamily="2" charset="2"/>
              <a:buNone/>
            </a:pPr>
            <a:r>
              <a:rPr lang="fr-FR" sz="2000" dirty="0" smtClean="0"/>
              <a:t>Semaine 1	Introduction au module</a:t>
            </a:r>
          </a:p>
          <a:p>
            <a:pPr eaLnBrk="1" hangingPunct="1">
              <a:buFont typeface="Monotype Sorts" pitchFamily="2" charset="2"/>
              <a:buNone/>
            </a:pPr>
            <a:r>
              <a:rPr lang="fr-FR" sz="2000" dirty="0" smtClean="0"/>
              <a:t>			Présentation du W3C  </a:t>
            </a:r>
          </a:p>
          <a:p>
            <a:pPr eaLnBrk="1" hangingPunct="1">
              <a:buFont typeface="Monotype Sorts" pitchFamily="2" charset="2"/>
              <a:buNone/>
            </a:pPr>
            <a:r>
              <a:rPr lang="fr-FR" sz="2000" dirty="0" smtClean="0"/>
              <a:t>Semaine 2   	3H 30 </a:t>
            </a:r>
            <a:r>
              <a:rPr lang="fr-FR" sz="2000" dirty="0" err="1" smtClean="0"/>
              <a:t>Flex</a:t>
            </a:r>
            <a:r>
              <a:rPr lang="fr-FR" sz="2000" dirty="0" smtClean="0"/>
              <a:t>                </a:t>
            </a:r>
          </a:p>
          <a:p>
            <a:pPr eaLnBrk="1" hangingPunct="1">
              <a:buFont typeface="Monotype Sorts" pitchFamily="2" charset="2"/>
              <a:buNone/>
            </a:pPr>
            <a:r>
              <a:rPr lang="fr-FR" sz="2000" dirty="0" smtClean="0"/>
              <a:t>Semaine 3           2H </a:t>
            </a:r>
            <a:r>
              <a:rPr lang="fr-FR" sz="2000" dirty="0" err="1" smtClean="0"/>
              <a:t>Flex</a:t>
            </a:r>
            <a:r>
              <a:rPr lang="fr-FR" sz="2000" dirty="0" smtClean="0"/>
              <a:t> + 2h </a:t>
            </a:r>
            <a:r>
              <a:rPr lang="fr-FR" sz="2000" dirty="0" err="1" smtClean="0"/>
              <a:t>xul</a:t>
            </a:r>
            <a:endParaRPr lang="fr-FR" sz="2000" dirty="0" smtClean="0"/>
          </a:p>
          <a:p>
            <a:pPr eaLnBrk="1" hangingPunct="1">
              <a:buFont typeface="Monotype Sorts" pitchFamily="2" charset="2"/>
              <a:buNone/>
            </a:pPr>
            <a:r>
              <a:rPr lang="fr-FR" sz="2000" dirty="0" smtClean="0"/>
              <a:t>Semaine 4           XUL</a:t>
            </a:r>
          </a:p>
          <a:p>
            <a:pPr eaLnBrk="1" hangingPunct="1">
              <a:buFont typeface="Monotype Sorts" pitchFamily="2" charset="2"/>
              <a:buNone/>
            </a:pPr>
            <a:r>
              <a:rPr lang="fr-FR" sz="2000" dirty="0" smtClean="0"/>
              <a:t>Semaine 5 	</a:t>
            </a:r>
            <a:r>
              <a:rPr lang="fr-FR" sz="2000" dirty="0" err="1" smtClean="0"/>
              <a:t>Flex</a:t>
            </a:r>
            <a:r>
              <a:rPr lang="fr-FR" sz="2000" dirty="0" smtClean="0"/>
              <a:t> sur mobile</a:t>
            </a:r>
          </a:p>
          <a:p>
            <a:pPr eaLnBrk="1" hangingPunct="1">
              <a:buFont typeface="Monotype Sorts" pitchFamily="2" charset="2"/>
              <a:buNone/>
            </a:pPr>
            <a:endParaRPr lang="fr-FR" sz="2000" dirty="0" smtClean="0"/>
          </a:p>
          <a:p>
            <a:pPr eaLnBrk="1" hangingPunct="1">
              <a:buFont typeface="Monotype Sorts" pitchFamily="2" charset="2"/>
              <a:buNone/>
            </a:pPr>
            <a:r>
              <a:rPr lang="fr-FR" sz="2000" dirty="0" smtClean="0"/>
              <a:t>Semaine 6        2H Travaux de recherche</a:t>
            </a:r>
          </a:p>
          <a:p>
            <a:pPr eaLnBrk="1" hangingPunct="1">
              <a:buFont typeface="Monotype Sorts" pitchFamily="2" charset="2"/>
              <a:buNone/>
            </a:pPr>
            <a:r>
              <a:rPr lang="fr-FR" sz="2000" dirty="0" smtClean="0"/>
              <a:t>                            2H HTML 5</a:t>
            </a:r>
          </a:p>
          <a:p>
            <a:pPr eaLnBrk="1" hangingPunct="1">
              <a:buFont typeface="Monotype Sorts" pitchFamily="2" charset="2"/>
              <a:buNone/>
            </a:pPr>
            <a:r>
              <a:rPr lang="fr-FR" sz="2000" dirty="0" smtClean="0"/>
              <a:t>Semaine 7        Zoom sur les travaux de l’équipe IIHM</a:t>
            </a:r>
          </a:p>
          <a:p>
            <a:pPr eaLnBrk="1" hangingPunct="1">
              <a:buFont typeface="Monotype Sorts" pitchFamily="2" charset="2"/>
              <a:buNone/>
            </a:pPr>
            <a:r>
              <a:rPr lang="fr-FR" sz="2000" dirty="0" smtClean="0"/>
              <a:t>Semaine 8        ENTRETIENS</a:t>
            </a:r>
          </a:p>
          <a:p>
            <a:pPr eaLnBrk="1" hangingPunct="1">
              <a:buFont typeface="Monotype Sorts" pitchFamily="2" charset="2"/>
              <a:buNone/>
            </a:pPr>
            <a:r>
              <a:rPr lang="fr-FR" sz="2000" dirty="0" smtClean="0"/>
              <a:t>     </a:t>
            </a:r>
          </a:p>
        </p:txBody>
      </p:sp>
      <p:sp>
        <p:nvSpPr>
          <p:cNvPr id="44034"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g;base64,/9j/4AAQSkZJRgABAQAAAQABAAD/2wBDAAkGBwgHBgkIBwgKCgkLDRYPDQwMDRsUFRAWIB0iIiAdHx8kKDQsJCYxJx8fLT0tMTU3Ojo6Iys/RD84QzQ5Ojf/2wBDAQoKCg0MDRoPDxo3JR8lNzc3Nzc3Nzc3Nzc3Nzc3Nzc3Nzc3Nzc3Nzc3Nzc3Nzc3Nzc3Nzc3Nzc3Nzc3Nzc3Nzf/wAARCACXAKwDASIAAhEBAxEB/8QAHAAAAQQDAQAAAAAAAAAAAAAAAAECBAUDBgcI/8QANhAAAQMDAgQEBAUEAgMAAAAAAQACAwQFERIhBhMxQVFhcYEHFJGhIjJSscEVI0JiFuFDkvD/xAAbAQEAAgMBAQAAAAAAAAAAAAAABAUBAwYCB//EACsRAAICAgEDAgQHAQAAAAAAAAABAgMEERIFITETQSJRccEGFBUyQoGh4f/aAAwDAQACEQMRAD8A7ihCEAIQhACE0uARqQDkJmsBK1wd0QDkIQgBCEIAQgqJcbjS2yjkq66ZsMEYy5zv2HifJG9GUnJ6XklE7pMrlt1+J9XPK5lnpYoIgcCap/E4+ekbD6quHHV/a7V/U6Z/+jqduPtv91GeVWmXMOgZso7aS+p2MJwXPeHviRDUTMpr1FHTlxw2pidmP3B3b67j0XQGuBAIIOfBboWRmtxZXZWJdiz42x19xyEgKVeyMCEIQAhCEALHNII2F30WRV13lMbYh2JKAeJs90vO81WifzTuf5oCe6XZYjOWO1Dt91EdPt1UeWo80BsjHh7Q5pyCMhOUGzSGWhaT2c4Z91OQAhCEAh6FcT+I/EEl3vz6CB5+To3lgaOj5Ojne3Qeh8V2qdxZC9w6hpK8wSzv+ame4kuc8uJ8zuoeZJ8OK9zovw7VB3ytl/Hx/ZKeWg4HZSomwmDUSNY8VUCQnclTTUsbSsY1oDidyqzids7E0kPe+F+HtAa7o5vYrrHwrvr6+3SW2peXS0eOWSckxnoPYjHphcdfp3IOFufwfld/ytzWnZ1JIHexapGK3GxFR1yqu3ClvzHujtYSpAlVufPgQhCAEIQgBVfEEbjQ81m5icCfToVaJsjBIwscAWuGCD3CA0ttUnfM+awXu2z2uRz2tL6Un8Lxvp8j4evRVgqgR1CAuHVO3VRpqnAO+yrnVOB1Vxw5aJa+VlXVNLaRpy0H/wAh7e37oDarLC6C2QMeMOLdTh4E7/ypyQJUAIQhAI4ZaQfBebuJbU+3X6tpXtIMcpA8x2PuMFekSdlpPH/BxvzRXW/Sy4RN06TsJm+BPYjsfbzGm+vnEs+l5ixrXy8M4W/Mby13RHMz3Wa70dZT1D2VEDmvjJa8Abg+aq9Z6b5VfwOuWSmtkx0p8V1P4I2uQurbvI0hhAgiPjvlx/YLRuDuDrpxPVtEcboKIH+7UvbsB4DxPkvQtottNabdBQ0UeiCFulo7nzPmeqkY9PxcmUvV+op1+jF935JoSpAlU45gEIQgBCEiAVIThKo1xl5NDPJ3DDj16ICpuVYanVGxxEfTH6vVa1LZo3PJjc5oPYdFItlQXOfHIfy7j0KtI3MQGsVlrqaeLm0gbJMwhzGStBY4jsR4Hp7rfeHrmLxZ6au5LoHSM/HC7rG4HDm+xBCryYyE6xwxUdbU8t2mKqcJDH2EnQkeoAz5jPUlAX6MoRlACFgiqY5Xuax2SPuol4vdus0HNuVXHCD+Vp3c70aNysNpd2eoxlN8YrbJtTUR00Ek072xxRtLnvccBoHUrhHGvG9bf6yWOjmlgtkZ0sYxxbzPN/c58O3qrHj/AI3lvdMaGjaaWiO7xIcSTeGQOg8u5wubSTOippDnGp2Bv4Dc/dRLLPUfGB0GHhrEg7r139l8v+mS31sr5pIoctwMuIGwKlxZ5rXSvldv+Ih3byTaHENEwOH43DU73Sulxv2UWyfxaiXmFjtUqVz233OucBccUMdFTWm5ujgdE0MhqANLJB21/pd59D4rpLXZAI3XmNtTribG0AY8guofCTiKWfm2SrkLjGzXTFx6NGzm+g2I9/BScfIbfCRT9W6RGuDyKX2919zpyE0JVNOZFQkSoBEJMpMoByiXSB1VQTQx/nc3LfMjcD7KTlCA51QPL7hI0At0sOrPbcf9qVVTTxbxAE+BVtNSQx3KskiABkeC71xv98lR6iEEHZAV1Lc9b9D8teOoKtYZg7uqKupNQJaMEdCFGjuMlE1xqSQ1gyXeSA3ynuR0ASjUR3GxWSprmvgcIi5r3DAJ7LWI23eWNskFDNocAWl2BkH1Ki/1CqbO6GpY6KRhw5jhghAYeOrrU222wyW+okgkM7Wkxuw4twSRn2C5TUV9xrbmY4+dU1k0mlvV8jyTsM9V06/0EF4omxTyvjLHa2OZ1B9O/VZ+DrLRQXqlkpKON01PG4S1Lm5dgjG5/UT9s9lGspc59/Bc4fUKsbH4xXx7/wANYtPwovleGy3arp6CN25Yz+7J742H1K0rjqho7ZxHUWi3Oe6npC2Evecue/AL3H3JHsvT0krYYnyv2Yxpc70AyV5Lqqp9wu8lbLkvqJnzuz/sSf5WzhGEXojfmrsq2MZvs2WTNyM7DOElQ0EOION0g6JHAluFVLyd09cdCRSahqzjBw71/wC1ecN3V1pvVFcAcCGUcwDuw7O+xKpaOSNkNZTyNGp4a+N/cFp3Hpgn6BZWNcQQwZLhho8+i2SWmmiPU/UrlCfjuj1Ixwc0FpyCMg+ITlFoIflqKngznlxNZn0AH8KRlWyPnz89hyEmUmUMASkymkppKAeSmucGtLndAMk+C0n4o8SXDh22UL7bNFA6pqTFJM+LXy26ScgHbOy4nxFxrc7u5jJaupkbFka+c9gl32cYw7S0+QwgO027iCO4VM8w5TGzPc+JjZQ5xYDpy5v+O46eBCsHTiTuvO3C9yqmcT214mcNdQ1jsHq1xwR75Xc6aZweWO6hAWErdTSo9BQxVl1hiqImyRHUXscMhwA6H7LPqyxZrMQy5g9zG4fsgNpz4lVXENqbdqGWKN4gqtP9moDQSx38jxCncxGvPdPJlPT2aFw7w1xFLUzM4hkgigZjlyQuDnSH06AY7kZW9UNHT0EAipWaW5y4k5Lj4k90/V5o1+awlpaPU585b1r6GV4ZJG6OQBzHAtc09weoXmq8cLVNivVVTVLCGQuPJd+uMn8LvoP3XpDVstD+LdodV2Zl0p8iejOHluxMZP8ABx9SvNm+L0SMJxV8XI4+5pY4tPYpdtCTU90TZH/nadLj+yxyP0NzlVTj30dzC1OGzNbqJ9bUVb2fkpqWSZ57bbAe5IVlZmMbdLb8wQ2L5qMvJ8NYzn6KFbJ5KejniEjWtqi0y+Ja05AJ8M748h4LLM9kmkMP4QMY8Qsykk1r2GPTKUZ8u3LwemQQlytR4A4khu9lpopqhhr4hy5Iy8a36ejgOpyMe+VteVaxkpJNHAXVSpslXLyjJlCYClyvRqGZTSUhKxvcgOc/HT8fD1uJ/wAa3H1jeuCO7rvnxpaZOGKZwBIjrWEnwy14/lcF0ufIGRtLnuOzWjJPoAhkt+BqT5zi22x4/CyXmu9GAu/cD6rs9XMIJGv+q0b4X8O1tJW1Fyr6aWDEXLiZIwtcc4JOD0GwHutvrwZJQPEoYLymlEkYIOQpNG7RcIXdMkj7FVdshZBTsZGA1jNgAMYCltlxVw47HP2QGy81AlVaycnusnNQE/mJRIoPMKXmoCdzFgrxFPRVENQAYpI3NeD3BG6q7tcv6fbqms0azDE54GeuB0XI63ie7XJkpq7lPynEB0cTyxhB/wAcNHRarbVDsywwcCzJ3KL0kU725hlGQcgOChFskxZHFE973/ka1pJd6eKzwljKkaXucxwLdxj6KNFWOo6x8ksbJ+UdDGSE4GzgOm+x32UWqvnIvM3LeLUlEnu+Wije2oFRHVRxta+CaAxhr++OpO3iB1VTNXEOxGCB4uO/2UaoqZql5kqJXyPPVznE5WHKlejD5FD+pZS3qfkmuulSyNnKIjMZLmvYwB4OP1D8XbpnC9T2jnC1UQqnl8/y8fNe7q5+kZP1yvKdtpzWXKkpRvz544v/AGcB/K9ZtIBIb0zstiWlohyk5ycpPuzMClTAU7KyeTE4rE8rI5YX5wgIVwbHLC+KRjXscMOa5oId6grWWW+nt5eLdR09NqOSYYg0k+Z6lbTLHq6qLJTg9QgNeZUOgic10MjnO6lozlQJhUzPyyn0+bzjHstqNIzwUWemIGWDcdAgI1NSTQ0rBKdT8ZcR4pY4XOmaRkKW+uAZpfDKD3AYSo/zcmf7FJI4nu7Df3QEojkxFz3bhPjk1bjoq90VdWOAmLYmdw05Ks4oNDQPAIBQSUjiVk0JHMQEGsiE8T43DLXAhwO+QtKquBqF0xex8zGk50tfgLfntUSePIOFhxUvKNld06/2PRzW4UVitL3wspn1dWwZ0as6T2yScD0C0Wodlr3fqkJ/++q26+Wm5UtylkfTunY+Vzw9rC4bnvharXUlRFojdBKHF2Mcs7k9PrhaauTb2tFhnRrjXDhLk35K8nCQuWxWrgy615Dp2ikjPeUEu9mj+cLerHwHbaPS+aH5mUb66gZA9G9PrlbyrNO+G9lrq/ii2VkdJM6ip6hssk+jDBp3G52JyBsF6LiccKktzDA1rB+VowB4eiuInZwgJTSn5WNqegGOTHLIQmlqAwOblYixSi1MLUBFLFiMOVNLEmgoCEIB4fVPbCAOg+il6EaEBGEQ8EcvfopOhGlARtCaWeSl8tIWICCY89ljdT57Kx5Y8EnLwgKaWgEgILMhRH2QOdnoPILZNA8EvL8kBQw2xsXRqlx0wHZWXK8koiwgI0cOFLjbhK1iytagFYCFkSAJ4CATCaQhCATCTShCATSjShCATSjShCAA1GlCEAaUaUIQCaUaUIQBpRpQhAKGpdKEIBQ1OAwhCAcAnBCEB//Z"/>
          <p:cNvSpPr>
            <a:spLocks noChangeAspect="1" noChangeArrowheads="1"/>
          </p:cNvSpPr>
          <p:nvPr/>
        </p:nvSpPr>
        <p:spPr bwMode="auto">
          <a:xfrm>
            <a:off x="109538" y="-581025"/>
            <a:ext cx="1371600" cy="12001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Picture 4" descr="http://agon.ens-lyon.fr/docannexe/image/1233/entretien.gif"/>
          <p:cNvPicPr>
            <a:picLocks noChangeAspect="1" noChangeArrowheads="1"/>
          </p:cNvPicPr>
          <p:nvPr/>
        </p:nvPicPr>
        <p:blipFill>
          <a:blip r:embed="rId2" cstate="print"/>
          <a:srcRect/>
          <a:stretch>
            <a:fillRect/>
          </a:stretch>
        </p:blipFill>
        <p:spPr bwMode="auto">
          <a:xfrm>
            <a:off x="5168900" y="5416550"/>
            <a:ext cx="1162050" cy="10382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90525"/>
            <a:ext cx="10682288" cy="974725"/>
          </a:xfrm>
        </p:spPr>
        <p:txBody>
          <a:bodyPr/>
          <a:lstStyle/>
          <a:p>
            <a:pPr eaLnBrk="1" hangingPunct="1"/>
            <a:r>
              <a:rPr lang="fr-FR" sz="3200" dirty="0" smtClean="0"/>
              <a:t>UIML</a:t>
            </a:r>
            <a:br>
              <a:rPr lang="fr-FR" sz="3200" dirty="0" smtClean="0"/>
            </a:br>
            <a:r>
              <a:rPr lang="fr-FR" sz="3200" dirty="0" smtClean="0"/>
              <a:t>http://www.uiml.org/</a:t>
            </a:r>
          </a:p>
        </p:txBody>
      </p:sp>
      <p:sp>
        <p:nvSpPr>
          <p:cNvPr id="45059" name="Rectangle 3"/>
          <p:cNvSpPr>
            <a:spLocks noChangeArrowheads="1"/>
          </p:cNvSpPr>
          <p:nvPr/>
        </p:nvSpPr>
        <p:spPr bwMode="auto">
          <a:xfrm>
            <a:off x="179388" y="2999786"/>
            <a:ext cx="10383837" cy="3831818"/>
          </a:xfrm>
          <a:prstGeom prst="rect">
            <a:avLst/>
          </a:prstGeom>
          <a:noFill/>
          <a:ln w="12700">
            <a:noFill/>
            <a:miter lim="800000"/>
            <a:headEnd type="none" w="sm" len="sm"/>
            <a:tailEnd type="none" w="sm" len="sm"/>
          </a:ln>
        </p:spPr>
        <p:txBody>
          <a:bodyPr anchor="ctr">
            <a:spAutoFit/>
          </a:bodyPr>
          <a:lstStyle/>
          <a:p>
            <a:r>
              <a:rPr lang="fr-FR" i="1" dirty="0" smtClean="0">
                <a:latin typeface="+mj-lt"/>
              </a:rPr>
              <a:t>	Description dérivée d'</a:t>
            </a:r>
            <a:r>
              <a:rPr lang="fr-FR" i="1" dirty="0" smtClean="0">
                <a:latin typeface="+mj-lt"/>
                <a:hlinkClick r:id="rId2" tooltip="Extensible Markup Language"/>
              </a:rPr>
              <a:t>XML</a:t>
            </a:r>
            <a:r>
              <a:rPr lang="fr-FR" i="1" dirty="0" smtClean="0">
                <a:latin typeface="+mj-lt"/>
              </a:rPr>
              <a:t> pour décrire </a:t>
            </a:r>
            <a:r>
              <a:rPr lang="fr-FR" i="1" dirty="0">
                <a:latin typeface="+mj-lt"/>
              </a:rPr>
              <a:t>des </a:t>
            </a:r>
            <a:r>
              <a:rPr lang="fr-FR" i="1" dirty="0">
                <a:latin typeface="+mj-lt"/>
                <a:hlinkClick r:id="rId3" tooltip="Environnement graphique"/>
              </a:rPr>
              <a:t>interfaces </a:t>
            </a:r>
            <a:r>
              <a:rPr lang="fr-FR" i="1" dirty="0" smtClean="0">
                <a:latin typeface="+mj-lt"/>
                <a:hlinkClick r:id="rId3" tooltip="Environnement graphique"/>
              </a:rPr>
              <a:t>graphiques</a:t>
            </a:r>
            <a:endParaRPr lang="fr-FR" i="1" dirty="0" smtClean="0">
              <a:latin typeface="+mj-lt"/>
            </a:endParaRPr>
          </a:p>
          <a:p>
            <a:endParaRPr lang="fr-FR" i="1" dirty="0">
              <a:latin typeface="+mj-lt"/>
            </a:endParaRPr>
          </a:p>
          <a:p>
            <a:endParaRPr lang="fr-FR" i="1" dirty="0">
              <a:latin typeface="+mj-lt"/>
            </a:endParaRPr>
          </a:p>
          <a:p>
            <a:r>
              <a:rPr lang="fr-FR" i="1" dirty="0" smtClean="0">
                <a:latin typeface="+mj-lt"/>
              </a:rPr>
              <a:t>	</a:t>
            </a:r>
          </a:p>
          <a:p>
            <a:r>
              <a:rPr lang="fr-FR" i="1" dirty="0">
                <a:latin typeface="+mj-lt"/>
              </a:rPr>
              <a:t>	</a:t>
            </a:r>
            <a:r>
              <a:rPr lang="fr-FR" i="1" dirty="0" smtClean="0">
                <a:latin typeface="+mj-lt"/>
              </a:rPr>
              <a:t>Représentation </a:t>
            </a:r>
            <a:r>
              <a:rPr lang="fr-FR" i="1" dirty="0">
                <a:latin typeface="+mj-lt"/>
              </a:rPr>
              <a:t>pour divers </a:t>
            </a:r>
            <a:r>
              <a:rPr lang="fr-FR" i="1" dirty="0">
                <a:latin typeface="+mj-lt"/>
                <a:hlinkClick r:id="rId4" tooltip="Environnements graphique"/>
              </a:rPr>
              <a:t>GUI</a:t>
            </a:r>
            <a:r>
              <a:rPr lang="fr-FR" i="1" dirty="0">
                <a:latin typeface="+mj-lt"/>
              </a:rPr>
              <a:t> (par exemple </a:t>
            </a:r>
            <a:r>
              <a:rPr lang="fr-FR" i="1" dirty="0">
                <a:latin typeface="+mj-lt"/>
                <a:hlinkClick r:id="rId5" tooltip="Java awt (page inexistante)"/>
              </a:rPr>
              <a:t>Java </a:t>
            </a:r>
            <a:r>
              <a:rPr lang="fr-FR" i="1" dirty="0" err="1">
                <a:latin typeface="+mj-lt"/>
                <a:hlinkClick r:id="rId5" tooltip="Java awt (page inexistante)"/>
              </a:rPr>
              <a:t>awt</a:t>
            </a:r>
            <a:r>
              <a:rPr lang="fr-FR" i="1" dirty="0" smtClean="0">
                <a:latin typeface="+mj-lt"/>
              </a:rPr>
              <a:t>).</a:t>
            </a:r>
          </a:p>
          <a:p>
            <a:endParaRPr lang="fr-FR" i="1" dirty="0">
              <a:latin typeface="+mj-lt"/>
            </a:endParaRPr>
          </a:p>
          <a:p>
            <a:r>
              <a:rPr lang="fr-FR" i="1" dirty="0" smtClean="0">
                <a:latin typeface="+mj-lt"/>
              </a:rPr>
              <a:t>IDEE : </a:t>
            </a:r>
            <a:r>
              <a:rPr lang="fr-FR" i="1" dirty="0" err="1" smtClean="0">
                <a:latin typeface="+mj-lt"/>
              </a:rPr>
              <a:t>Dédinir</a:t>
            </a:r>
            <a:r>
              <a:rPr lang="fr-FR" i="1" dirty="0" smtClean="0">
                <a:latin typeface="+mj-lt"/>
              </a:rPr>
              <a:t> </a:t>
            </a:r>
            <a:r>
              <a:rPr lang="fr-FR" i="1" dirty="0"/>
              <a:t>un métalangage canonique qui peut décrire n'importe quelle interface utilisateur </a:t>
            </a:r>
            <a:r>
              <a:rPr lang="fr-FR" i="1" dirty="0" smtClean="0">
                <a:latin typeface="+mj-lt"/>
              </a:rPr>
              <a:t>indépendants </a:t>
            </a:r>
            <a:r>
              <a:rPr lang="fr-FR" i="1" dirty="0">
                <a:latin typeface="+mj-lt"/>
              </a:rPr>
              <a:t>des plateformes, qu'il s'agisse des plateformes actuelles ou futures.</a:t>
            </a:r>
          </a:p>
          <a:p>
            <a:endParaRPr lang="fr-FR" i="1" dirty="0" smtClean="0">
              <a:latin typeface="+mj-lt"/>
            </a:endParaRPr>
          </a:p>
          <a:p>
            <a:r>
              <a:rPr lang="fr-FR" i="1" dirty="0" smtClean="0">
                <a:latin typeface="+mj-lt"/>
              </a:rPr>
              <a:t>- </a:t>
            </a:r>
            <a:r>
              <a:rPr lang="fr-FR" i="1" dirty="0">
                <a:latin typeface="+mj-lt"/>
              </a:rPr>
              <a:t>interface de bureau, interface web, interface mobile, système embarqué, ou encore applications « voix ». </a:t>
            </a:r>
          </a:p>
          <a:p>
            <a:endParaRPr lang="fr-FR" i="1" dirty="0">
              <a:latin typeface="+mj-lt"/>
              <a:hlinkClick r:id="rId6"/>
            </a:endParaRPr>
          </a:p>
          <a:p>
            <a:endParaRPr lang="en-GB" b="0" dirty="0">
              <a:latin typeface="+mj-lt"/>
            </a:endParaRPr>
          </a:p>
          <a:p>
            <a:pPr algn="ctr"/>
            <a:endParaRPr lang="en-GB" dirty="0">
              <a:latin typeface="+mj-lt"/>
            </a:endParaRPr>
          </a:p>
        </p:txBody>
      </p:sp>
      <p:sp>
        <p:nvSpPr>
          <p:cNvPr id="45061" name="Rectangle 5"/>
          <p:cNvSpPr>
            <a:spLocks noChangeArrowheads="1"/>
          </p:cNvSpPr>
          <p:nvPr/>
        </p:nvSpPr>
        <p:spPr bwMode="auto">
          <a:xfrm>
            <a:off x="349250" y="1743075"/>
            <a:ext cx="3930650" cy="840230"/>
          </a:xfrm>
          <a:prstGeom prst="rect">
            <a:avLst/>
          </a:prstGeom>
          <a:solidFill>
            <a:schemeClr val="accent1">
              <a:lumMod val="40000"/>
              <a:lumOff val="60000"/>
            </a:schemeClr>
          </a:solidFill>
          <a:ln w="12700">
            <a:noFill/>
            <a:miter lim="800000"/>
            <a:headEnd type="none" w="sm" len="sm"/>
            <a:tailEnd type="none" w="sm" len="sm"/>
          </a:ln>
        </p:spPr>
        <p:txBody>
          <a:bodyPr>
            <a:spAutoFit/>
          </a:bodyPr>
          <a:lstStyle/>
          <a:p>
            <a:r>
              <a:rPr lang="en-GB" i="1" dirty="0">
                <a:hlinkClick r:id="rId6"/>
              </a:rPr>
              <a:t>UIML 1.0:</a:t>
            </a:r>
            <a:r>
              <a:rPr lang="en-GB" dirty="0"/>
              <a:t>  </a:t>
            </a:r>
            <a:r>
              <a:rPr lang="en-GB" dirty="0" err="1"/>
              <a:t>Décembre</a:t>
            </a:r>
            <a:r>
              <a:rPr lang="en-GB" dirty="0"/>
              <a:t> 1997 </a:t>
            </a:r>
            <a:endParaRPr lang="en-GB" dirty="0" smtClean="0"/>
          </a:p>
          <a:p>
            <a:r>
              <a:rPr lang="en-GB" i="1" dirty="0" smtClean="0">
                <a:hlinkClick r:id="rId7"/>
              </a:rPr>
              <a:t>UIML 3.1:</a:t>
            </a:r>
            <a:r>
              <a:rPr lang="en-GB" i="1" dirty="0" smtClean="0"/>
              <a:t> Mars 2004</a:t>
            </a:r>
            <a:r>
              <a:rPr lang="en-GB" dirty="0" smtClean="0"/>
              <a:t> </a:t>
            </a:r>
            <a:endParaRPr lang="en-GB" b="0" dirty="0" smtClean="0"/>
          </a:p>
          <a:p>
            <a:r>
              <a:rPr lang="fr-FR" dirty="0" smtClean="0">
                <a:hlinkClick r:id="rId8"/>
              </a:rPr>
              <a:t>http</a:t>
            </a:r>
            <a:r>
              <a:rPr lang="fr-FR" dirty="0">
                <a:hlinkClick r:id="rId8"/>
              </a:rPr>
              <a:t>://www.oasis-open.org</a:t>
            </a:r>
            <a:r>
              <a:rPr lang="fr-FR" dirty="0"/>
              <a:t>  UIML 4</a:t>
            </a:r>
          </a:p>
        </p:txBody>
      </p:sp>
      <p:sp>
        <p:nvSpPr>
          <p:cNvPr id="7" name="Croix 6"/>
          <p:cNvSpPr/>
          <p:nvPr/>
        </p:nvSpPr>
        <p:spPr>
          <a:xfrm>
            <a:off x="4648200" y="3305175"/>
            <a:ext cx="466725" cy="43815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02625" y="3410584"/>
            <a:ext cx="2890535" cy="341632"/>
          </a:xfrm>
          <a:prstGeom prst="rect">
            <a:avLst/>
          </a:prstGeom>
        </p:spPr>
        <p:txBody>
          <a:bodyPr wrap="none">
            <a:spAutoFit/>
          </a:bodyPr>
          <a:lstStyle/>
          <a:p>
            <a:r>
              <a:rPr lang="fr-FR" i="1" dirty="0"/>
              <a:t>Outils </a:t>
            </a:r>
            <a:r>
              <a:rPr lang="fr-FR" i="1" dirty="0" smtClean="0"/>
              <a:t>appelés </a:t>
            </a:r>
            <a:r>
              <a:rPr lang="fr-FR" i="1" dirty="0" err="1" smtClean="0"/>
              <a:t>renderers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54000"/>
            <a:ext cx="10312400" cy="842963"/>
          </a:xfrm>
        </p:spPr>
        <p:txBody>
          <a:bodyPr/>
          <a:lstStyle/>
          <a:p>
            <a:pPr eaLnBrk="1" hangingPunct="1"/>
            <a:r>
              <a:rPr lang="fr-FR" dirty="0" smtClean="0"/>
              <a:t>Exemple UIML</a:t>
            </a:r>
          </a:p>
        </p:txBody>
      </p:sp>
      <p:sp>
        <p:nvSpPr>
          <p:cNvPr id="46083" name="Rectangle 3"/>
          <p:cNvSpPr>
            <a:spLocks noGrp="1" noChangeArrowheads="1"/>
          </p:cNvSpPr>
          <p:nvPr>
            <p:ph type="body" idx="4294967295"/>
          </p:nvPr>
        </p:nvSpPr>
        <p:spPr>
          <a:xfrm>
            <a:off x="304800" y="1422400"/>
            <a:ext cx="5230813" cy="5380038"/>
          </a:xfrm>
          <a:ln>
            <a:solidFill>
              <a:schemeClr val="tx1"/>
            </a:solidFill>
          </a:ln>
        </p:spPr>
        <p:txBody>
          <a:bodyPr/>
          <a:lstStyle/>
          <a:p>
            <a:pPr eaLnBrk="1" hangingPunct="1">
              <a:lnSpc>
                <a:spcPct val="90000"/>
              </a:lnSpc>
              <a:buFont typeface="Monotype Sorts" pitchFamily="2" charset="2"/>
              <a:buNone/>
            </a:pPr>
            <a:endParaRPr lang="en-GB" smtClean="0">
              <a:solidFill>
                <a:srgbClr val="FF0000"/>
              </a:solidFill>
            </a:endParaRPr>
          </a:p>
          <a:p>
            <a:pPr lvl="1" eaLnBrk="1" hangingPunct="1">
              <a:lnSpc>
                <a:spcPct val="90000"/>
              </a:lnSpc>
            </a:pPr>
            <a:r>
              <a:rPr lang="en-GB" smtClean="0">
                <a:solidFill>
                  <a:srgbClr val="000000"/>
                </a:solidFill>
              </a:rPr>
              <a:t>« </a:t>
            </a:r>
            <a:r>
              <a:rPr lang="en-GB" smtClean="0">
                <a:solidFill>
                  <a:srgbClr val="FF0000"/>
                </a:solidFill>
              </a:rPr>
              <a:t>U</a:t>
            </a:r>
            <a:r>
              <a:rPr lang="en-GB" smtClean="0"/>
              <a:t>ser </a:t>
            </a:r>
            <a:r>
              <a:rPr lang="en-GB" smtClean="0">
                <a:solidFill>
                  <a:srgbClr val="FF0000"/>
                </a:solidFill>
              </a:rPr>
              <a:t>I</a:t>
            </a:r>
            <a:r>
              <a:rPr lang="en-GB" smtClean="0"/>
              <a:t>nterface </a:t>
            </a:r>
            <a:r>
              <a:rPr lang="en-GB" smtClean="0">
                <a:solidFill>
                  <a:srgbClr val="FF0000"/>
                </a:solidFill>
              </a:rPr>
              <a:t>M</a:t>
            </a:r>
            <a:r>
              <a:rPr lang="en-GB" smtClean="0"/>
              <a:t>arkup </a:t>
            </a:r>
            <a:r>
              <a:rPr lang="en-GB" smtClean="0">
                <a:solidFill>
                  <a:srgbClr val="FF0000"/>
                </a:solidFill>
              </a:rPr>
              <a:t>L</a:t>
            </a:r>
            <a:r>
              <a:rPr lang="en-GB" smtClean="0"/>
              <a:t>anguage »</a:t>
            </a:r>
          </a:p>
          <a:p>
            <a:pPr lvl="1" eaLnBrk="1" hangingPunct="1">
              <a:lnSpc>
                <a:spcPct val="90000"/>
              </a:lnSpc>
            </a:pPr>
            <a:r>
              <a:rPr lang="en-GB" smtClean="0"/>
              <a:t>Langage multi-interface (graphique, voix, ...)</a:t>
            </a:r>
          </a:p>
          <a:p>
            <a:pPr lvl="1" eaLnBrk="1" hangingPunct="1">
              <a:lnSpc>
                <a:spcPct val="90000"/>
              </a:lnSpc>
            </a:pPr>
            <a:r>
              <a:rPr lang="en-GB" smtClean="0"/>
              <a:t>Une norme : UIML (uiml.org)</a:t>
            </a:r>
          </a:p>
          <a:p>
            <a:pPr lvl="1" eaLnBrk="1" hangingPunct="1">
              <a:lnSpc>
                <a:spcPct val="90000"/>
              </a:lnSpc>
            </a:pPr>
            <a:r>
              <a:rPr lang="en-GB" smtClean="0"/>
              <a:t>Des implémentations ou « renderers »</a:t>
            </a:r>
          </a:p>
          <a:p>
            <a:pPr lvl="2" eaLnBrk="1" hangingPunct="1">
              <a:lnSpc>
                <a:spcPct val="90000"/>
              </a:lnSpc>
            </a:pPr>
            <a:r>
              <a:rPr lang="en-GB" smtClean="0">
                <a:solidFill>
                  <a:schemeClr val="tx2"/>
                </a:solidFill>
              </a:rPr>
              <a:t>Harmonia</a:t>
            </a:r>
            <a:r>
              <a:rPr lang="en-GB" smtClean="0"/>
              <a:t> : Awt/Swing, HTML, WML, VXML, ...</a:t>
            </a:r>
          </a:p>
          <a:p>
            <a:pPr lvl="2" eaLnBrk="1" hangingPunct="1">
              <a:lnSpc>
                <a:spcPct val="90000"/>
              </a:lnSpc>
            </a:pPr>
            <a:r>
              <a:rPr lang="en-GB" smtClean="0">
                <a:solidFill>
                  <a:schemeClr val="tx2"/>
                </a:solidFill>
              </a:rPr>
              <a:t>Rubico :</a:t>
            </a:r>
            <a:r>
              <a:rPr lang="en-GB" smtClean="0"/>
              <a:t> Visual Basic, GUI builder</a:t>
            </a:r>
          </a:p>
          <a:p>
            <a:pPr lvl="2" eaLnBrk="1" hangingPunct="1">
              <a:lnSpc>
                <a:spcPct val="90000"/>
              </a:lnSpc>
            </a:pPr>
            <a:r>
              <a:rPr lang="en-GB" smtClean="0">
                <a:solidFill>
                  <a:schemeClr val="tx2"/>
                </a:solidFill>
              </a:rPr>
              <a:t>TV Server, AG</a:t>
            </a:r>
            <a:r>
              <a:rPr lang="en-GB" smtClean="0"/>
              <a:t> : C++ for embedded systems</a:t>
            </a:r>
            <a:endParaRPr lang="fr-FR" smtClean="0"/>
          </a:p>
        </p:txBody>
      </p:sp>
      <p:sp>
        <p:nvSpPr>
          <p:cNvPr id="46084" name="Rectangle 4"/>
          <p:cNvSpPr>
            <a:spLocks noChangeArrowheads="1"/>
          </p:cNvSpPr>
          <p:nvPr/>
        </p:nvSpPr>
        <p:spPr bwMode="auto">
          <a:xfrm>
            <a:off x="5743575" y="2278063"/>
            <a:ext cx="5048250" cy="2320925"/>
          </a:xfrm>
          <a:prstGeom prst="rect">
            <a:avLst/>
          </a:prstGeom>
          <a:noFill/>
          <a:ln w="12700">
            <a:noFill/>
            <a:miter lim="800000"/>
            <a:headEnd type="none" w="sm" len="sm"/>
            <a:tailEnd type="none" w="sm" len="sm"/>
          </a:ln>
        </p:spPr>
        <p:txBody>
          <a:bodyPr>
            <a:spAutoFit/>
          </a:bodyPr>
          <a:lstStyle/>
          <a:p>
            <a:r>
              <a:rPr lang="en-GB" b="0" dirty="0"/>
              <a:t>Les 4 parties d'un document UIML</a:t>
            </a:r>
            <a:r>
              <a:rPr lang="en-GB" b="0" dirty="0">
                <a:solidFill>
                  <a:srgbClr val="000000"/>
                </a:solidFill>
              </a:rPr>
              <a:t>:</a:t>
            </a:r>
          </a:p>
          <a:p>
            <a:pPr lvl="1"/>
            <a:r>
              <a:rPr lang="en-GB" b="0" dirty="0">
                <a:solidFill>
                  <a:srgbClr val="CC6633"/>
                </a:solidFill>
              </a:rPr>
              <a:t>&lt;Head&gt;</a:t>
            </a:r>
            <a:r>
              <a:rPr lang="en-GB" b="0" dirty="0"/>
              <a:t> : metadata (author, date, version, ...)</a:t>
            </a:r>
          </a:p>
          <a:p>
            <a:pPr lvl="1"/>
            <a:r>
              <a:rPr lang="en-GB" b="0" dirty="0">
                <a:solidFill>
                  <a:srgbClr val="CC6633"/>
                </a:solidFill>
              </a:rPr>
              <a:t>&lt;Template&gt;</a:t>
            </a:r>
            <a:r>
              <a:rPr lang="en-GB" b="0" dirty="0"/>
              <a:t> : </a:t>
            </a:r>
            <a:r>
              <a:rPr lang="en-GB" b="0" dirty="0" err="1"/>
              <a:t>réutilisation</a:t>
            </a:r>
            <a:r>
              <a:rPr lang="en-GB" b="0" dirty="0"/>
              <a:t> de fragments</a:t>
            </a:r>
          </a:p>
          <a:p>
            <a:pPr lvl="1"/>
            <a:r>
              <a:rPr lang="en-GB" b="0" dirty="0">
                <a:solidFill>
                  <a:srgbClr val="CC6633"/>
                </a:solidFill>
              </a:rPr>
              <a:t>&lt;Interface&gt;</a:t>
            </a:r>
            <a:r>
              <a:rPr lang="en-GB" b="0" dirty="0"/>
              <a:t> : interface </a:t>
            </a:r>
            <a:r>
              <a:rPr lang="en-GB" b="0" dirty="0" err="1"/>
              <a:t>proprement</a:t>
            </a:r>
            <a:r>
              <a:rPr lang="en-GB" b="0" dirty="0"/>
              <a:t> </a:t>
            </a:r>
            <a:r>
              <a:rPr lang="en-GB" b="0" dirty="0" err="1"/>
              <a:t>dite</a:t>
            </a:r>
            <a:endParaRPr lang="en-GB" b="0" dirty="0"/>
          </a:p>
          <a:p>
            <a:pPr lvl="2"/>
            <a:r>
              <a:rPr lang="en-GB" b="0" dirty="0">
                <a:solidFill>
                  <a:srgbClr val="FF0000"/>
                </a:solidFill>
              </a:rPr>
              <a:t>&lt;Structure&gt;</a:t>
            </a:r>
            <a:r>
              <a:rPr lang="en-GB" b="0" dirty="0"/>
              <a:t> : </a:t>
            </a:r>
            <a:r>
              <a:rPr lang="en-GB" b="0" dirty="0" err="1"/>
              <a:t>arbre</a:t>
            </a:r>
            <a:r>
              <a:rPr lang="en-GB" b="0" dirty="0"/>
              <a:t> des « widgets »</a:t>
            </a:r>
          </a:p>
          <a:p>
            <a:pPr lvl="2"/>
            <a:r>
              <a:rPr lang="en-GB" b="0" dirty="0">
                <a:solidFill>
                  <a:srgbClr val="FF0000"/>
                </a:solidFill>
              </a:rPr>
              <a:t>&lt;Style&gt;</a:t>
            </a:r>
            <a:r>
              <a:rPr lang="en-GB" b="0" dirty="0"/>
              <a:t> : styles (</a:t>
            </a:r>
            <a:r>
              <a:rPr lang="en-GB" b="0" dirty="0" err="1"/>
              <a:t>propriétés</a:t>
            </a:r>
            <a:r>
              <a:rPr lang="en-GB" b="0" dirty="0"/>
              <a:t>) des widgets</a:t>
            </a:r>
          </a:p>
          <a:p>
            <a:pPr lvl="2"/>
            <a:r>
              <a:rPr lang="en-GB" b="0" dirty="0">
                <a:solidFill>
                  <a:srgbClr val="FF0000"/>
                </a:solidFill>
              </a:rPr>
              <a:t>&lt;Content&gt;</a:t>
            </a:r>
            <a:r>
              <a:rPr lang="en-GB" b="0" dirty="0"/>
              <a:t> : </a:t>
            </a:r>
            <a:r>
              <a:rPr lang="en-GB" b="0" dirty="0" err="1"/>
              <a:t>contenu</a:t>
            </a:r>
            <a:r>
              <a:rPr lang="en-GB" b="0" dirty="0"/>
              <a:t> (</a:t>
            </a:r>
            <a:r>
              <a:rPr lang="en-GB" b="0" dirty="0" err="1"/>
              <a:t>texte</a:t>
            </a:r>
            <a:r>
              <a:rPr lang="en-GB" b="0" dirty="0"/>
              <a:t>, image, son)</a:t>
            </a:r>
          </a:p>
          <a:p>
            <a:pPr lvl="2"/>
            <a:r>
              <a:rPr lang="en-GB" b="0" dirty="0">
                <a:solidFill>
                  <a:srgbClr val="FF0000"/>
                </a:solidFill>
              </a:rPr>
              <a:t>&lt;</a:t>
            </a:r>
            <a:r>
              <a:rPr lang="en-GB" b="0" dirty="0" err="1">
                <a:solidFill>
                  <a:srgbClr val="FF0000"/>
                </a:solidFill>
              </a:rPr>
              <a:t>Behavior</a:t>
            </a:r>
            <a:r>
              <a:rPr lang="en-GB" b="0" dirty="0">
                <a:solidFill>
                  <a:srgbClr val="FF0000"/>
                </a:solidFill>
              </a:rPr>
              <a:t>&gt;</a:t>
            </a:r>
            <a:r>
              <a:rPr lang="en-GB" b="0" dirty="0"/>
              <a:t> : objet / </a:t>
            </a:r>
            <a:r>
              <a:rPr lang="en-GB" b="0" dirty="0" err="1"/>
              <a:t>événement</a:t>
            </a:r>
            <a:r>
              <a:rPr lang="en-GB" b="0" dirty="0"/>
              <a:t> / action</a:t>
            </a:r>
          </a:p>
          <a:p>
            <a:pPr lvl="1"/>
            <a:r>
              <a:rPr lang="en-GB" b="0" dirty="0">
                <a:solidFill>
                  <a:srgbClr val="CC6633"/>
                </a:solidFill>
              </a:rPr>
              <a:t>&lt;Peers&gt;</a:t>
            </a:r>
            <a:r>
              <a:rPr lang="en-GB" b="0" dirty="0"/>
              <a:t> : mappings et liens </a:t>
            </a:r>
            <a:r>
              <a:rPr lang="en-GB" b="0" dirty="0" err="1"/>
              <a:t>vers</a:t>
            </a:r>
            <a:r>
              <a:rPr lang="en-GB" b="0" dirty="0"/>
              <a:t> </a:t>
            </a:r>
            <a:r>
              <a:rPr lang="en-GB" b="0" dirty="0" err="1"/>
              <a:t>l'extérieur</a:t>
            </a:r>
            <a:endParaRPr lang="fr-FR"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smtClean="0"/>
              <a:t>Quand les RIA sont inspirés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sz="quarter" idx="1"/>
          </p:nvPr>
        </p:nvSpPr>
        <p:spPr>
          <a:xfrm>
            <a:off x="217488" y="2200275"/>
            <a:ext cx="10079037" cy="5076825"/>
          </a:xfrm>
          <a:solidFill>
            <a:srgbClr val="FFFFFF">
              <a:alpha val="50000"/>
            </a:srgbClr>
          </a:solidFill>
        </p:spPr>
        <p:txBody>
          <a:bodyPr lIns="104994" tIns="54597" rIns="104994" bIns="54597" anchor="t">
            <a:normAutofit/>
          </a:bodyPr>
          <a:lstStyle/>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RIA = le meilleur du web et du "desktop"</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chemeClr val="tx1"/>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chemeClr val="tx1"/>
                </a:solidFill>
              </a:rPr>
              <a:t>RIA &amp; conception des interfaces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Séparer présentation - logique – données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2600" dirty="0">
                <a:solidFill>
                  <a:schemeClr val="tx1"/>
                </a:solidFill>
                <a:latin typeface="+mj-lt"/>
              </a:rPr>
              <a:t>Briques d'IHM réutilisables</a:t>
            </a:r>
          </a:p>
          <a:p>
            <a:pPr marL="228600" indent="-228600" algn="l" defTabSz="449263" eaLnBrk="1" fontAlgn="auto" hangingPunct="1">
              <a:spcBef>
                <a:spcPts val="500"/>
              </a:spcBef>
              <a:spcAft>
                <a:spcPts val="375"/>
              </a:spcAft>
              <a:buFontTx/>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endParaRPr lang="en-GB" sz="1500" dirty="0" smtClean="0">
              <a:solidFill>
                <a:srgbClr val="FFFF99"/>
              </a:solidFill>
            </a:endParaRP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fr-FR" sz="3000" dirty="0" smtClean="0">
                <a:solidFill>
                  <a:schemeClr val="tx1"/>
                </a:solidFill>
              </a:rPr>
              <a:t>Nécessité d'installer un plugin dans le navigateur et forte concurrence sur les technologies</a:t>
            </a:r>
          </a:p>
          <a:p>
            <a:pPr marL="617538" lvl="1" indent="-325438" algn="l" defTabSz="449263" eaLnBrk="1" fontAlgn="auto" hangingPunct="1">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600" dirty="0">
                <a:solidFill>
                  <a:schemeClr val="tx1"/>
                </a:solidFill>
                <a:latin typeface="+mj-lt"/>
              </a:rPr>
              <a:t>Multiplication des technologies </a:t>
            </a:r>
            <a:r>
              <a:rPr lang="en-GB" sz="2600" dirty="0" err="1">
                <a:solidFill>
                  <a:schemeClr val="tx1"/>
                </a:solidFill>
                <a:latin typeface="+mj-lt"/>
              </a:rPr>
              <a:t>sur</a:t>
            </a:r>
            <a:r>
              <a:rPr lang="en-GB" sz="2600" dirty="0">
                <a:solidFill>
                  <a:schemeClr val="tx1"/>
                </a:solidFill>
                <a:latin typeface="+mj-lt"/>
              </a:rPr>
              <a:t> le </a:t>
            </a:r>
            <a:r>
              <a:rPr lang="en-GB" sz="2600" dirty="0" err="1">
                <a:solidFill>
                  <a:schemeClr val="tx1"/>
                </a:solidFill>
                <a:latin typeface="+mj-lt"/>
              </a:rPr>
              <a:t>poste</a:t>
            </a:r>
            <a:r>
              <a:rPr lang="en-GB" sz="2600" dirty="0">
                <a:solidFill>
                  <a:schemeClr val="tx1"/>
                </a:solidFill>
                <a:latin typeface="+mj-lt"/>
              </a:rPr>
              <a:t> de travail !</a:t>
            </a:r>
          </a:p>
          <a:p>
            <a:pPr marL="228600" indent="-228600" algn="l" defTabSz="449263" eaLnBrk="1" fontAlgn="auto" hangingPunct="1">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3000" dirty="0" smtClean="0">
                <a:solidFill>
                  <a:srgbClr val="FFFF99"/>
                </a:solidFill>
              </a:rPr>
              <a:t>...</a:t>
            </a:r>
          </a:p>
        </p:txBody>
      </p:sp>
      <p:sp>
        <p:nvSpPr>
          <p:cNvPr id="50179" name="Text Box 3"/>
          <p:cNvSpPr txBox="1">
            <a:spLocks noChangeArrowheads="1"/>
          </p:cNvSpPr>
          <p:nvPr/>
        </p:nvSpPr>
        <p:spPr bwMode="auto">
          <a:xfrm>
            <a:off x="0" y="0"/>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3700">
                <a:solidFill>
                  <a:srgbClr val="000000"/>
                </a:solidFill>
                <a:latin typeface="Comic Sans MS" pitchFamily="66" charset="0"/>
                <a:cs typeface="Lucida Sans Unicode" pitchFamily="34" charset="0"/>
              </a:rPr>
              <a:t>RIAs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sz="quarter" idx="1"/>
          </p:nvPr>
        </p:nvSpPr>
        <p:spPr>
          <a:xfrm>
            <a:off x="293688" y="1573213"/>
            <a:ext cx="11310937" cy="6367462"/>
          </a:xfrm>
          <a:solidFill>
            <a:srgbClr val="FFFFFF">
              <a:alpha val="50000"/>
            </a:srgbClr>
          </a:solidFill>
        </p:spPr>
        <p:txBody>
          <a:bodyPr lIns="104994" tIns="54597" rIns="104994" bIns="54597" anchor="t">
            <a:normAutofit/>
          </a:bodyPr>
          <a:lstStyle/>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smtClean="0"/>
              <a:t>AJAX : un ensemble de techno open source </a:t>
            </a:r>
            <a:r>
              <a:rPr lang="en-GB" sz="2400" dirty="0" err="1" smtClean="0"/>
              <a:t>éprouvées</a:t>
            </a:r>
            <a:endParaRPr lang="en-GB" sz="2400" dirty="0" smtClean="0"/>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Asynchronous </a:t>
            </a:r>
            <a:r>
              <a:rPr lang="en-GB" sz="2000" dirty="0" err="1">
                <a:solidFill>
                  <a:schemeClr val="tx1"/>
                </a:solidFill>
              </a:rPr>
              <a:t>Javascript</a:t>
            </a:r>
            <a:r>
              <a:rPr lang="en-GB" sz="2000" dirty="0">
                <a:solidFill>
                  <a:schemeClr val="tx1"/>
                </a:solidFill>
              </a:rPr>
              <a:t> And XML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Utilisation </a:t>
            </a:r>
            <a:r>
              <a:rPr lang="en-GB" sz="2000" dirty="0" err="1">
                <a:solidFill>
                  <a:schemeClr val="tx1"/>
                </a:solidFill>
              </a:rPr>
              <a:t>combinée</a:t>
            </a:r>
            <a:r>
              <a:rPr lang="en-GB" sz="2000" dirty="0">
                <a:solidFill>
                  <a:schemeClr val="tx1"/>
                </a:solidFill>
              </a:rPr>
              <a:t> nouvelle</a:t>
            </a:r>
          </a:p>
          <a:p>
            <a:pPr marL="228600" indent="-228600" algn="l" defTabSz="449263" eaLnBrk="1" fontAlgn="auto" hangingPunct="1">
              <a:lnSpc>
                <a:spcPct val="117000"/>
              </a:lnSpc>
              <a:spcBef>
                <a:spcPts val="500"/>
              </a:spcBef>
              <a:spcAft>
                <a:spcPts val="375"/>
              </a:spcAft>
              <a:buClr>
                <a:srgbClr val="7889FB"/>
              </a:buClr>
              <a:buSzPct val="11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400" dirty="0" err="1" smtClean="0"/>
              <a:t>Autres</a:t>
            </a:r>
            <a:r>
              <a:rPr lang="en-GB" sz="2400" dirty="0" smtClean="0"/>
              <a:t> </a:t>
            </a:r>
            <a:r>
              <a:rPr lang="en-GB" sz="2400" dirty="0" err="1" smtClean="0"/>
              <a:t>offres</a:t>
            </a:r>
            <a:r>
              <a:rPr lang="en-GB" sz="2400" dirty="0" smtClean="0"/>
              <a: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Adobe Flex (2004) : </a:t>
            </a:r>
            <a:br>
              <a:rPr lang="en-GB" sz="2000" dirty="0">
                <a:solidFill>
                  <a:schemeClr val="tx1"/>
                </a:solidFill>
              </a:rPr>
            </a:br>
            <a:r>
              <a:rPr lang="en-GB" sz="2000" dirty="0">
                <a:solidFill>
                  <a:schemeClr val="tx1"/>
                </a:solidFill>
              </a:rPr>
              <a:t>http://www.adobe.com/support/documentation/en/flex/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Microsoft </a:t>
            </a:r>
            <a:r>
              <a:rPr lang="en-GB" sz="2000" dirty="0" err="1">
                <a:solidFill>
                  <a:schemeClr val="tx1"/>
                </a:solidFill>
              </a:rPr>
              <a:t>Silverlight</a:t>
            </a:r>
            <a:r>
              <a:rPr lang="en-GB" sz="2000" dirty="0">
                <a:solidFill>
                  <a:schemeClr val="tx1"/>
                </a:solidFill>
              </a:rPr>
              <a:t> (2006) : http://www.silverlight.net </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Sun </a:t>
            </a:r>
            <a:r>
              <a:rPr lang="en-GB" sz="2000" dirty="0" err="1">
                <a:solidFill>
                  <a:schemeClr val="tx1"/>
                </a:solidFill>
              </a:rPr>
              <a:t>JavaFX</a:t>
            </a:r>
            <a:r>
              <a:rPr lang="en-GB" sz="2000" dirty="0">
                <a:solidFill>
                  <a:schemeClr val="tx1"/>
                </a:solidFill>
              </a:rPr>
              <a:t> (2008) :</a:t>
            </a:r>
            <a:br>
              <a:rPr lang="en-GB" sz="2000" dirty="0">
                <a:solidFill>
                  <a:schemeClr val="tx1"/>
                </a:solidFill>
              </a:rPr>
            </a:br>
            <a:r>
              <a:rPr lang="en-GB" sz="2000" dirty="0">
                <a:solidFill>
                  <a:schemeClr val="tx1"/>
                </a:solidFill>
              </a:rPr>
              <a:t>http://www.javafx.com/</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a:solidFill>
                  <a:schemeClr val="tx1"/>
                </a:solidFill>
              </a:rPr>
              <a:t>Mozilla XUL (XML User Interface Language)</a:t>
            </a:r>
            <a:br>
              <a:rPr lang="en-GB" sz="2000" dirty="0">
                <a:solidFill>
                  <a:schemeClr val="tx1"/>
                </a:solidFill>
              </a:rPr>
            </a:br>
            <a:r>
              <a:rPr lang="en-GB" sz="2000" dirty="0">
                <a:solidFill>
                  <a:schemeClr val="tx1"/>
                </a:solidFill>
              </a:rPr>
              <a:t>http://www.mozilla.org/projects/xul/</a:t>
            </a:r>
          </a:p>
          <a:p>
            <a:pPr marL="609600" lvl="1" indent="-325438" algn="l" defTabSz="449263" eaLnBrk="1" fontAlgn="auto" hangingPunct="1">
              <a:lnSpc>
                <a:spcPct val="117000"/>
              </a:lnSpc>
              <a:spcBef>
                <a:spcPts val="425"/>
              </a:spcBef>
              <a:spcAft>
                <a:spcPts val="313"/>
              </a:spcAft>
              <a:buClr>
                <a:srgbClr val="7889FB"/>
              </a:buClr>
              <a:buSzPct val="100000"/>
              <a:buFont typeface="Wingdings" pitchFamily="2"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defRPr/>
            </a:pPr>
            <a:r>
              <a:rPr lang="en-GB" sz="2000" dirty="0" smtClean="0">
                <a:solidFill>
                  <a:schemeClr val="tx1"/>
                </a:solidFill>
              </a:rPr>
              <a:t>HTML5</a:t>
            </a:r>
            <a:endParaRPr lang="en-GB" sz="2000" dirty="0">
              <a:solidFill>
                <a:schemeClr val="tx1"/>
              </a:solidFill>
            </a:endParaRPr>
          </a:p>
        </p:txBody>
      </p:sp>
      <p:sp>
        <p:nvSpPr>
          <p:cNvPr id="51203" name="Text Box 3"/>
          <p:cNvSpPr txBox="1">
            <a:spLocks noChangeArrowheads="1"/>
          </p:cNvSpPr>
          <p:nvPr/>
        </p:nvSpPr>
        <p:spPr bwMode="auto">
          <a:xfrm>
            <a:off x="0" y="142875"/>
            <a:ext cx="11049000" cy="800100"/>
          </a:xfrm>
          <a:prstGeom prst="rect">
            <a:avLst/>
          </a:prstGeom>
          <a:solidFill>
            <a:srgbClr val="DFF3FF"/>
          </a:solidFill>
          <a:ln w="9525">
            <a:noFill/>
            <a:round/>
            <a:headEnd/>
            <a:tailEnd/>
          </a:ln>
        </p:spPr>
        <p:txBody>
          <a:bodyPr lIns="104994" tIns="54597" rIns="104994" bIns="54597" anchor="ctr"/>
          <a:lstStyle/>
          <a:p>
            <a:pPr algn="ctr" defTabSz="523875" eaLnBrk="1" hangingPunct="1">
              <a:lnSpc>
                <a:spcPct val="117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en-GB" sz="3700" dirty="0">
                <a:solidFill>
                  <a:srgbClr val="000000"/>
                </a:solidFill>
                <a:latin typeface="Comic Sans MS" pitchFamily="66" charset="0"/>
                <a:cs typeface="Lucida Sans Unicode" pitchFamily="34" charset="0"/>
              </a:rPr>
              <a:t>Solutions RIAs </a:t>
            </a:r>
            <a:r>
              <a:rPr lang="en-GB" sz="3700" dirty="0" err="1">
                <a:solidFill>
                  <a:srgbClr val="000000"/>
                </a:solidFill>
                <a:latin typeface="Comic Sans MS" pitchFamily="66" charset="0"/>
                <a:cs typeface="Lucida Sans Unicode" pitchFamily="34" charset="0"/>
              </a:rPr>
              <a:t>disponibles</a:t>
            </a:r>
            <a:endParaRPr lang="en-GB" sz="3700" dirty="0">
              <a:solidFill>
                <a:srgbClr val="000000"/>
              </a:solidFill>
              <a:latin typeface="Comic Sans MS" pitchFamily="66" charset="0"/>
              <a:cs typeface="Lucida Sans Unicode" pitchFamily="34" charset="0"/>
            </a:endParaRPr>
          </a:p>
        </p:txBody>
      </p:sp>
      <p:pic>
        <p:nvPicPr>
          <p:cNvPr id="836612" name="Picture 4"/>
          <p:cNvPicPr>
            <a:picLocks noChangeAspect="1" noChangeArrowheads="1"/>
          </p:cNvPicPr>
          <p:nvPr/>
        </p:nvPicPr>
        <p:blipFill>
          <a:blip r:embed="rId3" cstate="print"/>
          <a:srcRect/>
          <a:stretch>
            <a:fillRect/>
          </a:stretch>
        </p:blipFill>
        <p:spPr bwMode="auto">
          <a:xfrm>
            <a:off x="7699375" y="5124450"/>
            <a:ext cx="3033713" cy="1690688"/>
          </a:xfrm>
          <a:prstGeom prst="rect">
            <a:avLst/>
          </a:prstGeom>
          <a:noFill/>
          <a:ln w="36000">
            <a:solidFill>
              <a:srgbClr val="000000"/>
            </a:solidFill>
            <a:round/>
            <a:headEnd/>
            <a:tailEnd/>
          </a:ln>
          <a:effectLst>
            <a:outerShdw dist="152735" dir="2700000" algn="ctr" rotWithShape="0">
              <a:srgbClr val="808080"/>
            </a:outerShdw>
          </a:effectLst>
        </p:spPr>
      </p:pic>
      <p:sp>
        <p:nvSpPr>
          <p:cNvPr id="51205" name="Text Box 5"/>
          <p:cNvSpPr txBox="1">
            <a:spLocks noChangeArrowheads="1"/>
          </p:cNvSpPr>
          <p:nvPr/>
        </p:nvSpPr>
        <p:spPr bwMode="auto">
          <a:xfrm>
            <a:off x="7621588" y="6959600"/>
            <a:ext cx="3427412" cy="439738"/>
          </a:xfrm>
          <a:prstGeom prst="rect">
            <a:avLst/>
          </a:prstGeom>
          <a:noFill/>
          <a:ln w="9525">
            <a:noFill/>
            <a:round/>
            <a:headEnd/>
            <a:tailEnd/>
          </a:ln>
        </p:spPr>
        <p:txBody>
          <a:bodyPr lIns="104994" tIns="52497" rIns="104994" bIns="52497"/>
          <a:lstStyle/>
          <a:p>
            <a:pPr defTabSz="523875" eaLnBrk="1" hangingPunct="1">
              <a:lnSpc>
                <a:spcPct val="100000"/>
              </a:lnSpc>
              <a:buClr>
                <a:srgbClr val="000000"/>
              </a:buClr>
              <a:buSzPct val="100000"/>
              <a:buFont typeface="Times New Roman" pitchFamily="18" charset="0"/>
              <a:buNone/>
              <a:tabLst>
                <a:tab pos="0" algn="l"/>
                <a:tab pos="522288" algn="l"/>
                <a:tab pos="1046163" algn="l"/>
                <a:tab pos="1570038" algn="l"/>
                <a:tab pos="2093913" algn="l"/>
                <a:tab pos="2619375" algn="l"/>
                <a:tab pos="3143250" algn="l"/>
                <a:tab pos="3667125" algn="l"/>
                <a:tab pos="4191000" algn="l"/>
                <a:tab pos="4714875" algn="l"/>
                <a:tab pos="5238750" algn="l"/>
                <a:tab pos="5762625" algn="l"/>
                <a:tab pos="6288088" algn="l"/>
                <a:tab pos="6811963" algn="l"/>
                <a:tab pos="7335838" algn="l"/>
                <a:tab pos="7859713" algn="l"/>
                <a:tab pos="8383588" algn="l"/>
                <a:tab pos="8907463" algn="l"/>
                <a:tab pos="9431338" algn="l"/>
                <a:tab pos="9956800" algn="l"/>
                <a:tab pos="10480675" algn="l"/>
              </a:tabLst>
            </a:pPr>
            <a:r>
              <a:rPr lang="fr-FR" sz="1900">
                <a:solidFill>
                  <a:srgbClr val="0000FF"/>
                </a:solidFill>
                <a:latin typeface="Comic Sans MS" pitchFamily="66" charset="0"/>
                <a:cs typeface="Arial" pitchFamily="34" charset="0"/>
              </a:rPr>
              <a:t>Source : Google Insights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ctrTitle"/>
          </p:nvPr>
        </p:nvSpPr>
        <p:spPr/>
        <p:txBody>
          <a:bodyPr/>
          <a:lstStyle/>
          <a:p>
            <a:pPr eaLnBrk="1" hangingPunct="1"/>
            <a:r>
              <a:rPr lang="fr-FR" dirty="0" smtClean="0"/>
              <a:t>Les solutions sur mobile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fr-FR" smtClean="0">
                <a:solidFill>
                  <a:srgbClr val="7B9899"/>
                </a:solidFill>
              </a:rPr>
              <a:t>Exigence des supports mobiles</a:t>
            </a:r>
          </a:p>
        </p:txBody>
      </p:sp>
      <p:sp>
        <p:nvSpPr>
          <p:cNvPr id="52227" name="Rectangle 3"/>
          <p:cNvSpPr>
            <a:spLocks noGrp="1" noChangeArrowheads="1"/>
          </p:cNvSpPr>
          <p:nvPr>
            <p:ph sz="quarter" idx="1"/>
          </p:nvPr>
        </p:nvSpPr>
        <p:spPr/>
        <p:txBody>
          <a:bodyPr/>
          <a:lstStyle/>
          <a:p>
            <a:pPr eaLnBrk="1" hangingPunct="1"/>
            <a:r>
              <a:rPr lang="fr-FR" dirty="0" smtClean="0"/>
              <a:t>Illustration des besoins en entreprise pour la téléphonie</a:t>
            </a:r>
          </a:p>
          <a:p>
            <a:pPr lvl="1" eaLnBrk="1" hangingPunct="1">
              <a:lnSpc>
                <a:spcPct val="90000"/>
              </a:lnSpc>
            </a:pPr>
            <a:endParaRPr lang="fr-FR" sz="2200" dirty="0" smtClean="0"/>
          </a:p>
          <a:p>
            <a:pPr lvl="1" eaLnBrk="1" hangingPunct="1">
              <a:lnSpc>
                <a:spcPct val="90000"/>
              </a:lnSpc>
            </a:pPr>
            <a:r>
              <a:rPr lang="fr-FR" sz="2200" dirty="0" smtClean="0"/>
              <a:t>Le développement rapide des nouveaux modèles de téléphones portables pose le problème de</a:t>
            </a:r>
          </a:p>
          <a:p>
            <a:pPr lvl="2" eaLnBrk="1" hangingPunct="1">
              <a:lnSpc>
                <a:spcPct val="90000"/>
              </a:lnSpc>
            </a:pPr>
            <a:r>
              <a:rPr lang="fr-FR" sz="1900" dirty="0" smtClean="0"/>
              <a:t>faciliter l’implémentation de nouvelles solutions logicielles et </a:t>
            </a:r>
          </a:p>
          <a:p>
            <a:pPr lvl="2" eaLnBrk="1" hangingPunct="1">
              <a:lnSpc>
                <a:spcPct val="90000"/>
              </a:lnSpc>
            </a:pPr>
            <a:r>
              <a:rPr lang="fr-FR" sz="1900" dirty="0" smtClean="0"/>
              <a:t> créer des interfaces utilisateurs. </a:t>
            </a:r>
          </a:p>
          <a:p>
            <a:pPr lvl="2" eaLnBrk="1" hangingPunct="1">
              <a:lnSpc>
                <a:spcPct val="90000"/>
              </a:lnSpc>
            </a:pPr>
            <a:endParaRPr lang="fr-FR" sz="1900" dirty="0" smtClean="0"/>
          </a:p>
          <a:p>
            <a:pPr lvl="1" eaLnBrk="1" hangingPunct="1">
              <a:lnSpc>
                <a:spcPct val="90000"/>
              </a:lnSpc>
            </a:pPr>
            <a:r>
              <a:rPr lang="fr-FR" sz="2200" dirty="0" smtClean="0"/>
              <a:t>La différence entre d’une plateforme de téléphone à l’autre pose les problèmes de </a:t>
            </a:r>
          </a:p>
          <a:p>
            <a:pPr lvl="2" eaLnBrk="1" hangingPunct="1">
              <a:lnSpc>
                <a:spcPct val="90000"/>
              </a:lnSpc>
            </a:pPr>
            <a:r>
              <a:rPr lang="fr-FR" sz="2000" dirty="0" smtClean="0"/>
              <a:t>réutiliser les développements</a:t>
            </a:r>
            <a:endParaRPr lang="fr-FR" sz="1900" dirty="0" smtClean="0"/>
          </a:p>
          <a:p>
            <a:pPr lvl="2" eaLnBrk="1" hangingPunct="1">
              <a:lnSpc>
                <a:spcPct val="90000"/>
              </a:lnSpc>
            </a:pPr>
            <a:r>
              <a:rPr lang="fr-FR" sz="2200" dirty="0" smtClean="0"/>
              <a:t>développer des variantes des produits plus rapidement.</a:t>
            </a:r>
          </a:p>
          <a:p>
            <a:pPr lvl="1" eaLnBrk="1" hangingPunct="1">
              <a:buNone/>
            </a:pPr>
            <a:endParaRPr lang="fr-FR" dirty="0" smtClean="0"/>
          </a:p>
          <a:p>
            <a:pPr eaLnBrk="1" hangingPunct="1"/>
            <a:r>
              <a:rPr lang="fr-FR" dirty="0" smtClean="0"/>
              <a:t>Exemple d’Open Plug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FR" dirty="0" smtClean="0">
                <a:solidFill>
                  <a:srgbClr val="7B9899"/>
                </a:solidFill>
              </a:rPr>
              <a:t>Open Plug Suite et Open Plus Studio</a:t>
            </a:r>
          </a:p>
        </p:txBody>
      </p:sp>
      <p:sp>
        <p:nvSpPr>
          <p:cNvPr id="53251" name="Rectangle 3"/>
          <p:cNvSpPr>
            <a:spLocks noGrp="1" noChangeArrowheads="1"/>
          </p:cNvSpPr>
          <p:nvPr>
            <p:ph sz="quarter" idx="1"/>
          </p:nvPr>
        </p:nvSpPr>
        <p:spPr/>
        <p:txBody>
          <a:bodyPr/>
          <a:lstStyle/>
          <a:p>
            <a:pPr eaLnBrk="1" hangingPunct="1">
              <a:lnSpc>
                <a:spcPct val="90000"/>
              </a:lnSpc>
            </a:pPr>
            <a:r>
              <a:rPr lang="fr-FR" sz="2600" dirty="0" smtClean="0"/>
              <a:t>Open-Plug : http://www.openplug.com/</a:t>
            </a:r>
          </a:p>
          <a:p>
            <a:pPr lvl="1" eaLnBrk="1" hangingPunct="1">
              <a:lnSpc>
                <a:spcPct val="90000"/>
              </a:lnSpc>
            </a:pPr>
            <a:r>
              <a:rPr lang="fr-FR" sz="2200" dirty="0" smtClean="0"/>
              <a:t>Créateur d’ELIPS </a:t>
            </a:r>
          </a:p>
          <a:p>
            <a:pPr lvl="1" eaLnBrk="1" hangingPunct="1">
              <a:lnSpc>
                <a:spcPct val="90000"/>
              </a:lnSpc>
            </a:pPr>
            <a:r>
              <a:rPr lang="fr-FR" sz="2200" dirty="0" smtClean="0"/>
              <a:t>Créée en 2002, Open-Plug est basée à Sophia-Antipolis.  Open-Plug est membre de la Fondation </a:t>
            </a:r>
            <a:r>
              <a:rPr lang="fr-FR" sz="2200" dirty="0" err="1" smtClean="0"/>
              <a:t>LiMo</a:t>
            </a:r>
            <a:r>
              <a:rPr lang="fr-FR" sz="2200" dirty="0" smtClean="0"/>
              <a:t> (Linux Mobile </a:t>
            </a:r>
            <a:r>
              <a:rPr lang="fr-FR" sz="2200" dirty="0" err="1" smtClean="0"/>
              <a:t>Foundation</a:t>
            </a:r>
            <a:r>
              <a:rPr lang="fr-FR" sz="2200" dirty="0" smtClean="0"/>
              <a:t>). </a:t>
            </a:r>
          </a:p>
          <a:p>
            <a:pPr lvl="1" eaLnBrk="1" hangingPunct="1">
              <a:lnSpc>
                <a:spcPct val="90000"/>
              </a:lnSpc>
            </a:pPr>
            <a:r>
              <a:rPr lang="fr-FR" sz="2200" dirty="0" smtClean="0"/>
              <a:t>Fruit de 5 ans de R&amp;D et a fait l’objet de dépôts de brevets.</a:t>
            </a:r>
          </a:p>
          <a:p>
            <a:pPr lvl="1" eaLnBrk="1" hangingPunct="1">
              <a:lnSpc>
                <a:spcPct val="90000"/>
              </a:lnSpc>
            </a:pPr>
            <a:r>
              <a:rPr lang="en-US" sz="2400" dirty="0" smtClean="0">
                <a:hlinkClick r:id="rId2" action="ppaction://hlinkfile"/>
              </a:rPr>
              <a:t>Alcatel-Lucent </a:t>
            </a:r>
            <a:r>
              <a:rPr lang="en-US" sz="2400" dirty="0" err="1" smtClean="0">
                <a:hlinkClick r:id="rId2" action="ppaction://hlinkfile"/>
              </a:rPr>
              <a:t>rachète</a:t>
            </a:r>
            <a:r>
              <a:rPr lang="en-US" sz="2400" dirty="0" smtClean="0">
                <a:hlinkClick r:id="rId2" action="ppaction://hlinkfile"/>
              </a:rPr>
              <a:t> </a:t>
            </a:r>
            <a:r>
              <a:rPr lang="en-US" sz="2400" dirty="0" err="1" smtClean="0">
                <a:hlinkClick r:id="rId2" action="ppaction://hlinkfile"/>
              </a:rPr>
              <a:t>OpenPlug</a:t>
            </a:r>
            <a:r>
              <a:rPr lang="en-US" sz="2400" dirty="0" smtClean="0"/>
              <a:t> en 2010</a:t>
            </a:r>
            <a:endParaRPr lang="fr-FR" sz="2200" dirty="0" smtClean="0"/>
          </a:p>
          <a:p>
            <a:pPr lvl="1" eaLnBrk="1" hangingPunct="1">
              <a:lnSpc>
                <a:spcPct val="90000"/>
              </a:lnSpc>
            </a:pPr>
            <a:endParaRPr lang="fr-FR" sz="2200" dirty="0" smtClean="0"/>
          </a:p>
          <a:p>
            <a:pPr eaLnBrk="1" hangingPunct="1">
              <a:lnSpc>
                <a:spcPct val="90000"/>
              </a:lnSpc>
            </a:pPr>
            <a:r>
              <a:rPr lang="fr-FR" sz="2600" dirty="0" smtClean="0"/>
              <a:t>ELIPS est intégré à la suite Open Plug</a:t>
            </a:r>
          </a:p>
          <a:p>
            <a:pPr lvl="1" eaLnBrk="1" hangingPunct="1">
              <a:lnSpc>
                <a:spcPct val="90000"/>
              </a:lnSpc>
            </a:pPr>
            <a:r>
              <a:rPr lang="fr-FR" sz="2200" dirty="0" smtClean="0"/>
              <a:t>environnement ouvert de développement (Framework) de téléphones portables grand public. CELIPS permet aux éditeurs de logiciels, aux fabricants de téléphones et aux opérateurs de téléphonie mobile de créer et de déployer des applications mobiles, des interfaces utilisateurs riches et des solutions logicielles. </a:t>
            </a:r>
          </a:p>
          <a:p>
            <a:pPr lvl="1" eaLnBrk="1" hangingPunct="1">
              <a:lnSpc>
                <a:spcPct val="90000"/>
              </a:lnSpc>
            </a:pPr>
            <a:endParaRPr lang="fr-FR" sz="2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smtClean="0"/>
              <a:t>Quand les chercheurs s’en mêlent…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10312400" cy="842963"/>
          </a:xfrm>
        </p:spPr>
        <p:txBody>
          <a:bodyPr/>
          <a:lstStyle/>
          <a:p>
            <a:pPr eaLnBrk="1" hangingPunct="1"/>
            <a:r>
              <a:rPr lang="fr-FR" dirty="0" smtClean="0"/>
              <a:t>Equipes en présence</a:t>
            </a:r>
          </a:p>
        </p:txBody>
      </p:sp>
      <p:sp>
        <p:nvSpPr>
          <p:cNvPr id="55299" name="Rectangle 3"/>
          <p:cNvSpPr>
            <a:spLocks noGrp="1" noChangeArrowheads="1"/>
          </p:cNvSpPr>
          <p:nvPr>
            <p:ph type="body" idx="4294967295"/>
          </p:nvPr>
        </p:nvSpPr>
        <p:spPr>
          <a:xfrm>
            <a:off x="285750" y="1179513"/>
            <a:ext cx="10312400" cy="5110162"/>
          </a:xfrm>
        </p:spPr>
        <p:txBody>
          <a:bodyPr/>
          <a:lstStyle/>
          <a:p>
            <a:pPr eaLnBrk="1" hangingPunct="1">
              <a:lnSpc>
                <a:spcPct val="80000"/>
              </a:lnSpc>
            </a:pPr>
            <a:r>
              <a:rPr lang="fr-FR" sz="2800" dirty="0" smtClean="0"/>
              <a:t>Equipe IIHM Laboratoire IMAG à Grenoble</a:t>
            </a:r>
          </a:p>
          <a:p>
            <a:pPr marL="742950" lvl="1" indent="-285750" eaLnBrk="1" hangingPunct="1">
              <a:lnSpc>
                <a:spcPct val="80000"/>
              </a:lnSpc>
            </a:pPr>
            <a:r>
              <a:rPr lang="fr-FR" sz="2400" dirty="0" err="1" smtClean="0"/>
              <a:t>Gaelle</a:t>
            </a:r>
            <a:r>
              <a:rPr lang="fr-FR" sz="2400" dirty="0" smtClean="0"/>
              <a:t> </a:t>
            </a:r>
            <a:r>
              <a:rPr lang="fr-FR" sz="2400" dirty="0" err="1" smtClean="0"/>
              <a:t>Calvary</a:t>
            </a:r>
            <a:r>
              <a:rPr lang="fr-FR" sz="2400" dirty="0" smtClean="0"/>
              <a:t> &amp; </a:t>
            </a:r>
            <a:r>
              <a:rPr lang="fr-FR" sz="2400" dirty="0" err="1" smtClean="0"/>
              <a:t>Joelle</a:t>
            </a:r>
            <a:r>
              <a:rPr lang="fr-FR" sz="2400" dirty="0" smtClean="0"/>
              <a:t> </a:t>
            </a:r>
            <a:r>
              <a:rPr lang="fr-FR" sz="2400" dirty="0" err="1" smtClean="0"/>
              <a:t>Coutaz</a:t>
            </a:r>
            <a:r>
              <a:rPr lang="fr-FR" sz="2400" dirty="0" smtClean="0"/>
              <a:t>  </a:t>
            </a:r>
            <a:r>
              <a:rPr lang="fr-FR" sz="2400" dirty="0" smtClean="0">
                <a:solidFill>
                  <a:srgbClr val="00B0F0"/>
                </a:solidFill>
                <a:hlinkClick r:id="rId2"/>
              </a:rPr>
              <a:t>http://iihm.imag.fr/publication/</a:t>
            </a:r>
            <a:r>
              <a:rPr lang="fr-FR" sz="2400" dirty="0" smtClean="0">
                <a:solidFill>
                  <a:srgbClr val="00B0F0"/>
                </a:solidFill>
              </a:rPr>
              <a:t> </a:t>
            </a:r>
          </a:p>
          <a:p>
            <a:pPr eaLnBrk="1" hangingPunct="1">
              <a:lnSpc>
                <a:spcPct val="80000"/>
              </a:lnSpc>
            </a:pPr>
            <a:r>
              <a:rPr lang="fr-FR" sz="2800" dirty="0" smtClean="0"/>
              <a:t>Equipe RAINBOW Laboratoire I3S à Sophia Antipolis</a:t>
            </a:r>
          </a:p>
          <a:p>
            <a:pPr marL="742950" lvl="1" indent="-285750" eaLnBrk="1" hangingPunct="1">
              <a:lnSpc>
                <a:spcPct val="80000"/>
              </a:lnSpc>
            </a:pPr>
            <a:r>
              <a:rPr lang="fr-FR" sz="2400" dirty="0" smtClean="0"/>
              <a:t>Michel </a:t>
            </a:r>
            <a:r>
              <a:rPr lang="fr-FR" sz="2400" dirty="0" err="1" smtClean="0"/>
              <a:t>Riveill</a:t>
            </a:r>
            <a:r>
              <a:rPr lang="fr-FR" sz="2400" dirty="0" smtClean="0"/>
              <a:t> &amp; Philippe </a:t>
            </a:r>
            <a:r>
              <a:rPr lang="fr-FR" sz="2400" dirty="0" err="1" smtClean="0"/>
              <a:t>Renevier</a:t>
            </a:r>
            <a:r>
              <a:rPr lang="fr-FR" sz="2400" dirty="0" smtClean="0"/>
              <a:t> &amp; Audrey </a:t>
            </a:r>
            <a:r>
              <a:rPr lang="fr-FR" sz="2400" dirty="0" err="1" smtClean="0"/>
              <a:t>Occello</a:t>
            </a:r>
            <a:r>
              <a:rPr lang="fr-FR" sz="2400" dirty="0" smtClean="0"/>
              <a:t> &amp; Anne Marie </a:t>
            </a:r>
            <a:r>
              <a:rPr lang="fr-FR" sz="2400" dirty="0" err="1" smtClean="0"/>
              <a:t>Dery</a:t>
            </a:r>
            <a:r>
              <a:rPr lang="fr-FR" sz="2400" dirty="0" smtClean="0"/>
              <a:t>  </a:t>
            </a:r>
            <a:r>
              <a:rPr lang="fr-FR" sz="2400" dirty="0" smtClean="0">
                <a:solidFill>
                  <a:srgbClr val="00B0F0"/>
                </a:solidFill>
                <a:hlinkClick r:id="rId3"/>
              </a:rPr>
              <a:t>http://atelierihm.polytech.unice.fr/bibliographie/</a:t>
            </a:r>
            <a:r>
              <a:rPr lang="fr-FR" sz="2400" dirty="0" smtClean="0">
                <a:solidFill>
                  <a:srgbClr val="00B0F0"/>
                </a:solidFill>
              </a:rPr>
              <a:t> </a:t>
            </a:r>
          </a:p>
          <a:p>
            <a:pPr eaLnBrk="1" hangingPunct="1">
              <a:lnSpc>
                <a:spcPct val="80000"/>
              </a:lnSpc>
            </a:pPr>
            <a:r>
              <a:rPr lang="fr-FR" sz="2800" dirty="0" smtClean="0"/>
              <a:t>Laboratoire HIIS à l’université de Pise</a:t>
            </a:r>
          </a:p>
          <a:p>
            <a:pPr marL="742950" lvl="1" indent="-285750" eaLnBrk="1" hangingPunct="1">
              <a:lnSpc>
                <a:spcPct val="80000"/>
              </a:lnSpc>
            </a:pPr>
            <a:r>
              <a:rPr lang="fr-FR" sz="2400" dirty="0" smtClean="0"/>
              <a:t>Fabio </a:t>
            </a:r>
            <a:r>
              <a:rPr lang="fr-FR" sz="2400" dirty="0" err="1" smtClean="0"/>
              <a:t>Paterno</a:t>
            </a:r>
            <a:r>
              <a:rPr lang="fr-FR" sz="2400" dirty="0" smtClean="0"/>
              <a:t>  </a:t>
            </a:r>
            <a:r>
              <a:rPr lang="fr-FR" sz="2400" dirty="0" smtClean="0">
                <a:hlinkClick r:id="rId4"/>
              </a:rPr>
              <a:t>http://hiis.isti.cnr.it/publications.php</a:t>
            </a:r>
            <a:endParaRPr lang="fr-FR" sz="2400" dirty="0" smtClean="0"/>
          </a:p>
          <a:p>
            <a:pPr eaLnBrk="1" hangingPunct="1">
              <a:lnSpc>
                <a:spcPct val="80000"/>
              </a:lnSpc>
            </a:pPr>
            <a:r>
              <a:rPr lang="fr-FR" sz="3200" dirty="0" smtClean="0"/>
              <a:t>Laboratoire CHI Université catholique de Louvain</a:t>
            </a:r>
          </a:p>
          <a:p>
            <a:pPr lvl="1" eaLnBrk="1" hangingPunct="1">
              <a:lnSpc>
                <a:spcPct val="80000"/>
              </a:lnSpc>
            </a:pPr>
            <a:r>
              <a:rPr lang="fr-FR" sz="2400" dirty="0" smtClean="0"/>
              <a:t>Jean </a:t>
            </a:r>
            <a:r>
              <a:rPr lang="fr-FR" sz="2400" dirty="0" err="1" smtClean="0"/>
              <a:t>Vanderdonckt</a:t>
            </a:r>
            <a:endParaRPr lang="fr-FR" sz="2400" dirty="0" smtClean="0"/>
          </a:p>
          <a:p>
            <a:pPr lvl="1" eaLnBrk="1" hangingPunct="1">
              <a:lnSpc>
                <a:spcPct val="80000"/>
              </a:lnSpc>
            </a:pPr>
            <a:r>
              <a:rPr lang="fr-FR" sz="2400" dirty="0" smtClean="0">
                <a:solidFill>
                  <a:srgbClr val="00B0F0"/>
                </a:solidFill>
                <a:hlinkClick r:id="rId5"/>
              </a:rPr>
              <a:t>http://uclouvain.academia.edu/JeanVanderdonckt/Papers</a:t>
            </a:r>
            <a:r>
              <a:rPr lang="fr-FR" sz="2400" dirty="0" smtClean="0">
                <a:solidFill>
                  <a:srgbClr val="00B0F0"/>
                </a:solidFill>
              </a:rPr>
              <a:t> </a:t>
            </a:r>
          </a:p>
          <a:p>
            <a:pPr eaLnBrk="1" hangingPunct="1">
              <a:lnSpc>
                <a:spcPct val="80000"/>
              </a:lnSpc>
            </a:pPr>
            <a:r>
              <a:rPr lang="fr-FR" sz="3200" dirty="0" smtClean="0"/>
              <a:t>Equipe IHM au Université de Valencienne</a:t>
            </a:r>
          </a:p>
          <a:p>
            <a:pPr marL="742950" lvl="1" indent="-285750" eaLnBrk="1" hangingPunct="1">
              <a:lnSpc>
                <a:spcPct val="80000"/>
              </a:lnSpc>
            </a:pPr>
            <a:r>
              <a:rPr lang="fr-FR" sz="2400" dirty="0" smtClean="0"/>
              <a:t>Anas Hariri &amp; Sophie </a:t>
            </a:r>
            <a:r>
              <a:rPr lang="fr-FR" sz="2400" dirty="0" err="1" smtClean="0"/>
              <a:t>Lepreux</a:t>
            </a:r>
            <a:r>
              <a:rPr lang="fr-FR" sz="2400" dirty="0" smtClean="0"/>
              <a:t> &amp; Christophe </a:t>
            </a:r>
            <a:r>
              <a:rPr lang="fr-FR" sz="2400" dirty="0" err="1" smtClean="0"/>
              <a:t>Kolski</a:t>
            </a:r>
            <a:endParaRPr lang="fr-FR" sz="2400" dirty="0" smtClean="0"/>
          </a:p>
          <a:p>
            <a:pPr marL="742950" lvl="1" indent="-285750" eaLnBrk="1" hangingPunct="1">
              <a:lnSpc>
                <a:spcPct val="80000"/>
              </a:lnSpc>
              <a:buNone/>
            </a:pPr>
            <a:r>
              <a:rPr lang="fr-FR" sz="2400" dirty="0" smtClean="0">
                <a:solidFill>
                  <a:srgbClr val="00B0F0"/>
                </a:solidFill>
                <a:hlinkClick r:id="rId6"/>
              </a:rPr>
              <a:t>http://www.univ-valenciennes.fr/LAMIH-intra/site/commun/_gestion/publis/recherche/resultat.php?id_perso=97&amp;langue=lang_fr</a:t>
            </a:r>
            <a:r>
              <a:rPr lang="fr-FR" sz="2400" dirty="0" smtClean="0">
                <a:solidFill>
                  <a:srgbClr val="00B0F0"/>
                </a:solidFill>
              </a:rPr>
              <a:t> </a:t>
            </a:r>
            <a:endParaRPr lang="fr-FR" sz="2800" dirty="0" smtClean="0"/>
          </a:p>
          <a:p>
            <a:pPr eaLnBrk="1" hangingPunct="1"/>
            <a:endParaRPr lang="fr-FR" dirty="0" smtClean="0"/>
          </a:p>
          <a:p>
            <a:pPr eaLnBrk="1" hangingPunct="1"/>
            <a:endParaRPr lang="fr-FR" dirty="0" smtClean="0"/>
          </a:p>
          <a:p>
            <a:pPr marL="742950" lvl="1" indent="-285750" eaLnBrk="1" hangingPunct="1">
              <a:lnSpc>
                <a:spcPct val="80000"/>
              </a:lnSpc>
            </a:pPr>
            <a:endParaRPr lang="fr-FR"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Evaluation</a:t>
            </a:r>
          </a:p>
        </p:txBody>
      </p:sp>
      <p:sp>
        <p:nvSpPr>
          <p:cNvPr id="29699" name="Rectangle 3"/>
          <p:cNvSpPr>
            <a:spLocks noGrp="1" noChangeArrowheads="1"/>
          </p:cNvSpPr>
          <p:nvPr>
            <p:ph type="body" idx="4294967295"/>
          </p:nvPr>
        </p:nvSpPr>
        <p:spPr>
          <a:xfrm>
            <a:off x="0" y="1693863"/>
            <a:ext cx="10312400" cy="5110162"/>
          </a:xfrm>
        </p:spPr>
        <p:txBody>
          <a:bodyPr/>
          <a:lstStyle/>
          <a:p>
            <a:pPr eaLnBrk="1" hangingPunct="1">
              <a:lnSpc>
                <a:spcPct val="90000"/>
              </a:lnSpc>
              <a:buFont typeface="Monotype Sorts" pitchFamily="2" charset="2"/>
              <a:buNone/>
            </a:pPr>
            <a:r>
              <a:rPr lang="fr-FR" sz="2000" dirty="0" smtClean="0"/>
              <a:t>Mettre en place un site web avec :</a:t>
            </a:r>
          </a:p>
          <a:p>
            <a:pPr eaLnBrk="1" hangingPunct="1">
              <a:lnSpc>
                <a:spcPct val="90000"/>
              </a:lnSpc>
              <a:buFont typeface="Monotype Sorts" pitchFamily="2" charset="2"/>
              <a:buNone/>
            </a:pPr>
            <a:r>
              <a:rPr lang="fr-FR" sz="2000" dirty="0" smtClean="0"/>
              <a:t>	TP téléchargeables </a:t>
            </a:r>
          </a:p>
          <a:p>
            <a:pPr eaLnBrk="1" hangingPunct="1">
              <a:lnSpc>
                <a:spcPct val="90000"/>
              </a:lnSpc>
              <a:buFont typeface="Monotype Sorts" pitchFamily="2" charset="2"/>
              <a:buNone/>
            </a:pPr>
            <a:r>
              <a:rPr lang="fr-FR" sz="2000" dirty="0" smtClean="0"/>
              <a:t>     Rapport de synthèse sur les travaux de recherche de votre choix </a:t>
            </a:r>
          </a:p>
          <a:p>
            <a:pPr eaLnBrk="1" hangingPunct="1">
              <a:lnSpc>
                <a:spcPct val="90000"/>
              </a:lnSpc>
              <a:buFont typeface="Monotype Sorts" pitchFamily="2" charset="2"/>
              <a:buNone/>
            </a:pPr>
            <a:r>
              <a:rPr lang="fr-FR" sz="2000" dirty="0" smtClean="0"/>
              <a:t>			Quel contexte d’usage ? plateforme / environnement / utilisateur</a:t>
            </a:r>
          </a:p>
          <a:p>
            <a:pPr eaLnBrk="1" hangingPunct="1">
              <a:lnSpc>
                <a:spcPct val="90000"/>
              </a:lnSpc>
              <a:buFont typeface="Monotype Sorts" pitchFamily="2" charset="2"/>
              <a:buNone/>
            </a:pPr>
            <a:r>
              <a:rPr lang="fr-FR" sz="2000" dirty="0" smtClean="0"/>
              <a:t>			Quel moment ? conception / exécution</a:t>
            </a:r>
          </a:p>
          <a:p>
            <a:pPr eaLnBrk="1" hangingPunct="1">
              <a:lnSpc>
                <a:spcPct val="90000"/>
              </a:lnSpc>
              <a:buFont typeface="Monotype Sorts" pitchFamily="2" charset="2"/>
              <a:buNone/>
            </a:pPr>
            <a:r>
              <a:rPr lang="fr-FR" sz="2000" dirty="0" smtClean="0"/>
              <a:t>			Comment ? Présentation de la solution - modèle sous jacent</a:t>
            </a:r>
          </a:p>
          <a:p>
            <a:pPr eaLnBrk="1" hangingPunct="1">
              <a:lnSpc>
                <a:spcPct val="90000"/>
              </a:lnSpc>
              <a:buFont typeface="Monotype Sorts" pitchFamily="2" charset="2"/>
              <a:buNone/>
            </a:pPr>
            <a:r>
              <a:rPr lang="fr-FR" sz="2000" dirty="0" smtClean="0"/>
              <a:t>			Présentation de la solution - illustration sur un exemple</a:t>
            </a:r>
          </a:p>
          <a:p>
            <a:pPr eaLnBrk="1" hangingPunct="1">
              <a:lnSpc>
                <a:spcPct val="90000"/>
              </a:lnSpc>
              <a:buFont typeface="Monotype Sorts" pitchFamily="2" charset="2"/>
              <a:buNone/>
            </a:pPr>
            <a:r>
              <a:rPr lang="fr-FR" sz="2000" dirty="0" smtClean="0"/>
              <a:t>			Votre avis ? avantages et inconvénients</a:t>
            </a:r>
          </a:p>
          <a:p>
            <a:pPr eaLnBrk="1" hangingPunct="1">
              <a:lnSpc>
                <a:spcPct val="90000"/>
              </a:lnSpc>
              <a:buFont typeface="Monotype Sorts" pitchFamily="2" charset="2"/>
              <a:buNone/>
            </a:pPr>
            <a:endParaRPr lang="fr-FR" sz="2000" dirty="0" smtClean="0"/>
          </a:p>
          <a:p>
            <a:pPr eaLnBrk="1" hangingPunct="1">
              <a:lnSpc>
                <a:spcPct val="90000"/>
              </a:lnSpc>
              <a:buFont typeface="Monotype Sorts" pitchFamily="2" charset="2"/>
              <a:buNone/>
            </a:pPr>
            <a:r>
              <a:rPr lang="fr-FR" sz="2000" dirty="0" smtClean="0"/>
              <a:t>Entretien individuel </a:t>
            </a:r>
          </a:p>
          <a:p>
            <a:pPr eaLnBrk="1" hangingPunct="1">
              <a:lnSpc>
                <a:spcPct val="90000"/>
              </a:lnSpc>
              <a:buFont typeface="Monotype Sorts" pitchFamily="2" charset="2"/>
              <a:buNone/>
            </a:pPr>
            <a:r>
              <a:rPr lang="fr-FR" sz="2000" dirty="0" smtClean="0"/>
              <a:t>Objectif : vérifier vos acquis dans le module</a:t>
            </a:r>
          </a:p>
          <a:p>
            <a:pPr eaLnBrk="1" hangingPunct="1">
              <a:lnSpc>
                <a:spcPct val="90000"/>
              </a:lnSpc>
              <a:buFont typeface="Monotype Sorts" pitchFamily="2" charset="2"/>
              <a:buNone/>
            </a:pPr>
            <a:r>
              <a:rPr lang="fr-FR" sz="2000" dirty="0" smtClean="0"/>
              <a:t>Déroulement : démonstrations à la demande et réponse aux questions sur le travail de recherche étudié</a:t>
            </a:r>
          </a:p>
          <a:p>
            <a:pPr eaLnBrk="1" hangingPunct="1">
              <a:lnSpc>
                <a:spcPct val="90000"/>
              </a:lnSpc>
              <a:buFont typeface="Monotype Sorts" pitchFamily="2" charset="2"/>
              <a:buNone/>
            </a:pPr>
            <a:r>
              <a:rPr lang="fr-FR" sz="2000" dirty="0" smtClean="0"/>
              <a:t>Durée : 30 minutes</a:t>
            </a:r>
          </a:p>
        </p:txBody>
      </p:sp>
      <p:sp>
        <p:nvSpPr>
          <p:cNvPr id="41986" name="AutoShape 2"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90" name="AutoShape 6" descr="data:image/jpg;base64,/9j/4AAQSkZJRgABAQAAAQABAAD/2wCEAAkGBhQQEBUUEhQVFBUVFhUYGRYRFxsZHRwcFRkbIBQcHhcYJzIqIxwlHRgWKzgsLyctMy04GyA1PTAqNTItLDUBCQoKBQUFDQUFDSkYEhgpKSkpKSkpKSkpKSkpKSkpKSkpKSkpKSkpKSkpKSkpKSkpKSkpKSkpKSkpKSkpKSkpKf/AABEIAFcAYQMBIgACEQEDEQH/xAAbAAEBAQADAQEAAAAAAAAAAAAABgUBAwQHAv/EAEEQAAIBAwIDAwcGDAcAAAAAAAECAwAEEQUSITFBBhNhIjJCUXGBoRQjUoORswcVFiRDU2KCosHCwzRUY3KSsbL/xAAUAQEAAAAAAAAAAAAAAAAAAAAA/8QAFBEBAAAAAAAAAAAAAAAAAAAAAP/aAAwDAQACEQMRAD8A+40ryatqaW0LzSZ2oM4UZJJOFVR1ZiQAOpIrFXTby6G6eZrVTxFvaFdw9QkuGBy3ggUD1tzoKWlR+hdjZO4jaa8vu/KKWJnOEY8WATkQCceUGzitzs9qDTRESEGSKSSJyowC0bY3AdNwwcdM0GpSlKBWJ2k1KRTFBbkLPcMyq7DIjRBmaTb1KjAA5FmXPDNbdTvaN+4uILo4EaJNC7HOIxNsKO2PQDRgE9NwJwATQZE2mXEN2sdnNNJIipLM17cMY2VmICd2FbDNtfioULgc/Nqo0fV+/wByshiljIEkTEHbkZUhhwZGHI9cEYBBA8eiuxkDXLQLcvGuI4Xye7AUnKk+ViQyYI6EV1wuG1Z9nHu7RFlxyDPIWhB/a2iQ+xh66ChpSlApSlBmdo7FpYCIwGdHjlVScBmhdXC56Z24z0zmu/S9WjuU3xnODhlPBkYc1dTxVh6jXsqQ/CLpMZtXlVdlwxhiSaMlJAZpUjHloQSBvPA5FB4b3W7e21SQSJch41MqNzWR5kjQwxJjLbsRkAHzlY8ME1UdmrB4bcd6AJZGeWQDiA8rFmUHqFyFz121h2ujR2eqxnDMs9uyRtM7ysskLFnAeQkjfG/TGe6qxoFKUoFcMoIweIPQ1zSggY+y0K6rLDE81urWkUm23fZ+lkDAHBKr5vkqQBngKsdK0eK1j2QrtBJYkklmY82Z24sx9ZJNS9xOBrYmzwVY7NvVmZJJh78rEPrKtaBSlKBSlKBU722b5u2X6V7Zj7JlY/BTW7dXKxIzucKilmPqCjJP2CsFreXUY1ZmNtCdsid3tMx6oxcgrHkHkATx84cRQdvbSH827xSolt3WePcwUFo+aZP01Lp+9XnsfwjWU5VYZTK7ruWONHZsY48MdM8eNc6J2SNvO7SOLlCAUkuVDTq2TuHeAYKciOAI8a3LjTo5Hjd1BeFi0bdVLKVbHtUkUGe+uSk/N2c7eLGJB/E+fhX6/GV0eVoB/unUf9A1r0oMn5fdf5VPdOP5rT8aTjzrR/3JI2+BIrWpQfO57mSO1unlguI5nuWuV+a7wDuXQwDdEW/Rwxg5xjJFW2la3BdLuglSQDGdjAkZ5bl5jh6xWfq/ZK0uGZ7hWbdzzPKq4xjGwMFxjwr8SdqNPtAE7+BSqqgSNg74XgihEyxx7KChpU7ot7LcXBlSGWC22EfnOVaRsjaywniigbsk4LZHk8M1RUClKUHBGedTv5DxJ/h5bm1H0beYhB7In3KPcoqjpQTX5M3a52ancfWRWz/2xWbd2t/HcwQnUMiYS+ULWIEGNQRzzwOTVvWFqgzqFn4JdH+GMfzoJ/SLe8nu7y3k1GYfJ2h2mKK3Xcs0e4EgxnjncOB6VqHsdOeeqX2fD5OPh3VLHydcuQPSsrRiPESzrn7MVU0EyvYjh5d9qD+2cJ90q1PaH2Rimvb+KdrmSOCWARq91ORteBGbI38ckk8fXivo9TOkDZqt8v6yKzlH2SRn7sUGX2P7F2U1pHJLaW7uxlyXjB5SuFHH1AAe6q6w0aC3GIYYoh/pIqf+RWd2MXbbFR6FxeJ/xuZcfDFbtApSlApSlApSlBwzADJOB41hXjbtTtgDnFtdMfYXgA+NbF3ZpMhSVFkQ81kUMDjlkHhU9f21rpMTy29uveylY444uBkc57uNfojJJOMADcelB4tEu+91+/xyhtrSInxJd/6/hVpU32J7KGxjkeVu8ubl+9uJByLn0V/YXJA9/sqkoFTMy7dbjP62xlB+qmjI+9aqapbtFKItT06Q8Ff5VbkngMyIroPeYSKBbwXtq80cMEUqSTSSpLJNsC98dzB0CknDFuXMY5VvaZbyonz0glckklUCKM+iq8TtHiSfGv3aahHKXEbq+xtrbDnDDmpI6jI4dK9FApSlApSlApSlArPuNCikuY7lwWkiVlTLHau/zmCct2CRnng4pSg0KUpQK8uo6ZFcxmOeNJUPHbIoYZHI4PWlKDss7NIUWOJFjRRhVQBQB4AV3UpQKUpQKUpQf//Z"/>
          <p:cNvSpPr>
            <a:spLocks noChangeAspect="1" noChangeArrowheads="1"/>
          </p:cNvSpPr>
          <p:nvPr/>
        </p:nvSpPr>
        <p:spPr bwMode="auto">
          <a:xfrm>
            <a:off x="109538" y="-406400"/>
            <a:ext cx="923925" cy="8286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Picture 10" descr="http://idata.over-blog.com/0/38/34/40/r__sum__.gif"/>
          <p:cNvPicPr>
            <a:picLocks noChangeAspect="1" noChangeArrowheads="1"/>
          </p:cNvPicPr>
          <p:nvPr/>
        </p:nvPicPr>
        <p:blipFill>
          <a:blip r:embed="rId2" cstate="print"/>
          <a:srcRect/>
          <a:stretch>
            <a:fillRect/>
          </a:stretch>
        </p:blipFill>
        <p:spPr bwMode="auto">
          <a:xfrm>
            <a:off x="9185275" y="2578100"/>
            <a:ext cx="1638300" cy="14001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p:txBody>
          <a:bodyPr/>
          <a:lstStyle/>
          <a:p>
            <a:pPr eaLnBrk="1" hangingPunct="1"/>
            <a:r>
              <a:rPr lang="fr-FR" dirty="0" smtClean="0"/>
              <a:t> Adaptation à la conception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subTitle" idx="1"/>
          </p:nvPr>
        </p:nvSpPr>
        <p:spPr>
          <a:xfrm>
            <a:off x="781050" y="3132667"/>
            <a:ext cx="8610600" cy="1963208"/>
          </a:xfrm>
        </p:spPr>
        <p:txBody>
          <a:bodyPr/>
          <a:lstStyle/>
          <a:p>
            <a:pPr eaLnBrk="1" hangingPunct="1">
              <a:defRPr/>
            </a:pPr>
            <a:r>
              <a:rPr lang="fr-FR" sz="2000" dirty="0" err="1" smtClean="0"/>
              <a:t>Cameleon</a:t>
            </a:r>
            <a:r>
              <a:rPr lang="fr-FR" sz="2000" dirty="0" smtClean="0"/>
              <a:t/>
            </a:r>
            <a:br>
              <a:rPr lang="fr-FR" sz="2000" dirty="0" smtClean="0"/>
            </a:br>
            <a:r>
              <a:rPr lang="en-US" sz="2000" i="1" dirty="0" smtClean="0"/>
              <a:t> Context Aware </a:t>
            </a:r>
            <a:r>
              <a:rPr lang="en-US" sz="2000" i="1" dirty="0" err="1" smtClean="0"/>
              <a:t>Modelling</a:t>
            </a:r>
            <a:r>
              <a:rPr lang="en-US" sz="2000" i="1" dirty="0" smtClean="0"/>
              <a:t> for Enabling and Leveraging Effective interaction </a:t>
            </a:r>
            <a:br>
              <a:rPr lang="en-US" sz="2000" i="1" dirty="0" smtClean="0"/>
            </a:br>
            <a:r>
              <a:rPr lang="en-US" sz="2000" i="1" dirty="0" smtClean="0"/>
              <a:t>(IST R&amp;D 2001-2004)</a:t>
            </a:r>
          </a:p>
          <a:p>
            <a:pPr eaLnBrk="1" hangingPunct="1">
              <a:defRPr/>
            </a:pPr>
            <a:endParaRPr lang="en-US" sz="2000" i="1" dirty="0" smtClean="0"/>
          </a:p>
          <a:p>
            <a:pPr eaLnBrk="1" hangingPunct="1">
              <a:defRPr/>
            </a:pPr>
            <a:endParaRPr lang="en-US" sz="2000" i="1" dirty="0" smtClean="0"/>
          </a:p>
        </p:txBody>
      </p:sp>
      <p:sp>
        <p:nvSpPr>
          <p:cNvPr id="4" name="Titre 3"/>
          <p:cNvSpPr>
            <a:spLocks noGrp="1"/>
          </p:cNvSpPr>
          <p:nvPr>
            <p:ph type="ctrTitle"/>
          </p:nvPr>
        </p:nvSpPr>
        <p:spPr/>
        <p:txBody>
          <a:bodyPr/>
          <a:lstStyle/>
          <a:p>
            <a:r>
              <a:rPr lang="fr-FR" sz="5400" dirty="0" smtClean="0"/>
              <a:t>Un cadre de référence : </a:t>
            </a:r>
            <a:r>
              <a:rPr lang="fr-FR" dirty="0" smtClean="0"/>
              <a:t>CAMELEON</a:t>
            </a:r>
            <a:endParaRPr lang="fr-FR" dirty="0"/>
          </a:p>
        </p:txBody>
      </p:sp>
      <p:sp>
        <p:nvSpPr>
          <p:cNvPr id="5" name="Rectangle 4"/>
          <p:cNvSpPr/>
          <p:nvPr/>
        </p:nvSpPr>
        <p:spPr>
          <a:xfrm>
            <a:off x="5221121" y="6515734"/>
            <a:ext cx="5083508" cy="341632"/>
          </a:xfrm>
          <a:prstGeom prst="rect">
            <a:avLst/>
          </a:prstGeom>
        </p:spPr>
        <p:txBody>
          <a:bodyPr wrap="none">
            <a:spAutoFit/>
          </a:bodyPr>
          <a:lstStyle/>
          <a:p>
            <a:pPr eaLnBrk="1" hangingPunct="1">
              <a:defRPr/>
            </a:pPr>
            <a:r>
              <a:rPr lang="fr-FR" dirty="0" smtClean="0"/>
              <a:t>http://giove.isti.cnr.it/projects/cameleon.html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495300" y="1570038"/>
            <a:ext cx="10312400" cy="5110162"/>
          </a:xfrm>
        </p:spPr>
        <p:txBody>
          <a:bodyPr/>
          <a:lstStyle/>
          <a:p>
            <a:pPr eaLnBrk="1" hangingPunct="1">
              <a:lnSpc>
                <a:spcPct val="80000"/>
              </a:lnSpc>
              <a:buNone/>
            </a:pPr>
            <a:r>
              <a:rPr lang="fr-FR" sz="2800" dirty="0" smtClean="0"/>
              <a:t>http://giove.isti.cnr.it/projects/cameleon.html</a:t>
            </a:r>
          </a:p>
          <a:p>
            <a:pPr eaLnBrk="1" hangingPunct="1">
              <a:lnSpc>
                <a:spcPct val="80000"/>
              </a:lnSpc>
            </a:pPr>
            <a:endParaRPr lang="fr-FR" sz="2800" dirty="0" smtClean="0"/>
          </a:p>
          <a:p>
            <a:r>
              <a:rPr lang="fr-FR" sz="2800" dirty="0" smtClean="0">
                <a:hlinkClick r:id="rId2" action="ppaction://hlinkfile"/>
              </a:rPr>
              <a:t>I.S.T.I</a:t>
            </a:r>
            <a:r>
              <a:rPr lang="fr-FR" sz="2800" dirty="0" smtClean="0"/>
              <a:t>  (Pisa, </a:t>
            </a:r>
            <a:r>
              <a:rPr lang="fr-FR" sz="2800" dirty="0" err="1" smtClean="0"/>
              <a:t>Italy</a:t>
            </a:r>
            <a:r>
              <a:rPr lang="fr-FR" sz="2800" dirty="0" smtClean="0"/>
              <a:t>) </a:t>
            </a:r>
          </a:p>
          <a:p>
            <a:r>
              <a:rPr lang="fr-FR" sz="2800" dirty="0" smtClean="0">
                <a:hlinkClick r:id="rId3" action="ppaction://hlinkfile"/>
              </a:rPr>
              <a:t>Université Catholique de Louvain</a:t>
            </a:r>
            <a:r>
              <a:rPr lang="fr-FR" sz="2800" dirty="0" smtClean="0"/>
              <a:t> (Louvain, </a:t>
            </a:r>
            <a:r>
              <a:rPr lang="fr-FR" sz="2800" dirty="0" err="1" smtClean="0"/>
              <a:t>Belgium</a:t>
            </a:r>
            <a:r>
              <a:rPr lang="fr-FR" sz="2800" dirty="0" smtClean="0"/>
              <a:t>) </a:t>
            </a:r>
          </a:p>
          <a:p>
            <a:r>
              <a:rPr lang="fr-FR" sz="2800" dirty="0" smtClean="0">
                <a:hlinkClick r:id="rId4" action="ppaction://hlinkfile"/>
              </a:rPr>
              <a:t>Université Joseph Fourier</a:t>
            </a:r>
            <a:r>
              <a:rPr lang="fr-FR" sz="2800" dirty="0" smtClean="0"/>
              <a:t> (Grenoble, France) </a:t>
            </a:r>
          </a:p>
          <a:p>
            <a:endParaRPr lang="fr-FR" sz="2800" dirty="0" smtClean="0"/>
          </a:p>
          <a:p>
            <a:pPr>
              <a:buNone/>
            </a:pPr>
            <a:r>
              <a:rPr lang="fr-FR" sz="2800" dirty="0" smtClean="0"/>
              <a:t>http://giove.isti.cnr.it/projects/cameleon/external_publications.html</a:t>
            </a:r>
            <a:endParaRPr lang="fr-FR" sz="2800" dirty="0"/>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9575800" y="3130551"/>
            <a:ext cx="1473200" cy="1259072"/>
          </a:xfrm>
          <a:prstGeom prst="rect">
            <a:avLst/>
          </a:prstGeom>
          <a:noFill/>
        </p:spPr>
      </p:pic>
      <p:sp>
        <p:nvSpPr>
          <p:cNvPr id="6" name="Rectangle 5"/>
          <p:cNvSpPr/>
          <p:nvPr/>
        </p:nvSpPr>
        <p:spPr>
          <a:xfrm>
            <a:off x="2381250" y="5553074"/>
            <a:ext cx="8210550" cy="1338828"/>
          </a:xfrm>
          <a:prstGeom prst="rect">
            <a:avLst/>
          </a:prstGeom>
        </p:spPr>
        <p:txBody>
          <a:bodyPr wrap="square">
            <a:spAutoFit/>
          </a:bodyPr>
          <a:lstStyle/>
          <a:p>
            <a:r>
              <a:rPr lang="en-US" dirty="0" smtClean="0">
                <a:hlinkClick r:id="rId6"/>
              </a:rPr>
              <a:t>http://iihm.imag.fr/publication/C10a/</a:t>
            </a:r>
            <a:r>
              <a:rPr lang="en-US" dirty="0" smtClean="0"/>
              <a:t>  User Interface Plasticity: Model Driven Engineering to the Limit!</a:t>
            </a:r>
          </a:p>
          <a:p>
            <a:r>
              <a:rPr lang="fr-FR" dirty="0" smtClean="0">
                <a:hlinkClick r:id="rId7"/>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Interfaces</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190625" y="176213"/>
            <a:ext cx="9858375" cy="762000"/>
          </a:xfrm>
          <a:prstGeom prst="rect">
            <a:avLst/>
          </a:prstGeom>
          <a:noFill/>
          <a:ln w="12700">
            <a:noFill/>
            <a:miter lim="800000"/>
            <a:headEnd/>
            <a:tailEnd/>
          </a:ln>
        </p:spPr>
        <p:txBody>
          <a:bodyPr lIns="105563" tIns="51855" rIns="105563" bIns="51855" anchor="b"/>
          <a:lstStyle/>
          <a:p>
            <a:pPr algn="ctr">
              <a:lnSpc>
                <a:spcPct val="92000"/>
              </a:lnSpc>
            </a:pPr>
            <a:r>
              <a:rPr lang="en-US" sz="3600" dirty="0" smtClean="0">
                <a:solidFill>
                  <a:schemeClr val="tx2"/>
                </a:solidFill>
              </a:rPr>
              <a:t>Phase de “conception</a:t>
            </a:r>
            <a:r>
              <a:rPr lang="en-US" sz="3600" dirty="0">
                <a:solidFill>
                  <a:schemeClr val="tx2"/>
                </a:solidFill>
              </a:rPr>
              <a:t>”</a:t>
            </a:r>
          </a:p>
        </p:txBody>
      </p:sp>
      <p:sp>
        <p:nvSpPr>
          <p:cNvPr id="59396" name="Rectangle 4"/>
          <p:cNvSpPr>
            <a:spLocks noChangeArrowheads="1"/>
          </p:cNvSpPr>
          <p:nvPr/>
        </p:nvSpPr>
        <p:spPr bwMode="auto">
          <a:xfrm>
            <a:off x="3376613" y="2101850"/>
            <a:ext cx="3460750" cy="4064000"/>
          </a:xfrm>
          <a:prstGeom prst="rect">
            <a:avLst/>
          </a:prstGeom>
          <a:solidFill>
            <a:srgbClr val="FFFFCC"/>
          </a:solidFill>
          <a:ln w="9525">
            <a:solidFill>
              <a:srgbClr val="000000"/>
            </a:solidFill>
            <a:miter lim="800000"/>
            <a:headEnd/>
            <a:tailEnd/>
          </a:ln>
        </p:spPr>
        <p:txBody>
          <a:bodyPr/>
          <a:lstStyle/>
          <a:p>
            <a:endParaRPr lang="fr-FR"/>
          </a:p>
        </p:txBody>
      </p:sp>
      <p:sp>
        <p:nvSpPr>
          <p:cNvPr id="59397" name="Rectangle 5"/>
          <p:cNvSpPr>
            <a:spLocks noChangeArrowheads="1"/>
          </p:cNvSpPr>
          <p:nvPr/>
        </p:nvSpPr>
        <p:spPr bwMode="auto">
          <a:xfrm>
            <a:off x="6994525" y="2101850"/>
            <a:ext cx="3489325" cy="4064000"/>
          </a:xfrm>
          <a:prstGeom prst="rect">
            <a:avLst/>
          </a:prstGeom>
          <a:solidFill>
            <a:srgbClr val="E9FFE6"/>
          </a:solidFill>
          <a:ln w="9525">
            <a:solidFill>
              <a:srgbClr val="000000"/>
            </a:solidFill>
            <a:miter lim="800000"/>
            <a:headEnd/>
            <a:tailEnd/>
          </a:ln>
        </p:spPr>
        <p:txBody>
          <a:bodyPr/>
          <a:lstStyle/>
          <a:p>
            <a:endParaRPr lang="fr-FR"/>
          </a:p>
        </p:txBody>
      </p:sp>
      <p:sp>
        <p:nvSpPr>
          <p:cNvPr id="59398" name="Freeform 6"/>
          <p:cNvSpPr>
            <a:spLocks/>
          </p:cNvSpPr>
          <p:nvPr/>
        </p:nvSpPr>
        <p:spPr bwMode="auto">
          <a:xfrm>
            <a:off x="3617913" y="2271713"/>
            <a:ext cx="1176337"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399" name="Freeform 7"/>
          <p:cNvSpPr>
            <a:spLocks/>
          </p:cNvSpPr>
          <p:nvPr/>
        </p:nvSpPr>
        <p:spPr bwMode="auto">
          <a:xfrm>
            <a:off x="3729038"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00" name="Rectangle 8"/>
          <p:cNvSpPr>
            <a:spLocks noChangeArrowheads="1"/>
          </p:cNvSpPr>
          <p:nvPr/>
        </p:nvSpPr>
        <p:spPr bwMode="auto">
          <a:xfrm>
            <a:off x="3560763" y="2355850"/>
            <a:ext cx="1289050" cy="203200"/>
          </a:xfrm>
          <a:prstGeom prst="rect">
            <a:avLst/>
          </a:prstGeom>
          <a:noFill/>
          <a:ln w="9525">
            <a:noFill/>
            <a:miter lim="800000"/>
            <a:headEnd/>
            <a:tailEnd/>
          </a:ln>
        </p:spPr>
        <p:txBody>
          <a:bodyPr lIns="0" tIns="0" rIns="0" bIns="0">
            <a:spAutoFit/>
          </a:bodyPr>
          <a:lstStyle/>
          <a:p>
            <a:pPr algn="ctr" defTabSz="1066800">
              <a:lnSpc>
                <a:spcPct val="100000"/>
              </a:lnSpc>
            </a:pPr>
            <a:r>
              <a:rPr lang="en-US" sz="1400">
                <a:solidFill>
                  <a:srgbClr val="000000"/>
                </a:solidFill>
                <a:latin typeface="Times New Roman" pitchFamily="18" charset="0"/>
                <a:ea typeface="Osaka" charset="-128"/>
              </a:rPr>
              <a:t>Config 1</a:t>
            </a:r>
            <a:endParaRPr lang="en-US" sz="2800" b="0">
              <a:latin typeface="Times New Roman" pitchFamily="18" charset="0"/>
              <a:ea typeface="Osaka" charset="-128"/>
            </a:endParaRPr>
          </a:p>
        </p:txBody>
      </p:sp>
      <p:grpSp>
        <p:nvGrpSpPr>
          <p:cNvPr id="59401" name="Group 9"/>
          <p:cNvGrpSpPr>
            <a:grpSpLocks/>
          </p:cNvGrpSpPr>
          <p:nvPr/>
        </p:nvGrpSpPr>
        <p:grpSpPr bwMode="auto">
          <a:xfrm>
            <a:off x="4640263" y="2535238"/>
            <a:ext cx="533400" cy="2192337"/>
            <a:chOff x="2387" y="1061"/>
            <a:chExt cx="278" cy="1243"/>
          </a:xfrm>
        </p:grpSpPr>
        <p:sp>
          <p:nvSpPr>
            <p:cNvPr id="59525" name="Line 10"/>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26" name="Line 11"/>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27" name="Line 12"/>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28" name="Line 13"/>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29" name="Line 14"/>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sp>
        <p:nvSpPr>
          <p:cNvPr id="59402" name="Rectangle 15"/>
          <p:cNvSpPr>
            <a:spLocks noChangeArrowheads="1"/>
          </p:cNvSpPr>
          <p:nvPr/>
        </p:nvSpPr>
        <p:spPr bwMode="auto">
          <a:xfrm>
            <a:off x="5168900"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3" name="Rectangle 16"/>
          <p:cNvSpPr>
            <a:spLocks noChangeArrowheads="1"/>
          </p:cNvSpPr>
          <p:nvPr/>
        </p:nvSpPr>
        <p:spPr bwMode="auto">
          <a:xfrm>
            <a:off x="5168900" y="2355850"/>
            <a:ext cx="1104900" cy="593725"/>
          </a:xfrm>
          <a:prstGeom prst="rect">
            <a:avLst/>
          </a:prstGeom>
          <a:solidFill>
            <a:srgbClr val="E6E6E6"/>
          </a:solidFill>
          <a:ln w="9525">
            <a:noFill/>
            <a:miter lim="800000"/>
            <a:headEnd/>
            <a:tailEnd/>
          </a:ln>
        </p:spPr>
        <p:txBody>
          <a:bodyPr/>
          <a:lstStyle/>
          <a:p>
            <a:endParaRPr lang="fr-FR"/>
          </a:p>
        </p:txBody>
      </p:sp>
      <p:sp>
        <p:nvSpPr>
          <p:cNvPr id="59404" name="Rectangle 17"/>
          <p:cNvSpPr>
            <a:spLocks noChangeArrowheads="1"/>
          </p:cNvSpPr>
          <p:nvPr/>
        </p:nvSpPr>
        <p:spPr bwMode="auto">
          <a:xfrm>
            <a:off x="5168900" y="2355850"/>
            <a:ext cx="1104900" cy="593725"/>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5" name="Rectangle 18"/>
          <p:cNvSpPr>
            <a:spLocks noChangeArrowheads="1"/>
          </p:cNvSpPr>
          <p:nvPr/>
        </p:nvSpPr>
        <p:spPr bwMode="auto">
          <a:xfrm>
            <a:off x="5218113" y="2355850"/>
            <a:ext cx="1006475" cy="56197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06" name="Rectangle 19"/>
          <p:cNvSpPr>
            <a:spLocks noChangeArrowheads="1"/>
          </p:cNvSpPr>
          <p:nvPr/>
        </p:nvSpPr>
        <p:spPr bwMode="auto">
          <a:xfrm>
            <a:off x="5168900"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7" name="Text Box 20"/>
          <p:cNvSpPr txBox="1">
            <a:spLocks noChangeArrowheads="1"/>
          </p:cNvSpPr>
          <p:nvPr/>
        </p:nvSpPr>
        <p:spPr bwMode="auto">
          <a:xfrm>
            <a:off x="5218113" y="4219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concrète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08" name="Rectangle 21"/>
          <p:cNvSpPr>
            <a:spLocks noChangeArrowheads="1"/>
          </p:cNvSpPr>
          <p:nvPr/>
        </p:nvSpPr>
        <p:spPr bwMode="auto">
          <a:xfrm>
            <a:off x="5140325" y="5235575"/>
            <a:ext cx="1139825"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09" name="Text Box 22"/>
          <p:cNvSpPr txBox="1">
            <a:spLocks noChangeArrowheads="1"/>
          </p:cNvSpPr>
          <p:nvPr/>
        </p:nvSpPr>
        <p:spPr bwMode="auto">
          <a:xfrm>
            <a:off x="5252843" y="5235575"/>
            <a:ext cx="960828"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0" name="Text Box 23"/>
          <p:cNvSpPr txBox="1">
            <a:spLocks noChangeArrowheads="1"/>
          </p:cNvSpPr>
          <p:nvPr/>
        </p:nvSpPr>
        <p:spPr bwMode="auto">
          <a:xfrm>
            <a:off x="5218113" y="3287713"/>
            <a:ext cx="1012825" cy="703262"/>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11" name="Freeform 24"/>
          <p:cNvSpPr>
            <a:spLocks/>
          </p:cNvSpPr>
          <p:nvPr/>
        </p:nvSpPr>
        <p:spPr bwMode="auto">
          <a:xfrm>
            <a:off x="9085263" y="2271713"/>
            <a:ext cx="1174750" cy="3725862"/>
          </a:xfrm>
          <a:custGeom>
            <a:avLst/>
            <a:gdLst>
              <a:gd name="T0" fmla="*/ 2147483647 w 1838"/>
              <a:gd name="T1" fmla="*/ 0 h 5396"/>
              <a:gd name="T2" fmla="*/ 2147483647 w 1838"/>
              <a:gd name="T3" fmla="*/ 2147483647 h 5396"/>
              <a:gd name="T4" fmla="*/ 2147483647 w 1838"/>
              <a:gd name="T5" fmla="*/ 2147483647 h 5396"/>
              <a:gd name="T6" fmla="*/ 2147483647 w 1838"/>
              <a:gd name="T7" fmla="*/ 2147483647 h 5396"/>
              <a:gd name="T8" fmla="*/ 2147483647 w 1838"/>
              <a:gd name="T9" fmla="*/ 2147483647 h 5396"/>
              <a:gd name="T10" fmla="*/ 2147483647 w 1838"/>
              <a:gd name="T11" fmla="*/ 2147483647 h 5396"/>
              <a:gd name="T12" fmla="*/ 2147483647 w 1838"/>
              <a:gd name="T13" fmla="*/ 2147483647 h 5396"/>
              <a:gd name="T14" fmla="*/ 2147483647 w 1838"/>
              <a:gd name="T15" fmla="*/ 2147483647 h 5396"/>
              <a:gd name="T16" fmla="*/ 2147483647 w 1838"/>
              <a:gd name="T17" fmla="*/ 2147483647 h 5396"/>
              <a:gd name="T18" fmla="*/ 2147483647 w 1838"/>
              <a:gd name="T19" fmla="*/ 2147483647 h 5396"/>
              <a:gd name="T20" fmla="*/ 2147483647 w 1838"/>
              <a:gd name="T21" fmla="*/ 2147483647 h 5396"/>
              <a:gd name="T22" fmla="*/ 2147483647 w 1838"/>
              <a:gd name="T23" fmla="*/ 2147483647 h 5396"/>
              <a:gd name="T24" fmla="*/ 2147483647 w 1838"/>
              <a:gd name="T25" fmla="*/ 2147483647 h 5396"/>
              <a:gd name="T26" fmla="*/ 2147483647 w 1838"/>
              <a:gd name="T27" fmla="*/ 2147483647 h 5396"/>
              <a:gd name="T28" fmla="*/ 0 w 1838"/>
              <a:gd name="T29" fmla="*/ 2147483647 h 5396"/>
              <a:gd name="T30" fmla="*/ 0 w 1838"/>
              <a:gd name="T31" fmla="*/ 2147483647 h 5396"/>
              <a:gd name="T32" fmla="*/ 2147483647 w 1838"/>
              <a:gd name="T33" fmla="*/ 2147483647 h 5396"/>
              <a:gd name="T34" fmla="*/ 2147483647 w 1838"/>
              <a:gd name="T35" fmla="*/ 2147483647 h 5396"/>
              <a:gd name="T36" fmla="*/ 2147483647 w 1838"/>
              <a:gd name="T37" fmla="*/ 2147483647 h 5396"/>
              <a:gd name="T38" fmla="*/ 2147483647 w 1838"/>
              <a:gd name="T39" fmla="*/ 2147483647 h 5396"/>
              <a:gd name="T40" fmla="*/ 2147483647 w 1838"/>
              <a:gd name="T41" fmla="*/ 2147483647 h 5396"/>
              <a:gd name="T42" fmla="*/ 2147483647 w 1838"/>
              <a:gd name="T43" fmla="*/ 2147483647 h 5396"/>
              <a:gd name="T44" fmla="*/ 2147483647 w 1838"/>
              <a:gd name="T45" fmla="*/ 2147483647 h 5396"/>
              <a:gd name="T46" fmla="*/ 2147483647 w 1838"/>
              <a:gd name="T47" fmla="*/ 2147483647 h 5396"/>
              <a:gd name="T48" fmla="*/ 2147483647 w 1838"/>
              <a:gd name="T49" fmla="*/ 2147483647 h 5396"/>
              <a:gd name="T50" fmla="*/ 2147483647 w 1838"/>
              <a:gd name="T51" fmla="*/ 2147483647 h 5396"/>
              <a:gd name="T52" fmla="*/ 2147483647 w 1838"/>
              <a:gd name="T53" fmla="*/ 2147483647 h 5396"/>
              <a:gd name="T54" fmla="*/ 2147483647 w 1838"/>
              <a:gd name="T55" fmla="*/ 2147483647 h 5396"/>
              <a:gd name="T56" fmla="*/ 2147483647 w 1838"/>
              <a:gd name="T57" fmla="*/ 2147483647 h 5396"/>
              <a:gd name="T58" fmla="*/ 2147483647 w 1838"/>
              <a:gd name="T59" fmla="*/ 2147483647 h 5396"/>
              <a:gd name="T60" fmla="*/ 2147483647 w 1838"/>
              <a:gd name="T61" fmla="*/ 2147483647 h 5396"/>
              <a:gd name="T62" fmla="*/ 2147483647 w 1838"/>
              <a:gd name="T63" fmla="*/ 2147483647 h 5396"/>
              <a:gd name="T64" fmla="*/ 2147483647 w 1838"/>
              <a:gd name="T65" fmla="*/ 2147483647 h 5396"/>
              <a:gd name="T66" fmla="*/ 2147483647 w 1838"/>
              <a:gd name="T67" fmla="*/ 2147483647 h 5396"/>
              <a:gd name="T68" fmla="*/ 2147483647 w 1838"/>
              <a:gd name="T69" fmla="*/ 2147483647 h 5396"/>
              <a:gd name="T70" fmla="*/ 2147483647 w 1838"/>
              <a:gd name="T71" fmla="*/ 2147483647 h 5396"/>
              <a:gd name="T72" fmla="*/ 2147483647 w 1838"/>
              <a:gd name="T73" fmla="*/ 2147483647 h 5396"/>
              <a:gd name="T74" fmla="*/ 2147483647 w 1838"/>
              <a:gd name="T75" fmla="*/ 2147483647 h 5396"/>
              <a:gd name="T76" fmla="*/ 2147483647 w 1838"/>
              <a:gd name="T77" fmla="*/ 2147483647 h 5396"/>
              <a:gd name="T78" fmla="*/ 2147483647 w 1838"/>
              <a:gd name="T79" fmla="*/ 2147483647 h 5396"/>
              <a:gd name="T80" fmla="*/ 2147483647 w 1838"/>
              <a:gd name="T81" fmla="*/ 2147483647 h 5396"/>
              <a:gd name="T82" fmla="*/ 2147483647 w 1838"/>
              <a:gd name="T83" fmla="*/ 2147483647 h 5396"/>
              <a:gd name="T84" fmla="*/ 2147483647 w 1838"/>
              <a:gd name="T85" fmla="*/ 2147483647 h 5396"/>
              <a:gd name="T86" fmla="*/ 2147483647 w 1838"/>
              <a:gd name="T87" fmla="*/ 2147483647 h 5396"/>
              <a:gd name="T88" fmla="*/ 2147483647 w 1838"/>
              <a:gd name="T89" fmla="*/ 2147483647 h 5396"/>
              <a:gd name="T90" fmla="*/ 2147483647 w 1838"/>
              <a:gd name="T91" fmla="*/ 2147483647 h 5396"/>
              <a:gd name="T92" fmla="*/ 2147483647 w 1838"/>
              <a:gd name="T93" fmla="*/ 2147483647 h 5396"/>
              <a:gd name="T94" fmla="*/ 2147483647 w 1838"/>
              <a:gd name="T95" fmla="*/ 2147483647 h 5396"/>
              <a:gd name="T96" fmla="*/ 2147483647 w 1838"/>
              <a:gd name="T97" fmla="*/ 2147483647 h 5396"/>
              <a:gd name="T98" fmla="*/ 2147483647 w 1838"/>
              <a:gd name="T99" fmla="*/ 2147483647 h 5396"/>
              <a:gd name="T100" fmla="*/ 2147483647 w 1838"/>
              <a:gd name="T101" fmla="*/ 2147483647 h 5396"/>
              <a:gd name="T102" fmla="*/ 2147483647 w 1838"/>
              <a:gd name="T103" fmla="*/ 2147483647 h 5396"/>
              <a:gd name="T104" fmla="*/ 2147483647 w 1838"/>
              <a:gd name="T105" fmla="*/ 2147483647 h 5396"/>
              <a:gd name="T106" fmla="*/ 2147483647 w 1838"/>
              <a:gd name="T107" fmla="*/ 2147483647 h 5396"/>
              <a:gd name="T108" fmla="*/ 2147483647 w 1838"/>
              <a:gd name="T109" fmla="*/ 2147483647 h 5396"/>
              <a:gd name="T110" fmla="*/ 2147483647 w 1838"/>
              <a:gd name="T111" fmla="*/ 2147483647 h 5396"/>
              <a:gd name="T112" fmla="*/ 2147483647 w 1838"/>
              <a:gd name="T113" fmla="*/ 2147483647 h 5396"/>
              <a:gd name="T114" fmla="*/ 2147483647 w 1838"/>
              <a:gd name="T115" fmla="*/ 2147483647 h 5396"/>
              <a:gd name="T116" fmla="*/ 2147483647 w 1838"/>
              <a:gd name="T117" fmla="*/ 2147483647 h 5396"/>
              <a:gd name="T118" fmla="*/ 2147483647 w 1838"/>
              <a:gd name="T119" fmla="*/ 0 h 5396"/>
              <a:gd name="T120" fmla="*/ 2147483647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12" name="Rectangle 25"/>
          <p:cNvSpPr>
            <a:spLocks noChangeArrowheads="1"/>
          </p:cNvSpPr>
          <p:nvPr/>
        </p:nvSpPr>
        <p:spPr bwMode="auto">
          <a:xfrm>
            <a:off x="7612063" y="3287713"/>
            <a:ext cx="1104900" cy="592137"/>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3" name="Rectangle 26"/>
          <p:cNvSpPr>
            <a:spLocks noChangeArrowheads="1"/>
          </p:cNvSpPr>
          <p:nvPr/>
        </p:nvSpPr>
        <p:spPr bwMode="auto">
          <a:xfrm>
            <a:off x="7612063" y="2355850"/>
            <a:ext cx="1104900" cy="593725"/>
          </a:xfrm>
          <a:prstGeom prst="rect">
            <a:avLst/>
          </a:prstGeom>
          <a:solidFill>
            <a:srgbClr val="E6E6E6"/>
          </a:solidFill>
          <a:ln w="9525">
            <a:noFill/>
            <a:miter lim="800000"/>
            <a:headEnd/>
            <a:tailEnd/>
          </a:ln>
        </p:spPr>
        <p:txBody>
          <a:bodyPr/>
          <a:lstStyle/>
          <a:p>
            <a:endParaRPr lang="fr-FR"/>
          </a:p>
        </p:txBody>
      </p:sp>
      <p:sp>
        <p:nvSpPr>
          <p:cNvPr id="59414" name="Rectangle 27"/>
          <p:cNvSpPr>
            <a:spLocks noChangeArrowheads="1"/>
          </p:cNvSpPr>
          <p:nvPr/>
        </p:nvSpPr>
        <p:spPr bwMode="auto">
          <a:xfrm>
            <a:off x="7612063" y="2355850"/>
            <a:ext cx="1104900" cy="593725"/>
          </a:xfrm>
          <a:prstGeom prst="rect">
            <a:avLst/>
          </a:prstGeom>
          <a:solidFill>
            <a:srgbClr val="E6E6E6"/>
          </a:solidFill>
          <a:ln w="9525">
            <a:solidFill>
              <a:schemeClr val="tx1"/>
            </a:solidFill>
            <a:miter lim="800000"/>
            <a:headEnd/>
            <a:tailEnd/>
          </a:ln>
        </p:spPr>
        <p:txBody>
          <a:bodyPr wrap="none" lIns="106674" tIns="53337" rIns="106674" bIns="53337" anchor="ctr"/>
          <a:lstStyle/>
          <a:p>
            <a:pPr algn="ctr" defTabSz="1066800">
              <a:lnSpc>
                <a:spcPct val="100000"/>
              </a:lnSpc>
            </a:pPr>
            <a:r>
              <a:rPr lang="en-US" sz="1300" b="0">
                <a:solidFill>
                  <a:srgbClr val="000000"/>
                </a:solidFill>
                <a:latin typeface="Times New Roman" pitchFamily="18" charset="0"/>
                <a:ea typeface="Osaka" charset="-128"/>
              </a:rPr>
              <a:t>Modèle</a:t>
            </a:r>
          </a:p>
          <a:p>
            <a:pPr algn="ctr" defTabSz="1066800">
              <a:lnSpc>
                <a:spcPct val="100000"/>
              </a:lnSpc>
            </a:pPr>
            <a:r>
              <a:rPr lang="en-US" sz="1300" b="0">
                <a:solidFill>
                  <a:srgbClr val="000000"/>
                </a:solidFill>
                <a:latin typeface="Times New Roman" pitchFamily="18" charset="0"/>
                <a:ea typeface="Osaka" charset="-128"/>
              </a:rPr>
              <a:t>Tâches et</a:t>
            </a:r>
          </a:p>
          <a:p>
            <a:pPr algn="ctr" defTabSz="1066800">
              <a:lnSpc>
                <a:spcPct val="100000"/>
              </a:lnSpc>
            </a:pPr>
            <a:r>
              <a:rPr lang="en-US" sz="1300" b="0">
                <a:solidFill>
                  <a:srgbClr val="000000"/>
                </a:solidFill>
                <a:latin typeface="Times New Roman" pitchFamily="18" charset="0"/>
                <a:ea typeface="Osaka" charset="-128"/>
              </a:rPr>
              <a:t>Concepts</a:t>
            </a:r>
            <a:endParaRPr lang="fr-FR" sz="1300" b="0">
              <a:solidFill>
                <a:srgbClr val="000000"/>
              </a:solidFill>
              <a:latin typeface="Times New Roman" pitchFamily="18" charset="0"/>
              <a:ea typeface="Osaka" charset="-128"/>
            </a:endParaRPr>
          </a:p>
        </p:txBody>
      </p:sp>
      <p:sp>
        <p:nvSpPr>
          <p:cNvPr id="59415" name="Rectangle 28"/>
          <p:cNvSpPr>
            <a:spLocks noChangeArrowheads="1"/>
          </p:cNvSpPr>
          <p:nvPr/>
        </p:nvSpPr>
        <p:spPr bwMode="auto">
          <a:xfrm>
            <a:off x="7612063" y="4219575"/>
            <a:ext cx="11049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6" name="Rectangle 29"/>
          <p:cNvSpPr>
            <a:spLocks noChangeArrowheads="1"/>
          </p:cNvSpPr>
          <p:nvPr/>
        </p:nvSpPr>
        <p:spPr bwMode="auto">
          <a:xfrm>
            <a:off x="7502525" y="5273675"/>
            <a:ext cx="1130300" cy="592138"/>
          </a:xfrm>
          <a:prstGeom prst="rect">
            <a:avLst/>
          </a:prstGeom>
          <a:solidFill>
            <a:srgbClr val="E6E6E6"/>
          </a:solidFill>
          <a:ln w="9525">
            <a:solidFill>
              <a:schemeClr val="tx1"/>
            </a:solidFill>
            <a:miter lim="800000"/>
            <a:headEnd/>
            <a:tailEnd/>
          </a:ln>
        </p:spPr>
        <p:txBody>
          <a:bodyPr wrap="none" anchor="ctr"/>
          <a:lstStyle/>
          <a:p>
            <a:endParaRPr lang="fr-FR"/>
          </a:p>
        </p:txBody>
      </p:sp>
      <p:sp>
        <p:nvSpPr>
          <p:cNvPr id="59417" name="Text Box 30"/>
          <p:cNvSpPr txBox="1">
            <a:spLocks noChangeArrowheads="1"/>
          </p:cNvSpPr>
          <p:nvPr/>
        </p:nvSpPr>
        <p:spPr bwMode="auto">
          <a:xfrm>
            <a:off x="7659688" y="3287713"/>
            <a:ext cx="1012825" cy="663575"/>
          </a:xfrm>
          <a:prstGeom prst="rect">
            <a:avLst/>
          </a:prstGeom>
          <a:noFill/>
          <a:ln w="9525">
            <a:noFill/>
            <a:miter lim="800000"/>
            <a:headEnd/>
            <a:tailEnd/>
          </a:ln>
        </p:spPr>
        <p:txBody>
          <a:bodyPr lIns="106674" tIns="53337" rIns="106674" bIns="53337">
            <a:spAutoFit/>
          </a:bodyPr>
          <a:lstStyle/>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a:p>
            <a:pPr algn="ctr" defTabSz="1066800">
              <a:lnSpc>
                <a:spcPct val="100000"/>
              </a:lnSpc>
            </a:pPr>
            <a:endParaRPr lang="en-US" sz="1300" b="0">
              <a:latin typeface="Times New Roman" pitchFamily="18" charset="0"/>
              <a:ea typeface="Osaka" charset="-128"/>
            </a:endParaRPr>
          </a:p>
        </p:txBody>
      </p:sp>
      <p:sp>
        <p:nvSpPr>
          <p:cNvPr id="59418" name="Line 31"/>
          <p:cNvSpPr>
            <a:spLocks noChangeShapeType="1"/>
          </p:cNvSpPr>
          <p:nvPr/>
        </p:nvSpPr>
        <p:spPr bwMode="auto">
          <a:xfrm>
            <a:off x="1443038" y="1847850"/>
            <a:ext cx="8194675" cy="0"/>
          </a:xfrm>
          <a:prstGeom prst="line">
            <a:avLst/>
          </a:prstGeom>
          <a:noFill/>
          <a:ln w="9525">
            <a:solidFill>
              <a:schemeClr val="tx1"/>
            </a:solidFill>
            <a:round/>
            <a:headEnd/>
            <a:tailEnd/>
          </a:ln>
        </p:spPr>
        <p:txBody>
          <a:bodyPr wrap="none" anchor="ctr"/>
          <a:lstStyle/>
          <a:p>
            <a:endParaRPr lang="fr-FR"/>
          </a:p>
        </p:txBody>
      </p:sp>
      <p:sp>
        <p:nvSpPr>
          <p:cNvPr id="59419" name="Rectangle 32"/>
          <p:cNvSpPr>
            <a:spLocks noChangeArrowheads="1"/>
          </p:cNvSpPr>
          <p:nvPr/>
        </p:nvSpPr>
        <p:spPr bwMode="auto">
          <a:xfrm>
            <a:off x="6046788" y="1847850"/>
            <a:ext cx="2332037" cy="236538"/>
          </a:xfrm>
          <a:prstGeom prst="rect">
            <a:avLst/>
          </a:prstGeom>
          <a:noFill/>
          <a:ln w="9525">
            <a:noFill/>
            <a:miter lim="800000"/>
            <a:headEnd/>
            <a:tailEnd/>
          </a:ln>
        </p:spPr>
        <p:txBody>
          <a:bodyPr lIns="0" tIns="0" rIns="0" bIns="0">
            <a:spAutoFit/>
          </a:bodyPr>
          <a:lstStyle/>
          <a:p>
            <a:pPr defTabSz="1066800">
              <a:lnSpc>
                <a:spcPct val="100000"/>
              </a:lnSpc>
            </a:pPr>
            <a:r>
              <a:rPr lang="en-US" sz="1600">
                <a:solidFill>
                  <a:srgbClr val="000000"/>
                </a:solidFill>
                <a:latin typeface="Times New Roman" pitchFamily="18" charset="0"/>
                <a:ea typeface="Osaka" charset="-128"/>
              </a:rPr>
              <a:t>Modèles archétypes</a:t>
            </a:r>
            <a:endParaRPr lang="en-US" sz="2800" b="0">
              <a:latin typeface="Times New Roman" pitchFamily="18" charset="0"/>
              <a:ea typeface="Osaka" charset="-128"/>
            </a:endParaRPr>
          </a:p>
        </p:txBody>
      </p:sp>
      <p:sp>
        <p:nvSpPr>
          <p:cNvPr id="59420" name="Line 33"/>
          <p:cNvSpPr>
            <a:spLocks noChangeShapeType="1"/>
          </p:cNvSpPr>
          <p:nvPr/>
        </p:nvSpPr>
        <p:spPr bwMode="auto">
          <a:xfrm flipV="1">
            <a:off x="1443038" y="1847850"/>
            <a:ext cx="0" cy="423863"/>
          </a:xfrm>
          <a:prstGeom prst="line">
            <a:avLst/>
          </a:prstGeom>
          <a:noFill/>
          <a:ln w="9525">
            <a:solidFill>
              <a:schemeClr val="tx1"/>
            </a:solidFill>
            <a:round/>
            <a:headEnd/>
            <a:tailEnd/>
          </a:ln>
        </p:spPr>
        <p:txBody>
          <a:bodyPr wrap="none" anchor="ctr"/>
          <a:lstStyle/>
          <a:p>
            <a:endParaRPr lang="fr-FR"/>
          </a:p>
        </p:txBody>
      </p:sp>
      <p:sp>
        <p:nvSpPr>
          <p:cNvPr id="59421" name="Line 34"/>
          <p:cNvSpPr>
            <a:spLocks noChangeShapeType="1"/>
          </p:cNvSpPr>
          <p:nvPr/>
        </p:nvSpPr>
        <p:spPr bwMode="auto">
          <a:xfrm>
            <a:off x="4205288"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2" name="Rectangle 35"/>
          <p:cNvSpPr>
            <a:spLocks noChangeArrowheads="1"/>
          </p:cNvSpPr>
          <p:nvPr/>
        </p:nvSpPr>
        <p:spPr bwMode="auto">
          <a:xfrm>
            <a:off x="9361488" y="2355850"/>
            <a:ext cx="828675" cy="203200"/>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Config 2</a:t>
            </a:r>
            <a:endParaRPr lang="en-US" sz="2800" b="0">
              <a:latin typeface="Times New Roman" pitchFamily="18" charset="0"/>
              <a:ea typeface="Osaka" charset="-128"/>
            </a:endParaRPr>
          </a:p>
        </p:txBody>
      </p:sp>
      <p:sp>
        <p:nvSpPr>
          <p:cNvPr id="59423" name="Line 36"/>
          <p:cNvSpPr>
            <a:spLocks noChangeShapeType="1"/>
          </p:cNvSpPr>
          <p:nvPr/>
        </p:nvSpPr>
        <p:spPr bwMode="auto">
          <a:xfrm>
            <a:off x="9637713" y="1847850"/>
            <a:ext cx="0" cy="423863"/>
          </a:xfrm>
          <a:prstGeom prst="line">
            <a:avLst/>
          </a:prstGeom>
          <a:noFill/>
          <a:ln w="9525">
            <a:solidFill>
              <a:schemeClr val="tx1"/>
            </a:solidFill>
            <a:round/>
            <a:headEnd/>
            <a:tailEnd type="triangle" w="med" len="med"/>
          </a:ln>
        </p:spPr>
        <p:txBody>
          <a:bodyPr wrap="none" anchor="ctr"/>
          <a:lstStyle/>
          <a:p>
            <a:endParaRPr lang="fr-FR"/>
          </a:p>
        </p:txBody>
      </p:sp>
      <p:sp>
        <p:nvSpPr>
          <p:cNvPr id="59424" name="Freeform 37"/>
          <p:cNvSpPr>
            <a:spLocks/>
          </p:cNvSpPr>
          <p:nvPr/>
        </p:nvSpPr>
        <p:spPr bwMode="auto">
          <a:xfrm>
            <a:off x="37449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5" name="Freeform 38"/>
          <p:cNvSpPr>
            <a:spLocks/>
          </p:cNvSpPr>
          <p:nvPr/>
        </p:nvSpPr>
        <p:spPr bwMode="auto">
          <a:xfrm>
            <a:off x="3744913" y="3625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6" name="Freeform 39"/>
          <p:cNvSpPr>
            <a:spLocks/>
          </p:cNvSpPr>
          <p:nvPr/>
        </p:nvSpPr>
        <p:spPr bwMode="auto">
          <a:xfrm>
            <a:off x="3744913" y="4049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7" name="Freeform 40"/>
          <p:cNvSpPr>
            <a:spLocks/>
          </p:cNvSpPr>
          <p:nvPr/>
        </p:nvSpPr>
        <p:spPr bwMode="auto">
          <a:xfrm>
            <a:off x="3744913" y="4473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8" name="Freeform 41"/>
          <p:cNvSpPr>
            <a:spLocks/>
          </p:cNvSpPr>
          <p:nvPr/>
        </p:nvSpPr>
        <p:spPr bwMode="auto">
          <a:xfrm>
            <a:off x="3744913" y="5065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29" name="Freeform 42"/>
          <p:cNvSpPr>
            <a:spLocks/>
          </p:cNvSpPr>
          <p:nvPr/>
        </p:nvSpPr>
        <p:spPr bwMode="auto">
          <a:xfrm>
            <a:off x="3744913" y="5489575"/>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0" name="Rectangle 43"/>
          <p:cNvSpPr>
            <a:spLocks noChangeArrowheads="1"/>
          </p:cNvSpPr>
          <p:nvPr/>
        </p:nvSpPr>
        <p:spPr bwMode="auto">
          <a:xfrm>
            <a:off x="38369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31" name="Rectangle 44"/>
          <p:cNvSpPr>
            <a:spLocks noChangeArrowheads="1"/>
          </p:cNvSpPr>
          <p:nvPr/>
        </p:nvSpPr>
        <p:spPr bwMode="auto">
          <a:xfrm>
            <a:off x="38369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32" name="Rectangle 45"/>
          <p:cNvSpPr>
            <a:spLocks noChangeArrowheads="1"/>
          </p:cNvSpPr>
          <p:nvPr/>
        </p:nvSpPr>
        <p:spPr bwMode="auto">
          <a:xfrm>
            <a:off x="3836988" y="362585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33" name="Rectangle 46"/>
          <p:cNvSpPr>
            <a:spLocks noChangeArrowheads="1"/>
          </p:cNvSpPr>
          <p:nvPr/>
        </p:nvSpPr>
        <p:spPr bwMode="auto">
          <a:xfrm>
            <a:off x="3775075" y="4049713"/>
            <a:ext cx="798513"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4" name="Rectangle 47"/>
          <p:cNvSpPr>
            <a:spLocks noChangeArrowheads="1"/>
          </p:cNvSpPr>
          <p:nvPr/>
        </p:nvSpPr>
        <p:spPr bwMode="auto">
          <a:xfrm>
            <a:off x="3744913" y="4473575"/>
            <a:ext cx="92075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5" name="Rectangle 48"/>
          <p:cNvSpPr>
            <a:spLocks noChangeArrowheads="1"/>
          </p:cNvSpPr>
          <p:nvPr/>
        </p:nvSpPr>
        <p:spPr bwMode="auto">
          <a:xfrm>
            <a:off x="3836988" y="5065713"/>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36" name="Rectangle 49"/>
          <p:cNvSpPr>
            <a:spLocks noChangeArrowheads="1"/>
          </p:cNvSpPr>
          <p:nvPr/>
        </p:nvSpPr>
        <p:spPr bwMode="auto">
          <a:xfrm>
            <a:off x="3836988" y="5489575"/>
            <a:ext cx="736600" cy="373063"/>
          </a:xfrm>
          <a:prstGeom prst="rect">
            <a:avLst/>
          </a:prstGeom>
          <a:noFill/>
          <a:ln w="9525">
            <a:noFill/>
            <a:miter lim="800000"/>
            <a:headEnd/>
            <a:tailEnd/>
          </a:ln>
        </p:spPr>
        <p:txBody>
          <a:bodyPr lIns="0" tIns="0" rIns="0" bIns="0">
            <a:spAutoFit/>
          </a:bodyPr>
          <a:lstStyle/>
          <a:p>
            <a:pPr algn="ctr" defTabSz="1066800">
              <a:lnSpc>
                <a:spcPct val="100000"/>
              </a:lnSpc>
            </a:pPr>
            <a:r>
              <a:rPr lang="en-US" sz="1300" b="0" dirty="0">
                <a:solidFill>
                  <a:srgbClr val="000000"/>
                </a:solidFill>
                <a:latin typeface="Times New Roman" pitchFamily="18" charset="0"/>
                <a:ea typeface="Osaka" charset="-128"/>
              </a:rPr>
              <a:t>Transition</a:t>
            </a:r>
          </a:p>
          <a:p>
            <a:pPr algn="ctr" defTabSz="1066800">
              <a:lnSpc>
                <a:spcPct val="100000"/>
              </a:lnSpc>
            </a:pPr>
            <a:endParaRPr lang="en-US" sz="1300" b="0" dirty="0">
              <a:solidFill>
                <a:srgbClr val="000000"/>
              </a:solidFill>
              <a:latin typeface="Times New Roman" pitchFamily="18" charset="0"/>
              <a:ea typeface="Osaka" charset="-128"/>
            </a:endParaRPr>
          </a:p>
        </p:txBody>
      </p:sp>
      <p:sp>
        <p:nvSpPr>
          <p:cNvPr id="59437" name="Freeform 50"/>
          <p:cNvSpPr>
            <a:spLocks/>
          </p:cNvSpPr>
          <p:nvPr/>
        </p:nvSpPr>
        <p:spPr bwMode="auto">
          <a:xfrm>
            <a:off x="9269413" y="2609850"/>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38" name="Rectangle 51"/>
          <p:cNvSpPr>
            <a:spLocks noChangeArrowheads="1"/>
          </p:cNvSpPr>
          <p:nvPr/>
        </p:nvSpPr>
        <p:spPr bwMode="auto">
          <a:xfrm>
            <a:off x="9361488" y="2609850"/>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439" name="Freeform 52"/>
          <p:cNvSpPr>
            <a:spLocks/>
          </p:cNvSpPr>
          <p:nvPr/>
        </p:nvSpPr>
        <p:spPr bwMode="auto">
          <a:xfrm>
            <a:off x="9269413" y="3033713"/>
            <a:ext cx="903287" cy="381000"/>
          </a:xfrm>
          <a:custGeom>
            <a:avLst/>
            <a:gdLst>
              <a:gd name="T0" fmla="*/ 2147483647 w 1377"/>
              <a:gd name="T1" fmla="*/ 0 h 574"/>
              <a:gd name="T2" fmla="*/ 2147483647 w 1377"/>
              <a:gd name="T3" fmla="*/ 2147483647 h 574"/>
              <a:gd name="T4" fmla="*/ 2147483647 w 1377"/>
              <a:gd name="T5" fmla="*/ 2147483647 h 574"/>
              <a:gd name="T6" fmla="*/ 2147483647 w 1377"/>
              <a:gd name="T7" fmla="*/ 2147483647 h 574"/>
              <a:gd name="T8" fmla="*/ 2147483647 w 1377"/>
              <a:gd name="T9" fmla="*/ 2147483647 h 574"/>
              <a:gd name="T10" fmla="*/ 2147483647 w 1377"/>
              <a:gd name="T11" fmla="*/ 2147483647 h 574"/>
              <a:gd name="T12" fmla="*/ 2147483647 w 1377"/>
              <a:gd name="T13" fmla="*/ 2147483647 h 574"/>
              <a:gd name="T14" fmla="*/ 2147483647 w 1377"/>
              <a:gd name="T15" fmla="*/ 2147483647 h 574"/>
              <a:gd name="T16" fmla="*/ 0 w 1377"/>
              <a:gd name="T17" fmla="*/ 2147483647 h 574"/>
              <a:gd name="T18" fmla="*/ 0 w 1377"/>
              <a:gd name="T19" fmla="*/ 2147483647 h 574"/>
              <a:gd name="T20" fmla="*/ 2147483647 w 1377"/>
              <a:gd name="T21" fmla="*/ 2147483647 h 574"/>
              <a:gd name="T22" fmla="*/ 2147483647 w 1377"/>
              <a:gd name="T23" fmla="*/ 2147483647 h 574"/>
              <a:gd name="T24" fmla="*/ 2147483647 w 1377"/>
              <a:gd name="T25" fmla="*/ 2147483647 h 574"/>
              <a:gd name="T26" fmla="*/ 2147483647 w 1377"/>
              <a:gd name="T27" fmla="*/ 2147483647 h 574"/>
              <a:gd name="T28" fmla="*/ 2147483647 w 1377"/>
              <a:gd name="T29" fmla="*/ 2147483647 h 574"/>
              <a:gd name="T30" fmla="*/ 2147483647 w 1377"/>
              <a:gd name="T31" fmla="*/ 2147483647 h 574"/>
              <a:gd name="T32" fmla="*/ 2147483647 w 1377"/>
              <a:gd name="T33" fmla="*/ 2147483647 h 574"/>
              <a:gd name="T34" fmla="*/ 2147483647 w 1377"/>
              <a:gd name="T35" fmla="*/ 2147483647 h 574"/>
              <a:gd name="T36" fmla="*/ 2147483647 w 1377"/>
              <a:gd name="T37" fmla="*/ 2147483647 h 574"/>
              <a:gd name="T38" fmla="*/ 2147483647 w 1377"/>
              <a:gd name="T39" fmla="*/ 2147483647 h 574"/>
              <a:gd name="T40" fmla="*/ 2147483647 w 1377"/>
              <a:gd name="T41" fmla="*/ 2147483647 h 574"/>
              <a:gd name="T42" fmla="*/ 2147483647 w 1377"/>
              <a:gd name="T43" fmla="*/ 2147483647 h 574"/>
              <a:gd name="T44" fmla="*/ 2147483647 w 1377"/>
              <a:gd name="T45" fmla="*/ 2147483647 h 574"/>
              <a:gd name="T46" fmla="*/ 2147483647 w 1377"/>
              <a:gd name="T47" fmla="*/ 2147483647 h 574"/>
              <a:gd name="T48" fmla="*/ 2147483647 w 1377"/>
              <a:gd name="T49" fmla="*/ 2147483647 h 574"/>
              <a:gd name="T50" fmla="*/ 2147483647 w 1377"/>
              <a:gd name="T51" fmla="*/ 2147483647 h 574"/>
              <a:gd name="T52" fmla="*/ 2147483647 w 1377"/>
              <a:gd name="T53" fmla="*/ 2147483647 h 574"/>
              <a:gd name="T54" fmla="*/ 2147483647 w 1377"/>
              <a:gd name="T55" fmla="*/ 2147483647 h 574"/>
              <a:gd name="T56" fmla="*/ 2147483647 w 1377"/>
              <a:gd name="T57" fmla="*/ 2147483647 h 574"/>
              <a:gd name="T58" fmla="*/ 2147483647 w 1377"/>
              <a:gd name="T59" fmla="*/ 2147483647 h 574"/>
              <a:gd name="T60" fmla="*/ 2147483647 w 1377"/>
              <a:gd name="T61" fmla="*/ 2147483647 h 574"/>
              <a:gd name="T62" fmla="*/ 2147483647 w 1377"/>
              <a:gd name="T63" fmla="*/ 2147483647 h 574"/>
              <a:gd name="T64" fmla="*/ 2147483647 w 1377"/>
              <a:gd name="T65" fmla="*/ 2147483647 h 574"/>
              <a:gd name="T66" fmla="*/ 2147483647 w 1377"/>
              <a:gd name="T67" fmla="*/ 2147483647 h 574"/>
              <a:gd name="T68" fmla="*/ 2147483647 w 1377"/>
              <a:gd name="T69" fmla="*/ 2147483647 h 574"/>
              <a:gd name="T70" fmla="*/ 2147483647 w 1377"/>
              <a:gd name="T71" fmla="*/ 0 h 574"/>
              <a:gd name="T72" fmla="*/ 2147483647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40" name="Rectangle 53"/>
          <p:cNvSpPr>
            <a:spLocks noChangeArrowheads="1"/>
          </p:cNvSpPr>
          <p:nvPr/>
        </p:nvSpPr>
        <p:spPr bwMode="auto">
          <a:xfrm>
            <a:off x="9361488" y="3033713"/>
            <a:ext cx="736600" cy="187325"/>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grpSp>
        <p:nvGrpSpPr>
          <p:cNvPr id="59441" name="Group 54"/>
          <p:cNvGrpSpPr>
            <a:grpSpLocks/>
          </p:cNvGrpSpPr>
          <p:nvPr/>
        </p:nvGrpSpPr>
        <p:grpSpPr bwMode="auto">
          <a:xfrm>
            <a:off x="9269413" y="3625850"/>
            <a:ext cx="903287" cy="1228725"/>
            <a:chOff x="4800" y="1584"/>
            <a:chExt cx="471" cy="696"/>
          </a:xfrm>
        </p:grpSpPr>
        <p:sp>
          <p:nvSpPr>
            <p:cNvPr id="59519" name="Freeform 55"/>
            <p:cNvSpPr>
              <a:spLocks/>
            </p:cNvSpPr>
            <p:nvPr/>
          </p:nvSpPr>
          <p:spPr bwMode="auto">
            <a:xfrm>
              <a:off x="4800" y="158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0" name="Rectangle 56"/>
            <p:cNvSpPr>
              <a:spLocks noChangeArrowheads="1"/>
            </p:cNvSpPr>
            <p:nvPr/>
          </p:nvSpPr>
          <p:spPr bwMode="auto">
            <a:xfrm>
              <a:off x="4848" y="158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latin typeface="Times New Roman" pitchFamily="18" charset="0"/>
                <a:ea typeface="Osaka" charset="-128"/>
              </a:endParaRPr>
            </a:p>
          </p:txBody>
        </p:sp>
        <p:sp>
          <p:nvSpPr>
            <p:cNvPr id="59521" name="Freeform 57"/>
            <p:cNvSpPr>
              <a:spLocks/>
            </p:cNvSpPr>
            <p:nvPr/>
          </p:nvSpPr>
          <p:spPr bwMode="auto">
            <a:xfrm>
              <a:off x="4800" y="182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2" name="Rectangle 58"/>
            <p:cNvSpPr>
              <a:spLocks noChangeArrowheads="1"/>
            </p:cNvSpPr>
            <p:nvPr/>
          </p:nvSpPr>
          <p:spPr bwMode="auto">
            <a:xfrm>
              <a:off x="4848" y="182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23" name="Freeform 59"/>
            <p:cNvSpPr>
              <a:spLocks/>
            </p:cNvSpPr>
            <p:nvPr/>
          </p:nvSpPr>
          <p:spPr bwMode="auto">
            <a:xfrm>
              <a:off x="4800" y="206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24" name="Rectangle 60"/>
            <p:cNvSpPr>
              <a:spLocks noChangeArrowheads="1"/>
            </p:cNvSpPr>
            <p:nvPr/>
          </p:nvSpPr>
          <p:spPr bwMode="auto">
            <a:xfrm>
              <a:off x="4848" y="206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2" name="Group 61"/>
          <p:cNvGrpSpPr>
            <a:grpSpLocks/>
          </p:cNvGrpSpPr>
          <p:nvPr/>
        </p:nvGrpSpPr>
        <p:grpSpPr bwMode="auto">
          <a:xfrm>
            <a:off x="9269413" y="5065713"/>
            <a:ext cx="920750" cy="804862"/>
            <a:chOff x="4800" y="2304"/>
            <a:chExt cx="480" cy="456"/>
          </a:xfrm>
        </p:grpSpPr>
        <p:sp>
          <p:nvSpPr>
            <p:cNvPr id="59515" name="Freeform 62"/>
            <p:cNvSpPr>
              <a:spLocks/>
            </p:cNvSpPr>
            <p:nvPr/>
          </p:nvSpPr>
          <p:spPr bwMode="auto">
            <a:xfrm>
              <a:off x="4800" y="230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6" name="Rectangle 63"/>
            <p:cNvSpPr>
              <a:spLocks noChangeArrowheads="1"/>
            </p:cNvSpPr>
            <p:nvPr/>
          </p:nvSpPr>
          <p:spPr bwMode="auto">
            <a:xfrm>
              <a:off x="4800" y="2304"/>
              <a:ext cx="480"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sp>
          <p:nvSpPr>
            <p:cNvPr id="59517" name="Freeform 64"/>
            <p:cNvSpPr>
              <a:spLocks/>
            </p:cNvSpPr>
            <p:nvPr/>
          </p:nvSpPr>
          <p:spPr bwMode="auto">
            <a:xfrm>
              <a:off x="4800" y="2544"/>
              <a:ext cx="471" cy="216"/>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1 h 574"/>
                <a:gd name="T20" fmla="*/ 0 w 1377"/>
                <a:gd name="T21" fmla="*/ 1 h 574"/>
                <a:gd name="T22" fmla="*/ 0 w 1377"/>
                <a:gd name="T23" fmla="*/ 1 h 574"/>
                <a:gd name="T24" fmla="*/ 0 w 1377"/>
                <a:gd name="T25" fmla="*/ 1 h 574"/>
                <a:gd name="T26" fmla="*/ 0 w 1377"/>
                <a:gd name="T27" fmla="*/ 1 h 574"/>
                <a:gd name="T28" fmla="*/ 0 w 1377"/>
                <a:gd name="T29" fmla="*/ 1 h 574"/>
                <a:gd name="T30" fmla="*/ 0 w 1377"/>
                <a:gd name="T31" fmla="*/ 1 h 574"/>
                <a:gd name="T32" fmla="*/ 0 w 1377"/>
                <a:gd name="T33" fmla="*/ 1 h 574"/>
                <a:gd name="T34" fmla="*/ 0 w 1377"/>
                <a:gd name="T35" fmla="*/ 1 h 574"/>
                <a:gd name="T36" fmla="*/ 1 w 1377"/>
                <a:gd name="T37" fmla="*/ 1 h 574"/>
                <a:gd name="T38" fmla="*/ 1 w 1377"/>
                <a:gd name="T39" fmla="*/ 1 h 574"/>
                <a:gd name="T40" fmla="*/ 1 w 1377"/>
                <a:gd name="T41" fmla="*/ 1 h 574"/>
                <a:gd name="T42" fmla="*/ 1 w 1377"/>
                <a:gd name="T43" fmla="*/ 1 h 574"/>
                <a:gd name="T44" fmla="*/ 1 w 1377"/>
                <a:gd name="T45" fmla="*/ 1 h 574"/>
                <a:gd name="T46" fmla="*/ 1 w 1377"/>
                <a:gd name="T47" fmla="*/ 1 h 574"/>
                <a:gd name="T48" fmla="*/ 1 w 1377"/>
                <a:gd name="T49" fmla="*/ 1 h 574"/>
                <a:gd name="T50" fmla="*/ 1 w 1377"/>
                <a:gd name="T51" fmla="*/ 1 h 574"/>
                <a:gd name="T52" fmla="*/ 1 w 1377"/>
                <a:gd name="T53" fmla="*/ 1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18" name="Rectangle 65"/>
            <p:cNvSpPr>
              <a:spLocks noChangeArrowheads="1"/>
            </p:cNvSpPr>
            <p:nvPr/>
          </p:nvSpPr>
          <p:spPr bwMode="auto">
            <a:xfrm>
              <a:off x="4848" y="2544"/>
              <a:ext cx="384" cy="106"/>
            </a:xfrm>
            <a:prstGeom prst="rect">
              <a:avLst/>
            </a:prstGeom>
            <a:noFill/>
            <a:ln w="9525">
              <a:noFill/>
              <a:miter lim="800000"/>
              <a:headEnd/>
              <a:tailEnd/>
            </a:ln>
          </p:spPr>
          <p:txBody>
            <a:bodyPr lIns="0" tIns="0" rIns="0" bIns="0">
              <a:spAutoFit/>
            </a:bodyPr>
            <a:lstStyle/>
            <a:p>
              <a:pPr algn="ctr" defTabSz="1066800">
                <a:lnSpc>
                  <a:spcPct val="100000"/>
                </a:lnSpc>
              </a:pPr>
              <a:endParaRPr lang="en-US" sz="1300" b="0">
                <a:solidFill>
                  <a:srgbClr val="000000"/>
                </a:solidFill>
                <a:latin typeface="Times New Roman" pitchFamily="18" charset="0"/>
                <a:ea typeface="Osaka" charset="-128"/>
              </a:endParaRPr>
            </a:p>
          </p:txBody>
        </p:sp>
      </p:grpSp>
      <p:grpSp>
        <p:nvGrpSpPr>
          <p:cNvPr id="59443" name="Group 66"/>
          <p:cNvGrpSpPr>
            <a:grpSpLocks/>
          </p:cNvGrpSpPr>
          <p:nvPr/>
        </p:nvGrpSpPr>
        <p:grpSpPr bwMode="auto">
          <a:xfrm flipH="1">
            <a:off x="8716963" y="2525713"/>
            <a:ext cx="533400" cy="2192337"/>
            <a:chOff x="2387" y="1061"/>
            <a:chExt cx="278" cy="1243"/>
          </a:xfrm>
        </p:grpSpPr>
        <p:sp>
          <p:nvSpPr>
            <p:cNvPr id="59510" name="Line 67"/>
            <p:cNvSpPr>
              <a:spLocks noChangeShapeType="1"/>
            </p:cNvSpPr>
            <p:nvPr/>
          </p:nvSpPr>
          <p:spPr bwMode="auto">
            <a:xfrm flipV="1">
              <a:off x="2391" y="1061"/>
              <a:ext cx="272" cy="159"/>
            </a:xfrm>
            <a:prstGeom prst="line">
              <a:avLst/>
            </a:prstGeom>
            <a:noFill/>
            <a:ln w="9525">
              <a:solidFill>
                <a:schemeClr val="bg2"/>
              </a:solidFill>
              <a:round/>
              <a:headEnd/>
              <a:tailEnd type="triangle" w="sm" len="sm"/>
            </a:ln>
          </p:spPr>
          <p:txBody>
            <a:bodyPr wrap="none" anchor="ctr"/>
            <a:lstStyle/>
            <a:p>
              <a:endParaRPr lang="fr-FR"/>
            </a:p>
          </p:txBody>
        </p:sp>
        <p:sp>
          <p:nvSpPr>
            <p:cNvPr id="59511" name="Line 68"/>
            <p:cNvSpPr>
              <a:spLocks noChangeShapeType="1"/>
            </p:cNvSpPr>
            <p:nvPr/>
          </p:nvSpPr>
          <p:spPr bwMode="auto">
            <a:xfrm flipV="1">
              <a:off x="2387" y="1121"/>
              <a:ext cx="278" cy="383"/>
            </a:xfrm>
            <a:prstGeom prst="line">
              <a:avLst/>
            </a:prstGeom>
            <a:noFill/>
            <a:ln w="9525">
              <a:solidFill>
                <a:schemeClr val="bg2"/>
              </a:solidFill>
              <a:round/>
              <a:headEnd/>
              <a:tailEnd type="triangle" w="sm" len="sm"/>
            </a:ln>
          </p:spPr>
          <p:txBody>
            <a:bodyPr wrap="none" anchor="ctr"/>
            <a:lstStyle/>
            <a:p>
              <a:endParaRPr lang="fr-FR"/>
            </a:p>
          </p:txBody>
        </p:sp>
        <p:sp>
          <p:nvSpPr>
            <p:cNvPr id="59512" name="Line 69"/>
            <p:cNvSpPr>
              <a:spLocks noChangeShapeType="1"/>
            </p:cNvSpPr>
            <p:nvPr/>
          </p:nvSpPr>
          <p:spPr bwMode="auto">
            <a:xfrm flipV="1">
              <a:off x="2387" y="1212"/>
              <a:ext cx="274" cy="580"/>
            </a:xfrm>
            <a:prstGeom prst="line">
              <a:avLst/>
            </a:prstGeom>
            <a:noFill/>
            <a:ln w="9525">
              <a:solidFill>
                <a:schemeClr val="bg2"/>
              </a:solidFill>
              <a:round/>
              <a:headEnd/>
              <a:tailEnd type="triangle" w="sm" len="sm"/>
            </a:ln>
          </p:spPr>
          <p:txBody>
            <a:bodyPr wrap="none" anchor="ctr"/>
            <a:lstStyle/>
            <a:p>
              <a:endParaRPr lang="fr-FR"/>
            </a:p>
          </p:txBody>
        </p:sp>
        <p:sp>
          <p:nvSpPr>
            <p:cNvPr id="59513" name="Line 70"/>
            <p:cNvSpPr>
              <a:spLocks noChangeShapeType="1"/>
            </p:cNvSpPr>
            <p:nvPr/>
          </p:nvSpPr>
          <p:spPr bwMode="auto">
            <a:xfrm>
              <a:off x="2400" y="2016"/>
              <a:ext cx="265" cy="154"/>
            </a:xfrm>
            <a:prstGeom prst="line">
              <a:avLst/>
            </a:prstGeom>
            <a:noFill/>
            <a:ln w="9525">
              <a:solidFill>
                <a:schemeClr val="bg2"/>
              </a:solidFill>
              <a:round/>
              <a:headEnd/>
              <a:tailEnd type="triangle" w="sm" len="sm"/>
            </a:ln>
          </p:spPr>
          <p:txBody>
            <a:bodyPr wrap="none" anchor="ctr"/>
            <a:lstStyle/>
            <a:p>
              <a:endParaRPr lang="fr-FR"/>
            </a:p>
          </p:txBody>
        </p:sp>
        <p:sp>
          <p:nvSpPr>
            <p:cNvPr id="59514" name="Line 71"/>
            <p:cNvSpPr>
              <a:spLocks noChangeShapeType="1"/>
            </p:cNvSpPr>
            <p:nvPr/>
          </p:nvSpPr>
          <p:spPr bwMode="auto">
            <a:xfrm flipV="1">
              <a:off x="2400" y="2198"/>
              <a:ext cx="263" cy="106"/>
            </a:xfrm>
            <a:prstGeom prst="line">
              <a:avLst/>
            </a:prstGeom>
            <a:noFill/>
            <a:ln w="9525">
              <a:solidFill>
                <a:schemeClr val="bg2"/>
              </a:solidFill>
              <a:round/>
              <a:headEnd/>
              <a:tailEnd type="triangle" w="sm" len="sm"/>
            </a:ln>
          </p:spPr>
          <p:txBody>
            <a:bodyPr wrap="none" anchor="ctr"/>
            <a:lstStyle/>
            <a:p>
              <a:endParaRPr lang="fr-FR"/>
            </a:p>
          </p:txBody>
        </p:sp>
      </p:grpSp>
      <p:grpSp>
        <p:nvGrpSpPr>
          <p:cNvPr id="59444" name="Group 72"/>
          <p:cNvGrpSpPr>
            <a:grpSpLocks/>
          </p:cNvGrpSpPr>
          <p:nvPr/>
        </p:nvGrpSpPr>
        <p:grpSpPr bwMode="auto">
          <a:xfrm>
            <a:off x="5692775" y="2949575"/>
            <a:ext cx="0" cy="2286000"/>
            <a:chOff x="2968" y="1672"/>
            <a:chExt cx="0" cy="1296"/>
          </a:xfrm>
        </p:grpSpPr>
        <p:sp>
          <p:nvSpPr>
            <p:cNvPr id="59507" name="Line 73"/>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8" name="Line 74"/>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9" name="Line 75"/>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grpSp>
        <p:nvGrpSpPr>
          <p:cNvPr id="59445" name="Group 76"/>
          <p:cNvGrpSpPr>
            <a:grpSpLocks/>
          </p:cNvGrpSpPr>
          <p:nvPr/>
        </p:nvGrpSpPr>
        <p:grpSpPr bwMode="auto">
          <a:xfrm>
            <a:off x="8194675" y="2949575"/>
            <a:ext cx="0" cy="2286000"/>
            <a:chOff x="2968" y="1672"/>
            <a:chExt cx="0" cy="1296"/>
          </a:xfrm>
        </p:grpSpPr>
        <p:sp>
          <p:nvSpPr>
            <p:cNvPr id="59504" name="Line 77"/>
            <p:cNvSpPr>
              <a:spLocks noChangeShapeType="1"/>
            </p:cNvSpPr>
            <p:nvPr/>
          </p:nvSpPr>
          <p:spPr bwMode="auto">
            <a:xfrm>
              <a:off x="2968" y="1672"/>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5" name="Line 78"/>
            <p:cNvSpPr>
              <a:spLocks noChangeShapeType="1"/>
            </p:cNvSpPr>
            <p:nvPr/>
          </p:nvSpPr>
          <p:spPr bwMode="auto">
            <a:xfrm>
              <a:off x="2968" y="2200"/>
              <a:ext cx="0" cy="200"/>
            </a:xfrm>
            <a:prstGeom prst="line">
              <a:avLst/>
            </a:prstGeom>
            <a:noFill/>
            <a:ln w="12700">
              <a:solidFill>
                <a:schemeClr val="tx1"/>
              </a:solidFill>
              <a:round/>
              <a:headEnd/>
              <a:tailEnd type="triangle" w="med" len="med"/>
            </a:ln>
          </p:spPr>
          <p:txBody>
            <a:bodyPr wrap="none" anchor="ctr"/>
            <a:lstStyle/>
            <a:p>
              <a:endParaRPr lang="fr-FR"/>
            </a:p>
          </p:txBody>
        </p:sp>
        <p:sp>
          <p:nvSpPr>
            <p:cNvPr id="59506" name="Line 79"/>
            <p:cNvSpPr>
              <a:spLocks noChangeShapeType="1"/>
            </p:cNvSpPr>
            <p:nvPr/>
          </p:nvSpPr>
          <p:spPr bwMode="auto">
            <a:xfrm flipH="1">
              <a:off x="2968" y="2736"/>
              <a:ext cx="0" cy="232"/>
            </a:xfrm>
            <a:prstGeom prst="line">
              <a:avLst/>
            </a:prstGeom>
            <a:noFill/>
            <a:ln w="12700">
              <a:solidFill>
                <a:schemeClr val="tx1"/>
              </a:solidFill>
              <a:round/>
              <a:headEnd/>
              <a:tailEnd type="triangle" w="med" len="med"/>
            </a:ln>
          </p:spPr>
          <p:txBody>
            <a:bodyPr wrap="none" anchor="ctr"/>
            <a:lstStyle/>
            <a:p>
              <a:endParaRPr lang="fr-FR"/>
            </a:p>
          </p:txBody>
        </p:sp>
      </p:grpSp>
      <p:sp>
        <p:nvSpPr>
          <p:cNvPr id="59446" name="Rectangle 80"/>
          <p:cNvSpPr>
            <a:spLocks noChangeArrowheads="1"/>
          </p:cNvSpPr>
          <p:nvPr/>
        </p:nvSpPr>
        <p:spPr bwMode="auto">
          <a:xfrm>
            <a:off x="7672388" y="2398713"/>
            <a:ext cx="1008062"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47" name="Text Box 81"/>
          <p:cNvSpPr txBox="1">
            <a:spLocks noChangeArrowheads="1"/>
          </p:cNvSpPr>
          <p:nvPr/>
        </p:nvSpPr>
        <p:spPr bwMode="auto">
          <a:xfrm>
            <a:off x="7672388" y="4260850"/>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smtClean="0">
                <a:latin typeface="Times New Roman" pitchFamily="18" charset="0"/>
                <a:ea typeface="Osaka" charset="-128"/>
              </a:rPr>
              <a:t>IHM </a:t>
            </a:r>
            <a:r>
              <a:rPr lang="en-US" sz="1300" b="0" dirty="0" err="1" smtClean="0">
                <a:latin typeface="Times New Roman" pitchFamily="18" charset="0"/>
                <a:ea typeface="Osaka" charset="-128"/>
              </a:rPr>
              <a:t>concrète</a:t>
            </a:r>
            <a:r>
              <a:rPr lang="en-US" sz="1300" b="0" dirty="0" smtClean="0">
                <a:latin typeface="Times New Roman" pitchFamily="18" charset="0"/>
                <a:ea typeface="Osaka" charset="-128"/>
              </a:rPr>
              <a:t> </a:t>
            </a:r>
            <a:br>
              <a:rPr lang="en-US" sz="1300" b="0" dirty="0" smtClean="0">
                <a:latin typeface="Times New Roman" pitchFamily="18" charset="0"/>
                <a:ea typeface="Osaka" charset="-128"/>
              </a:rPr>
            </a:br>
            <a:endParaRPr lang="en-US" sz="1300" b="0" dirty="0">
              <a:latin typeface="Times New Roman" pitchFamily="18" charset="0"/>
              <a:ea typeface="Osaka" charset="-128"/>
            </a:endParaRPr>
          </a:p>
        </p:txBody>
      </p:sp>
      <p:sp>
        <p:nvSpPr>
          <p:cNvPr id="59448" name="Text Box 82"/>
          <p:cNvSpPr txBox="1">
            <a:spLocks noChangeArrowheads="1"/>
          </p:cNvSpPr>
          <p:nvPr/>
        </p:nvSpPr>
        <p:spPr bwMode="auto">
          <a:xfrm>
            <a:off x="7683104" y="5276850"/>
            <a:ext cx="1002506" cy="507825"/>
          </a:xfrm>
          <a:prstGeom prst="rect">
            <a:avLst/>
          </a:prstGeom>
          <a:noFill/>
          <a:ln w="9525">
            <a:noFill/>
            <a:miter lim="800000"/>
            <a:headEnd/>
            <a:tailEnd/>
          </a:ln>
        </p:spPr>
        <p:txBody>
          <a:bodyPr wrap="none" lIns="106674" tIns="53337" rIns="106674" bIns="53337">
            <a:spAutoFit/>
          </a:bodyPr>
          <a:lstStyle/>
          <a:p>
            <a:pPr algn="ctr" defTabSz="1066800">
              <a:lnSpc>
                <a:spcPct val="100000"/>
              </a:lnSpc>
            </a:pPr>
            <a:r>
              <a:rPr lang="en-US" sz="1300" b="0" dirty="0">
                <a:latin typeface="Times New Roman" pitchFamily="18" charset="0"/>
                <a:ea typeface="Osaka" charset="-128"/>
              </a:rPr>
              <a:t>IHM finale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49" name="Text Box 83"/>
          <p:cNvSpPr txBox="1">
            <a:spLocks noChangeArrowheads="1"/>
          </p:cNvSpPr>
          <p:nvPr/>
        </p:nvSpPr>
        <p:spPr bwMode="auto">
          <a:xfrm>
            <a:off x="7672388" y="3330575"/>
            <a:ext cx="1012825" cy="703263"/>
          </a:xfrm>
          <a:prstGeom prst="rect">
            <a:avLst/>
          </a:prstGeom>
          <a:noFill/>
          <a:ln w="9525">
            <a:noFill/>
            <a:miter lim="800000"/>
            <a:headEnd/>
            <a:tailEnd/>
          </a:ln>
        </p:spPr>
        <p:txBody>
          <a:bodyPr lIns="106674" tIns="53337" rIns="106674" bIns="53337">
            <a:spAutoFit/>
          </a:bodyPr>
          <a:lstStyle/>
          <a:p>
            <a:pPr algn="ctr" defTabSz="1066800">
              <a:lnSpc>
                <a:spcPct val="100000"/>
              </a:lnSpc>
            </a:pPr>
            <a:r>
              <a:rPr lang="en-US" sz="1300" b="0" dirty="0">
                <a:latin typeface="Times New Roman" pitchFamily="18" charset="0"/>
                <a:ea typeface="Osaka" charset="-128"/>
              </a:rPr>
              <a:t>IHM </a:t>
            </a:r>
            <a:r>
              <a:rPr lang="en-US" sz="1300" b="0" dirty="0" err="1">
                <a:latin typeface="Times New Roman" pitchFamily="18" charset="0"/>
                <a:ea typeface="Osaka" charset="-128"/>
              </a:rPr>
              <a:t>abstraite</a:t>
            </a:r>
            <a:r>
              <a:rPr lang="en-US" sz="1300" b="0" dirty="0">
                <a:latin typeface="Times New Roman" pitchFamily="18" charset="0"/>
                <a:ea typeface="Osaka" charset="-128"/>
              </a:rPr>
              <a:t> </a:t>
            </a:r>
            <a:br>
              <a:rPr lang="en-US" sz="1300" b="0" dirty="0">
                <a:latin typeface="Times New Roman" pitchFamily="18" charset="0"/>
                <a:ea typeface="Osaka" charset="-128"/>
              </a:rPr>
            </a:br>
            <a:endParaRPr lang="en-US" sz="1300" b="0" dirty="0">
              <a:latin typeface="Times New Roman" pitchFamily="18" charset="0"/>
              <a:ea typeface="Osaka" charset="-128"/>
            </a:endParaRPr>
          </a:p>
        </p:txBody>
      </p:sp>
      <p:sp>
        <p:nvSpPr>
          <p:cNvPr id="59450" name="Rectangle 84"/>
          <p:cNvSpPr>
            <a:spLocks noChangeArrowheads="1"/>
          </p:cNvSpPr>
          <p:nvPr/>
        </p:nvSpPr>
        <p:spPr bwMode="auto">
          <a:xfrm>
            <a:off x="9361488" y="2709863"/>
            <a:ext cx="736600" cy="185737"/>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 </a:t>
            </a:r>
            <a:endParaRPr lang="en-US" sz="1300" b="0">
              <a:latin typeface="Times New Roman" pitchFamily="18" charset="0"/>
              <a:ea typeface="Osaka" charset="-128"/>
            </a:endParaRPr>
          </a:p>
        </p:txBody>
      </p:sp>
      <p:sp>
        <p:nvSpPr>
          <p:cNvPr id="59451" name="Rectangle 85"/>
          <p:cNvSpPr>
            <a:spLocks noChangeArrowheads="1"/>
          </p:cNvSpPr>
          <p:nvPr/>
        </p:nvSpPr>
        <p:spPr bwMode="auto">
          <a:xfrm>
            <a:off x="9361488" y="3132138"/>
            <a:ext cx="736600" cy="187325"/>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 </a:t>
            </a:r>
            <a:endParaRPr lang="en-US" sz="1300" b="0">
              <a:latin typeface="Times New Roman" pitchFamily="18" charset="0"/>
              <a:ea typeface="Osaka" charset="-128"/>
            </a:endParaRPr>
          </a:p>
        </p:txBody>
      </p:sp>
      <p:sp>
        <p:nvSpPr>
          <p:cNvPr id="59452" name="Rectangle 86"/>
          <p:cNvSpPr>
            <a:spLocks noChangeArrowheads="1"/>
          </p:cNvSpPr>
          <p:nvPr/>
        </p:nvSpPr>
        <p:spPr bwMode="auto">
          <a:xfrm>
            <a:off x="9361488" y="3725863"/>
            <a:ext cx="736600" cy="373062"/>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 </a:t>
            </a:r>
            <a:br>
              <a:rPr lang="en-US" sz="1300" b="0">
                <a:solidFill>
                  <a:srgbClr val="000000"/>
                </a:solidFill>
                <a:latin typeface="Times New Roman" pitchFamily="18" charset="0"/>
                <a:ea typeface="Osaka" charset="-128"/>
              </a:rPr>
            </a:br>
            <a:endParaRPr lang="en-US" sz="1300" b="0">
              <a:latin typeface="Times New Roman" pitchFamily="18" charset="0"/>
              <a:ea typeface="Osaka" charset="-128"/>
            </a:endParaRPr>
          </a:p>
        </p:txBody>
      </p:sp>
      <p:sp>
        <p:nvSpPr>
          <p:cNvPr id="59453" name="Rectangle 87"/>
          <p:cNvSpPr>
            <a:spLocks noChangeArrowheads="1"/>
          </p:cNvSpPr>
          <p:nvPr/>
        </p:nvSpPr>
        <p:spPr bwMode="auto">
          <a:xfrm>
            <a:off x="9361488" y="4148138"/>
            <a:ext cx="796925"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4" name="Rectangle 88"/>
          <p:cNvSpPr>
            <a:spLocks noChangeArrowheads="1"/>
          </p:cNvSpPr>
          <p:nvPr/>
        </p:nvSpPr>
        <p:spPr bwMode="auto">
          <a:xfrm>
            <a:off x="9269413" y="4572000"/>
            <a:ext cx="92075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5" name="Rectangle 89"/>
          <p:cNvSpPr>
            <a:spLocks noChangeArrowheads="1"/>
          </p:cNvSpPr>
          <p:nvPr/>
        </p:nvSpPr>
        <p:spPr bwMode="auto">
          <a:xfrm>
            <a:off x="9361488" y="5164138"/>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p>
          <a:p>
            <a:pPr algn="ctr" defTabSz="1066800">
              <a:lnSpc>
                <a:spcPct val="100000"/>
              </a:lnSpc>
            </a:pPr>
            <a:endParaRPr lang="en-US" sz="1300" b="0">
              <a:solidFill>
                <a:srgbClr val="000000"/>
              </a:solidFill>
              <a:latin typeface="Times New Roman" pitchFamily="18" charset="0"/>
              <a:ea typeface="Osaka" charset="-128"/>
            </a:endParaRPr>
          </a:p>
        </p:txBody>
      </p:sp>
      <p:sp>
        <p:nvSpPr>
          <p:cNvPr id="59456" name="Rectangle 90"/>
          <p:cNvSpPr>
            <a:spLocks noChangeArrowheads="1"/>
          </p:cNvSpPr>
          <p:nvPr/>
        </p:nvSpPr>
        <p:spPr bwMode="auto">
          <a:xfrm>
            <a:off x="9361488" y="5588000"/>
            <a:ext cx="736600" cy="374650"/>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p>
          <a:p>
            <a:pPr algn="ctr" defTabSz="1066800">
              <a:lnSpc>
                <a:spcPct val="100000"/>
              </a:lnSpc>
            </a:pPr>
            <a:endParaRPr lang="en-US" sz="1300" b="0">
              <a:solidFill>
                <a:srgbClr val="000000"/>
              </a:solidFill>
              <a:latin typeface="Times New Roman" pitchFamily="18" charset="0"/>
              <a:ea typeface="Osaka" charset="-128"/>
            </a:endParaRPr>
          </a:p>
        </p:txBody>
      </p:sp>
      <p:grpSp>
        <p:nvGrpSpPr>
          <p:cNvPr id="59457" name="Group 91"/>
          <p:cNvGrpSpPr>
            <a:grpSpLocks/>
          </p:cNvGrpSpPr>
          <p:nvPr/>
        </p:nvGrpSpPr>
        <p:grpSpPr bwMode="auto">
          <a:xfrm>
            <a:off x="614363" y="2300288"/>
            <a:ext cx="1878012" cy="3979862"/>
            <a:chOff x="320" y="1304"/>
            <a:chExt cx="979" cy="2256"/>
          </a:xfrm>
        </p:grpSpPr>
        <p:grpSp>
          <p:nvGrpSpPr>
            <p:cNvPr id="59472" name="Group 92"/>
            <p:cNvGrpSpPr>
              <a:grpSpLocks/>
            </p:cNvGrpSpPr>
            <p:nvPr/>
          </p:nvGrpSpPr>
          <p:grpSpPr bwMode="auto">
            <a:xfrm>
              <a:off x="320" y="1304"/>
              <a:ext cx="960" cy="2256"/>
              <a:chOff x="3480" y="1704"/>
              <a:chExt cx="960" cy="2256"/>
            </a:xfrm>
          </p:grpSpPr>
          <p:sp>
            <p:nvSpPr>
              <p:cNvPr id="59474" name="Freeform 93"/>
              <p:cNvSpPr>
                <a:spLocks/>
              </p:cNvSpPr>
              <p:nvPr/>
            </p:nvSpPr>
            <p:spPr bwMode="auto">
              <a:xfrm>
                <a:off x="3480" y="1704"/>
                <a:ext cx="960" cy="2256"/>
              </a:xfrm>
              <a:custGeom>
                <a:avLst/>
                <a:gdLst>
                  <a:gd name="T0" fmla="*/ 3 w 1838"/>
                  <a:gd name="T1" fmla="*/ 0 h 5396"/>
                  <a:gd name="T2" fmla="*/ 3 w 1838"/>
                  <a:gd name="T3" fmla="*/ 0 h 5396"/>
                  <a:gd name="T4" fmla="*/ 3 w 1838"/>
                  <a:gd name="T5" fmla="*/ 0 h 5396"/>
                  <a:gd name="T6" fmla="*/ 2 w 1838"/>
                  <a:gd name="T7" fmla="*/ 0 h 5396"/>
                  <a:gd name="T8" fmla="*/ 2 w 1838"/>
                  <a:gd name="T9" fmla="*/ 0 h 5396"/>
                  <a:gd name="T10" fmla="*/ 2 w 1838"/>
                  <a:gd name="T11" fmla="*/ 0 h 5396"/>
                  <a:gd name="T12" fmla="*/ 2 w 1838"/>
                  <a:gd name="T13" fmla="*/ 0 h 5396"/>
                  <a:gd name="T14" fmla="*/ 1 w 1838"/>
                  <a:gd name="T15" fmla="*/ 0 h 5396"/>
                  <a:gd name="T16" fmla="*/ 1 w 1838"/>
                  <a:gd name="T17" fmla="*/ 0 h 5396"/>
                  <a:gd name="T18" fmla="*/ 1 w 1838"/>
                  <a:gd name="T19" fmla="*/ 0 h 5396"/>
                  <a:gd name="T20" fmla="*/ 1 w 1838"/>
                  <a:gd name="T21" fmla="*/ 0 h 5396"/>
                  <a:gd name="T22" fmla="*/ 1 w 1838"/>
                  <a:gd name="T23" fmla="*/ 0 h 5396"/>
                  <a:gd name="T24" fmla="*/ 1 w 1838"/>
                  <a:gd name="T25" fmla="*/ 0 h 5396"/>
                  <a:gd name="T26" fmla="*/ 1 w 1838"/>
                  <a:gd name="T27" fmla="*/ 0 h 5396"/>
                  <a:gd name="T28" fmla="*/ 0 w 1838"/>
                  <a:gd name="T29" fmla="*/ 1 h 5396"/>
                  <a:gd name="T30" fmla="*/ 0 w 1838"/>
                  <a:gd name="T31" fmla="*/ 11 h 5396"/>
                  <a:gd name="T32" fmla="*/ 1 w 1838"/>
                  <a:gd name="T33" fmla="*/ 11 h 5396"/>
                  <a:gd name="T34" fmla="*/ 1 w 1838"/>
                  <a:gd name="T35" fmla="*/ 12 h 5396"/>
                  <a:gd name="T36" fmla="*/ 1 w 1838"/>
                  <a:gd name="T37" fmla="*/ 12 h 5396"/>
                  <a:gd name="T38" fmla="*/ 1 w 1838"/>
                  <a:gd name="T39" fmla="*/ 12 h 5396"/>
                  <a:gd name="T40" fmla="*/ 1 w 1838"/>
                  <a:gd name="T41" fmla="*/ 12 h 5396"/>
                  <a:gd name="T42" fmla="*/ 1 w 1838"/>
                  <a:gd name="T43" fmla="*/ 12 h 5396"/>
                  <a:gd name="T44" fmla="*/ 1 w 1838"/>
                  <a:gd name="T45" fmla="*/ 12 h 5396"/>
                  <a:gd name="T46" fmla="*/ 2 w 1838"/>
                  <a:gd name="T47" fmla="*/ 12 h 5396"/>
                  <a:gd name="T48" fmla="*/ 2 w 1838"/>
                  <a:gd name="T49" fmla="*/ 12 h 5396"/>
                  <a:gd name="T50" fmla="*/ 2 w 1838"/>
                  <a:gd name="T51" fmla="*/ 12 h 5396"/>
                  <a:gd name="T52" fmla="*/ 2 w 1838"/>
                  <a:gd name="T53" fmla="*/ 12 h 5396"/>
                  <a:gd name="T54" fmla="*/ 3 w 1838"/>
                  <a:gd name="T55" fmla="*/ 12 h 5396"/>
                  <a:gd name="T56" fmla="*/ 3 w 1838"/>
                  <a:gd name="T57" fmla="*/ 12 h 5396"/>
                  <a:gd name="T58" fmla="*/ 3 w 1838"/>
                  <a:gd name="T59" fmla="*/ 12 h 5396"/>
                  <a:gd name="T60" fmla="*/ 16 w 1838"/>
                  <a:gd name="T61" fmla="*/ 12 h 5396"/>
                  <a:gd name="T62" fmla="*/ 17 w 1838"/>
                  <a:gd name="T63" fmla="*/ 12 h 5396"/>
                  <a:gd name="T64" fmla="*/ 17 w 1838"/>
                  <a:gd name="T65" fmla="*/ 12 h 5396"/>
                  <a:gd name="T66" fmla="*/ 17 w 1838"/>
                  <a:gd name="T67" fmla="*/ 12 h 5396"/>
                  <a:gd name="T68" fmla="*/ 17 w 1838"/>
                  <a:gd name="T69" fmla="*/ 12 h 5396"/>
                  <a:gd name="T70" fmla="*/ 18 w 1838"/>
                  <a:gd name="T71" fmla="*/ 12 h 5396"/>
                  <a:gd name="T72" fmla="*/ 18 w 1838"/>
                  <a:gd name="T73" fmla="*/ 12 h 5396"/>
                  <a:gd name="T74" fmla="*/ 19 w 1838"/>
                  <a:gd name="T75" fmla="*/ 12 h 5396"/>
                  <a:gd name="T76" fmla="*/ 19 w 1838"/>
                  <a:gd name="T77" fmla="*/ 12 h 5396"/>
                  <a:gd name="T78" fmla="*/ 19 w 1838"/>
                  <a:gd name="T79" fmla="*/ 12 h 5396"/>
                  <a:gd name="T80" fmla="*/ 19 w 1838"/>
                  <a:gd name="T81" fmla="*/ 12 h 5396"/>
                  <a:gd name="T82" fmla="*/ 19 w 1838"/>
                  <a:gd name="T83" fmla="*/ 12 h 5396"/>
                  <a:gd name="T84" fmla="*/ 19 w 1838"/>
                  <a:gd name="T85" fmla="*/ 12 h 5396"/>
                  <a:gd name="T86" fmla="*/ 20 w 1838"/>
                  <a:gd name="T87" fmla="*/ 11 h 5396"/>
                  <a:gd name="T88" fmla="*/ 20 w 1838"/>
                  <a:gd name="T89" fmla="*/ 11 h 5396"/>
                  <a:gd name="T90" fmla="*/ 20 w 1838"/>
                  <a:gd name="T91" fmla="*/ 1 h 5396"/>
                  <a:gd name="T92" fmla="*/ 20 w 1838"/>
                  <a:gd name="T93" fmla="*/ 0 h 5396"/>
                  <a:gd name="T94" fmla="*/ 19 w 1838"/>
                  <a:gd name="T95" fmla="*/ 0 h 5396"/>
                  <a:gd name="T96" fmla="*/ 19 w 1838"/>
                  <a:gd name="T97" fmla="*/ 0 h 5396"/>
                  <a:gd name="T98" fmla="*/ 19 w 1838"/>
                  <a:gd name="T99" fmla="*/ 0 h 5396"/>
                  <a:gd name="T100" fmla="*/ 19 w 1838"/>
                  <a:gd name="T101" fmla="*/ 0 h 5396"/>
                  <a:gd name="T102" fmla="*/ 19 w 1838"/>
                  <a:gd name="T103" fmla="*/ 0 h 5396"/>
                  <a:gd name="T104" fmla="*/ 19 w 1838"/>
                  <a:gd name="T105" fmla="*/ 0 h 5396"/>
                  <a:gd name="T106" fmla="*/ 18 w 1838"/>
                  <a:gd name="T107" fmla="*/ 0 h 5396"/>
                  <a:gd name="T108" fmla="*/ 18 w 1838"/>
                  <a:gd name="T109" fmla="*/ 0 h 5396"/>
                  <a:gd name="T110" fmla="*/ 17 w 1838"/>
                  <a:gd name="T111" fmla="*/ 0 h 5396"/>
                  <a:gd name="T112" fmla="*/ 17 w 1838"/>
                  <a:gd name="T113" fmla="*/ 0 h 5396"/>
                  <a:gd name="T114" fmla="*/ 17 w 1838"/>
                  <a:gd name="T115" fmla="*/ 0 h 5396"/>
                  <a:gd name="T116" fmla="*/ 17 w 1838"/>
                  <a:gd name="T117" fmla="*/ 0 h 5396"/>
                  <a:gd name="T118" fmla="*/ 16 w 1838"/>
                  <a:gd name="T119" fmla="*/ 0 h 5396"/>
                  <a:gd name="T120" fmla="*/ 3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rgbClr val="EAEAEA"/>
              </a:solidFill>
              <a:ln w="7938">
                <a:solidFill>
                  <a:srgbClr val="000000"/>
                </a:solidFill>
                <a:round/>
                <a:headEnd/>
                <a:tailEnd/>
              </a:ln>
            </p:spPr>
            <p:txBody>
              <a:bodyPr/>
              <a:lstStyle/>
              <a:p>
                <a:endParaRPr lang="fr-FR"/>
              </a:p>
            </p:txBody>
          </p:sp>
          <p:sp>
            <p:nvSpPr>
              <p:cNvPr id="59475" name="Freeform 94"/>
              <p:cNvSpPr>
                <a:spLocks/>
              </p:cNvSpPr>
              <p:nvPr/>
            </p:nvSpPr>
            <p:spPr bwMode="auto">
              <a:xfrm>
                <a:off x="3624" y="189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76" name="Rectangle 95"/>
              <p:cNvSpPr>
                <a:spLocks noChangeArrowheads="1"/>
              </p:cNvSpPr>
              <p:nvPr/>
            </p:nvSpPr>
            <p:spPr bwMode="auto">
              <a:xfrm>
                <a:off x="3568" y="1728"/>
                <a:ext cx="859" cy="230"/>
              </a:xfrm>
              <a:prstGeom prst="rect">
                <a:avLst/>
              </a:prstGeom>
              <a:noFill/>
              <a:ln w="9525">
                <a:noFill/>
                <a:miter lim="800000"/>
                <a:headEnd/>
                <a:tailEnd/>
              </a:ln>
            </p:spPr>
            <p:txBody>
              <a:bodyPr lIns="0" tIns="0" rIns="0" bIns="0">
                <a:spAutoFit/>
              </a:bodyPr>
              <a:lstStyle/>
              <a:p>
                <a:pPr defTabSz="1066800">
                  <a:lnSpc>
                    <a:spcPct val="100000"/>
                  </a:lnSpc>
                </a:pPr>
                <a:endParaRPr lang="en-US" sz="2800" b="0">
                  <a:latin typeface="Times New Roman" pitchFamily="18" charset="0"/>
                  <a:ea typeface="Osaka" charset="-128"/>
                </a:endParaRPr>
              </a:p>
            </p:txBody>
          </p:sp>
          <p:sp>
            <p:nvSpPr>
              <p:cNvPr id="59477" name="Rectangle 96"/>
              <p:cNvSpPr>
                <a:spLocks noChangeArrowheads="1"/>
              </p:cNvSpPr>
              <p:nvPr/>
            </p:nvSpPr>
            <p:spPr bwMode="auto">
              <a:xfrm>
                <a:off x="3616" y="1896"/>
                <a:ext cx="66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Domaine</a:t>
                </a:r>
                <a:endParaRPr lang="en-US" sz="1300" b="0">
                  <a:latin typeface="Times New Roman" pitchFamily="18" charset="0"/>
                  <a:ea typeface="Osaka" charset="-128"/>
                </a:endParaRPr>
              </a:p>
            </p:txBody>
          </p:sp>
          <p:sp>
            <p:nvSpPr>
              <p:cNvPr id="59478" name="Rectangle 97"/>
              <p:cNvSpPr>
                <a:spLocks noChangeArrowheads="1"/>
              </p:cNvSpPr>
              <p:nvPr/>
            </p:nvSpPr>
            <p:spPr bwMode="auto">
              <a:xfrm>
                <a:off x="3817" y="2099"/>
                <a:ext cx="288" cy="85"/>
              </a:xfrm>
              <a:prstGeom prst="rect">
                <a:avLst/>
              </a:prstGeom>
              <a:noFill/>
              <a:ln w="9525">
                <a:noFill/>
                <a:miter lim="800000"/>
                <a:headEnd/>
                <a:tailEnd/>
              </a:ln>
            </p:spPr>
            <p:txBody>
              <a:bodyPr/>
              <a:lstStyle/>
              <a:p>
                <a:endParaRPr lang="fr-FR"/>
              </a:p>
            </p:txBody>
          </p:sp>
          <p:sp>
            <p:nvSpPr>
              <p:cNvPr id="59479" name="Rectangle 98"/>
              <p:cNvSpPr>
                <a:spLocks noChangeArrowheads="1"/>
              </p:cNvSpPr>
              <p:nvPr/>
            </p:nvSpPr>
            <p:spPr bwMode="auto">
              <a:xfrm>
                <a:off x="3845" y="2283"/>
                <a:ext cx="265" cy="104"/>
              </a:xfrm>
              <a:prstGeom prst="rect">
                <a:avLst/>
              </a:prstGeom>
              <a:noFill/>
              <a:ln w="9525">
                <a:noFill/>
                <a:miter lim="800000"/>
                <a:headEnd/>
                <a:tailEnd/>
              </a:ln>
            </p:spPr>
            <p:txBody>
              <a:bodyPr/>
              <a:lstStyle/>
              <a:p>
                <a:endParaRPr lang="fr-FR"/>
              </a:p>
            </p:txBody>
          </p:sp>
          <p:sp>
            <p:nvSpPr>
              <p:cNvPr id="59480" name="Freeform 99"/>
              <p:cNvSpPr>
                <a:spLocks/>
              </p:cNvSpPr>
              <p:nvPr/>
            </p:nvSpPr>
            <p:spPr bwMode="auto">
              <a:xfrm>
                <a:off x="3720" y="204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1" name="Rectangle 100"/>
              <p:cNvSpPr>
                <a:spLocks noChangeArrowheads="1"/>
              </p:cNvSpPr>
              <p:nvPr/>
            </p:nvSpPr>
            <p:spPr bwMode="auto">
              <a:xfrm>
                <a:off x="3768" y="204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Concepts</a:t>
                </a:r>
                <a:endParaRPr lang="en-US" sz="1300" b="0">
                  <a:latin typeface="Times New Roman" pitchFamily="18" charset="0"/>
                  <a:ea typeface="Osaka" charset="-128"/>
                </a:endParaRPr>
              </a:p>
            </p:txBody>
          </p:sp>
          <p:sp>
            <p:nvSpPr>
              <p:cNvPr id="59482" name="Freeform 101"/>
              <p:cNvSpPr>
                <a:spLocks/>
              </p:cNvSpPr>
              <p:nvPr/>
            </p:nvSpPr>
            <p:spPr bwMode="auto">
              <a:xfrm>
                <a:off x="3720" y="223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3" name="Rectangle 102"/>
              <p:cNvSpPr>
                <a:spLocks noChangeArrowheads="1"/>
              </p:cNvSpPr>
              <p:nvPr/>
            </p:nvSpPr>
            <p:spPr bwMode="auto">
              <a:xfrm>
                <a:off x="3768" y="223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Tâches</a:t>
                </a:r>
                <a:endParaRPr lang="en-US" sz="1300" b="0">
                  <a:latin typeface="Times New Roman" pitchFamily="18" charset="0"/>
                  <a:ea typeface="Osaka" charset="-128"/>
                </a:endParaRPr>
              </a:p>
            </p:txBody>
          </p:sp>
          <p:sp>
            <p:nvSpPr>
              <p:cNvPr id="59484" name="Freeform 103"/>
              <p:cNvSpPr>
                <a:spLocks/>
              </p:cNvSpPr>
              <p:nvPr/>
            </p:nvSpPr>
            <p:spPr bwMode="auto">
              <a:xfrm>
                <a:off x="3624" y="2520"/>
                <a:ext cx="672" cy="720"/>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85" name="Rectangle 104"/>
              <p:cNvSpPr>
                <a:spLocks noChangeArrowheads="1"/>
              </p:cNvSpPr>
              <p:nvPr/>
            </p:nvSpPr>
            <p:spPr bwMode="auto">
              <a:xfrm>
                <a:off x="3624" y="2520"/>
                <a:ext cx="67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Contexte</a:t>
                </a:r>
                <a:endParaRPr lang="en-US" sz="1300" b="0">
                  <a:latin typeface="Times New Roman" pitchFamily="18" charset="0"/>
                  <a:ea typeface="Osaka" charset="-128"/>
                </a:endParaRPr>
              </a:p>
            </p:txBody>
          </p:sp>
          <p:sp>
            <p:nvSpPr>
              <p:cNvPr id="59486" name="Rectangle 105"/>
              <p:cNvSpPr>
                <a:spLocks noChangeArrowheads="1"/>
              </p:cNvSpPr>
              <p:nvPr/>
            </p:nvSpPr>
            <p:spPr bwMode="auto">
              <a:xfrm>
                <a:off x="3817" y="2723"/>
                <a:ext cx="288" cy="85"/>
              </a:xfrm>
              <a:prstGeom prst="rect">
                <a:avLst/>
              </a:prstGeom>
              <a:noFill/>
              <a:ln w="9525">
                <a:noFill/>
                <a:miter lim="800000"/>
                <a:headEnd/>
                <a:tailEnd/>
              </a:ln>
            </p:spPr>
            <p:txBody>
              <a:bodyPr/>
              <a:lstStyle/>
              <a:p>
                <a:endParaRPr lang="fr-FR"/>
              </a:p>
            </p:txBody>
          </p:sp>
          <p:sp>
            <p:nvSpPr>
              <p:cNvPr id="59487" name="Rectangle 106"/>
              <p:cNvSpPr>
                <a:spLocks noChangeArrowheads="1"/>
              </p:cNvSpPr>
              <p:nvPr/>
            </p:nvSpPr>
            <p:spPr bwMode="auto">
              <a:xfrm>
                <a:off x="3845" y="2907"/>
                <a:ext cx="265" cy="104"/>
              </a:xfrm>
              <a:prstGeom prst="rect">
                <a:avLst/>
              </a:prstGeom>
              <a:noFill/>
              <a:ln w="9525">
                <a:noFill/>
                <a:miter lim="800000"/>
                <a:headEnd/>
                <a:tailEnd/>
              </a:ln>
            </p:spPr>
            <p:txBody>
              <a:bodyPr/>
              <a:lstStyle/>
              <a:p>
                <a:endParaRPr lang="fr-FR"/>
              </a:p>
            </p:txBody>
          </p:sp>
          <p:sp>
            <p:nvSpPr>
              <p:cNvPr id="59488" name="Freeform 107"/>
              <p:cNvSpPr>
                <a:spLocks/>
              </p:cNvSpPr>
              <p:nvPr/>
            </p:nvSpPr>
            <p:spPr bwMode="auto">
              <a:xfrm>
                <a:off x="3720" y="2664"/>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89" name="Rectangle 108"/>
              <p:cNvSpPr>
                <a:spLocks noChangeArrowheads="1"/>
              </p:cNvSpPr>
              <p:nvPr/>
            </p:nvSpPr>
            <p:spPr bwMode="auto">
              <a:xfrm>
                <a:off x="3768" y="2664"/>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User</a:t>
                </a:r>
                <a:endParaRPr lang="en-US" sz="1300" b="0">
                  <a:latin typeface="Times New Roman" pitchFamily="18" charset="0"/>
                  <a:ea typeface="Osaka" charset="-128"/>
                </a:endParaRPr>
              </a:p>
            </p:txBody>
          </p:sp>
          <p:sp>
            <p:nvSpPr>
              <p:cNvPr id="59490" name="Freeform 109"/>
              <p:cNvSpPr>
                <a:spLocks/>
              </p:cNvSpPr>
              <p:nvPr/>
            </p:nvSpPr>
            <p:spPr bwMode="auto">
              <a:xfrm>
                <a:off x="3720" y="2856"/>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1" name="Rectangle 110"/>
              <p:cNvSpPr>
                <a:spLocks noChangeArrowheads="1"/>
              </p:cNvSpPr>
              <p:nvPr/>
            </p:nvSpPr>
            <p:spPr bwMode="auto">
              <a:xfrm>
                <a:off x="3768" y="2856"/>
                <a:ext cx="42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Plate-forme</a:t>
                </a:r>
                <a:endParaRPr lang="en-US" sz="1300" b="0">
                  <a:latin typeface="Times New Roman" pitchFamily="18" charset="0"/>
                  <a:ea typeface="Osaka" charset="-128"/>
                </a:endParaRPr>
              </a:p>
            </p:txBody>
          </p:sp>
          <p:grpSp>
            <p:nvGrpSpPr>
              <p:cNvPr id="59492" name="Group 111"/>
              <p:cNvGrpSpPr>
                <a:grpSpLocks/>
              </p:cNvGrpSpPr>
              <p:nvPr/>
            </p:nvGrpSpPr>
            <p:grpSpPr bwMode="auto">
              <a:xfrm>
                <a:off x="3720" y="3048"/>
                <a:ext cx="480" cy="155"/>
                <a:chOff x="480" y="2352"/>
                <a:chExt cx="480" cy="155"/>
              </a:xfrm>
            </p:grpSpPr>
            <p:sp>
              <p:nvSpPr>
                <p:cNvPr id="59501" name="Rectangle 112"/>
                <p:cNvSpPr>
                  <a:spLocks noChangeArrowheads="1"/>
                </p:cNvSpPr>
                <p:nvPr/>
              </p:nvSpPr>
              <p:spPr bwMode="auto">
                <a:xfrm>
                  <a:off x="605" y="2403"/>
                  <a:ext cx="265" cy="104"/>
                </a:xfrm>
                <a:prstGeom prst="rect">
                  <a:avLst/>
                </a:prstGeom>
                <a:noFill/>
                <a:ln w="9525">
                  <a:noFill/>
                  <a:miter lim="800000"/>
                  <a:headEnd/>
                  <a:tailEnd/>
                </a:ln>
              </p:spPr>
              <p:txBody>
                <a:bodyPr/>
                <a:lstStyle/>
                <a:p>
                  <a:endParaRPr lang="fr-FR"/>
                </a:p>
              </p:txBody>
            </p:sp>
            <p:sp>
              <p:nvSpPr>
                <p:cNvPr id="59502" name="Freeform 113"/>
                <p:cNvSpPr>
                  <a:spLocks/>
                </p:cNvSpPr>
                <p:nvPr/>
              </p:nvSpPr>
              <p:spPr bwMode="auto">
                <a:xfrm>
                  <a:off x="480" y="235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3" name="Rectangle 114"/>
                <p:cNvSpPr>
                  <a:spLocks noChangeArrowheads="1"/>
                </p:cNvSpPr>
                <p:nvPr/>
              </p:nvSpPr>
              <p:spPr bwMode="auto">
                <a:xfrm>
                  <a:off x="480" y="2352"/>
                  <a:ext cx="480"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Environment</a:t>
                  </a:r>
                  <a:endParaRPr lang="en-US" sz="1300" b="0">
                    <a:latin typeface="Times New Roman" pitchFamily="18" charset="0"/>
                    <a:ea typeface="Osaka" charset="-128"/>
                  </a:endParaRPr>
                </a:p>
              </p:txBody>
            </p:sp>
          </p:grpSp>
          <p:sp>
            <p:nvSpPr>
              <p:cNvPr id="59493" name="Freeform 115"/>
              <p:cNvSpPr>
                <a:spLocks/>
              </p:cNvSpPr>
              <p:nvPr/>
            </p:nvSpPr>
            <p:spPr bwMode="auto">
              <a:xfrm>
                <a:off x="3624" y="3336"/>
                <a:ext cx="672" cy="528"/>
              </a:xfrm>
              <a:custGeom>
                <a:avLst/>
                <a:gdLst>
                  <a:gd name="T0" fmla="*/ 0 w 1838"/>
                  <a:gd name="T1" fmla="*/ 0 h 5396"/>
                  <a:gd name="T2" fmla="*/ 0 w 1838"/>
                  <a:gd name="T3" fmla="*/ 0 h 5396"/>
                  <a:gd name="T4" fmla="*/ 0 w 1838"/>
                  <a:gd name="T5" fmla="*/ 0 h 5396"/>
                  <a:gd name="T6" fmla="*/ 0 w 1838"/>
                  <a:gd name="T7" fmla="*/ 0 h 5396"/>
                  <a:gd name="T8" fmla="*/ 0 w 1838"/>
                  <a:gd name="T9" fmla="*/ 0 h 5396"/>
                  <a:gd name="T10" fmla="*/ 0 w 1838"/>
                  <a:gd name="T11" fmla="*/ 0 h 5396"/>
                  <a:gd name="T12" fmla="*/ 0 w 1838"/>
                  <a:gd name="T13" fmla="*/ 0 h 5396"/>
                  <a:gd name="T14" fmla="*/ 0 w 1838"/>
                  <a:gd name="T15" fmla="*/ 0 h 5396"/>
                  <a:gd name="T16" fmla="*/ 0 w 1838"/>
                  <a:gd name="T17" fmla="*/ 0 h 5396"/>
                  <a:gd name="T18" fmla="*/ 0 w 1838"/>
                  <a:gd name="T19" fmla="*/ 0 h 5396"/>
                  <a:gd name="T20" fmla="*/ 0 w 1838"/>
                  <a:gd name="T21" fmla="*/ 0 h 5396"/>
                  <a:gd name="T22" fmla="*/ 0 w 1838"/>
                  <a:gd name="T23" fmla="*/ 0 h 5396"/>
                  <a:gd name="T24" fmla="*/ 0 w 1838"/>
                  <a:gd name="T25" fmla="*/ 0 h 5396"/>
                  <a:gd name="T26" fmla="*/ 0 w 1838"/>
                  <a:gd name="T27" fmla="*/ 0 h 5396"/>
                  <a:gd name="T28" fmla="*/ 0 w 1838"/>
                  <a:gd name="T29" fmla="*/ 0 h 5396"/>
                  <a:gd name="T30" fmla="*/ 0 w 1838"/>
                  <a:gd name="T31" fmla="*/ 0 h 5396"/>
                  <a:gd name="T32" fmla="*/ 0 w 1838"/>
                  <a:gd name="T33" fmla="*/ 0 h 5396"/>
                  <a:gd name="T34" fmla="*/ 0 w 1838"/>
                  <a:gd name="T35" fmla="*/ 0 h 5396"/>
                  <a:gd name="T36" fmla="*/ 0 w 1838"/>
                  <a:gd name="T37" fmla="*/ 0 h 5396"/>
                  <a:gd name="T38" fmla="*/ 0 w 1838"/>
                  <a:gd name="T39" fmla="*/ 0 h 5396"/>
                  <a:gd name="T40" fmla="*/ 0 w 1838"/>
                  <a:gd name="T41" fmla="*/ 0 h 5396"/>
                  <a:gd name="T42" fmla="*/ 0 w 1838"/>
                  <a:gd name="T43" fmla="*/ 0 h 5396"/>
                  <a:gd name="T44" fmla="*/ 0 w 1838"/>
                  <a:gd name="T45" fmla="*/ 0 h 5396"/>
                  <a:gd name="T46" fmla="*/ 0 w 1838"/>
                  <a:gd name="T47" fmla="*/ 0 h 5396"/>
                  <a:gd name="T48" fmla="*/ 0 w 1838"/>
                  <a:gd name="T49" fmla="*/ 0 h 5396"/>
                  <a:gd name="T50" fmla="*/ 0 w 1838"/>
                  <a:gd name="T51" fmla="*/ 0 h 5396"/>
                  <a:gd name="T52" fmla="*/ 0 w 1838"/>
                  <a:gd name="T53" fmla="*/ 0 h 5396"/>
                  <a:gd name="T54" fmla="*/ 0 w 1838"/>
                  <a:gd name="T55" fmla="*/ 0 h 5396"/>
                  <a:gd name="T56" fmla="*/ 0 w 1838"/>
                  <a:gd name="T57" fmla="*/ 0 h 5396"/>
                  <a:gd name="T58" fmla="*/ 0 w 1838"/>
                  <a:gd name="T59" fmla="*/ 0 h 5396"/>
                  <a:gd name="T60" fmla="*/ 1 w 1838"/>
                  <a:gd name="T61" fmla="*/ 0 h 5396"/>
                  <a:gd name="T62" fmla="*/ 1 w 1838"/>
                  <a:gd name="T63" fmla="*/ 0 h 5396"/>
                  <a:gd name="T64" fmla="*/ 1 w 1838"/>
                  <a:gd name="T65" fmla="*/ 0 h 5396"/>
                  <a:gd name="T66" fmla="*/ 1 w 1838"/>
                  <a:gd name="T67" fmla="*/ 0 h 5396"/>
                  <a:gd name="T68" fmla="*/ 1 w 1838"/>
                  <a:gd name="T69" fmla="*/ 0 h 5396"/>
                  <a:gd name="T70" fmla="*/ 1 w 1838"/>
                  <a:gd name="T71" fmla="*/ 0 h 5396"/>
                  <a:gd name="T72" fmla="*/ 1 w 1838"/>
                  <a:gd name="T73" fmla="*/ 0 h 5396"/>
                  <a:gd name="T74" fmla="*/ 1 w 1838"/>
                  <a:gd name="T75" fmla="*/ 0 h 5396"/>
                  <a:gd name="T76" fmla="*/ 1 w 1838"/>
                  <a:gd name="T77" fmla="*/ 0 h 5396"/>
                  <a:gd name="T78" fmla="*/ 1 w 1838"/>
                  <a:gd name="T79" fmla="*/ 0 h 5396"/>
                  <a:gd name="T80" fmla="*/ 1 w 1838"/>
                  <a:gd name="T81" fmla="*/ 0 h 5396"/>
                  <a:gd name="T82" fmla="*/ 1 w 1838"/>
                  <a:gd name="T83" fmla="*/ 0 h 5396"/>
                  <a:gd name="T84" fmla="*/ 1 w 1838"/>
                  <a:gd name="T85" fmla="*/ 0 h 5396"/>
                  <a:gd name="T86" fmla="*/ 1 w 1838"/>
                  <a:gd name="T87" fmla="*/ 0 h 5396"/>
                  <a:gd name="T88" fmla="*/ 1 w 1838"/>
                  <a:gd name="T89" fmla="*/ 0 h 5396"/>
                  <a:gd name="T90" fmla="*/ 1 w 1838"/>
                  <a:gd name="T91" fmla="*/ 0 h 5396"/>
                  <a:gd name="T92" fmla="*/ 1 w 1838"/>
                  <a:gd name="T93" fmla="*/ 0 h 5396"/>
                  <a:gd name="T94" fmla="*/ 1 w 1838"/>
                  <a:gd name="T95" fmla="*/ 0 h 5396"/>
                  <a:gd name="T96" fmla="*/ 1 w 1838"/>
                  <a:gd name="T97" fmla="*/ 0 h 5396"/>
                  <a:gd name="T98" fmla="*/ 1 w 1838"/>
                  <a:gd name="T99" fmla="*/ 0 h 5396"/>
                  <a:gd name="T100" fmla="*/ 1 w 1838"/>
                  <a:gd name="T101" fmla="*/ 0 h 5396"/>
                  <a:gd name="T102" fmla="*/ 1 w 1838"/>
                  <a:gd name="T103" fmla="*/ 0 h 5396"/>
                  <a:gd name="T104" fmla="*/ 1 w 1838"/>
                  <a:gd name="T105" fmla="*/ 0 h 5396"/>
                  <a:gd name="T106" fmla="*/ 1 w 1838"/>
                  <a:gd name="T107" fmla="*/ 0 h 5396"/>
                  <a:gd name="T108" fmla="*/ 1 w 1838"/>
                  <a:gd name="T109" fmla="*/ 0 h 5396"/>
                  <a:gd name="T110" fmla="*/ 1 w 1838"/>
                  <a:gd name="T111" fmla="*/ 0 h 5396"/>
                  <a:gd name="T112" fmla="*/ 1 w 1838"/>
                  <a:gd name="T113" fmla="*/ 0 h 5396"/>
                  <a:gd name="T114" fmla="*/ 1 w 1838"/>
                  <a:gd name="T115" fmla="*/ 0 h 5396"/>
                  <a:gd name="T116" fmla="*/ 1 w 1838"/>
                  <a:gd name="T117" fmla="*/ 0 h 5396"/>
                  <a:gd name="T118" fmla="*/ 1 w 1838"/>
                  <a:gd name="T119" fmla="*/ 0 h 5396"/>
                  <a:gd name="T120" fmla="*/ 0 w 1838"/>
                  <a:gd name="T121" fmla="*/ 0 h 5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5396"/>
                  <a:gd name="T185" fmla="*/ 1838 w 1838"/>
                  <a:gd name="T186" fmla="*/ 5396 h 53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5396">
                    <a:moveTo>
                      <a:pt x="307" y="0"/>
                    </a:moveTo>
                    <a:lnTo>
                      <a:pt x="275" y="3"/>
                    </a:lnTo>
                    <a:lnTo>
                      <a:pt x="245" y="7"/>
                    </a:lnTo>
                    <a:lnTo>
                      <a:pt x="216" y="15"/>
                    </a:lnTo>
                    <a:lnTo>
                      <a:pt x="187" y="25"/>
                    </a:lnTo>
                    <a:lnTo>
                      <a:pt x="160" y="36"/>
                    </a:lnTo>
                    <a:lnTo>
                      <a:pt x="134" y="54"/>
                    </a:lnTo>
                    <a:lnTo>
                      <a:pt x="88" y="90"/>
                    </a:lnTo>
                    <a:lnTo>
                      <a:pt x="52" y="136"/>
                    </a:lnTo>
                    <a:lnTo>
                      <a:pt x="36" y="162"/>
                    </a:lnTo>
                    <a:lnTo>
                      <a:pt x="23" y="187"/>
                    </a:lnTo>
                    <a:lnTo>
                      <a:pt x="14" y="216"/>
                    </a:lnTo>
                    <a:lnTo>
                      <a:pt x="7" y="245"/>
                    </a:lnTo>
                    <a:lnTo>
                      <a:pt x="1" y="275"/>
                    </a:lnTo>
                    <a:lnTo>
                      <a:pt x="0" y="307"/>
                    </a:lnTo>
                    <a:lnTo>
                      <a:pt x="0" y="5090"/>
                    </a:lnTo>
                    <a:lnTo>
                      <a:pt x="1" y="5120"/>
                    </a:lnTo>
                    <a:lnTo>
                      <a:pt x="7" y="5152"/>
                    </a:lnTo>
                    <a:lnTo>
                      <a:pt x="14" y="5181"/>
                    </a:lnTo>
                    <a:lnTo>
                      <a:pt x="23" y="5210"/>
                    </a:lnTo>
                    <a:lnTo>
                      <a:pt x="36" y="5236"/>
                    </a:lnTo>
                    <a:lnTo>
                      <a:pt x="52" y="5263"/>
                    </a:lnTo>
                    <a:lnTo>
                      <a:pt x="88" y="5308"/>
                    </a:lnTo>
                    <a:lnTo>
                      <a:pt x="134" y="5344"/>
                    </a:lnTo>
                    <a:lnTo>
                      <a:pt x="160" y="5360"/>
                    </a:lnTo>
                    <a:lnTo>
                      <a:pt x="187" y="5372"/>
                    </a:lnTo>
                    <a:lnTo>
                      <a:pt x="216" y="5381"/>
                    </a:lnTo>
                    <a:lnTo>
                      <a:pt x="245" y="5388"/>
                    </a:lnTo>
                    <a:lnTo>
                      <a:pt x="275" y="5394"/>
                    </a:lnTo>
                    <a:lnTo>
                      <a:pt x="307" y="5396"/>
                    </a:lnTo>
                    <a:lnTo>
                      <a:pt x="1531" y="5396"/>
                    </a:lnTo>
                    <a:lnTo>
                      <a:pt x="1563" y="5394"/>
                    </a:lnTo>
                    <a:lnTo>
                      <a:pt x="1593" y="5388"/>
                    </a:lnTo>
                    <a:lnTo>
                      <a:pt x="1622" y="5381"/>
                    </a:lnTo>
                    <a:lnTo>
                      <a:pt x="1651" y="5372"/>
                    </a:lnTo>
                    <a:lnTo>
                      <a:pt x="1678" y="5360"/>
                    </a:lnTo>
                    <a:lnTo>
                      <a:pt x="1704" y="5344"/>
                    </a:lnTo>
                    <a:lnTo>
                      <a:pt x="1750" y="5308"/>
                    </a:lnTo>
                    <a:lnTo>
                      <a:pt x="1786" y="5263"/>
                    </a:lnTo>
                    <a:lnTo>
                      <a:pt x="1802" y="5236"/>
                    </a:lnTo>
                    <a:lnTo>
                      <a:pt x="1815" y="5210"/>
                    </a:lnTo>
                    <a:lnTo>
                      <a:pt x="1824" y="5181"/>
                    </a:lnTo>
                    <a:lnTo>
                      <a:pt x="1831" y="5152"/>
                    </a:lnTo>
                    <a:lnTo>
                      <a:pt x="1837" y="5120"/>
                    </a:lnTo>
                    <a:lnTo>
                      <a:pt x="1838" y="5090"/>
                    </a:lnTo>
                    <a:lnTo>
                      <a:pt x="1838" y="307"/>
                    </a:lnTo>
                    <a:lnTo>
                      <a:pt x="1837" y="275"/>
                    </a:lnTo>
                    <a:lnTo>
                      <a:pt x="1831" y="245"/>
                    </a:lnTo>
                    <a:lnTo>
                      <a:pt x="1824" y="216"/>
                    </a:lnTo>
                    <a:lnTo>
                      <a:pt x="1815" y="187"/>
                    </a:lnTo>
                    <a:lnTo>
                      <a:pt x="1802" y="162"/>
                    </a:lnTo>
                    <a:lnTo>
                      <a:pt x="1786" y="136"/>
                    </a:lnTo>
                    <a:lnTo>
                      <a:pt x="1750" y="90"/>
                    </a:lnTo>
                    <a:lnTo>
                      <a:pt x="1704" y="54"/>
                    </a:lnTo>
                    <a:lnTo>
                      <a:pt x="1678" y="36"/>
                    </a:lnTo>
                    <a:lnTo>
                      <a:pt x="1651" y="25"/>
                    </a:lnTo>
                    <a:lnTo>
                      <a:pt x="1622" y="15"/>
                    </a:lnTo>
                    <a:lnTo>
                      <a:pt x="1593" y="7"/>
                    </a:lnTo>
                    <a:lnTo>
                      <a:pt x="1563" y="3"/>
                    </a:lnTo>
                    <a:lnTo>
                      <a:pt x="1531" y="0"/>
                    </a:lnTo>
                    <a:lnTo>
                      <a:pt x="307" y="0"/>
                    </a:lnTo>
                    <a:close/>
                  </a:path>
                </a:pathLst>
              </a:custGeom>
              <a:solidFill>
                <a:schemeClr val="bg1"/>
              </a:solidFill>
              <a:ln w="7938">
                <a:solidFill>
                  <a:srgbClr val="000000"/>
                </a:solidFill>
                <a:round/>
                <a:headEnd/>
                <a:tailEnd/>
              </a:ln>
            </p:spPr>
            <p:txBody>
              <a:bodyPr/>
              <a:lstStyle/>
              <a:p>
                <a:endParaRPr lang="fr-FR"/>
              </a:p>
            </p:txBody>
          </p:sp>
          <p:sp>
            <p:nvSpPr>
              <p:cNvPr id="59494" name="Rectangle 116"/>
              <p:cNvSpPr>
                <a:spLocks noChangeArrowheads="1"/>
              </p:cNvSpPr>
              <p:nvPr/>
            </p:nvSpPr>
            <p:spPr bwMode="auto">
              <a:xfrm>
                <a:off x="3768" y="3336"/>
                <a:ext cx="432"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Adaptation</a:t>
                </a:r>
                <a:endParaRPr lang="en-US" sz="1300" b="0">
                  <a:latin typeface="Times New Roman" pitchFamily="18" charset="0"/>
                  <a:ea typeface="Osaka" charset="-128"/>
                </a:endParaRPr>
              </a:p>
            </p:txBody>
          </p:sp>
          <p:sp>
            <p:nvSpPr>
              <p:cNvPr id="59495" name="Rectangle 117"/>
              <p:cNvSpPr>
                <a:spLocks noChangeArrowheads="1"/>
              </p:cNvSpPr>
              <p:nvPr/>
            </p:nvSpPr>
            <p:spPr bwMode="auto">
              <a:xfrm>
                <a:off x="3817" y="3539"/>
                <a:ext cx="288" cy="85"/>
              </a:xfrm>
              <a:prstGeom prst="rect">
                <a:avLst/>
              </a:prstGeom>
              <a:noFill/>
              <a:ln w="9525">
                <a:noFill/>
                <a:miter lim="800000"/>
                <a:headEnd/>
                <a:tailEnd/>
              </a:ln>
            </p:spPr>
            <p:txBody>
              <a:bodyPr/>
              <a:lstStyle/>
              <a:p>
                <a:endParaRPr lang="fr-FR"/>
              </a:p>
            </p:txBody>
          </p:sp>
          <p:sp>
            <p:nvSpPr>
              <p:cNvPr id="59496" name="Rectangle 118"/>
              <p:cNvSpPr>
                <a:spLocks noChangeArrowheads="1"/>
              </p:cNvSpPr>
              <p:nvPr/>
            </p:nvSpPr>
            <p:spPr bwMode="auto">
              <a:xfrm>
                <a:off x="3845" y="3723"/>
                <a:ext cx="265" cy="104"/>
              </a:xfrm>
              <a:prstGeom prst="rect">
                <a:avLst/>
              </a:prstGeom>
              <a:noFill/>
              <a:ln w="9525">
                <a:noFill/>
                <a:miter lim="800000"/>
                <a:headEnd/>
                <a:tailEnd/>
              </a:ln>
            </p:spPr>
            <p:txBody>
              <a:bodyPr/>
              <a:lstStyle/>
              <a:p>
                <a:endParaRPr lang="fr-FR"/>
              </a:p>
            </p:txBody>
          </p:sp>
          <p:sp>
            <p:nvSpPr>
              <p:cNvPr id="59497" name="Freeform 119"/>
              <p:cNvSpPr>
                <a:spLocks/>
              </p:cNvSpPr>
              <p:nvPr/>
            </p:nvSpPr>
            <p:spPr bwMode="auto">
              <a:xfrm>
                <a:off x="3720" y="3480"/>
                <a:ext cx="471" cy="128"/>
              </a:xfrm>
              <a:custGeom>
                <a:avLst/>
                <a:gdLst>
                  <a:gd name="T0" fmla="*/ 0 w 1377"/>
                  <a:gd name="T1" fmla="*/ 0 h 574"/>
                  <a:gd name="T2" fmla="*/ 0 w 1377"/>
                  <a:gd name="T3" fmla="*/ 0 h 574"/>
                  <a:gd name="T4" fmla="*/ 0 w 1377"/>
                  <a:gd name="T5" fmla="*/ 0 h 574"/>
                  <a:gd name="T6" fmla="*/ 0 w 1377"/>
                  <a:gd name="T7" fmla="*/ 0 h 574"/>
                  <a:gd name="T8" fmla="*/ 0 w 1377"/>
                  <a:gd name="T9" fmla="*/ 0 h 574"/>
                  <a:gd name="T10" fmla="*/ 0 w 1377"/>
                  <a:gd name="T11" fmla="*/ 0 h 574"/>
                  <a:gd name="T12" fmla="*/ 0 w 1377"/>
                  <a:gd name="T13" fmla="*/ 0 h 574"/>
                  <a:gd name="T14" fmla="*/ 0 w 1377"/>
                  <a:gd name="T15" fmla="*/ 0 h 574"/>
                  <a:gd name="T16" fmla="*/ 0 w 1377"/>
                  <a:gd name="T17" fmla="*/ 0 h 574"/>
                  <a:gd name="T18" fmla="*/ 0 w 1377"/>
                  <a:gd name="T19" fmla="*/ 0 h 574"/>
                  <a:gd name="T20" fmla="*/ 0 w 1377"/>
                  <a:gd name="T21" fmla="*/ 0 h 574"/>
                  <a:gd name="T22" fmla="*/ 0 w 1377"/>
                  <a:gd name="T23" fmla="*/ 0 h 574"/>
                  <a:gd name="T24" fmla="*/ 0 w 1377"/>
                  <a:gd name="T25" fmla="*/ 0 h 574"/>
                  <a:gd name="T26" fmla="*/ 0 w 1377"/>
                  <a:gd name="T27" fmla="*/ 0 h 574"/>
                  <a:gd name="T28" fmla="*/ 0 w 1377"/>
                  <a:gd name="T29" fmla="*/ 0 h 574"/>
                  <a:gd name="T30" fmla="*/ 0 w 1377"/>
                  <a:gd name="T31" fmla="*/ 0 h 574"/>
                  <a:gd name="T32" fmla="*/ 0 w 1377"/>
                  <a:gd name="T33" fmla="*/ 0 h 574"/>
                  <a:gd name="T34" fmla="*/ 0 w 1377"/>
                  <a:gd name="T35" fmla="*/ 0 h 574"/>
                  <a:gd name="T36" fmla="*/ 1 w 1377"/>
                  <a:gd name="T37" fmla="*/ 0 h 574"/>
                  <a:gd name="T38" fmla="*/ 1 w 1377"/>
                  <a:gd name="T39" fmla="*/ 0 h 574"/>
                  <a:gd name="T40" fmla="*/ 1 w 1377"/>
                  <a:gd name="T41" fmla="*/ 0 h 574"/>
                  <a:gd name="T42" fmla="*/ 1 w 1377"/>
                  <a:gd name="T43" fmla="*/ 0 h 574"/>
                  <a:gd name="T44" fmla="*/ 1 w 1377"/>
                  <a:gd name="T45" fmla="*/ 0 h 574"/>
                  <a:gd name="T46" fmla="*/ 1 w 1377"/>
                  <a:gd name="T47" fmla="*/ 0 h 574"/>
                  <a:gd name="T48" fmla="*/ 1 w 1377"/>
                  <a:gd name="T49" fmla="*/ 0 h 574"/>
                  <a:gd name="T50" fmla="*/ 1 w 1377"/>
                  <a:gd name="T51" fmla="*/ 0 h 574"/>
                  <a:gd name="T52" fmla="*/ 1 w 1377"/>
                  <a:gd name="T53" fmla="*/ 0 h 574"/>
                  <a:gd name="T54" fmla="*/ 1 w 1377"/>
                  <a:gd name="T55" fmla="*/ 0 h 574"/>
                  <a:gd name="T56" fmla="*/ 1 w 1377"/>
                  <a:gd name="T57" fmla="*/ 0 h 574"/>
                  <a:gd name="T58" fmla="*/ 1 w 1377"/>
                  <a:gd name="T59" fmla="*/ 0 h 574"/>
                  <a:gd name="T60" fmla="*/ 1 w 1377"/>
                  <a:gd name="T61" fmla="*/ 0 h 574"/>
                  <a:gd name="T62" fmla="*/ 1 w 1377"/>
                  <a:gd name="T63" fmla="*/ 0 h 574"/>
                  <a:gd name="T64" fmla="*/ 1 w 1377"/>
                  <a:gd name="T65" fmla="*/ 0 h 574"/>
                  <a:gd name="T66" fmla="*/ 1 w 1377"/>
                  <a:gd name="T67" fmla="*/ 0 h 574"/>
                  <a:gd name="T68" fmla="*/ 1 w 1377"/>
                  <a:gd name="T69" fmla="*/ 0 h 574"/>
                  <a:gd name="T70" fmla="*/ 1 w 1377"/>
                  <a:gd name="T71" fmla="*/ 0 h 574"/>
                  <a:gd name="T72" fmla="*/ 0 w 1377"/>
                  <a:gd name="T73" fmla="*/ 0 h 5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4"/>
                  <a:gd name="T113" fmla="*/ 1377 w 1377"/>
                  <a:gd name="T114" fmla="*/ 574 h 5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4">
                    <a:moveTo>
                      <a:pt x="96" y="0"/>
                    </a:moveTo>
                    <a:lnTo>
                      <a:pt x="77" y="1"/>
                    </a:lnTo>
                    <a:lnTo>
                      <a:pt x="60" y="7"/>
                    </a:lnTo>
                    <a:lnTo>
                      <a:pt x="44" y="16"/>
                    </a:lnTo>
                    <a:lnTo>
                      <a:pt x="29" y="28"/>
                    </a:lnTo>
                    <a:lnTo>
                      <a:pt x="16" y="43"/>
                    </a:lnTo>
                    <a:lnTo>
                      <a:pt x="8" y="59"/>
                    </a:lnTo>
                    <a:lnTo>
                      <a:pt x="2" y="76"/>
                    </a:lnTo>
                    <a:lnTo>
                      <a:pt x="0" y="95"/>
                    </a:lnTo>
                    <a:lnTo>
                      <a:pt x="0" y="478"/>
                    </a:lnTo>
                    <a:lnTo>
                      <a:pt x="2" y="497"/>
                    </a:lnTo>
                    <a:lnTo>
                      <a:pt x="8" y="517"/>
                    </a:lnTo>
                    <a:lnTo>
                      <a:pt x="16" y="531"/>
                    </a:lnTo>
                    <a:lnTo>
                      <a:pt x="29" y="546"/>
                    </a:lnTo>
                    <a:lnTo>
                      <a:pt x="44" y="557"/>
                    </a:lnTo>
                    <a:lnTo>
                      <a:pt x="60" y="567"/>
                    </a:lnTo>
                    <a:lnTo>
                      <a:pt x="77" y="571"/>
                    </a:lnTo>
                    <a:lnTo>
                      <a:pt x="96" y="574"/>
                    </a:lnTo>
                    <a:lnTo>
                      <a:pt x="1282" y="574"/>
                    </a:lnTo>
                    <a:lnTo>
                      <a:pt x="1301" y="571"/>
                    </a:lnTo>
                    <a:lnTo>
                      <a:pt x="1320" y="567"/>
                    </a:lnTo>
                    <a:lnTo>
                      <a:pt x="1334" y="557"/>
                    </a:lnTo>
                    <a:lnTo>
                      <a:pt x="1349" y="546"/>
                    </a:lnTo>
                    <a:lnTo>
                      <a:pt x="1362" y="531"/>
                    </a:lnTo>
                    <a:lnTo>
                      <a:pt x="1370" y="517"/>
                    </a:lnTo>
                    <a:lnTo>
                      <a:pt x="1376" y="497"/>
                    </a:lnTo>
                    <a:lnTo>
                      <a:pt x="1377" y="478"/>
                    </a:lnTo>
                    <a:lnTo>
                      <a:pt x="1377" y="95"/>
                    </a:lnTo>
                    <a:lnTo>
                      <a:pt x="1376" y="76"/>
                    </a:lnTo>
                    <a:lnTo>
                      <a:pt x="1370" y="59"/>
                    </a:lnTo>
                    <a:lnTo>
                      <a:pt x="1362" y="43"/>
                    </a:lnTo>
                    <a:lnTo>
                      <a:pt x="1349" y="28"/>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498" name="Rectangle 120"/>
              <p:cNvSpPr>
                <a:spLocks noChangeArrowheads="1"/>
              </p:cNvSpPr>
              <p:nvPr/>
            </p:nvSpPr>
            <p:spPr bwMode="auto">
              <a:xfrm>
                <a:off x="3768" y="3480"/>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Evolution</a:t>
                </a:r>
                <a:endParaRPr lang="en-US" sz="1300" b="0">
                  <a:latin typeface="Times New Roman" pitchFamily="18" charset="0"/>
                  <a:ea typeface="Osaka" charset="-128"/>
                </a:endParaRPr>
              </a:p>
            </p:txBody>
          </p:sp>
          <p:sp>
            <p:nvSpPr>
              <p:cNvPr id="59499" name="Freeform 121"/>
              <p:cNvSpPr>
                <a:spLocks/>
              </p:cNvSpPr>
              <p:nvPr/>
            </p:nvSpPr>
            <p:spPr bwMode="auto">
              <a:xfrm>
                <a:off x="3720" y="3672"/>
                <a:ext cx="471" cy="128"/>
              </a:xfrm>
              <a:custGeom>
                <a:avLst/>
                <a:gdLst>
                  <a:gd name="T0" fmla="*/ 0 w 1377"/>
                  <a:gd name="T1" fmla="*/ 0 h 573"/>
                  <a:gd name="T2" fmla="*/ 0 w 1377"/>
                  <a:gd name="T3" fmla="*/ 0 h 573"/>
                  <a:gd name="T4" fmla="*/ 0 w 1377"/>
                  <a:gd name="T5" fmla="*/ 0 h 573"/>
                  <a:gd name="T6" fmla="*/ 0 w 1377"/>
                  <a:gd name="T7" fmla="*/ 0 h 573"/>
                  <a:gd name="T8" fmla="*/ 0 w 1377"/>
                  <a:gd name="T9" fmla="*/ 0 h 573"/>
                  <a:gd name="T10" fmla="*/ 0 w 1377"/>
                  <a:gd name="T11" fmla="*/ 0 h 573"/>
                  <a:gd name="T12" fmla="*/ 0 w 1377"/>
                  <a:gd name="T13" fmla="*/ 0 h 573"/>
                  <a:gd name="T14" fmla="*/ 0 w 1377"/>
                  <a:gd name="T15" fmla="*/ 0 h 573"/>
                  <a:gd name="T16" fmla="*/ 0 w 1377"/>
                  <a:gd name="T17" fmla="*/ 0 h 573"/>
                  <a:gd name="T18" fmla="*/ 0 w 1377"/>
                  <a:gd name="T19" fmla="*/ 0 h 573"/>
                  <a:gd name="T20" fmla="*/ 0 w 1377"/>
                  <a:gd name="T21" fmla="*/ 0 h 573"/>
                  <a:gd name="T22" fmla="*/ 0 w 1377"/>
                  <a:gd name="T23" fmla="*/ 0 h 573"/>
                  <a:gd name="T24" fmla="*/ 0 w 1377"/>
                  <a:gd name="T25" fmla="*/ 0 h 573"/>
                  <a:gd name="T26" fmla="*/ 0 w 1377"/>
                  <a:gd name="T27" fmla="*/ 0 h 573"/>
                  <a:gd name="T28" fmla="*/ 0 w 1377"/>
                  <a:gd name="T29" fmla="*/ 0 h 573"/>
                  <a:gd name="T30" fmla="*/ 0 w 1377"/>
                  <a:gd name="T31" fmla="*/ 0 h 573"/>
                  <a:gd name="T32" fmla="*/ 0 w 1377"/>
                  <a:gd name="T33" fmla="*/ 0 h 573"/>
                  <a:gd name="T34" fmla="*/ 0 w 1377"/>
                  <a:gd name="T35" fmla="*/ 0 h 573"/>
                  <a:gd name="T36" fmla="*/ 1 w 1377"/>
                  <a:gd name="T37" fmla="*/ 0 h 573"/>
                  <a:gd name="T38" fmla="*/ 1 w 1377"/>
                  <a:gd name="T39" fmla="*/ 0 h 573"/>
                  <a:gd name="T40" fmla="*/ 1 w 1377"/>
                  <a:gd name="T41" fmla="*/ 0 h 573"/>
                  <a:gd name="T42" fmla="*/ 1 w 1377"/>
                  <a:gd name="T43" fmla="*/ 0 h 573"/>
                  <a:gd name="T44" fmla="*/ 1 w 1377"/>
                  <a:gd name="T45" fmla="*/ 0 h 573"/>
                  <a:gd name="T46" fmla="*/ 1 w 1377"/>
                  <a:gd name="T47" fmla="*/ 0 h 573"/>
                  <a:gd name="T48" fmla="*/ 1 w 1377"/>
                  <a:gd name="T49" fmla="*/ 0 h 573"/>
                  <a:gd name="T50" fmla="*/ 1 w 1377"/>
                  <a:gd name="T51" fmla="*/ 0 h 573"/>
                  <a:gd name="T52" fmla="*/ 1 w 1377"/>
                  <a:gd name="T53" fmla="*/ 0 h 573"/>
                  <a:gd name="T54" fmla="*/ 1 w 1377"/>
                  <a:gd name="T55" fmla="*/ 0 h 573"/>
                  <a:gd name="T56" fmla="*/ 1 w 1377"/>
                  <a:gd name="T57" fmla="*/ 0 h 573"/>
                  <a:gd name="T58" fmla="*/ 1 w 1377"/>
                  <a:gd name="T59" fmla="*/ 0 h 573"/>
                  <a:gd name="T60" fmla="*/ 1 w 1377"/>
                  <a:gd name="T61" fmla="*/ 0 h 573"/>
                  <a:gd name="T62" fmla="*/ 1 w 1377"/>
                  <a:gd name="T63" fmla="*/ 0 h 573"/>
                  <a:gd name="T64" fmla="*/ 1 w 1377"/>
                  <a:gd name="T65" fmla="*/ 0 h 573"/>
                  <a:gd name="T66" fmla="*/ 1 w 1377"/>
                  <a:gd name="T67" fmla="*/ 0 h 573"/>
                  <a:gd name="T68" fmla="*/ 1 w 1377"/>
                  <a:gd name="T69" fmla="*/ 0 h 573"/>
                  <a:gd name="T70" fmla="*/ 1 w 1377"/>
                  <a:gd name="T71" fmla="*/ 0 h 573"/>
                  <a:gd name="T72" fmla="*/ 0 w 1377"/>
                  <a:gd name="T73" fmla="*/ 0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7"/>
                  <a:gd name="T112" fmla="*/ 0 h 573"/>
                  <a:gd name="T113" fmla="*/ 1377 w 1377"/>
                  <a:gd name="T114" fmla="*/ 573 h 5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7" h="573">
                    <a:moveTo>
                      <a:pt x="96" y="0"/>
                    </a:moveTo>
                    <a:lnTo>
                      <a:pt x="77" y="1"/>
                    </a:lnTo>
                    <a:lnTo>
                      <a:pt x="60" y="7"/>
                    </a:lnTo>
                    <a:lnTo>
                      <a:pt x="44" y="16"/>
                    </a:lnTo>
                    <a:lnTo>
                      <a:pt x="29" y="29"/>
                    </a:lnTo>
                    <a:lnTo>
                      <a:pt x="16" y="43"/>
                    </a:lnTo>
                    <a:lnTo>
                      <a:pt x="8" y="59"/>
                    </a:lnTo>
                    <a:lnTo>
                      <a:pt x="2" y="75"/>
                    </a:lnTo>
                    <a:lnTo>
                      <a:pt x="0" y="94"/>
                    </a:lnTo>
                    <a:lnTo>
                      <a:pt x="0" y="477"/>
                    </a:lnTo>
                    <a:lnTo>
                      <a:pt x="2" y="497"/>
                    </a:lnTo>
                    <a:lnTo>
                      <a:pt x="8" y="516"/>
                    </a:lnTo>
                    <a:lnTo>
                      <a:pt x="16" y="530"/>
                    </a:lnTo>
                    <a:lnTo>
                      <a:pt x="29" y="544"/>
                    </a:lnTo>
                    <a:lnTo>
                      <a:pt x="44" y="556"/>
                    </a:lnTo>
                    <a:lnTo>
                      <a:pt x="60" y="566"/>
                    </a:lnTo>
                    <a:lnTo>
                      <a:pt x="77" y="570"/>
                    </a:lnTo>
                    <a:lnTo>
                      <a:pt x="96" y="573"/>
                    </a:lnTo>
                    <a:lnTo>
                      <a:pt x="1282" y="573"/>
                    </a:lnTo>
                    <a:lnTo>
                      <a:pt x="1301" y="570"/>
                    </a:lnTo>
                    <a:lnTo>
                      <a:pt x="1320" y="566"/>
                    </a:lnTo>
                    <a:lnTo>
                      <a:pt x="1334" y="556"/>
                    </a:lnTo>
                    <a:lnTo>
                      <a:pt x="1349" y="544"/>
                    </a:lnTo>
                    <a:lnTo>
                      <a:pt x="1362" y="530"/>
                    </a:lnTo>
                    <a:lnTo>
                      <a:pt x="1370" y="516"/>
                    </a:lnTo>
                    <a:lnTo>
                      <a:pt x="1376" y="497"/>
                    </a:lnTo>
                    <a:lnTo>
                      <a:pt x="1377" y="477"/>
                    </a:lnTo>
                    <a:lnTo>
                      <a:pt x="1377" y="94"/>
                    </a:lnTo>
                    <a:lnTo>
                      <a:pt x="1376" y="75"/>
                    </a:lnTo>
                    <a:lnTo>
                      <a:pt x="1370" y="59"/>
                    </a:lnTo>
                    <a:lnTo>
                      <a:pt x="1362" y="43"/>
                    </a:lnTo>
                    <a:lnTo>
                      <a:pt x="1349" y="29"/>
                    </a:lnTo>
                    <a:lnTo>
                      <a:pt x="1334" y="16"/>
                    </a:lnTo>
                    <a:lnTo>
                      <a:pt x="1320" y="7"/>
                    </a:lnTo>
                    <a:lnTo>
                      <a:pt x="1301" y="1"/>
                    </a:lnTo>
                    <a:lnTo>
                      <a:pt x="1282" y="0"/>
                    </a:lnTo>
                    <a:lnTo>
                      <a:pt x="96" y="0"/>
                    </a:lnTo>
                    <a:close/>
                  </a:path>
                </a:pathLst>
              </a:custGeom>
              <a:solidFill>
                <a:srgbClr val="CCCCFF"/>
              </a:solidFill>
              <a:ln w="7938">
                <a:solidFill>
                  <a:srgbClr val="000000"/>
                </a:solidFill>
                <a:round/>
                <a:headEnd/>
                <a:tailEnd/>
              </a:ln>
            </p:spPr>
            <p:txBody>
              <a:bodyPr/>
              <a:lstStyle/>
              <a:p>
                <a:endParaRPr lang="fr-FR"/>
              </a:p>
            </p:txBody>
          </p:sp>
          <p:sp>
            <p:nvSpPr>
              <p:cNvPr id="59500" name="Rectangle 122"/>
              <p:cNvSpPr>
                <a:spLocks noChangeArrowheads="1"/>
              </p:cNvSpPr>
              <p:nvPr/>
            </p:nvSpPr>
            <p:spPr bwMode="auto">
              <a:xfrm>
                <a:off x="3768" y="3672"/>
                <a:ext cx="384" cy="106"/>
              </a:xfrm>
              <a:prstGeom prst="rect">
                <a:avLst/>
              </a:prstGeom>
              <a:noFill/>
              <a:ln w="9525">
                <a:noFill/>
                <a:miter lim="800000"/>
                <a:headEnd/>
                <a:tailEnd/>
              </a:ln>
            </p:spPr>
            <p:txBody>
              <a:bodyPr lIns="0" tIns="0" rIns="0" bIns="0">
                <a:spAutoFit/>
              </a:bodyPr>
              <a:lstStyle/>
              <a:p>
                <a:pPr algn="ctr" defTabSz="1066800">
                  <a:lnSpc>
                    <a:spcPct val="100000"/>
                  </a:lnSpc>
                </a:pPr>
                <a:r>
                  <a:rPr lang="en-US" sz="1300" b="0">
                    <a:solidFill>
                      <a:srgbClr val="000000"/>
                    </a:solidFill>
                    <a:latin typeface="Times New Roman" pitchFamily="18" charset="0"/>
                    <a:ea typeface="Osaka" charset="-128"/>
                  </a:rPr>
                  <a:t>Transition</a:t>
                </a:r>
                <a:endParaRPr lang="en-US" sz="1300" b="0">
                  <a:latin typeface="Times New Roman" pitchFamily="18" charset="0"/>
                  <a:ea typeface="Osaka" charset="-128"/>
                </a:endParaRPr>
              </a:p>
            </p:txBody>
          </p:sp>
        </p:grpSp>
        <p:sp>
          <p:nvSpPr>
            <p:cNvPr id="59473" name="Rectangle 123"/>
            <p:cNvSpPr>
              <a:spLocks noChangeArrowheads="1"/>
            </p:cNvSpPr>
            <p:nvPr/>
          </p:nvSpPr>
          <p:spPr bwMode="auto">
            <a:xfrm>
              <a:off x="384" y="1320"/>
              <a:ext cx="915" cy="115"/>
            </a:xfrm>
            <a:prstGeom prst="rect">
              <a:avLst/>
            </a:prstGeom>
            <a:noFill/>
            <a:ln w="9525">
              <a:noFill/>
              <a:miter lim="800000"/>
              <a:headEnd/>
              <a:tailEnd/>
            </a:ln>
          </p:spPr>
          <p:txBody>
            <a:bodyPr lIns="0" tIns="0" rIns="0" bIns="0">
              <a:spAutoFit/>
            </a:bodyPr>
            <a:lstStyle/>
            <a:p>
              <a:pPr defTabSz="1066800">
                <a:lnSpc>
                  <a:spcPct val="100000"/>
                </a:lnSpc>
              </a:pPr>
              <a:r>
                <a:rPr lang="en-US" sz="1400">
                  <a:solidFill>
                    <a:srgbClr val="000000"/>
                  </a:solidFill>
                  <a:latin typeface="Times New Roman" pitchFamily="18" charset="0"/>
                  <a:ea typeface="Osaka" charset="-128"/>
                </a:rPr>
                <a:t>Modèles ontologiques</a:t>
              </a:r>
              <a:endParaRPr lang="en-US" sz="2800" b="0">
                <a:latin typeface="Times New Roman" pitchFamily="18" charset="0"/>
                <a:ea typeface="Osaka" charset="-128"/>
              </a:endParaRPr>
            </a:p>
          </p:txBody>
        </p:sp>
      </p:grpSp>
      <p:grpSp>
        <p:nvGrpSpPr>
          <p:cNvPr id="59458" name="Group 124"/>
          <p:cNvGrpSpPr>
            <a:grpSpLocks/>
          </p:cNvGrpSpPr>
          <p:nvPr/>
        </p:nvGrpSpPr>
        <p:grpSpPr bwMode="auto">
          <a:xfrm>
            <a:off x="5708650" y="2921000"/>
            <a:ext cx="2501900" cy="2286000"/>
            <a:chOff x="2968" y="1680"/>
            <a:chExt cx="1304" cy="1296"/>
          </a:xfrm>
        </p:grpSpPr>
        <p:grpSp>
          <p:nvGrpSpPr>
            <p:cNvPr id="59464" name="Group 125"/>
            <p:cNvGrpSpPr>
              <a:grpSpLocks/>
            </p:cNvGrpSpPr>
            <p:nvPr/>
          </p:nvGrpSpPr>
          <p:grpSpPr bwMode="auto">
            <a:xfrm>
              <a:off x="2968" y="1680"/>
              <a:ext cx="0" cy="1296"/>
              <a:chOff x="2968" y="1672"/>
              <a:chExt cx="0" cy="1296"/>
            </a:xfrm>
          </p:grpSpPr>
          <p:sp>
            <p:nvSpPr>
              <p:cNvPr id="59469" name="Line 126"/>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0" name="Line 127"/>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71" name="Line 128"/>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nvGrpSpPr>
            <p:cNvPr id="59465" name="Group 129"/>
            <p:cNvGrpSpPr>
              <a:grpSpLocks/>
            </p:cNvGrpSpPr>
            <p:nvPr/>
          </p:nvGrpSpPr>
          <p:grpSpPr bwMode="auto">
            <a:xfrm>
              <a:off x="4272" y="1680"/>
              <a:ext cx="0" cy="1296"/>
              <a:chOff x="2968" y="1672"/>
              <a:chExt cx="0" cy="1296"/>
            </a:xfrm>
          </p:grpSpPr>
          <p:sp>
            <p:nvSpPr>
              <p:cNvPr id="59466" name="Line 130"/>
              <p:cNvSpPr>
                <a:spLocks noChangeShapeType="1"/>
              </p:cNvSpPr>
              <p:nvPr/>
            </p:nvSpPr>
            <p:spPr bwMode="auto">
              <a:xfrm>
                <a:off x="2968" y="1672"/>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7" name="Line 131"/>
              <p:cNvSpPr>
                <a:spLocks noChangeShapeType="1"/>
              </p:cNvSpPr>
              <p:nvPr/>
            </p:nvSpPr>
            <p:spPr bwMode="auto">
              <a:xfrm>
                <a:off x="2968" y="2200"/>
                <a:ext cx="0" cy="200"/>
              </a:xfrm>
              <a:prstGeom prst="line">
                <a:avLst/>
              </a:prstGeom>
              <a:noFill/>
              <a:ln w="38100">
                <a:solidFill>
                  <a:srgbClr val="FF5008"/>
                </a:solidFill>
                <a:round/>
                <a:headEnd/>
                <a:tailEnd type="triangle" w="med" len="med"/>
              </a:ln>
            </p:spPr>
            <p:txBody>
              <a:bodyPr wrap="none" anchor="ctr"/>
              <a:lstStyle/>
              <a:p>
                <a:endParaRPr lang="fr-FR"/>
              </a:p>
            </p:txBody>
          </p:sp>
          <p:sp>
            <p:nvSpPr>
              <p:cNvPr id="59468" name="Line 132"/>
              <p:cNvSpPr>
                <a:spLocks noChangeShapeType="1"/>
              </p:cNvSpPr>
              <p:nvPr/>
            </p:nvSpPr>
            <p:spPr bwMode="auto">
              <a:xfrm flipH="1">
                <a:off x="2968" y="2736"/>
                <a:ext cx="0" cy="232"/>
              </a:xfrm>
              <a:prstGeom prst="line">
                <a:avLst/>
              </a:prstGeom>
              <a:noFill/>
              <a:ln w="38100">
                <a:solidFill>
                  <a:srgbClr val="FF5008"/>
                </a:solidFill>
                <a:round/>
                <a:headEnd/>
                <a:tailEnd type="triangle" w="med" len="med"/>
              </a:ln>
            </p:spPr>
            <p:txBody>
              <a:bodyPr wrap="none" anchor="ctr"/>
              <a:lstStyle/>
              <a:p>
                <a:endParaRPr lang="fr-FR"/>
              </a:p>
            </p:txBody>
          </p:sp>
        </p:grpSp>
      </p:grpSp>
      <p:grpSp>
        <p:nvGrpSpPr>
          <p:cNvPr id="59459" name="Group 133"/>
          <p:cNvGrpSpPr>
            <a:grpSpLocks/>
          </p:cNvGrpSpPr>
          <p:nvPr/>
        </p:nvGrpSpPr>
        <p:grpSpPr bwMode="auto">
          <a:xfrm>
            <a:off x="7972425" y="665163"/>
            <a:ext cx="2822575" cy="1296987"/>
            <a:chOff x="3112" y="3568"/>
            <a:chExt cx="1040" cy="472"/>
          </a:xfrm>
        </p:grpSpPr>
        <p:sp>
          <p:nvSpPr>
            <p:cNvPr id="59462" name="Oval 134"/>
            <p:cNvSpPr>
              <a:spLocks noChangeArrowheads="1"/>
            </p:cNvSpPr>
            <p:nvPr/>
          </p:nvSpPr>
          <p:spPr bwMode="auto">
            <a:xfrm>
              <a:off x="3112" y="3568"/>
              <a:ext cx="1040" cy="472"/>
            </a:xfrm>
            <a:prstGeom prst="ellipse">
              <a:avLst/>
            </a:prstGeom>
            <a:solidFill>
              <a:schemeClr val="bg1"/>
            </a:solidFill>
            <a:ln w="38100">
              <a:solidFill>
                <a:srgbClr val="FF5008"/>
              </a:solidFill>
              <a:round/>
              <a:headEnd/>
              <a:tailEnd/>
            </a:ln>
          </p:spPr>
          <p:txBody>
            <a:bodyPr wrap="none" anchor="ctr"/>
            <a:lstStyle/>
            <a:p>
              <a:endParaRPr lang="fr-FR"/>
            </a:p>
          </p:txBody>
        </p:sp>
        <p:sp>
          <p:nvSpPr>
            <p:cNvPr id="59463" name="Text Box 135"/>
            <p:cNvSpPr txBox="1">
              <a:spLocks noChangeArrowheads="1"/>
            </p:cNvSpPr>
            <p:nvPr/>
          </p:nvSpPr>
          <p:spPr bwMode="auto">
            <a:xfrm>
              <a:off x="3280" y="3688"/>
              <a:ext cx="784" cy="285"/>
            </a:xfrm>
            <a:prstGeom prst="rect">
              <a:avLst/>
            </a:prstGeom>
            <a:solidFill>
              <a:schemeClr val="bg1"/>
            </a:solidFill>
            <a:ln w="12700">
              <a:noFill/>
              <a:miter lim="800000"/>
              <a:headEnd/>
              <a:tailEnd/>
            </a:ln>
          </p:spPr>
          <p:txBody>
            <a:bodyPr lIns="106674" tIns="53337" rIns="106674" bIns="53337">
              <a:spAutoFit/>
            </a:bodyPr>
            <a:lstStyle/>
            <a:p>
              <a:pPr algn="ctr" defTabSz="1066800">
                <a:lnSpc>
                  <a:spcPct val="100000"/>
                </a:lnSpc>
                <a:spcBef>
                  <a:spcPct val="50000"/>
                </a:spcBef>
              </a:pPr>
              <a:r>
                <a:rPr lang="en-US" sz="1900">
                  <a:latin typeface="Helvetica" pitchFamily="34" charset="0"/>
                  <a:ea typeface="Osaka" charset="-128"/>
                </a:rPr>
                <a:t>ARTStudio</a:t>
              </a:r>
            </a:p>
            <a:p>
              <a:pPr algn="ctr" defTabSz="1066800">
                <a:lnSpc>
                  <a:spcPct val="100000"/>
                </a:lnSpc>
                <a:spcBef>
                  <a:spcPct val="50000"/>
                </a:spcBef>
              </a:pPr>
              <a:r>
                <a:rPr lang="en-US" sz="1900">
                  <a:latin typeface="Helvetica" pitchFamily="34" charset="0"/>
                  <a:ea typeface="Osaka" charset="-128"/>
                </a:rPr>
                <a:t>D. Thevenin</a:t>
              </a:r>
              <a:endParaRPr lang="en-US" sz="1600">
                <a:latin typeface="Helvetica" pitchFamily="34" charset="0"/>
                <a:ea typeface="Osaka" charset="-128"/>
              </a:endParaRPr>
            </a:p>
          </p:txBody>
        </p:sp>
      </p:grpSp>
      <p:sp>
        <p:nvSpPr>
          <p:cNvPr id="59460" name="Text Box 136"/>
          <p:cNvSpPr txBox="1">
            <a:spLocks noChangeArrowheads="1"/>
          </p:cNvSpPr>
          <p:nvPr/>
        </p:nvSpPr>
        <p:spPr bwMode="auto">
          <a:xfrm>
            <a:off x="146050" y="6507163"/>
            <a:ext cx="10368544" cy="341632"/>
          </a:xfrm>
          <a:prstGeom prst="rect">
            <a:avLst/>
          </a:prstGeom>
          <a:noFill/>
          <a:ln w="12700">
            <a:noFill/>
            <a:miter lim="800000"/>
            <a:headEnd type="none" w="sm" len="sm"/>
            <a:tailEnd type="none" w="sm" len="sm"/>
          </a:ln>
        </p:spPr>
        <p:txBody>
          <a:bodyPr wrap="none">
            <a:spAutoFit/>
          </a:bodyPr>
          <a:lstStyle/>
          <a:p>
            <a:r>
              <a:rPr lang="fr-FR" b="0" dirty="0">
                <a:latin typeface="+mj-lt"/>
              </a:rPr>
              <a:t>Réification, Factorisation, Traduction, Abstraction / </a:t>
            </a:r>
            <a:r>
              <a:rPr lang="fr-FR" b="0" dirty="0" err="1">
                <a:latin typeface="+mj-lt"/>
              </a:rPr>
              <a:t>Reconception</a:t>
            </a:r>
            <a:r>
              <a:rPr lang="fr-FR" b="0" dirty="0">
                <a:latin typeface="+mj-lt"/>
              </a:rPr>
              <a:t>, </a:t>
            </a:r>
            <a:r>
              <a:rPr lang="fr-FR" b="0" dirty="0" err="1">
                <a:latin typeface="+mj-lt"/>
              </a:rPr>
              <a:t>Crossing</a:t>
            </a:r>
            <a:r>
              <a:rPr lang="fr-FR" b="0" dirty="0">
                <a:latin typeface="+mj-lt"/>
              </a:rPr>
              <a:t>, Intervention Humaine</a:t>
            </a:r>
          </a:p>
        </p:txBody>
      </p:sp>
      <p:sp>
        <p:nvSpPr>
          <p:cNvPr id="59461" name="Rectangle 137"/>
          <p:cNvSpPr>
            <a:spLocks noChangeArrowheads="1"/>
          </p:cNvSpPr>
          <p:nvPr/>
        </p:nvSpPr>
        <p:spPr bwMode="auto">
          <a:xfrm>
            <a:off x="639763" y="1182688"/>
            <a:ext cx="3435556" cy="590931"/>
          </a:xfrm>
          <a:prstGeom prst="rect">
            <a:avLst/>
          </a:prstGeom>
          <a:solidFill>
            <a:schemeClr val="accent1">
              <a:lumMod val="40000"/>
              <a:lumOff val="60000"/>
            </a:schemeClr>
          </a:solidFill>
          <a:ln w="12700">
            <a:noFill/>
            <a:miter lim="800000"/>
            <a:headEnd type="none" w="sm" len="sm"/>
            <a:tailEnd type="none" w="sm" len="sm"/>
          </a:ln>
        </p:spPr>
        <p:txBody>
          <a:bodyPr wrap="none">
            <a:spAutoFit/>
          </a:bodyPr>
          <a:lstStyle/>
          <a:p>
            <a:r>
              <a:rPr lang="cs-CZ" b="0" dirty="0" smtClean="0">
                <a:latin typeface="+mj-lt"/>
              </a:rPr>
              <a:t>Spécifier </a:t>
            </a:r>
            <a:r>
              <a:rPr lang="cs-CZ" b="0" dirty="0">
                <a:latin typeface="+mj-lt"/>
              </a:rPr>
              <a:t>1 fois -&gt; </a:t>
            </a:r>
            <a:r>
              <a:rPr lang="fr-FR" b="0" dirty="0">
                <a:latin typeface="+mj-lt"/>
              </a:rPr>
              <a:t> </a:t>
            </a:r>
            <a:r>
              <a:rPr lang="cs-CZ" b="0" dirty="0">
                <a:latin typeface="+mj-lt"/>
              </a:rPr>
              <a:t>N Interfaces</a:t>
            </a:r>
            <a:endParaRPr lang="fr-FR" b="0" dirty="0">
              <a:latin typeface="+mj-lt"/>
            </a:endParaRPr>
          </a:p>
          <a:p>
            <a:r>
              <a:rPr lang="cs-CZ" b="0" dirty="0">
                <a:latin typeface="+mj-lt"/>
              </a:rPr>
              <a:t> </a:t>
            </a:r>
            <a:r>
              <a:rPr lang="cs-CZ" b="0" dirty="0">
                <a:latin typeface="+mj-lt"/>
                <a:sym typeface="Wingdings" pitchFamily="2" charset="2"/>
              </a:rPr>
              <a:t></a:t>
            </a:r>
            <a:r>
              <a:rPr lang="cs-CZ" b="0" dirty="0">
                <a:latin typeface="+mj-lt"/>
              </a:rPr>
              <a:t> approche par modèles</a:t>
            </a:r>
            <a:endParaRPr lang="fr-FR" b="0"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3"/>
          <p:cNvSpPr>
            <a:spLocks noChangeArrowheads="1"/>
          </p:cNvSpPr>
          <p:nvPr/>
        </p:nvSpPr>
        <p:spPr bwMode="gray">
          <a:xfrm>
            <a:off x="4511675" y="2794000"/>
            <a:ext cx="1719263" cy="3471863"/>
          </a:xfrm>
          <a:prstGeom prst="roundRect">
            <a:avLst>
              <a:gd name="adj" fmla="val 16667"/>
            </a:avLst>
          </a:prstGeom>
          <a:solidFill>
            <a:srgbClr val="CCFFFF"/>
          </a:solidFill>
          <a:ln w="9525">
            <a:solidFill>
              <a:schemeClr val="tx1"/>
            </a:solidFill>
            <a:round/>
            <a:headEnd/>
            <a:tailEnd/>
          </a:ln>
        </p:spPr>
        <p:txBody>
          <a:bodyPr anchor="ctr">
            <a:spAutoFit/>
          </a:bodyPr>
          <a:lstStyle/>
          <a:p>
            <a:endParaRPr lang="fr-FR"/>
          </a:p>
        </p:txBody>
      </p:sp>
      <p:sp>
        <p:nvSpPr>
          <p:cNvPr id="8197" name="Rectangle 4"/>
          <p:cNvSpPr>
            <a:spLocks noChangeArrowheads="1"/>
          </p:cNvSpPr>
          <p:nvPr/>
        </p:nvSpPr>
        <p:spPr bwMode="gray">
          <a:xfrm>
            <a:off x="4745038" y="3219450"/>
            <a:ext cx="1158875" cy="542925"/>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Tâches &amp;</a:t>
            </a:r>
            <a:br>
              <a:rPr lang="fr-FR" sz="1400" b="0" dirty="0">
                <a:latin typeface="Times" pitchFamily="18" charset="0"/>
                <a:ea typeface="Osaka" charset="-128"/>
              </a:rPr>
            </a:br>
            <a:r>
              <a:rPr lang="fr-FR" sz="1400" b="0" dirty="0">
                <a:latin typeface="Times" pitchFamily="18" charset="0"/>
                <a:ea typeface="Osaka" charset="-128"/>
              </a:rPr>
              <a:t>Concepts</a:t>
            </a:r>
            <a:endParaRPr lang="fr-FR" sz="2100" b="0" dirty="0">
              <a:latin typeface="Times" pitchFamily="18" charset="0"/>
              <a:ea typeface="Osaka" charset="-128"/>
            </a:endParaRPr>
          </a:p>
        </p:txBody>
      </p:sp>
      <p:grpSp>
        <p:nvGrpSpPr>
          <p:cNvPr id="8198" name="Group 5"/>
          <p:cNvGrpSpPr>
            <a:grpSpLocks/>
          </p:cNvGrpSpPr>
          <p:nvPr/>
        </p:nvGrpSpPr>
        <p:grpSpPr bwMode="auto">
          <a:xfrm>
            <a:off x="4787900" y="3725863"/>
            <a:ext cx="1158875" cy="758825"/>
            <a:chOff x="2794" y="2507"/>
            <a:chExt cx="604" cy="430"/>
          </a:xfrm>
        </p:grpSpPr>
        <p:sp>
          <p:nvSpPr>
            <p:cNvPr id="8214" name="Rectangle 6"/>
            <p:cNvSpPr>
              <a:spLocks noChangeArrowheads="1"/>
            </p:cNvSpPr>
            <p:nvPr/>
          </p:nvSpPr>
          <p:spPr bwMode="gray">
            <a:xfrm>
              <a:off x="2794" y="262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abstraite</a:t>
              </a:r>
              <a:endParaRPr lang="fr-FR" sz="2100" b="0" dirty="0">
                <a:latin typeface="Times" pitchFamily="18" charset="0"/>
                <a:ea typeface="Osaka" charset="-128"/>
              </a:endParaRPr>
            </a:p>
          </p:txBody>
        </p:sp>
        <p:cxnSp>
          <p:nvCxnSpPr>
            <p:cNvPr id="8215" name="AutoShape 7"/>
            <p:cNvCxnSpPr>
              <a:cxnSpLocks noChangeShapeType="1"/>
              <a:stCxn id="8197" idx="2"/>
              <a:endCxn id="8214" idx="0"/>
            </p:cNvCxnSpPr>
            <p:nvPr/>
          </p:nvCxnSpPr>
          <p:spPr bwMode="gray">
            <a:xfrm>
              <a:off x="3096" y="2507"/>
              <a:ext cx="0" cy="159"/>
            </a:xfrm>
            <a:prstGeom prst="straightConnector1">
              <a:avLst/>
            </a:prstGeom>
            <a:noFill/>
            <a:ln w="9525">
              <a:solidFill>
                <a:schemeClr val="tx1"/>
              </a:solidFill>
              <a:round/>
              <a:headEnd/>
              <a:tailEnd type="triangle" w="lg" len="lg"/>
            </a:ln>
          </p:spPr>
        </p:cxnSp>
      </p:grpSp>
      <p:grpSp>
        <p:nvGrpSpPr>
          <p:cNvPr id="8199" name="Group 8"/>
          <p:cNvGrpSpPr>
            <a:grpSpLocks/>
          </p:cNvGrpSpPr>
          <p:nvPr/>
        </p:nvGrpSpPr>
        <p:grpSpPr bwMode="auto">
          <a:xfrm>
            <a:off x="4787900" y="4473575"/>
            <a:ext cx="1158875" cy="841375"/>
            <a:chOff x="2832" y="2920"/>
            <a:chExt cx="604" cy="477"/>
          </a:xfrm>
        </p:grpSpPr>
        <p:sp>
          <p:nvSpPr>
            <p:cNvPr id="8212" name="Rectangle 9"/>
            <p:cNvSpPr>
              <a:spLocks noChangeArrowheads="1"/>
            </p:cNvSpPr>
            <p:nvPr/>
          </p:nvSpPr>
          <p:spPr bwMode="gray">
            <a:xfrm>
              <a:off x="2832" y="3089"/>
              <a:ext cx="604" cy="30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concrète</a:t>
              </a:r>
              <a:endParaRPr lang="fr-FR" sz="2100" b="0" dirty="0">
                <a:latin typeface="Times" pitchFamily="18" charset="0"/>
                <a:ea typeface="Osaka" charset="-128"/>
              </a:endParaRPr>
            </a:p>
          </p:txBody>
        </p:sp>
        <p:cxnSp>
          <p:nvCxnSpPr>
            <p:cNvPr id="8213" name="AutoShape 10"/>
            <p:cNvCxnSpPr>
              <a:cxnSpLocks noChangeShapeType="1"/>
              <a:stCxn id="8214" idx="2"/>
              <a:endCxn id="8212" idx="0"/>
            </p:cNvCxnSpPr>
            <p:nvPr/>
          </p:nvCxnSpPr>
          <p:spPr bwMode="gray">
            <a:xfrm>
              <a:off x="3134" y="2920"/>
              <a:ext cx="0" cy="177"/>
            </a:xfrm>
            <a:prstGeom prst="straightConnector1">
              <a:avLst/>
            </a:prstGeom>
            <a:noFill/>
            <a:ln w="9525">
              <a:solidFill>
                <a:schemeClr val="tx1"/>
              </a:solidFill>
              <a:round/>
              <a:headEnd/>
              <a:tailEnd type="triangle" w="lg" len="lg"/>
            </a:ln>
          </p:spPr>
        </p:cxnSp>
      </p:grpSp>
      <p:grpSp>
        <p:nvGrpSpPr>
          <p:cNvPr id="8200" name="Group 11"/>
          <p:cNvGrpSpPr>
            <a:grpSpLocks/>
          </p:cNvGrpSpPr>
          <p:nvPr/>
        </p:nvGrpSpPr>
        <p:grpSpPr bwMode="auto">
          <a:xfrm>
            <a:off x="4787900" y="5334000"/>
            <a:ext cx="1158875" cy="709613"/>
            <a:chOff x="2832" y="3343"/>
            <a:chExt cx="604" cy="402"/>
          </a:xfrm>
        </p:grpSpPr>
        <p:sp>
          <p:nvSpPr>
            <p:cNvPr id="8210" name="Rectangle 12"/>
            <p:cNvSpPr>
              <a:spLocks noChangeArrowheads="1"/>
            </p:cNvSpPr>
            <p:nvPr/>
          </p:nvSpPr>
          <p:spPr bwMode="gray">
            <a:xfrm>
              <a:off x="2832" y="3557"/>
              <a:ext cx="604" cy="188"/>
            </a:xfrm>
            <a:prstGeom prst="rect">
              <a:avLst/>
            </a:prstGeom>
            <a:solidFill>
              <a:srgbClr val="ACFF9C"/>
            </a:solidFill>
            <a:ln w="9525">
              <a:solidFill>
                <a:schemeClr val="tx1"/>
              </a:solidFill>
              <a:miter lim="800000"/>
              <a:headEnd/>
              <a:tailEnd/>
            </a:ln>
          </p:spPr>
          <p:txBody>
            <a:bodyPr lIns="106674" tIns="53337" rIns="106674" bIns="53337" anchor="ctr">
              <a:spAutoFit/>
            </a:bodyPr>
            <a:lstStyle/>
            <a:p>
              <a:pPr algn="ctr" defTabSz="1066800">
                <a:lnSpc>
                  <a:spcPct val="100000"/>
                </a:lnSpc>
                <a:spcBef>
                  <a:spcPct val="50000"/>
                </a:spcBef>
              </a:pPr>
              <a:r>
                <a:rPr lang="fr-FR" sz="1400" b="0" dirty="0">
                  <a:latin typeface="Times" pitchFamily="18" charset="0"/>
                  <a:ea typeface="Osaka" charset="-128"/>
                </a:rPr>
                <a:t>IHM finale</a:t>
              </a:r>
              <a:endParaRPr lang="fr-FR" sz="2100" b="0" dirty="0">
                <a:latin typeface="Times" pitchFamily="18" charset="0"/>
                <a:ea typeface="Osaka" charset="-128"/>
              </a:endParaRPr>
            </a:p>
          </p:txBody>
        </p:sp>
        <p:cxnSp>
          <p:nvCxnSpPr>
            <p:cNvPr id="8211" name="AutoShape 13"/>
            <p:cNvCxnSpPr>
              <a:cxnSpLocks noChangeShapeType="1"/>
              <a:stCxn id="8212" idx="2"/>
              <a:endCxn id="8210" idx="0"/>
            </p:cNvCxnSpPr>
            <p:nvPr/>
          </p:nvCxnSpPr>
          <p:spPr bwMode="gray">
            <a:xfrm>
              <a:off x="3134" y="3343"/>
              <a:ext cx="0" cy="161"/>
            </a:xfrm>
            <a:prstGeom prst="straightConnector1">
              <a:avLst/>
            </a:prstGeom>
            <a:noFill/>
            <a:ln w="9525">
              <a:solidFill>
                <a:schemeClr val="tx1"/>
              </a:solidFill>
              <a:round/>
              <a:headEnd/>
              <a:tailEnd type="triangle" w="lg" len="lg"/>
            </a:ln>
          </p:spPr>
        </p:cxnSp>
      </p:grpSp>
      <p:sp>
        <p:nvSpPr>
          <p:cNvPr id="8201" name="Text Box 14"/>
          <p:cNvSpPr txBox="1">
            <a:spLocks noChangeArrowheads="1"/>
          </p:cNvSpPr>
          <p:nvPr/>
        </p:nvSpPr>
        <p:spPr bwMode="auto">
          <a:xfrm>
            <a:off x="4787900" y="2794000"/>
            <a:ext cx="1595438" cy="338138"/>
          </a:xfrm>
          <a:prstGeom prst="rect">
            <a:avLst/>
          </a:prstGeom>
          <a:noFill/>
          <a:ln w="12700">
            <a:noFill/>
            <a:miter lim="800000"/>
            <a:headEnd/>
            <a:tailEnd/>
          </a:ln>
        </p:spPr>
        <p:txBody>
          <a:bodyPr lIns="106674" tIns="53337" rIns="106674" bIns="53337">
            <a:spAutoFit/>
          </a:bodyPr>
          <a:lstStyle/>
          <a:p>
            <a:pPr defTabSz="1066800">
              <a:lnSpc>
                <a:spcPct val="100000"/>
              </a:lnSpc>
              <a:spcBef>
                <a:spcPct val="50000"/>
              </a:spcBef>
            </a:pPr>
            <a:r>
              <a:rPr lang="fr-FR" sz="1600">
                <a:latin typeface="Helvetica" pitchFamily="34" charset="0"/>
                <a:ea typeface="Osaka" charset="-128"/>
              </a:rPr>
              <a:t>Config 1</a:t>
            </a:r>
          </a:p>
        </p:txBody>
      </p:sp>
      <p:graphicFrame>
        <p:nvGraphicFramePr>
          <p:cNvPr id="8194" name="Object 15"/>
          <p:cNvGraphicFramePr>
            <a:graphicFrameLocks noChangeAspect="1"/>
          </p:cNvGraphicFramePr>
          <p:nvPr/>
        </p:nvGraphicFramePr>
        <p:xfrm>
          <a:off x="276225" y="2370138"/>
          <a:ext cx="3683000" cy="2070100"/>
        </p:xfrm>
        <a:graphic>
          <a:graphicData uri="http://schemas.openxmlformats.org/presentationml/2006/ole">
            <p:oleObj spid="_x0000_s8194" name="Document" r:id="rId4" imgW="9107975" imgH="5360621" progId="">
              <p:embed/>
            </p:oleObj>
          </a:graphicData>
        </a:graphic>
      </p:graphicFrame>
      <p:pic>
        <p:nvPicPr>
          <p:cNvPr id="8202" name="Picture 16"/>
          <p:cNvPicPr>
            <a:picLocks noChangeAspect="1" noChangeArrowheads="1"/>
          </p:cNvPicPr>
          <p:nvPr/>
        </p:nvPicPr>
        <p:blipFill>
          <a:blip r:embed="rId5" cstate="print"/>
          <a:srcRect/>
          <a:stretch>
            <a:fillRect/>
          </a:stretch>
        </p:blipFill>
        <p:spPr bwMode="gray">
          <a:xfrm>
            <a:off x="6997700" y="4233863"/>
            <a:ext cx="3683000" cy="2065337"/>
          </a:xfrm>
          <a:prstGeom prst="rect">
            <a:avLst/>
          </a:prstGeom>
          <a:noFill/>
          <a:ln w="9525">
            <a:noFill/>
            <a:miter lim="800000"/>
            <a:headEnd/>
            <a:tailEnd/>
          </a:ln>
        </p:spPr>
      </p:pic>
      <p:pic>
        <p:nvPicPr>
          <p:cNvPr id="8203" name="Picture 17"/>
          <p:cNvPicPr>
            <a:picLocks noChangeAspect="1" noChangeArrowheads="1"/>
          </p:cNvPicPr>
          <p:nvPr/>
        </p:nvPicPr>
        <p:blipFill>
          <a:blip r:embed="rId6" cstate="print"/>
          <a:srcRect/>
          <a:stretch>
            <a:fillRect/>
          </a:stretch>
        </p:blipFill>
        <p:spPr bwMode="auto">
          <a:xfrm>
            <a:off x="552450" y="5249863"/>
            <a:ext cx="2955925" cy="1946275"/>
          </a:xfrm>
          <a:prstGeom prst="rect">
            <a:avLst/>
          </a:prstGeom>
          <a:noFill/>
          <a:ln w="9525">
            <a:noFill/>
            <a:miter lim="800000"/>
            <a:headEnd/>
            <a:tailEnd/>
          </a:ln>
        </p:spPr>
      </p:pic>
      <p:sp>
        <p:nvSpPr>
          <p:cNvPr id="8204" name="Line 18"/>
          <p:cNvSpPr>
            <a:spLocks noChangeShapeType="1"/>
          </p:cNvSpPr>
          <p:nvPr/>
        </p:nvSpPr>
        <p:spPr bwMode="gray">
          <a:xfrm flipH="1">
            <a:off x="3959225" y="5926138"/>
            <a:ext cx="736600" cy="0"/>
          </a:xfrm>
          <a:prstGeom prst="line">
            <a:avLst/>
          </a:prstGeom>
          <a:noFill/>
          <a:ln w="28575">
            <a:solidFill>
              <a:srgbClr val="0000FF"/>
            </a:solidFill>
            <a:round/>
            <a:headEnd/>
            <a:tailEnd type="stealth" w="med" len="lg"/>
          </a:ln>
        </p:spPr>
        <p:txBody>
          <a:bodyPr lIns="90000" tIns="46800" rIns="90000" bIns="46800" anchor="ctr">
            <a:spAutoFit/>
          </a:bodyPr>
          <a:lstStyle/>
          <a:p>
            <a:endParaRPr lang="fr-FR"/>
          </a:p>
        </p:txBody>
      </p:sp>
      <p:pic>
        <p:nvPicPr>
          <p:cNvPr id="8205" name="Picture 19"/>
          <p:cNvPicPr>
            <a:picLocks noChangeAspect="1" noChangeArrowheads="1"/>
          </p:cNvPicPr>
          <p:nvPr/>
        </p:nvPicPr>
        <p:blipFill>
          <a:blip r:embed="rId7" cstate="print"/>
          <a:srcRect/>
          <a:stretch>
            <a:fillRect/>
          </a:stretch>
        </p:blipFill>
        <p:spPr bwMode="auto">
          <a:xfrm>
            <a:off x="6997700" y="1608138"/>
            <a:ext cx="3683000" cy="2117725"/>
          </a:xfrm>
          <a:prstGeom prst="rect">
            <a:avLst/>
          </a:prstGeom>
          <a:noFill/>
          <a:ln w="9525">
            <a:noFill/>
            <a:miter lim="800000"/>
            <a:headEnd/>
            <a:tailEnd/>
          </a:ln>
        </p:spPr>
      </p:pic>
      <p:sp>
        <p:nvSpPr>
          <p:cNvPr id="8206" name="Rectangle 20"/>
          <p:cNvSpPr>
            <a:spLocks noChangeArrowheads="1"/>
          </p:cNvSpPr>
          <p:nvPr/>
        </p:nvSpPr>
        <p:spPr bwMode="auto">
          <a:xfrm>
            <a:off x="276225" y="2370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7" name="Rectangle 21"/>
          <p:cNvSpPr>
            <a:spLocks noChangeArrowheads="1"/>
          </p:cNvSpPr>
          <p:nvPr/>
        </p:nvSpPr>
        <p:spPr bwMode="auto">
          <a:xfrm>
            <a:off x="6997700" y="4233863"/>
            <a:ext cx="3683000" cy="2116137"/>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8" name="Rectangle 22"/>
          <p:cNvSpPr>
            <a:spLocks noChangeArrowheads="1"/>
          </p:cNvSpPr>
          <p:nvPr/>
        </p:nvSpPr>
        <p:spPr bwMode="auto">
          <a:xfrm>
            <a:off x="6997700" y="1608138"/>
            <a:ext cx="3683000" cy="2117725"/>
          </a:xfrm>
          <a:prstGeom prst="rect">
            <a:avLst/>
          </a:prstGeom>
          <a:solidFill>
            <a:schemeClr val="bg1">
              <a:alpha val="50195"/>
            </a:schemeClr>
          </a:solidFill>
          <a:ln w="9525">
            <a:solidFill>
              <a:schemeClr val="bg1"/>
            </a:solidFill>
            <a:miter lim="800000"/>
            <a:headEnd/>
            <a:tailEnd/>
          </a:ln>
        </p:spPr>
        <p:txBody>
          <a:bodyPr wrap="none" anchor="ctr"/>
          <a:lstStyle/>
          <a:p>
            <a:endParaRPr lang="fr-FR"/>
          </a:p>
        </p:txBody>
      </p:sp>
      <p:sp>
        <p:nvSpPr>
          <p:cNvPr id="8209" name="Rectangle 23"/>
          <p:cNvSpPr>
            <a:spLocks noGrp="1" noChangeArrowheads="1"/>
          </p:cNvSpPr>
          <p:nvPr/>
        </p:nvSpPr>
        <p:spPr bwMode="auto">
          <a:xfrm>
            <a:off x="552450" y="338138"/>
            <a:ext cx="9858375" cy="762000"/>
          </a:xfrm>
          <a:prstGeom prst="rect">
            <a:avLst/>
          </a:prstGeom>
          <a:noFill/>
          <a:ln w="12700">
            <a:noFill/>
            <a:miter lim="800000"/>
            <a:headEnd/>
            <a:tailEnd/>
          </a:ln>
        </p:spPr>
        <p:txBody>
          <a:bodyPr lIns="105563" tIns="51855" rIns="105563" bIns="51855" anchor="b"/>
          <a:lstStyle/>
          <a:p>
            <a:pPr algn="ctr" defTabSz="1066800">
              <a:lnSpc>
                <a:spcPct val="100000"/>
              </a:lnSpc>
            </a:pPr>
            <a:r>
              <a:rPr lang="en-US" sz="3700" dirty="0" err="1" smtClean="0">
                <a:solidFill>
                  <a:schemeClr val="tx2"/>
                </a:solidFill>
                <a:latin typeface="Times" pitchFamily="18" charset="0"/>
                <a:ea typeface="Osaka" charset="-128"/>
              </a:rPr>
              <a:t>Différents</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niveaux</a:t>
            </a:r>
            <a:r>
              <a:rPr lang="en-US" sz="3700" dirty="0" smtClean="0">
                <a:solidFill>
                  <a:schemeClr val="tx2"/>
                </a:solidFill>
                <a:latin typeface="Times" pitchFamily="18" charset="0"/>
                <a:ea typeface="Osaka" charset="-128"/>
              </a:rPr>
              <a:t> </a:t>
            </a:r>
            <a:r>
              <a:rPr lang="en-US" sz="3700" dirty="0" err="1" smtClean="0">
                <a:solidFill>
                  <a:schemeClr val="tx2"/>
                </a:solidFill>
                <a:latin typeface="Times" pitchFamily="18" charset="0"/>
                <a:ea typeface="Osaka" charset="-128"/>
              </a:rPr>
              <a:t>d’abstraction</a:t>
            </a:r>
            <a:endParaRPr lang="en-US" sz="3700" dirty="0">
              <a:solidFill>
                <a:schemeClr val="tx2"/>
              </a:solidFill>
              <a:ea typeface="Osaka" charset="-128"/>
            </a:endParaRPr>
          </a:p>
        </p:txBody>
      </p:sp>
      <p:cxnSp>
        <p:nvCxnSpPr>
          <p:cNvPr id="29" name="Connecteur droit avec flèche 28"/>
          <p:cNvCxnSpPr/>
          <p:nvPr/>
        </p:nvCxnSpPr>
        <p:spPr>
          <a:xfrm flipV="1">
            <a:off x="6000750" y="2943225"/>
            <a:ext cx="9525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0800000">
            <a:off x="4029076" y="3752850"/>
            <a:ext cx="695325"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8212" idx="3"/>
          </p:cNvCxnSpPr>
          <p:nvPr/>
        </p:nvCxnSpPr>
        <p:spPr>
          <a:xfrm>
            <a:off x="5946775" y="5043311"/>
            <a:ext cx="996950" cy="14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4"/>
          <p:cNvSpPr>
            <a:spLocks noGrp="1"/>
          </p:cNvSpPr>
          <p:nvPr>
            <p:ph type="title"/>
          </p:nvPr>
        </p:nvSpPr>
        <p:spPr>
          <a:xfrm>
            <a:off x="758825" y="2314575"/>
            <a:ext cx="9394825" cy="2800350"/>
          </a:xfrm>
        </p:spPr>
        <p:txBody>
          <a:bodyPr/>
          <a:lstStyle/>
          <a:p>
            <a:pPr eaLnBrk="1" hangingPunct="1"/>
            <a:r>
              <a:rPr lang="fr-FR" smtClean="0"/>
              <a:t>SERVFACE</a:t>
            </a:r>
            <a:br>
              <a:rPr lang="fr-FR" smtClean="0"/>
            </a:br>
            <a:r>
              <a:rPr lang="fr-FR" smtClean="0"/>
              <a:t>SERVICE ANNOTATIONS FOR USER INTERFACE COMPOSITION</a:t>
            </a:r>
            <a:br>
              <a:rPr lang="fr-FR" smtClean="0"/>
            </a:br>
            <a:r>
              <a:rPr lang="fr-FR" smtClean="0">
                <a:solidFill>
                  <a:schemeClr val="tx1"/>
                </a:solidFill>
              </a:rPr>
              <a:t/>
            </a:r>
            <a:br>
              <a:rPr lang="fr-FR" smtClean="0">
                <a:solidFill>
                  <a:schemeClr val="tx1"/>
                </a:solidFill>
              </a:rPr>
            </a:br>
            <a:r>
              <a:rPr lang="fr-FR" sz="2800" smtClean="0">
                <a:solidFill>
                  <a:schemeClr val="tx1"/>
                </a:solidFill>
              </a:rPr>
              <a:t>PROJET EUROPÉEN HTTP://141.76.40.158/SERVFACE</a:t>
            </a:r>
            <a:r>
              <a:rPr lang="fr-FR"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365125" y="492125"/>
            <a:ext cx="10312400" cy="842963"/>
          </a:xfrm>
        </p:spPr>
        <p:txBody>
          <a:bodyPr/>
          <a:lstStyle/>
          <a:p>
            <a:pPr eaLnBrk="1" hangingPunct="1">
              <a:defRPr/>
            </a:pPr>
            <a:r>
              <a:rPr lang="fr-FR" dirty="0" smtClean="0"/>
              <a:t>Vue d’ensemble</a:t>
            </a:r>
            <a:br>
              <a:rPr lang="fr-FR" dirty="0" smtClean="0"/>
            </a:br>
            <a:endParaRPr lang="fr-FR" dirty="0" smtClean="0"/>
          </a:p>
        </p:txBody>
      </p:sp>
      <p:sp>
        <p:nvSpPr>
          <p:cNvPr id="79875" name="Espace réservé du contenu 2"/>
          <p:cNvSpPr>
            <a:spLocks noGrp="1"/>
          </p:cNvSpPr>
          <p:nvPr>
            <p:ph sz="quarter" idx="1"/>
          </p:nvPr>
        </p:nvSpPr>
        <p:spPr>
          <a:xfrm>
            <a:off x="400050" y="1465263"/>
            <a:ext cx="9944100" cy="4633912"/>
          </a:xfrm>
        </p:spPr>
        <p:txBody>
          <a:bodyPr/>
          <a:lstStyle/>
          <a:p>
            <a:pPr lvl="1" eaLnBrk="1" hangingPunct="1">
              <a:buFont typeface="Lucida Grande"/>
              <a:buChar char="+"/>
            </a:pPr>
            <a:r>
              <a:rPr lang="fr-FR" sz="3300" smtClean="0">
                <a:latin typeface="Tahoma" pitchFamily="34" charset="0"/>
                <a:cs typeface="Tahoma" pitchFamily="34" charset="0"/>
              </a:rPr>
              <a:t>Annotations de services avec des éléments d’interfaces</a:t>
            </a:r>
          </a:p>
          <a:p>
            <a:pPr lvl="1" eaLnBrk="1" hangingPunct="1">
              <a:buFont typeface="Lucida Grande"/>
              <a:buChar char="+"/>
            </a:pPr>
            <a:r>
              <a:rPr lang="fr-FR" sz="3300" smtClean="0">
                <a:latin typeface="Tahoma" pitchFamily="34" charset="0"/>
                <a:cs typeface="Tahoma" pitchFamily="34" charset="0"/>
              </a:rPr>
              <a:t>Composition de services</a:t>
            </a:r>
          </a:p>
          <a:p>
            <a:pPr lvl="1" eaLnBrk="1" hangingPunct="1">
              <a:buFont typeface="Lucida Grande"/>
              <a:buChar char="+"/>
            </a:pPr>
            <a:r>
              <a:rPr lang="fr-FR" sz="3300" smtClean="0">
                <a:latin typeface="Tahoma" pitchFamily="34" charset="0"/>
                <a:cs typeface="Tahoma" pitchFamily="34" charset="0"/>
              </a:rPr>
              <a:t>Génération de l’interface du service « composite » à partir des annotations</a:t>
            </a:r>
          </a:p>
          <a:p>
            <a:pPr lvl="1" eaLnBrk="1" hangingPunct="1">
              <a:buFont typeface="Lucida Grande"/>
              <a:buChar char="+"/>
            </a:pPr>
            <a:endParaRPr lang="fr-FR" sz="3300" smtClean="0">
              <a:latin typeface="Tahoma" pitchFamily="34" charset="0"/>
              <a:cs typeface="Tahoma" pitchFamily="34" charset="0"/>
            </a:endParaRPr>
          </a:p>
          <a:p>
            <a:pPr lvl="1" eaLnBrk="1" hangingPunct="1">
              <a:buFont typeface="Lucida Grande"/>
              <a:buChar char="+"/>
            </a:pPr>
            <a:r>
              <a:rPr lang="fr-FR" sz="3300" smtClean="0">
                <a:latin typeface="Tahoma" pitchFamily="34" charset="0"/>
                <a:cs typeface="Tahoma" pitchFamily="34" charset="0"/>
              </a:rPr>
              <a:t>2 approches:</a:t>
            </a:r>
          </a:p>
          <a:p>
            <a:pPr lvl="2" eaLnBrk="1" hangingPunct="1">
              <a:buFont typeface="Lucida Grande"/>
              <a:buChar char="+"/>
            </a:pPr>
            <a:r>
              <a:rPr lang="fr-FR" sz="3000" smtClean="0">
                <a:latin typeface="Tahoma" pitchFamily="34" charset="0"/>
                <a:cs typeface="Tahoma" pitchFamily="34" charset="0"/>
              </a:rPr>
              <a:t>1</a:t>
            </a:r>
            <a:r>
              <a:rPr lang="fr-FR" sz="3000" baseline="30000" smtClean="0">
                <a:latin typeface="Tahoma" pitchFamily="34" charset="0"/>
                <a:cs typeface="Tahoma" pitchFamily="34" charset="0"/>
              </a:rPr>
              <a:t>ière</a:t>
            </a:r>
            <a:r>
              <a:rPr lang="fr-FR" sz="3000" smtClean="0">
                <a:latin typeface="Tahoma" pitchFamily="34" charset="0"/>
                <a:cs typeface="Tahoma" pitchFamily="34" charset="0"/>
              </a:rPr>
              <a:t> approche : composition visuelle des services</a:t>
            </a:r>
          </a:p>
          <a:p>
            <a:pPr lvl="2" eaLnBrk="1" hangingPunct="1">
              <a:buFont typeface="Lucida Grande"/>
              <a:buChar char="+"/>
            </a:pPr>
            <a:r>
              <a:rPr lang="fr-FR" sz="3000" smtClean="0">
                <a:latin typeface="Tahoma" pitchFamily="34" charset="0"/>
                <a:cs typeface="Tahoma" pitchFamily="34" charset="0"/>
              </a:rPr>
              <a:t>2</a:t>
            </a:r>
            <a:r>
              <a:rPr lang="fr-FR" sz="3000" baseline="30000" smtClean="0">
                <a:latin typeface="Tahoma" pitchFamily="34" charset="0"/>
                <a:cs typeface="Tahoma" pitchFamily="34" charset="0"/>
              </a:rPr>
              <a:t>ième</a:t>
            </a:r>
            <a:r>
              <a:rPr lang="fr-FR" sz="3000" smtClean="0">
                <a:latin typeface="Tahoma" pitchFamily="34" charset="0"/>
                <a:cs typeface="Tahoma" pitchFamily="34" charset="0"/>
              </a:rPr>
              <a:t> approche : composition dirigée par les tâches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371475" y="1684338"/>
            <a:ext cx="10312400" cy="5110162"/>
          </a:xfrm>
        </p:spPr>
        <p:txBody>
          <a:bodyPr/>
          <a:lstStyle/>
          <a:p>
            <a:pPr eaLnBrk="1" hangingPunct="1">
              <a:lnSpc>
                <a:spcPct val="80000"/>
              </a:lnSpc>
            </a:pPr>
            <a:r>
              <a:rPr lang="fr-FR" sz="2400" dirty="0" smtClean="0"/>
              <a:t>Equipe de Fabio </a:t>
            </a:r>
            <a:r>
              <a:rPr lang="fr-FR" sz="2400" dirty="0" err="1" smtClean="0"/>
              <a:t>Paterno</a:t>
            </a:r>
            <a:r>
              <a:rPr lang="fr-FR" sz="2400" dirty="0" smtClean="0"/>
              <a:t> : </a:t>
            </a:r>
            <a:r>
              <a:rPr lang="fr-FR" sz="2400" dirty="0" smtClean="0">
                <a:hlinkClick r:id="rId2"/>
              </a:rPr>
              <a:t>http://hiis.isti.cnr.it/publications.php</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2009 :  A </a:t>
            </a:r>
            <a:r>
              <a:rPr lang="fr-FR" sz="2400" dirty="0" err="1" smtClean="0"/>
              <a:t>Universal</a:t>
            </a:r>
            <a:r>
              <a:rPr lang="fr-FR" sz="2400" dirty="0" smtClean="0"/>
              <a:t>, </a:t>
            </a:r>
            <a:r>
              <a:rPr lang="fr-FR" sz="2400" dirty="0" err="1" smtClean="0"/>
              <a:t>Declarative</a:t>
            </a:r>
            <a:r>
              <a:rPr lang="fr-FR" sz="2400" dirty="0" smtClean="0"/>
              <a:t>, Multiple Abstraction-</a:t>
            </a:r>
            <a:r>
              <a:rPr lang="fr-FR" sz="2400" dirty="0" err="1" smtClean="0"/>
              <a:t>Level</a:t>
            </a:r>
            <a:r>
              <a:rPr lang="fr-FR" sz="2400" dirty="0" smtClean="0"/>
              <a:t> </a:t>
            </a:r>
            <a:r>
              <a:rPr lang="fr-FR" sz="2400" dirty="0" err="1" smtClean="0"/>
              <a:t>Language</a:t>
            </a:r>
            <a:r>
              <a:rPr lang="fr-FR" sz="2400" dirty="0" smtClean="0"/>
              <a:t> for Service-</a:t>
            </a:r>
            <a:r>
              <a:rPr lang="fr-FR" sz="2400" dirty="0" err="1" smtClean="0"/>
              <a:t>Oriented</a:t>
            </a:r>
            <a:r>
              <a:rPr lang="fr-FR" sz="2400" dirty="0" smtClean="0"/>
              <a:t> Applications in </a:t>
            </a:r>
            <a:r>
              <a:rPr lang="fr-FR" sz="2400" dirty="0" err="1" smtClean="0"/>
              <a:t>Ubiquitous</a:t>
            </a:r>
            <a:r>
              <a:rPr lang="fr-FR" sz="2400" dirty="0" smtClean="0"/>
              <a:t> </a:t>
            </a:r>
            <a:r>
              <a:rPr lang="fr-FR" sz="2400" dirty="0" err="1" smtClean="0"/>
              <a:t>Environments</a:t>
            </a:r>
            <a:r>
              <a:rPr lang="fr-FR" sz="2400" dirty="0" smtClean="0"/>
              <a:t> FABIO PATERNO’, CARMEN SANTORO, and LUCIO DAVIDE SPANO ISTI-CNR</a:t>
            </a:r>
          </a:p>
          <a:p>
            <a:pPr eaLnBrk="1" hangingPunct="1">
              <a:lnSpc>
                <a:spcPct val="80000"/>
              </a:lnSpc>
            </a:pPr>
            <a:endParaRPr lang="fr-FR" sz="2400" dirty="0" smtClean="0"/>
          </a:p>
          <a:p>
            <a:pPr eaLnBrk="1" hangingPunct="1">
              <a:lnSpc>
                <a:spcPct val="80000"/>
              </a:lnSpc>
            </a:pPr>
            <a:r>
              <a:rPr lang="fr-FR" sz="2400" dirty="0" err="1" smtClean="0"/>
              <a:t>ServFace</a:t>
            </a:r>
            <a:r>
              <a:rPr lang="fr-FR" sz="2400" dirty="0" smtClean="0"/>
              <a:t> </a:t>
            </a:r>
            <a:r>
              <a:rPr lang="fr-FR" sz="2400" dirty="0" smtClean="0">
                <a:hlinkClick r:id="rId3"/>
              </a:rPr>
              <a:t>http://www.servface.eu/index.php?option=com_docman&amp;task=cat_view&amp;gid=34&amp;limit=5&amp;limitstart=0&amp;order=date&amp;dir=DESC&amp;Itemid=60</a:t>
            </a:r>
            <a:endParaRPr lang="fr-FR" sz="2400" dirty="0" smtClean="0"/>
          </a:p>
          <a:p>
            <a:pPr marL="742950" lvl="1" indent="-285750" eaLnBrk="1" hangingPunct="1">
              <a:lnSpc>
                <a:spcPct val="80000"/>
              </a:lnSpc>
            </a:pPr>
            <a:endParaRPr lang="fr-FR" sz="2400" dirty="0" smtClean="0"/>
          </a:p>
          <a:p>
            <a:pPr eaLnBrk="1" hangingPunct="1">
              <a:buNone/>
              <a:defRPr/>
            </a:pPr>
            <a:r>
              <a:rPr lang="fr-FR" sz="2400" dirty="0" smtClean="0"/>
              <a:t>Service Composition </a:t>
            </a:r>
            <a:r>
              <a:rPr lang="fr-FR" sz="2400" dirty="0" err="1" smtClean="0"/>
              <a:t>at</a:t>
            </a:r>
            <a:r>
              <a:rPr lang="fr-FR" sz="2400" dirty="0" smtClean="0"/>
              <a:t> the </a:t>
            </a:r>
            <a:r>
              <a:rPr lang="fr-FR" sz="2400" dirty="0" err="1" smtClean="0"/>
              <a:t>Presentation</a:t>
            </a:r>
            <a:r>
              <a:rPr lang="fr-FR" sz="2400" dirty="0" smtClean="0"/>
              <a:t> Layer </a:t>
            </a:r>
            <a:r>
              <a:rPr lang="fr-FR" sz="2400" dirty="0" err="1" smtClean="0"/>
              <a:t>using</a:t>
            </a:r>
            <a:r>
              <a:rPr lang="fr-FR" sz="2400" dirty="0" smtClean="0"/>
              <a:t> Web Service Annotations </a:t>
            </a:r>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404350" y="1111251"/>
            <a:ext cx="1473200" cy="125907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Projet</a:t>
            </a:r>
            <a:r>
              <a:rPr lang="en-GB" sz="5700" dirty="0" smtClean="0">
                <a:latin typeface="Times (CE)" charset="0"/>
              </a:rPr>
              <a:t> </a:t>
            </a:r>
            <a:r>
              <a:rPr lang="en-GB" sz="5700" dirty="0" err="1" smtClean="0">
                <a:latin typeface="Times (CE)" charset="0"/>
              </a:rPr>
              <a:t>Européen</a:t>
            </a:r>
            <a:r>
              <a:rPr lang="en-GB" sz="5700" dirty="0" smtClean="0">
                <a:latin typeface="Times (CE)" charset="0"/>
              </a:rPr>
              <a:t> </a:t>
            </a:r>
            <a:r>
              <a:rPr lang="en-GB" sz="5700" dirty="0" err="1" smtClean="0">
                <a:latin typeface="Times (CE)" charset="0"/>
              </a:rPr>
              <a:t>UsiXML</a:t>
            </a:r>
            <a:endParaRPr lang="en-GB" sz="5700" dirty="0" smtClean="0">
              <a:latin typeface="Times (CE)" charset="0"/>
            </a:endParaRPr>
          </a:p>
        </p:txBody>
      </p:sp>
      <p:sp>
        <p:nvSpPr>
          <p:cNvPr id="100353" name="Rectangle 1"/>
          <p:cNvSpPr>
            <a:spLocks noChangeArrowheads="1"/>
          </p:cNvSpPr>
          <p:nvPr/>
        </p:nvSpPr>
        <p:spPr bwMode="auto">
          <a:xfrm>
            <a:off x="361950" y="1332741"/>
            <a:ext cx="10132967" cy="62109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sz="2800" b="0" dirty="0" smtClean="0">
              <a:latin typeface="Times New Roman" pitchFamily="18" charset="0"/>
              <a:cs typeface="Times New Roman" pitchFamily="18" charset="0"/>
            </a:endParaRPr>
          </a:p>
          <a:p>
            <a:r>
              <a:rPr lang="fr-FR" sz="2800" b="0" dirty="0" smtClean="0">
                <a:latin typeface="Times New Roman" pitchFamily="18" charset="0"/>
                <a:cs typeface="Times New Roman" pitchFamily="18" charset="0"/>
              </a:rPr>
              <a:t>Définir, valider et standardiser un langage de description d'interfaces </a:t>
            </a:r>
          </a:p>
          <a:p>
            <a:r>
              <a:rPr lang="fr-FR" sz="2800" b="0" dirty="0" smtClean="0">
                <a:latin typeface="Times New Roman" pitchFamily="18" charset="0"/>
                <a:cs typeface="Times New Roman" pitchFamily="18" charset="0"/>
              </a:rPr>
              <a:t>utilisateur (UIDL) pour améliorer la productivité, la réutilisabilité et </a:t>
            </a:r>
          </a:p>
          <a:p>
            <a:r>
              <a:rPr lang="fr-FR" sz="2800" b="0" dirty="0" smtClean="0">
                <a:latin typeface="Times New Roman" pitchFamily="18" charset="0"/>
                <a:cs typeface="Times New Roman" pitchFamily="18" charset="0"/>
              </a:rPr>
              <a:t>l'accessibilité d'applications interactives</a:t>
            </a:r>
          </a:p>
          <a:p>
            <a:pPr lvl="0">
              <a:lnSpc>
                <a:spcPct val="100000"/>
              </a:lnSpc>
              <a:tabLst>
                <a:tab pos="457200" algn="l"/>
              </a:tabLst>
            </a:pPr>
            <a:endParaRPr lang="fr-FR" sz="2800" b="0" dirty="0" smtClean="0">
              <a:latin typeface="Times New Roman" pitchFamily="18" charset="0"/>
              <a:ea typeface="Times New Roman" pitchFamily="18" charset="0"/>
              <a:cs typeface="Times New Roman" pitchFamily="18" charset="0"/>
            </a:endParaRPr>
          </a:p>
          <a:p>
            <a:pPr lvl="0">
              <a:lnSpc>
                <a:spcPct val="100000"/>
              </a:lnSpc>
              <a:tabLst>
                <a:tab pos="457200" algn="l"/>
              </a:tabLst>
            </a:pPr>
            <a:r>
              <a:rPr lang="fr-FR" sz="2800" b="0" dirty="0" smtClean="0">
                <a:latin typeface="Times New Roman" pitchFamily="18" charset="0"/>
                <a:ea typeface="Times New Roman" pitchFamily="18" charset="0"/>
                <a:cs typeface="Times New Roman" pitchFamily="18" charset="0"/>
              </a:rPr>
              <a:t>Un langage pour tous les acteurs de la constructions d’IHM</a:t>
            </a:r>
          </a:p>
          <a:p>
            <a:pPr lvl="0">
              <a:lnSpc>
                <a:spcPct val="100000"/>
              </a:lnSpc>
              <a:tabLst>
                <a:tab pos="457200" algn="l"/>
              </a:tabLst>
            </a:pPr>
            <a:r>
              <a:rPr lang="en-US" sz="2800" b="0" dirty="0" err="1" smtClean="0">
                <a:latin typeface="Times New Roman" pitchFamily="18" charset="0"/>
                <a:ea typeface="Times New Roman" pitchFamily="18" charset="0"/>
                <a:cs typeface="Times New Roman" pitchFamily="18" charset="0"/>
              </a:rPr>
              <a:t>basé</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sur</a:t>
            </a:r>
            <a:r>
              <a:rPr lang="en-US" sz="2800" b="0" dirty="0" smtClean="0">
                <a:latin typeface="Times New Roman" pitchFamily="18" charset="0"/>
                <a:ea typeface="Times New Roman" pitchFamily="18" charset="0"/>
                <a:cs typeface="Times New Roman" pitchFamily="18" charset="0"/>
              </a:rPr>
              <a:t> des </a:t>
            </a:r>
            <a:r>
              <a:rPr lang="en-US" sz="2800" b="0" dirty="0" err="1" smtClean="0">
                <a:latin typeface="Times New Roman" pitchFamily="18" charset="0"/>
                <a:ea typeface="Times New Roman" pitchFamily="18" charset="0"/>
                <a:cs typeface="Times New Roman" pitchFamily="18" charset="0"/>
              </a:rPr>
              <a:t>niveaux</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d’expressivité</a:t>
            </a:r>
            <a:r>
              <a:rPr lang="en-US" sz="2800" b="0" dirty="0" smtClean="0">
                <a:latin typeface="Times New Roman" pitchFamily="18" charset="0"/>
                <a:ea typeface="Times New Roman" pitchFamily="18" charset="0"/>
                <a:cs typeface="Times New Roman" pitchFamily="18" charset="0"/>
              </a:rPr>
              <a:t> et des </a:t>
            </a:r>
            <a:r>
              <a:rPr lang="en-US" sz="2800" b="0" dirty="0" err="1" smtClean="0">
                <a:latin typeface="Times New Roman" pitchFamily="18" charset="0"/>
                <a:ea typeface="Times New Roman" pitchFamily="18" charset="0"/>
                <a:cs typeface="Times New Roman" pitchFamily="18" charset="0"/>
              </a:rPr>
              <a:t>outils</a:t>
            </a: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différents</a:t>
            </a:r>
            <a:r>
              <a:rPr lang="en-US" sz="2800" b="0" dirty="0" smtClean="0">
                <a:latin typeface="Times New Roman" pitchFamily="18" charset="0"/>
                <a:ea typeface="Times New Roman" pitchFamily="18" charset="0"/>
                <a:cs typeface="Times New Roman" pitchFamily="18" charset="0"/>
              </a:rPr>
              <a:t> </a:t>
            </a:r>
          </a:p>
          <a:p>
            <a:pPr lvl="0" eaLnBrk="1" hangingPunct="1">
              <a:lnSpc>
                <a:spcPct val="100000"/>
              </a:lnSpc>
              <a:tabLst>
                <a:tab pos="457200" algn="l"/>
              </a:tabLst>
            </a:pPr>
            <a:endParaRPr lang="en-US" sz="2800" b="0" dirty="0" smtClean="0">
              <a:latin typeface="Times New Roman" pitchFamily="18" charset="0"/>
              <a:ea typeface="Times New Roman" pitchFamily="18" charset="0"/>
              <a:cs typeface="Times New Roman" pitchFamily="18" charset="0"/>
            </a:endParaRPr>
          </a:p>
          <a:p>
            <a:pPr lvl="0" eaLnBrk="1" hangingPunct="1">
              <a:lnSpc>
                <a:spcPct val="100000"/>
              </a:lnSpc>
              <a:tabLst>
                <a:tab pos="457200" algn="l"/>
              </a:tabLst>
            </a:pPr>
            <a:r>
              <a:rPr lang="en-US" sz="2800" b="0" dirty="0" smtClean="0">
                <a:latin typeface="Times New Roman" pitchFamily="18" charset="0"/>
                <a:ea typeface="Times New Roman" pitchFamily="18" charset="0"/>
                <a:cs typeface="Times New Roman" pitchFamily="18" charset="0"/>
              </a:rPr>
              <a:t>             </a:t>
            </a:r>
            <a:r>
              <a:rPr lang="en-US" sz="2800" b="0" dirty="0" err="1" smtClean="0">
                <a:latin typeface="Times New Roman" pitchFamily="18" charset="0"/>
                <a:ea typeface="Times New Roman" pitchFamily="18" charset="0"/>
                <a:cs typeface="Times New Roman" pitchFamily="18" charset="0"/>
              </a:rPr>
              <a:t>USer</a:t>
            </a:r>
            <a:r>
              <a:rPr lang="en-US" sz="2800" b="0" dirty="0" smtClean="0">
                <a:latin typeface="Times New Roman" pitchFamily="18" charset="0"/>
                <a:ea typeface="Times New Roman" pitchFamily="18" charset="0"/>
                <a:cs typeface="Times New Roman" pitchFamily="18" charset="0"/>
              </a:rPr>
              <a:t> Interface </a:t>
            </a:r>
            <a:r>
              <a:rPr lang="en-US" sz="2800" b="0" dirty="0" err="1" smtClean="0">
                <a:latin typeface="Times New Roman" pitchFamily="18" charset="0"/>
                <a:ea typeface="Times New Roman" pitchFamily="18" charset="0"/>
                <a:cs typeface="Times New Roman" pitchFamily="18" charset="0"/>
              </a:rPr>
              <a:t>eXtensible</a:t>
            </a:r>
            <a:r>
              <a:rPr lang="en-US" sz="2800" b="0" dirty="0" smtClean="0">
                <a:latin typeface="Times New Roman" pitchFamily="18" charset="0"/>
                <a:ea typeface="Times New Roman" pitchFamily="18" charset="0"/>
                <a:cs typeface="Times New Roman" pitchFamily="18" charset="0"/>
              </a:rPr>
              <a:t> Markup Language</a:t>
            </a:r>
          </a:p>
          <a:p>
            <a:endParaRPr lang="fr-FR" sz="2800" b="0" dirty="0" smtClean="0">
              <a:latin typeface="Times New Roman" pitchFamily="18" charset="0"/>
              <a:cs typeface="Times New Roman" pitchFamily="18" charset="0"/>
            </a:endParaRPr>
          </a:p>
          <a:p>
            <a:r>
              <a:rPr lang="fr-FR" sz="2800" b="0" dirty="0" smtClean="0">
                <a:latin typeface="Times New Roman" pitchFamily="18" charset="0"/>
                <a:cs typeface="Times New Roman" pitchFamily="18" charset="0"/>
              </a:rPr>
              <a:t>Le consortium  7 pays, 28 organisations : PME, </a:t>
            </a:r>
          </a:p>
          <a:p>
            <a:r>
              <a:rPr lang="fr-FR" sz="2800" b="0" dirty="0" smtClean="0">
                <a:latin typeface="Times New Roman" pitchFamily="18" charset="0"/>
                <a:cs typeface="Times New Roman" pitchFamily="18" charset="0"/>
              </a:rPr>
              <a:t>grandes entreprises -Thalès France, </a:t>
            </a:r>
            <a:r>
              <a:rPr lang="fr-FR" sz="2800" b="0" dirty="0" err="1" smtClean="0">
                <a:latin typeface="Times New Roman" pitchFamily="18" charset="0"/>
                <a:cs typeface="Times New Roman" pitchFamily="18" charset="0"/>
              </a:rPr>
              <a:t>Telefonica</a:t>
            </a:r>
            <a:r>
              <a:rPr lang="fr-FR" sz="2800" b="0" dirty="0" smtClean="0">
                <a:latin typeface="Times New Roman" pitchFamily="18" charset="0"/>
                <a:cs typeface="Times New Roman" pitchFamily="18" charset="0"/>
              </a:rPr>
              <a:t> -, des universités et </a:t>
            </a:r>
          </a:p>
          <a:p>
            <a:r>
              <a:rPr lang="fr-FR" sz="2800" b="0" dirty="0" smtClean="0">
                <a:latin typeface="Times New Roman" pitchFamily="18" charset="0"/>
                <a:cs typeface="Times New Roman" pitchFamily="18" charset="0"/>
              </a:rPr>
              <a:t>centres de recherche.</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lang="fr-FR" sz="2800" b="0" dirty="0" smtClean="0">
              <a:latin typeface="Times New Roman" pitchFamily="18" charset="0"/>
              <a:ea typeface="Times New Roman" pitchFamily="18" charset="0"/>
              <a:cs typeface="Times New Roman" pitchFamily="18" charset="0"/>
            </a:endParaRPr>
          </a:p>
        </p:txBody>
      </p:sp>
      <p:sp>
        <p:nvSpPr>
          <p:cNvPr id="5" name="Rectangle 4"/>
          <p:cNvSpPr/>
          <p:nvPr/>
        </p:nvSpPr>
        <p:spPr>
          <a:xfrm>
            <a:off x="8571155" y="6660197"/>
            <a:ext cx="1945789" cy="341632"/>
          </a:xfrm>
          <a:prstGeom prst="rect">
            <a:avLst/>
          </a:prstGeom>
        </p:spPr>
        <p:txBody>
          <a:bodyPr wrap="none">
            <a:spAutoFit/>
          </a:bodyPr>
          <a:lstStyle/>
          <a:p>
            <a:r>
              <a:rPr lang="en-US" dirty="0" smtClean="0">
                <a:solidFill>
                  <a:prstClr val="black"/>
                </a:solidFill>
                <a:hlinkClick r:id="rId3"/>
              </a:rPr>
              <a:t>www.usixml.org</a:t>
            </a:r>
            <a:endParaRPr lang="fr-FR" dirty="0"/>
          </a:p>
        </p:txBody>
      </p:sp>
      <p:sp>
        <p:nvSpPr>
          <p:cNvPr id="6" name="Rectangle 5"/>
          <p:cNvSpPr/>
          <p:nvPr/>
        </p:nvSpPr>
        <p:spPr>
          <a:xfrm>
            <a:off x="133350" y="1438909"/>
            <a:ext cx="2005677" cy="341632"/>
          </a:xfrm>
          <a:prstGeom prst="rect">
            <a:avLst/>
          </a:prstGeom>
        </p:spPr>
        <p:txBody>
          <a:bodyPr wrap="none">
            <a:spAutoFit/>
          </a:bodyPr>
          <a:lstStyle/>
          <a:p>
            <a:r>
              <a:rPr lang="fr-FR" b="0" dirty="0" smtClean="0">
                <a:latin typeface="Times New Roman" pitchFamily="18" charset="0"/>
                <a:cs typeface="Times New Roman" pitchFamily="18" charset="0"/>
              </a:rPr>
              <a:t>programme ITEA2 </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smtClean="0"/>
              <a:t>Equipes et travaux en présence</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t>Publications Scientifiques du projet</a:t>
            </a:r>
          </a:p>
          <a:p>
            <a:pPr eaLnBrk="1" hangingPunct="1">
              <a:lnSpc>
                <a:spcPct val="80000"/>
              </a:lnSpc>
              <a:buNone/>
            </a:pPr>
            <a:r>
              <a:rPr lang="fr-FR" sz="2800" dirty="0" smtClean="0">
                <a:hlinkClick r:id="rId2"/>
              </a:rPr>
              <a:t>http://www.usixml.eu/effective-ie-done/scientific-publications</a:t>
            </a:r>
            <a:endParaRPr lang="fr-FR" sz="28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800" dirty="0" smtClean="0">
                <a:hlinkClick r:id="rId3"/>
              </a:rPr>
              <a:t>http://www.usixml.eu/newsletters</a:t>
            </a:r>
            <a:endParaRPr lang="fr-FR" sz="2800" dirty="0" smtClean="0"/>
          </a:p>
          <a:p>
            <a:pPr eaLnBrk="1" hangingPunct="1">
              <a:lnSpc>
                <a:spcPct val="80000"/>
              </a:lnSpc>
              <a:buNone/>
            </a:pPr>
            <a:endParaRPr lang="fr-FR" sz="2800" dirty="0" smtClean="0"/>
          </a:p>
        </p:txBody>
      </p:sp>
      <p:pic>
        <p:nvPicPr>
          <p:cNvPr id="4" name="Picture 10" descr="http://idata.over-blog.com/0/38/34/40/r__sum__.gif"/>
          <p:cNvPicPr>
            <a:picLocks noChangeAspect="1" noChangeArrowheads="1"/>
          </p:cNvPicPr>
          <p:nvPr/>
        </p:nvPicPr>
        <p:blipFill>
          <a:blip r:embed="rId4" cstate="print"/>
          <a:srcRect/>
          <a:stretch>
            <a:fillRect/>
          </a:stretch>
        </p:blipFill>
        <p:spPr bwMode="auto">
          <a:xfrm>
            <a:off x="9204325" y="1711326"/>
            <a:ext cx="1473200" cy="1259072"/>
          </a:xfrm>
          <a:prstGeom prst="rect">
            <a:avLst/>
          </a:prstGeom>
          <a:noFill/>
        </p:spPr>
      </p:pic>
      <p:sp>
        <p:nvSpPr>
          <p:cNvPr id="5" name="Rectangle 4"/>
          <p:cNvSpPr/>
          <p:nvPr/>
        </p:nvSpPr>
        <p:spPr>
          <a:xfrm>
            <a:off x="2905126" y="6333935"/>
            <a:ext cx="7800974" cy="590931"/>
          </a:xfrm>
          <a:prstGeom prst="rect">
            <a:avLst/>
          </a:prstGeom>
        </p:spPr>
        <p:txBody>
          <a:bodyPr wrap="square">
            <a:spAutoFit/>
          </a:bodyPr>
          <a:lstStyle/>
          <a:p>
            <a:r>
              <a:rPr lang="fr-FR" dirty="0" smtClean="0">
                <a:hlinkClick r:id="rId5"/>
              </a:rPr>
              <a:t>http://www.awt.be/web/mob/index.aspx?page=mob,fr,foc,100,062</a:t>
            </a:r>
            <a:endParaRPr lang="fr-FR" dirty="0" smtClean="0"/>
          </a:p>
          <a:p>
            <a:endParaRPr lang="fr-FR" dirty="0"/>
          </a:p>
        </p:txBody>
      </p:sp>
      <p:pic>
        <p:nvPicPr>
          <p:cNvPr id="6" name="Picture 4" descr="http://t0.gstatic.com/images?q=tbn:ANd9GcR7ePLtnEuJeEC8MJAJpcu4Q--L91u707nHkWjqbEuQNSY50wHVQw"/>
          <p:cNvPicPr>
            <a:picLocks noChangeAspect="1" noChangeArrowheads="1"/>
          </p:cNvPicPr>
          <p:nvPr/>
        </p:nvPicPr>
        <p:blipFill>
          <a:blip r:embed="rId6" cstate="print"/>
          <a:srcRect/>
          <a:stretch>
            <a:fillRect/>
          </a:stretch>
        </p:blipFill>
        <p:spPr bwMode="auto">
          <a:xfrm>
            <a:off x="266700" y="5938838"/>
            <a:ext cx="2328863"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00050" y="3097213"/>
            <a:ext cx="9839325" cy="1295400"/>
          </a:xfrm>
        </p:spPr>
        <p:txBody>
          <a:bodyPr>
            <a:normAutofit fontScale="90000"/>
          </a:bodyPr>
          <a:lstStyle/>
          <a:p>
            <a:pPr eaLnBrk="1" fontAlgn="auto" hangingPunct="1">
              <a:lnSpc>
                <a:spcPct val="125000"/>
              </a:lnSpc>
              <a:spcBef>
                <a:spcPct val="40000"/>
              </a:spcBef>
              <a:spcAft>
                <a:spcPts val="0"/>
              </a:spcAft>
              <a:defRPr/>
            </a:pPr>
            <a:r>
              <a:rPr lang="en-GB" altLang="en-GB" sz="4000" smtClean="0">
                <a:cs typeface="Times New Roman" pitchFamily="18" charset="0"/>
              </a:rPr>
              <a:t> Motivations et exemples d’applications visées</a:t>
            </a:r>
            <a:r>
              <a:rPr lang="fr-FR" altLang="en-GB" sz="4400" smtClean="0"/>
              <a:t/>
            </a:r>
            <a:br>
              <a:rPr lang="fr-FR" altLang="en-GB" sz="4400" smtClean="0"/>
            </a:br>
            <a:endParaRPr lang="fr-FR" altLang="en-GB" sz="1000" smtClean="0">
              <a:solidFill>
                <a:srgbClr val="FFFFCC"/>
              </a:solidFill>
            </a:endParaRPr>
          </a:p>
        </p:txBody>
      </p:sp>
      <p:sp>
        <p:nvSpPr>
          <p:cNvPr id="30723" name="Rectangle 3"/>
          <p:cNvSpPr>
            <a:spLocks noChangeArrowheads="1"/>
          </p:cNvSpPr>
          <p:nvPr/>
        </p:nvSpPr>
        <p:spPr bwMode="auto">
          <a:xfrm>
            <a:off x="385763" y="249238"/>
            <a:ext cx="9825037" cy="873125"/>
          </a:xfrm>
          <a:prstGeom prst="rect">
            <a:avLst/>
          </a:prstGeom>
          <a:noFill/>
          <a:ln w="12700">
            <a:noFill/>
            <a:miter lim="800000"/>
            <a:headEnd type="none" w="sm" len="sm"/>
            <a:tailEnd type="none" w="sm" len="sm"/>
          </a:ln>
        </p:spPr>
        <p:txBody>
          <a:bodyPr>
            <a:spAutoFit/>
          </a:bodyPr>
          <a:lstStyle/>
          <a:p>
            <a:pPr algn="ctr" defTabSz="762000"/>
            <a:r>
              <a:rPr lang="fr-FR" altLang="en-GB" sz="3300" b="0"/>
              <a:t/>
            </a:r>
            <a:br>
              <a:rPr lang="fr-FR" altLang="en-GB" sz="3300" b="0"/>
            </a:br>
            <a:endParaRPr lang="fr-FR" altLang="en-GB" sz="2400" b="0"/>
          </a:p>
        </p:txBody>
      </p:sp>
    </p:spTree>
  </p:cSld>
  <p:clrMapOvr>
    <a:masterClrMapping/>
  </p:clrMapOvr>
  <p:transition advTm="2662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UCL</a:t>
            </a:r>
          </a:p>
        </p:txBody>
      </p:sp>
      <p:sp>
        <p:nvSpPr>
          <p:cNvPr id="55299" name="Rectangle 3"/>
          <p:cNvSpPr>
            <a:spLocks noGrp="1" noChangeArrowheads="1"/>
          </p:cNvSpPr>
          <p:nvPr>
            <p:ph type="body" idx="4294967295"/>
          </p:nvPr>
        </p:nvSpPr>
        <p:spPr>
          <a:xfrm>
            <a:off x="323850" y="1627188"/>
            <a:ext cx="10312400" cy="5110162"/>
          </a:xfrm>
        </p:spPr>
        <p:txBody>
          <a:bodyPr/>
          <a:lstStyle/>
          <a:p>
            <a:pPr eaLnBrk="1" hangingPunct="1">
              <a:lnSpc>
                <a:spcPct val="80000"/>
              </a:lnSpc>
              <a:buNone/>
            </a:pPr>
            <a:r>
              <a:rPr lang="fr-FR" sz="2800" dirty="0" smtClean="0"/>
              <a:t>Université catholique de Louvain : Jean </a:t>
            </a:r>
            <a:r>
              <a:rPr lang="fr-FR" sz="2800" dirty="0" err="1" smtClean="0"/>
              <a:t>Vanderdonckt</a:t>
            </a:r>
            <a:endParaRPr lang="fr-FR" sz="2800" dirty="0" smtClean="0"/>
          </a:p>
          <a:p>
            <a:pPr marL="319088" lvl="1" eaLnBrk="1" hangingPunct="1">
              <a:lnSpc>
                <a:spcPct val="80000"/>
              </a:lnSpc>
              <a:buClr>
                <a:schemeClr val="accent1"/>
              </a:buClr>
              <a:buSzPct val="85000"/>
              <a:buNone/>
            </a:pPr>
            <a:r>
              <a:rPr lang="fr-FR" sz="2400" dirty="0" smtClean="0">
                <a:solidFill>
                  <a:srgbClr val="00B0F0"/>
                </a:solidFill>
                <a:hlinkClick r:id="rId2"/>
              </a:rPr>
              <a:t>http://uclouvain.academia.edu/JeanVanderdonckt/Papers</a:t>
            </a:r>
            <a:r>
              <a:rPr lang="fr-FR" sz="2400" dirty="0" smtClean="0">
                <a:solidFill>
                  <a:srgbClr val="00B0F0"/>
                </a:solidFill>
              </a:rPr>
              <a:t> </a:t>
            </a:r>
          </a:p>
          <a:p>
            <a:pPr eaLnBrk="1" hangingPunct="1">
              <a:lnSpc>
                <a:spcPct val="80000"/>
              </a:lnSpc>
              <a:buNone/>
            </a:pPr>
            <a:endParaRPr lang="fr-FR" sz="2800" b="1" dirty="0" smtClean="0"/>
          </a:p>
          <a:p>
            <a:pPr eaLnBrk="1" hangingPunct="1">
              <a:lnSpc>
                <a:spcPct val="80000"/>
              </a:lnSpc>
              <a:buNone/>
            </a:pPr>
            <a:endParaRPr lang="fr-FR" sz="2800" b="1" dirty="0" smtClean="0"/>
          </a:p>
          <a:p>
            <a:pPr eaLnBrk="1" hangingPunct="1">
              <a:lnSpc>
                <a:spcPct val="80000"/>
              </a:lnSpc>
              <a:buNone/>
            </a:pPr>
            <a:r>
              <a:rPr lang="fr-FR" sz="2400" dirty="0" err="1" smtClean="0"/>
              <a:t>Generating</a:t>
            </a:r>
            <a:r>
              <a:rPr lang="fr-FR" sz="2400" dirty="0" smtClean="0"/>
              <a:t> User Interface for Information Applications </a:t>
            </a:r>
            <a:r>
              <a:rPr lang="fr-FR" sz="2400" dirty="0" err="1" smtClean="0"/>
              <a:t>from</a:t>
            </a:r>
            <a:r>
              <a:rPr lang="fr-FR" sz="2400" dirty="0" smtClean="0"/>
              <a:t> </a:t>
            </a:r>
            <a:r>
              <a:rPr lang="fr-FR" sz="2400" dirty="0" err="1" smtClean="0"/>
              <a:t>Task</a:t>
            </a:r>
            <a:r>
              <a:rPr lang="fr-FR" sz="2400" dirty="0" smtClean="0"/>
              <a:t>, Domain and User </a:t>
            </a:r>
            <a:r>
              <a:rPr lang="fr-FR" sz="2400" dirty="0" err="1" smtClean="0"/>
              <a:t>models</a:t>
            </a:r>
            <a:r>
              <a:rPr lang="fr-FR" sz="2400" dirty="0" smtClean="0"/>
              <a:t> </a:t>
            </a:r>
            <a:r>
              <a:rPr lang="fr-FR" sz="2400" dirty="0" err="1" smtClean="0"/>
              <a:t>with</a:t>
            </a:r>
            <a:r>
              <a:rPr lang="fr-FR" sz="2400" dirty="0" smtClean="0"/>
              <a:t> DB-USE</a:t>
            </a:r>
          </a:p>
          <a:p>
            <a:pPr eaLnBrk="1" hangingPunct="1">
              <a:lnSpc>
                <a:spcPct val="80000"/>
              </a:lnSpc>
              <a:buNone/>
            </a:pPr>
            <a:r>
              <a:rPr lang="en-US" sz="2400" dirty="0" smtClean="0">
                <a:hlinkClick r:id="rId3"/>
              </a:rPr>
              <a:t>http://uclouvain.academia.edu/JeanVanderdonckt/Papers/270313/Generating_User_Interface_for_Information_Applications_from_Task_Domain_and_User_models_with_DB-USE</a:t>
            </a:r>
          </a:p>
          <a:p>
            <a:pPr eaLnBrk="1" hangingPunct="1">
              <a:lnSpc>
                <a:spcPct val="80000"/>
              </a:lnSpc>
              <a:buNone/>
            </a:pPr>
            <a:endParaRPr lang="fr-FR" sz="2800" dirty="0" smtClean="0"/>
          </a:p>
          <a:p>
            <a:pPr eaLnBrk="1" hangingPunct="1">
              <a:lnSpc>
                <a:spcPct val="80000"/>
              </a:lnSpc>
              <a:buNone/>
            </a:pPr>
            <a:r>
              <a:rPr lang="fr-FR" sz="2400" dirty="0" smtClean="0"/>
              <a:t>User Interface Composition </a:t>
            </a:r>
            <a:r>
              <a:rPr lang="fr-FR" sz="2400" dirty="0" err="1" smtClean="0"/>
              <a:t>with</a:t>
            </a:r>
            <a:r>
              <a:rPr lang="fr-FR" sz="2400" dirty="0" smtClean="0"/>
              <a:t> </a:t>
            </a:r>
            <a:r>
              <a:rPr lang="fr-FR" sz="2400" dirty="0" err="1" smtClean="0"/>
              <a:t>UsiXML</a:t>
            </a:r>
            <a:endParaRPr lang="fr-FR" sz="2400" dirty="0" smtClean="0"/>
          </a:p>
          <a:p>
            <a:pPr eaLnBrk="1" hangingPunct="1">
              <a:lnSpc>
                <a:spcPct val="80000"/>
              </a:lnSpc>
              <a:buNone/>
            </a:pPr>
            <a:r>
              <a:rPr lang="fr-FR" sz="2400" dirty="0" smtClean="0">
                <a:hlinkClick r:id="rId4"/>
              </a:rPr>
              <a:t>http://uclouvain.academia.edu/JeanVanderdonckt/Papers/270311/User_Interface_Composition_with_UsiXML</a:t>
            </a:r>
            <a:r>
              <a:rPr lang="fr-FR" sz="2400" dirty="0" smtClean="0"/>
              <a:t> </a:t>
            </a:r>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9175750" y="1511301"/>
            <a:ext cx="1473200" cy="125907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54000"/>
            <a:ext cx="10312400" cy="842963"/>
          </a:xfrm>
        </p:spPr>
        <p:txBody>
          <a:bodyPr/>
          <a:lstStyle/>
          <a:p>
            <a:pPr eaLnBrk="1" hangingPunct="1"/>
            <a:r>
              <a:rPr lang="fr-FR" dirty="0" smtClean="0"/>
              <a:t>Equipe IIHM</a:t>
            </a:r>
          </a:p>
        </p:txBody>
      </p:sp>
      <p:sp>
        <p:nvSpPr>
          <p:cNvPr id="55299" name="Rectangle 3"/>
          <p:cNvSpPr>
            <a:spLocks noGrp="1" noChangeArrowheads="1"/>
          </p:cNvSpPr>
          <p:nvPr>
            <p:ph type="body" idx="4294967295"/>
          </p:nvPr>
        </p:nvSpPr>
        <p:spPr>
          <a:xfrm>
            <a:off x="523875" y="1169988"/>
            <a:ext cx="10312400" cy="5110162"/>
          </a:xfrm>
        </p:spPr>
        <p:txBody>
          <a:bodyPr/>
          <a:lstStyle/>
          <a:p>
            <a:pPr eaLnBrk="1" hangingPunct="1">
              <a:lnSpc>
                <a:spcPct val="80000"/>
              </a:lnSpc>
              <a:buNone/>
            </a:pPr>
            <a:r>
              <a:rPr lang="fr-FR" sz="2800" dirty="0" smtClean="0"/>
              <a:t>Université Joseph Fourier Grenoble : </a:t>
            </a:r>
            <a:r>
              <a:rPr lang="fr-FR" sz="2800" dirty="0" err="1" smtClean="0"/>
              <a:t>Joelle</a:t>
            </a:r>
            <a:r>
              <a:rPr lang="fr-FR" sz="2800" dirty="0" smtClean="0"/>
              <a:t> </a:t>
            </a:r>
            <a:r>
              <a:rPr lang="fr-FR" sz="2800" dirty="0" err="1" smtClean="0"/>
              <a:t>Coutaz</a:t>
            </a:r>
            <a:endParaRPr lang="fr-FR" sz="2800" dirty="0" smtClean="0"/>
          </a:p>
          <a:p>
            <a:pPr eaLnBrk="1" hangingPunct="1">
              <a:lnSpc>
                <a:spcPct val="80000"/>
              </a:lnSpc>
              <a:buNone/>
            </a:pPr>
            <a:r>
              <a:rPr lang="fr-FR" sz="2400" dirty="0" smtClean="0">
                <a:hlinkClick r:id="rId2"/>
              </a:rPr>
              <a:t>http://iihm.imag.fr/publication/</a:t>
            </a:r>
            <a:endParaRPr lang="fr-FR" sz="2400" dirty="0" smtClean="0"/>
          </a:p>
          <a:p>
            <a:pPr eaLnBrk="1" hangingPunct="1">
              <a:lnSpc>
                <a:spcPct val="80000"/>
              </a:lnSpc>
              <a:buNone/>
            </a:pPr>
            <a:endParaRPr lang="fr-FR" sz="2800" dirty="0" smtClean="0"/>
          </a:p>
          <a:p>
            <a:pPr eaLnBrk="1" hangingPunct="1">
              <a:lnSpc>
                <a:spcPct val="80000"/>
              </a:lnSpc>
              <a:buNone/>
            </a:pPr>
            <a:endParaRPr lang="fr-FR" sz="2800" dirty="0" smtClean="0"/>
          </a:p>
          <a:p>
            <a:pPr eaLnBrk="1" hangingPunct="1">
              <a:lnSpc>
                <a:spcPct val="80000"/>
              </a:lnSpc>
              <a:buNone/>
            </a:pPr>
            <a:r>
              <a:rPr lang="fr-FR" sz="2400" dirty="0" smtClean="0">
                <a:hlinkClick r:id="rId3"/>
              </a:rPr>
              <a:t>http://iihm.imag.fr/publication/MFC11b/</a:t>
            </a:r>
            <a:r>
              <a:rPr lang="fr-FR" sz="2400" dirty="0" smtClean="0"/>
              <a:t> </a:t>
            </a:r>
            <a:r>
              <a:rPr lang="en-US" sz="2800" dirty="0" smtClean="0"/>
              <a:t>Flexible Plans for Adaptation by End-Users</a:t>
            </a:r>
          </a:p>
          <a:p>
            <a:pPr eaLnBrk="1" hangingPunct="1">
              <a:lnSpc>
                <a:spcPct val="80000"/>
              </a:lnSpc>
              <a:buNone/>
            </a:pPr>
            <a:endParaRPr lang="en-US" sz="2800" b="1" dirty="0" smtClean="0"/>
          </a:p>
          <a:p>
            <a:pPr eaLnBrk="1" hangingPunct="1">
              <a:lnSpc>
                <a:spcPct val="80000"/>
              </a:lnSpc>
              <a:buNone/>
            </a:pPr>
            <a:r>
              <a:rPr lang="fr-FR" sz="2400" dirty="0" smtClean="0">
                <a:hlinkClick r:id="rId4"/>
              </a:rPr>
              <a:t>http://iihm.imag.fr/publication/GCM+09a/</a:t>
            </a:r>
            <a:r>
              <a:rPr lang="fr-FR" sz="2400" dirty="0" smtClean="0"/>
              <a:t> </a:t>
            </a:r>
          </a:p>
          <a:p>
            <a:pPr eaLnBrk="1" hangingPunct="1">
              <a:lnSpc>
                <a:spcPct val="80000"/>
              </a:lnSpc>
              <a:buNone/>
            </a:pPr>
            <a:r>
              <a:rPr lang="fr-FR" sz="2800" b="1" dirty="0" smtClean="0"/>
              <a:t> </a:t>
            </a:r>
            <a:r>
              <a:rPr lang="fr-FR" sz="2800" dirty="0" smtClean="0"/>
              <a:t>Composition dynamique d’Interfaces Homme-Machine : Besoin utilisateur ou Défi de chercheur </a:t>
            </a:r>
            <a:r>
              <a:rPr lang="fr-FR" sz="2800" dirty="0" smtClean="0"/>
              <a:t>?</a:t>
            </a:r>
          </a:p>
          <a:p>
            <a:pPr eaLnBrk="1" hangingPunct="1">
              <a:lnSpc>
                <a:spcPct val="80000"/>
              </a:lnSpc>
              <a:buNone/>
            </a:pPr>
            <a:endParaRPr lang="fr-FR" sz="2800" dirty="0" smtClean="0"/>
          </a:p>
          <a:p>
            <a:pPr eaLnBrk="1" hangingPunct="1">
              <a:lnSpc>
                <a:spcPct val="80000"/>
              </a:lnSpc>
              <a:buNone/>
            </a:pPr>
            <a:r>
              <a:rPr lang="fr-FR" sz="2800" dirty="0" smtClean="0"/>
              <a:t>Model </a:t>
            </a:r>
            <a:r>
              <a:rPr lang="fr-FR" sz="2800" dirty="0" err="1" smtClean="0"/>
              <a:t>Driven</a:t>
            </a:r>
            <a:r>
              <a:rPr lang="fr-FR" sz="2800" dirty="0" smtClean="0"/>
              <a:t> Adaptation for Plastic User Interfaces, </a:t>
            </a:r>
            <a:r>
              <a:rPr lang="fr-FR" sz="2800" dirty="0" err="1" smtClean="0"/>
              <a:t>Proceedings</a:t>
            </a:r>
            <a:r>
              <a:rPr lang="fr-FR" sz="2800" dirty="0" smtClean="0"/>
              <a:t> of the 11th IFIP TC 13 International </a:t>
            </a:r>
            <a:r>
              <a:rPr lang="fr-FR" sz="2800" dirty="0" err="1" smtClean="0"/>
              <a:t>Conference</a:t>
            </a:r>
            <a:r>
              <a:rPr lang="fr-FR" sz="2800" dirty="0" smtClean="0"/>
              <a:t> </a:t>
            </a:r>
            <a:r>
              <a:rPr lang="fr-FR" sz="2800" dirty="0" smtClean="0"/>
              <a:t>Interact’07</a:t>
            </a: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r>
              <a:rPr lang="fr-FR" sz="2800" dirty="0" smtClean="0"/>
              <a:t/>
            </a:r>
            <a:br>
              <a:rPr lang="fr-FR" sz="2800" dirty="0" smtClean="0"/>
            </a:br>
            <a:endParaRPr lang="fr-FR" sz="2800" dirty="0" smtClean="0"/>
          </a:p>
        </p:txBody>
      </p:sp>
      <p:pic>
        <p:nvPicPr>
          <p:cNvPr id="4" name="Picture 10" descr="http://idata.over-blog.com/0/38/34/40/r__sum__.gif"/>
          <p:cNvPicPr>
            <a:picLocks noChangeAspect="1" noChangeArrowheads="1"/>
          </p:cNvPicPr>
          <p:nvPr/>
        </p:nvPicPr>
        <p:blipFill>
          <a:blip r:embed="rId5" cstate="print"/>
          <a:srcRect/>
          <a:stretch>
            <a:fillRect/>
          </a:stretch>
        </p:blipFill>
        <p:spPr bwMode="auto">
          <a:xfrm>
            <a:off x="9213850" y="987426"/>
            <a:ext cx="1473200" cy="125907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82638" y="127000"/>
            <a:ext cx="9432925" cy="1271588"/>
          </a:xfrm>
        </p:spPr>
        <p:txBody>
          <a:bodyPr/>
          <a:lstStyle/>
          <a:p>
            <a:pPr eaLnBrk="1" hangingPunct="1">
              <a:buSzPct val="36000"/>
              <a:defRPr/>
            </a:pPr>
            <a:r>
              <a:rPr lang="en-GB" sz="5700" dirty="0" err="1" smtClean="0">
                <a:latin typeface="Times (CE)" charset="0"/>
              </a:rPr>
              <a:t>Equipe</a:t>
            </a:r>
            <a:r>
              <a:rPr lang="en-GB" sz="5700" dirty="0" smtClean="0">
                <a:latin typeface="Times (CE)" charset="0"/>
              </a:rPr>
              <a:t> RAINBOW I3S</a:t>
            </a:r>
          </a:p>
        </p:txBody>
      </p:sp>
      <p:sp>
        <p:nvSpPr>
          <p:cNvPr id="68611" name="Text Box 2"/>
          <p:cNvSpPr txBox="1">
            <a:spLocks noChangeArrowheads="1"/>
          </p:cNvSpPr>
          <p:nvPr/>
        </p:nvSpPr>
        <p:spPr bwMode="auto">
          <a:xfrm>
            <a:off x="534988" y="2753304"/>
            <a:ext cx="9432925" cy="1745093"/>
          </a:xfrm>
          <a:prstGeom prst="rect">
            <a:avLst/>
          </a:prstGeom>
          <a:noFill/>
          <a:ln w="9525">
            <a:noFill/>
            <a:miter lim="800000"/>
            <a:headEnd/>
            <a:tailEnd/>
          </a:ln>
        </p:spPr>
        <p:txBody>
          <a:bodyPr lIns="0" tIns="0" rIns="0" bIns="0" anchor="ctr">
            <a:spAutoFit/>
          </a:bodyPr>
          <a:lstStyle/>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r>
              <a:rPr lang="en-GB" sz="4200" dirty="0" smtClean="0">
                <a:solidFill>
                  <a:schemeClr val="tx2"/>
                </a:solidFill>
                <a:latin typeface="Times (CE)"/>
              </a:rPr>
              <a:t>Construction </a:t>
            </a:r>
            <a:r>
              <a:rPr lang="en-GB" sz="4200" dirty="0" err="1" smtClean="0">
                <a:solidFill>
                  <a:schemeClr val="tx2"/>
                </a:solidFill>
                <a:latin typeface="Times (CE)"/>
              </a:rPr>
              <a:t>d’applications</a:t>
            </a:r>
            <a:r>
              <a:rPr lang="en-GB" sz="4200" dirty="0" smtClean="0">
                <a:solidFill>
                  <a:schemeClr val="tx2"/>
                </a:solidFill>
                <a:latin typeface="Times (CE)"/>
              </a:rPr>
              <a:t> </a:t>
            </a:r>
            <a:r>
              <a:rPr lang="en-GB" sz="4200" dirty="0" err="1" smtClean="0">
                <a:solidFill>
                  <a:schemeClr val="tx2"/>
                </a:solidFill>
                <a:latin typeface="Times (CE)"/>
              </a:rPr>
              <a:t>adaptables</a:t>
            </a:r>
            <a:r>
              <a:rPr lang="en-GB" sz="4200" dirty="0" smtClean="0">
                <a:solidFill>
                  <a:schemeClr val="tx2"/>
                </a:solidFill>
                <a:latin typeface="Times (CE)"/>
              </a:rPr>
              <a:t> par composition</a:t>
            </a:r>
          </a:p>
          <a:p>
            <a:pPr marL="227013" indent="-227013" algn="ctr">
              <a:buClr>
                <a:srgbClr val="000000"/>
              </a:buClr>
              <a:buSzPct val="27000"/>
              <a:tabLst>
                <a:tab pos="765175" algn="l"/>
                <a:tab pos="1531938" algn="l"/>
                <a:tab pos="2297113" algn="l"/>
                <a:tab pos="3063875" algn="l"/>
                <a:tab pos="3829050" algn="l"/>
                <a:tab pos="4595813" algn="l"/>
                <a:tab pos="5362575" algn="l"/>
                <a:tab pos="6127750" algn="l"/>
                <a:tab pos="6894513" algn="l"/>
                <a:tab pos="7659688" algn="l"/>
                <a:tab pos="8426450" algn="l"/>
              </a:tabLst>
            </a:pPr>
            <a:endParaRPr lang="en-GB" sz="4200" dirty="0">
              <a:solidFill>
                <a:schemeClr val="tx2"/>
              </a:solidFill>
              <a:latin typeface="Times (CE)"/>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p:txBody>
          <a:bodyPr/>
          <a:lstStyle/>
          <a:p>
            <a:pPr eaLnBrk="1" hangingPunct="1">
              <a:defRPr/>
            </a:pPr>
            <a:r>
              <a:rPr lang="en-US" smtClean="0"/>
              <a:t>Un modèle inspiré d’Arche pour les services </a:t>
            </a:r>
          </a:p>
        </p:txBody>
      </p:sp>
      <p:sp>
        <p:nvSpPr>
          <p:cNvPr id="91139" name="Espace réservé du contenu 3"/>
          <p:cNvSpPr>
            <a:spLocks noGrp="1"/>
          </p:cNvSpPr>
          <p:nvPr>
            <p:ph sz="quarter" idx="1"/>
          </p:nvPr>
        </p:nvSpPr>
        <p:spPr>
          <a:xfrm>
            <a:off x="369887" y="498475"/>
            <a:ext cx="10679113" cy="5856288"/>
          </a:xfrm>
        </p:spPr>
        <p:txBody>
          <a:bodyPr/>
          <a:lstStyle/>
          <a:p>
            <a:pPr eaLnBrk="1" hangingPunct="1">
              <a:buFont typeface="Wingdings" pitchFamily="2" charset="2"/>
              <a:buNone/>
            </a:pPr>
            <a:endParaRPr lang="en-US" dirty="0" smtClean="0"/>
          </a:p>
          <a:p>
            <a:pPr eaLnBrk="1" hangingPunct="1"/>
            <a:endParaRPr lang="en-US" dirty="0" smtClean="0"/>
          </a:p>
          <a:p>
            <a:pPr eaLnBrk="1" hangingPunct="1">
              <a:buNone/>
            </a:pPr>
            <a:r>
              <a:rPr lang="en-US" sz="2800" dirty="0" smtClean="0"/>
              <a:t>Proposer un </a:t>
            </a:r>
            <a:r>
              <a:rPr lang="en-US" sz="2800" dirty="0" err="1" smtClean="0"/>
              <a:t>modèle</a:t>
            </a:r>
            <a:r>
              <a:rPr lang="en-US" sz="2800" dirty="0" smtClean="0"/>
              <a:t> </a:t>
            </a:r>
            <a:r>
              <a:rPr lang="en-US" sz="2800" dirty="0" err="1" smtClean="0"/>
              <a:t>d’architecture</a:t>
            </a:r>
            <a:r>
              <a:rPr lang="en-US" sz="2800" dirty="0" smtClean="0"/>
              <a:t> </a:t>
            </a:r>
          </a:p>
          <a:p>
            <a:pPr eaLnBrk="1" hangingPunct="1">
              <a:buNone/>
            </a:pPr>
            <a:r>
              <a:rPr lang="en-US" sz="2800" dirty="0" smtClean="0"/>
              <a:t>pour un service </a:t>
            </a:r>
            <a:r>
              <a:rPr lang="en-US" sz="2800" dirty="0" err="1" smtClean="0"/>
              <a:t>interactif</a:t>
            </a: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endParaRPr lang="en-US" sz="2800" dirty="0" smtClean="0"/>
          </a:p>
          <a:p>
            <a:pPr eaLnBrk="1" hangingPunct="1">
              <a:buFont typeface="Wingdings" pitchFamily="2" charset="2"/>
              <a:buNone/>
            </a:pPr>
            <a:r>
              <a:rPr lang="en-US" sz="2800" dirty="0" smtClean="0"/>
              <a:t>N services </a:t>
            </a:r>
            <a:r>
              <a:rPr lang="en-US" sz="2800" dirty="0" err="1" smtClean="0"/>
              <a:t>fonctionnels</a:t>
            </a:r>
            <a:r>
              <a:rPr lang="en-US" sz="2800" dirty="0" smtClean="0"/>
              <a:t> et </a:t>
            </a:r>
            <a:r>
              <a:rPr lang="en-US" sz="2800" dirty="0" err="1" smtClean="0"/>
              <a:t>leurs</a:t>
            </a:r>
            <a:r>
              <a:rPr lang="en-US" sz="2800" dirty="0" smtClean="0"/>
              <a:t> interactions </a:t>
            </a:r>
            <a:r>
              <a:rPr lang="en-US" sz="2800" dirty="0" err="1" smtClean="0"/>
              <a:t>utilisateurs</a:t>
            </a:r>
            <a:r>
              <a:rPr lang="en-US" sz="2800" dirty="0" smtClean="0"/>
              <a:t> : comment </a:t>
            </a:r>
            <a:r>
              <a:rPr lang="en-US" sz="2800" dirty="0" err="1" smtClean="0"/>
              <a:t>fusionner</a:t>
            </a:r>
            <a:r>
              <a:rPr lang="en-US" sz="2800" dirty="0" smtClean="0"/>
              <a:t> le tout ?</a:t>
            </a:r>
          </a:p>
        </p:txBody>
      </p:sp>
      <p:grpSp>
        <p:nvGrpSpPr>
          <p:cNvPr id="91140" name="Group 3"/>
          <p:cNvGrpSpPr>
            <a:grpSpLocks/>
          </p:cNvGrpSpPr>
          <p:nvPr/>
        </p:nvGrpSpPr>
        <p:grpSpPr bwMode="auto">
          <a:xfrm>
            <a:off x="2598738" y="5186363"/>
            <a:ext cx="1657350" cy="868362"/>
            <a:chOff x="340" y="2857"/>
            <a:chExt cx="952" cy="543"/>
          </a:xfrm>
        </p:grpSpPr>
        <p:sp>
          <p:nvSpPr>
            <p:cNvPr id="91217"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18"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9"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20"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21"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22" name="AutoShape 9"/>
            <p:cNvCxnSpPr>
              <a:cxnSpLocks noChangeShapeType="1"/>
              <a:stCxn id="91217" idx="0"/>
              <a:endCxn id="91220"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23" name="AutoShape 10"/>
            <p:cNvCxnSpPr>
              <a:cxnSpLocks noChangeShapeType="1"/>
              <a:stCxn id="91220" idx="0"/>
              <a:endCxn id="91221"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24" name="AutoShape 11"/>
            <p:cNvCxnSpPr>
              <a:cxnSpLocks noChangeShapeType="1"/>
              <a:stCxn id="91221" idx="3"/>
              <a:endCxn id="91219"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25" name="AutoShape 12"/>
            <p:cNvCxnSpPr>
              <a:cxnSpLocks noChangeShapeType="1"/>
              <a:stCxn id="91219" idx="2"/>
              <a:endCxn id="91218"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1" name="Group 13"/>
          <p:cNvGrpSpPr>
            <a:grpSpLocks/>
          </p:cNvGrpSpPr>
          <p:nvPr/>
        </p:nvGrpSpPr>
        <p:grpSpPr bwMode="auto">
          <a:xfrm>
            <a:off x="747713" y="6000750"/>
            <a:ext cx="1655762" cy="869950"/>
            <a:chOff x="1020" y="3651"/>
            <a:chExt cx="952" cy="543"/>
          </a:xfrm>
        </p:grpSpPr>
        <p:sp>
          <p:nvSpPr>
            <p:cNvPr id="91208"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9"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10"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11"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12"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13" name="AutoShape 19"/>
            <p:cNvCxnSpPr>
              <a:cxnSpLocks noChangeShapeType="1"/>
              <a:stCxn id="91208" idx="0"/>
              <a:endCxn id="91211"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14" name="AutoShape 20"/>
            <p:cNvCxnSpPr>
              <a:cxnSpLocks noChangeShapeType="1"/>
              <a:stCxn id="91211" idx="0"/>
              <a:endCxn id="91212"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15" name="AutoShape 21"/>
            <p:cNvCxnSpPr>
              <a:cxnSpLocks noChangeShapeType="1"/>
              <a:stCxn id="91212" idx="3"/>
              <a:endCxn id="91210"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16" name="AutoShape 22"/>
            <p:cNvCxnSpPr>
              <a:cxnSpLocks noChangeShapeType="1"/>
              <a:stCxn id="91210" idx="2"/>
              <a:endCxn id="91209"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2" name="Group 33"/>
          <p:cNvGrpSpPr>
            <a:grpSpLocks/>
          </p:cNvGrpSpPr>
          <p:nvPr/>
        </p:nvGrpSpPr>
        <p:grpSpPr bwMode="auto">
          <a:xfrm>
            <a:off x="4379913" y="5948363"/>
            <a:ext cx="1655762" cy="869950"/>
            <a:chOff x="2608" y="3764"/>
            <a:chExt cx="952" cy="543"/>
          </a:xfrm>
        </p:grpSpPr>
        <p:sp>
          <p:nvSpPr>
            <p:cNvPr id="91199"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200"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201"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202"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203"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204" name="AutoShape 39"/>
            <p:cNvCxnSpPr>
              <a:cxnSpLocks noChangeShapeType="1"/>
              <a:stCxn id="91199" idx="0"/>
              <a:endCxn id="91202"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205" name="AutoShape 40"/>
            <p:cNvCxnSpPr>
              <a:cxnSpLocks noChangeShapeType="1"/>
              <a:stCxn id="91202" idx="0"/>
              <a:endCxn id="91203"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206" name="AutoShape 41"/>
            <p:cNvCxnSpPr>
              <a:cxnSpLocks noChangeShapeType="1"/>
              <a:stCxn id="91203" idx="3"/>
              <a:endCxn id="91201"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207" name="AutoShape 42"/>
            <p:cNvCxnSpPr>
              <a:cxnSpLocks noChangeShapeType="1"/>
              <a:stCxn id="91201" idx="2"/>
              <a:endCxn id="91200"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3" name="Group 43"/>
          <p:cNvGrpSpPr>
            <a:grpSpLocks/>
          </p:cNvGrpSpPr>
          <p:nvPr/>
        </p:nvGrpSpPr>
        <p:grpSpPr bwMode="auto">
          <a:xfrm>
            <a:off x="6624638" y="5918200"/>
            <a:ext cx="1657350" cy="869950"/>
            <a:chOff x="3696" y="3424"/>
            <a:chExt cx="952" cy="543"/>
          </a:xfrm>
        </p:grpSpPr>
        <p:sp>
          <p:nvSpPr>
            <p:cNvPr id="91190"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91"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92"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93"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94"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95" name="AutoShape 49"/>
            <p:cNvCxnSpPr>
              <a:cxnSpLocks noChangeShapeType="1"/>
              <a:stCxn id="91190" idx="0"/>
              <a:endCxn id="91193"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96" name="AutoShape 50"/>
            <p:cNvCxnSpPr>
              <a:cxnSpLocks noChangeShapeType="1"/>
              <a:stCxn id="91193" idx="0"/>
              <a:endCxn id="91194"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97" name="AutoShape 51"/>
            <p:cNvCxnSpPr>
              <a:cxnSpLocks noChangeShapeType="1"/>
              <a:stCxn id="91194" idx="3"/>
              <a:endCxn id="91192"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98" name="AutoShape 52"/>
            <p:cNvCxnSpPr>
              <a:cxnSpLocks noChangeShapeType="1"/>
              <a:stCxn id="91192" idx="2"/>
              <a:endCxn id="91191"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4" name="Group 53"/>
          <p:cNvGrpSpPr>
            <a:grpSpLocks/>
          </p:cNvGrpSpPr>
          <p:nvPr/>
        </p:nvGrpSpPr>
        <p:grpSpPr bwMode="auto">
          <a:xfrm>
            <a:off x="8664575" y="5768975"/>
            <a:ext cx="1655763" cy="868363"/>
            <a:chOff x="4649" y="3628"/>
            <a:chExt cx="952" cy="543"/>
          </a:xfrm>
        </p:grpSpPr>
        <p:sp>
          <p:nvSpPr>
            <p:cNvPr id="91181" name="Rectangle 54"/>
            <p:cNvSpPr>
              <a:spLocks noChangeArrowheads="1"/>
            </p:cNvSpPr>
            <p:nvPr/>
          </p:nvSpPr>
          <p:spPr bwMode="auto">
            <a:xfrm>
              <a:off x="4649" y="4059"/>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82" name="Rectangle 55"/>
            <p:cNvSpPr>
              <a:spLocks noChangeArrowheads="1"/>
            </p:cNvSpPr>
            <p:nvPr/>
          </p:nvSpPr>
          <p:spPr bwMode="auto">
            <a:xfrm>
              <a:off x="5398" y="4059"/>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83" name="Rectangle 56"/>
            <p:cNvSpPr>
              <a:spLocks noChangeArrowheads="1"/>
            </p:cNvSpPr>
            <p:nvPr/>
          </p:nvSpPr>
          <p:spPr bwMode="auto">
            <a:xfrm>
              <a:off x="5261" y="3810"/>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84" name="Rectangle 57"/>
            <p:cNvSpPr>
              <a:spLocks noChangeArrowheads="1"/>
            </p:cNvSpPr>
            <p:nvPr/>
          </p:nvSpPr>
          <p:spPr bwMode="auto">
            <a:xfrm>
              <a:off x="4741" y="3810"/>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85" name="Rectangle 58"/>
            <p:cNvSpPr>
              <a:spLocks noChangeArrowheads="1"/>
            </p:cNvSpPr>
            <p:nvPr/>
          </p:nvSpPr>
          <p:spPr bwMode="auto">
            <a:xfrm>
              <a:off x="5012" y="3628"/>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86" name="AutoShape 59"/>
            <p:cNvCxnSpPr>
              <a:cxnSpLocks noChangeShapeType="1"/>
              <a:stCxn id="91181" idx="0"/>
              <a:endCxn id="91184" idx="2"/>
            </p:cNvCxnSpPr>
            <p:nvPr/>
          </p:nvCxnSpPr>
          <p:spPr bwMode="auto">
            <a:xfrm flipV="1">
              <a:off x="4762" y="3923"/>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87" name="AutoShape 60"/>
            <p:cNvCxnSpPr>
              <a:cxnSpLocks noChangeShapeType="1"/>
              <a:stCxn id="91184" idx="0"/>
              <a:endCxn id="91185" idx="1"/>
            </p:cNvCxnSpPr>
            <p:nvPr/>
          </p:nvCxnSpPr>
          <p:spPr bwMode="auto">
            <a:xfrm flipV="1">
              <a:off x="4876" y="3685"/>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88" name="AutoShape 61"/>
            <p:cNvCxnSpPr>
              <a:cxnSpLocks noChangeShapeType="1"/>
              <a:stCxn id="91185" idx="3"/>
              <a:endCxn id="91183" idx="0"/>
            </p:cNvCxnSpPr>
            <p:nvPr/>
          </p:nvCxnSpPr>
          <p:spPr bwMode="auto">
            <a:xfrm>
              <a:off x="5238" y="3685"/>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9" name="AutoShape 62"/>
            <p:cNvCxnSpPr>
              <a:cxnSpLocks noChangeShapeType="1"/>
              <a:stCxn id="91183" idx="2"/>
              <a:endCxn id="91182" idx="0"/>
            </p:cNvCxnSpPr>
            <p:nvPr/>
          </p:nvCxnSpPr>
          <p:spPr bwMode="auto">
            <a:xfrm>
              <a:off x="5374" y="3923"/>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5" name="Group 63"/>
          <p:cNvGrpSpPr>
            <a:grpSpLocks/>
          </p:cNvGrpSpPr>
          <p:nvPr/>
        </p:nvGrpSpPr>
        <p:grpSpPr bwMode="auto">
          <a:xfrm>
            <a:off x="8853488" y="4706938"/>
            <a:ext cx="1657350" cy="868362"/>
            <a:chOff x="4944" y="2744"/>
            <a:chExt cx="952" cy="543"/>
          </a:xfrm>
        </p:grpSpPr>
        <p:sp>
          <p:nvSpPr>
            <p:cNvPr id="91172" name="Rectangle 64"/>
            <p:cNvSpPr>
              <a:spLocks noChangeArrowheads="1"/>
            </p:cNvSpPr>
            <p:nvPr/>
          </p:nvSpPr>
          <p:spPr bwMode="auto">
            <a:xfrm>
              <a:off x="4944"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73" name="Rectangle 65"/>
            <p:cNvSpPr>
              <a:spLocks noChangeArrowheads="1"/>
            </p:cNvSpPr>
            <p:nvPr/>
          </p:nvSpPr>
          <p:spPr bwMode="auto">
            <a:xfrm>
              <a:off x="5693"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74" name="Rectangle 66"/>
            <p:cNvSpPr>
              <a:spLocks noChangeArrowheads="1"/>
            </p:cNvSpPr>
            <p:nvPr/>
          </p:nvSpPr>
          <p:spPr bwMode="auto">
            <a:xfrm>
              <a:off x="5556"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75" name="Rectangle 67"/>
            <p:cNvSpPr>
              <a:spLocks noChangeArrowheads="1"/>
            </p:cNvSpPr>
            <p:nvPr/>
          </p:nvSpPr>
          <p:spPr bwMode="auto">
            <a:xfrm>
              <a:off x="5036"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76" name="Rectangle 68"/>
            <p:cNvSpPr>
              <a:spLocks noChangeArrowheads="1"/>
            </p:cNvSpPr>
            <p:nvPr/>
          </p:nvSpPr>
          <p:spPr bwMode="auto">
            <a:xfrm>
              <a:off x="5306"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77" name="AutoShape 69"/>
            <p:cNvCxnSpPr>
              <a:cxnSpLocks noChangeShapeType="1"/>
              <a:stCxn id="91172" idx="0"/>
              <a:endCxn id="91175" idx="2"/>
            </p:cNvCxnSpPr>
            <p:nvPr/>
          </p:nvCxnSpPr>
          <p:spPr bwMode="auto">
            <a:xfrm flipV="1">
              <a:off x="5057"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78" name="AutoShape 70"/>
            <p:cNvCxnSpPr>
              <a:cxnSpLocks noChangeShapeType="1"/>
              <a:stCxn id="91175" idx="0"/>
              <a:endCxn id="91176" idx="1"/>
            </p:cNvCxnSpPr>
            <p:nvPr/>
          </p:nvCxnSpPr>
          <p:spPr bwMode="auto">
            <a:xfrm flipV="1">
              <a:off x="5171"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9" name="AutoShape 71"/>
            <p:cNvCxnSpPr>
              <a:cxnSpLocks noChangeShapeType="1"/>
              <a:stCxn id="91176" idx="3"/>
              <a:endCxn id="91174" idx="0"/>
            </p:cNvCxnSpPr>
            <p:nvPr/>
          </p:nvCxnSpPr>
          <p:spPr bwMode="auto">
            <a:xfrm>
              <a:off x="5533"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80" name="AutoShape 72"/>
            <p:cNvCxnSpPr>
              <a:cxnSpLocks noChangeShapeType="1"/>
              <a:stCxn id="91174" idx="2"/>
              <a:endCxn id="91173" idx="0"/>
            </p:cNvCxnSpPr>
            <p:nvPr/>
          </p:nvCxnSpPr>
          <p:spPr bwMode="auto">
            <a:xfrm>
              <a:off x="5669"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6" name="Group 73"/>
          <p:cNvGrpSpPr>
            <a:grpSpLocks/>
          </p:cNvGrpSpPr>
          <p:nvPr/>
        </p:nvGrpSpPr>
        <p:grpSpPr bwMode="auto">
          <a:xfrm>
            <a:off x="5622925" y="4897438"/>
            <a:ext cx="1658938" cy="868362"/>
            <a:chOff x="3175" y="2744"/>
            <a:chExt cx="952" cy="543"/>
          </a:xfrm>
        </p:grpSpPr>
        <p:sp>
          <p:nvSpPr>
            <p:cNvPr id="91163"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4"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1165"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1166"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1167"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1168" name="AutoShape 79"/>
            <p:cNvCxnSpPr>
              <a:cxnSpLocks noChangeShapeType="1"/>
              <a:stCxn id="91163" idx="0"/>
              <a:endCxn id="91166"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1169" name="AutoShape 80"/>
            <p:cNvCxnSpPr>
              <a:cxnSpLocks noChangeShapeType="1"/>
              <a:stCxn id="91166" idx="0"/>
              <a:endCxn id="91167"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1170" name="AutoShape 81"/>
            <p:cNvCxnSpPr>
              <a:cxnSpLocks noChangeShapeType="1"/>
              <a:stCxn id="91167" idx="3"/>
              <a:endCxn id="91165"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1171" name="AutoShape 82"/>
            <p:cNvCxnSpPr>
              <a:cxnSpLocks noChangeShapeType="1"/>
              <a:stCxn id="91165" idx="2"/>
              <a:endCxn id="91164"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1147" name="Group 100"/>
          <p:cNvGrpSpPr>
            <a:grpSpLocks/>
          </p:cNvGrpSpPr>
          <p:nvPr/>
        </p:nvGrpSpPr>
        <p:grpSpPr bwMode="auto">
          <a:xfrm>
            <a:off x="5359400" y="1563688"/>
            <a:ext cx="4656138" cy="2578100"/>
            <a:chOff x="2903" y="1133"/>
            <a:chExt cx="2676" cy="1611"/>
          </a:xfrm>
        </p:grpSpPr>
        <p:grpSp>
          <p:nvGrpSpPr>
            <p:cNvPr id="91148" name="Group 2"/>
            <p:cNvGrpSpPr>
              <a:grpSpLocks/>
            </p:cNvGrpSpPr>
            <p:nvPr/>
          </p:nvGrpSpPr>
          <p:grpSpPr bwMode="auto">
            <a:xfrm>
              <a:off x="2903" y="2320"/>
              <a:ext cx="968" cy="406"/>
              <a:chOff x="453" y="3606"/>
              <a:chExt cx="1927" cy="847"/>
            </a:xfrm>
          </p:grpSpPr>
          <p:sp>
            <p:nvSpPr>
              <p:cNvPr id="91161" name="Rectangle 3"/>
              <p:cNvSpPr>
                <a:spLocks noChangeArrowheads="1"/>
              </p:cNvSpPr>
              <p:nvPr/>
            </p:nvSpPr>
            <p:spPr bwMode="auto">
              <a:xfrm>
                <a:off x="453" y="3606"/>
                <a:ext cx="1928" cy="794"/>
              </a:xfrm>
              <a:prstGeom prst="rect">
                <a:avLst/>
              </a:prstGeom>
              <a:solidFill>
                <a:srgbClr val="99CCFF"/>
              </a:solidFill>
              <a:ln w="9360">
                <a:solidFill>
                  <a:srgbClr val="000000"/>
                </a:solidFill>
                <a:round/>
                <a:headEnd/>
                <a:tailEnd/>
              </a:ln>
            </p:spPr>
            <p:txBody>
              <a:bodyPr wrap="none" anchor="ctr"/>
              <a:lstStyle/>
              <a:p>
                <a:endParaRPr lang="fr-FR"/>
              </a:p>
            </p:txBody>
          </p:sp>
          <p:sp>
            <p:nvSpPr>
              <p:cNvPr id="91162" name="Text Box 4"/>
              <p:cNvSpPr txBox="1">
                <a:spLocks noChangeArrowheads="1"/>
              </p:cNvSpPr>
              <p:nvPr/>
            </p:nvSpPr>
            <p:spPr bwMode="auto">
              <a:xfrm>
                <a:off x="453" y="3606"/>
                <a:ext cx="1928" cy="848"/>
              </a:xfrm>
              <a:prstGeom prst="rect">
                <a:avLst/>
              </a:prstGeom>
              <a:noFill/>
              <a:ln w="9525">
                <a:noFill/>
                <a:round/>
                <a:headEnd/>
                <a:tailEnd/>
              </a:ln>
            </p:spPr>
            <p:txBody>
              <a:bodyPr lIns="89991" tIns="44996" rIns="89991" bIns="44996"/>
              <a:lstStyle/>
              <a:p>
                <a:pPr algn="ctr">
                  <a:lnSpc>
                    <a:spcPct val="79000"/>
                  </a:lnSpc>
                  <a:tabLst>
                    <a:tab pos="765175" algn="l"/>
                    <a:tab pos="1531938" algn="l"/>
                    <a:tab pos="2297113" algn="l"/>
                    <a:tab pos="3063875" algn="l"/>
                  </a:tabLst>
                </a:pPr>
                <a:r>
                  <a:rPr lang="en-GB">
                    <a:solidFill>
                      <a:srgbClr val="000000"/>
                    </a:solidFill>
                  </a:rPr>
                  <a:t>Services </a:t>
                </a:r>
              </a:p>
              <a:p>
                <a:pPr algn="ctr">
                  <a:lnSpc>
                    <a:spcPct val="79000"/>
                  </a:lnSpc>
                  <a:tabLst>
                    <a:tab pos="765175" algn="l"/>
                    <a:tab pos="1531938" algn="l"/>
                    <a:tab pos="2297113" algn="l"/>
                    <a:tab pos="3063875" algn="l"/>
                  </a:tabLst>
                </a:pPr>
                <a:r>
                  <a:rPr lang="en-GB">
                    <a:solidFill>
                      <a:srgbClr val="000000"/>
                    </a:solidFill>
                  </a:rPr>
                  <a:t>Fonctionnel</a:t>
                </a:r>
              </a:p>
              <a:p>
                <a:pPr algn="ctr">
                  <a:lnSpc>
                    <a:spcPct val="79000"/>
                  </a:lnSpc>
                  <a:tabLst>
                    <a:tab pos="765175" algn="l"/>
                    <a:tab pos="1531938" algn="l"/>
                    <a:tab pos="2297113" algn="l"/>
                    <a:tab pos="3063875" algn="l"/>
                  </a:tabLst>
                </a:pPr>
                <a:endParaRPr lang="en-GB">
                  <a:solidFill>
                    <a:srgbClr val="000000"/>
                  </a:solidFill>
                </a:endParaRPr>
              </a:p>
              <a:p>
                <a:pPr algn="ctr">
                  <a:lnSpc>
                    <a:spcPct val="79000"/>
                  </a:lnSpc>
                  <a:tabLst>
                    <a:tab pos="765175" algn="l"/>
                    <a:tab pos="1531938" algn="l"/>
                    <a:tab pos="2297113" algn="l"/>
                    <a:tab pos="3063875" algn="l"/>
                  </a:tabLst>
                </a:pPr>
                <a:endParaRPr lang="en-GB" i="1">
                  <a:solidFill>
                    <a:srgbClr val="000000"/>
                  </a:solidFill>
                </a:endParaRPr>
              </a:p>
            </p:txBody>
          </p:sp>
        </p:grpSp>
        <p:grpSp>
          <p:nvGrpSpPr>
            <p:cNvPr id="91149" name="Group 5"/>
            <p:cNvGrpSpPr>
              <a:grpSpLocks/>
            </p:cNvGrpSpPr>
            <p:nvPr/>
          </p:nvGrpSpPr>
          <p:grpSpPr bwMode="auto">
            <a:xfrm>
              <a:off x="4794" y="2309"/>
              <a:ext cx="785" cy="435"/>
              <a:chOff x="4219" y="3583"/>
              <a:chExt cx="1563" cy="907"/>
            </a:xfrm>
          </p:grpSpPr>
          <p:sp>
            <p:nvSpPr>
              <p:cNvPr id="91159" name="Rectangle 6"/>
              <p:cNvSpPr>
                <a:spLocks noChangeArrowheads="1"/>
              </p:cNvSpPr>
              <p:nvPr/>
            </p:nvSpPr>
            <p:spPr bwMode="auto">
              <a:xfrm>
                <a:off x="4219" y="3583"/>
                <a:ext cx="1564" cy="806"/>
              </a:xfrm>
              <a:prstGeom prst="rect">
                <a:avLst/>
              </a:prstGeom>
              <a:solidFill>
                <a:srgbClr val="E6FF00"/>
              </a:solidFill>
              <a:ln w="9360">
                <a:solidFill>
                  <a:srgbClr val="000000"/>
                </a:solidFill>
                <a:round/>
                <a:headEnd/>
                <a:tailEnd/>
              </a:ln>
            </p:spPr>
            <p:txBody>
              <a:bodyPr wrap="none" anchor="ctr"/>
              <a:lstStyle/>
              <a:p>
                <a:endParaRPr lang="fr-FR"/>
              </a:p>
            </p:txBody>
          </p:sp>
          <p:sp>
            <p:nvSpPr>
              <p:cNvPr id="91160" name="Text Box 7"/>
              <p:cNvSpPr txBox="1">
                <a:spLocks noChangeArrowheads="1"/>
              </p:cNvSpPr>
              <p:nvPr/>
            </p:nvSpPr>
            <p:spPr bwMode="auto">
              <a:xfrm>
                <a:off x="4287" y="3609"/>
                <a:ext cx="1429" cy="882"/>
              </a:xfrm>
              <a:prstGeom prst="rect">
                <a:avLst/>
              </a:prstGeom>
              <a:noFill/>
              <a:ln w="9525">
                <a:noFill/>
                <a:round/>
                <a:headEnd/>
                <a:tailEnd/>
              </a:ln>
            </p:spPr>
            <p:txBody>
              <a:bodyPr wrap="none" lIns="89991" tIns="44996" rIns="89991" bIns="44996"/>
              <a:lstStyle/>
              <a:p>
                <a:pPr algn="ctr">
                  <a:lnSpc>
                    <a:spcPct val="89000"/>
                  </a:lnSpc>
                  <a:tabLst>
                    <a:tab pos="765175" algn="l"/>
                    <a:tab pos="1531938" algn="l"/>
                    <a:tab pos="2297113" algn="l"/>
                  </a:tabLst>
                </a:pPr>
                <a:r>
                  <a:rPr lang="en-GB" i="1">
                    <a:solidFill>
                      <a:srgbClr val="000000"/>
                    </a:solidFill>
                  </a:rPr>
                  <a:t>Services</a:t>
                </a:r>
              </a:p>
              <a:p>
                <a:pPr algn="ctr">
                  <a:lnSpc>
                    <a:spcPct val="89000"/>
                  </a:lnSpc>
                  <a:tabLst>
                    <a:tab pos="765175" algn="l"/>
                    <a:tab pos="1531938" algn="l"/>
                    <a:tab pos="2297113" algn="l"/>
                  </a:tabLst>
                </a:pPr>
                <a:r>
                  <a:rPr lang="en-GB" i="1">
                    <a:solidFill>
                      <a:srgbClr val="000000"/>
                    </a:solidFill>
                  </a:rPr>
                  <a:t>D’interaction</a:t>
                </a:r>
              </a:p>
            </p:txBody>
          </p:sp>
        </p:grpSp>
        <p:sp>
          <p:nvSpPr>
            <p:cNvPr id="91150" name="Rectangle 8"/>
            <p:cNvSpPr>
              <a:spLocks noChangeArrowheads="1"/>
            </p:cNvSpPr>
            <p:nvPr/>
          </p:nvSpPr>
          <p:spPr bwMode="auto">
            <a:xfrm>
              <a:off x="4611" y="1787"/>
              <a:ext cx="797" cy="326"/>
            </a:xfrm>
            <a:prstGeom prst="rect">
              <a:avLst/>
            </a:prstGeom>
            <a:solidFill>
              <a:srgbClr val="FF6633"/>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 pos="2297113" algn="l"/>
                </a:tabLst>
              </a:pPr>
              <a:endParaRPr lang="en-GB">
                <a:solidFill>
                  <a:srgbClr val="000000"/>
                </a:solidFill>
              </a:endParaRPr>
            </a:p>
            <a:p>
              <a:pPr algn="ctr">
                <a:lnSpc>
                  <a:spcPct val="89000"/>
                </a:lnSpc>
                <a:tabLst>
                  <a:tab pos="765175" algn="l"/>
                  <a:tab pos="1531938" algn="l"/>
                  <a:tab pos="2297113" algn="l"/>
                </a:tabLst>
              </a:pPr>
              <a:r>
                <a:rPr lang="en-GB" i="1">
                  <a:solidFill>
                    <a:srgbClr val="000000"/>
                  </a:solidFill>
                </a:rPr>
                <a:t>Adaptor</a:t>
              </a:r>
            </a:p>
          </p:txBody>
        </p:sp>
        <p:sp>
          <p:nvSpPr>
            <p:cNvPr id="91151" name="Rectangle 9"/>
            <p:cNvSpPr>
              <a:spLocks noChangeArrowheads="1"/>
            </p:cNvSpPr>
            <p:nvPr/>
          </p:nvSpPr>
          <p:spPr bwMode="auto">
            <a:xfrm>
              <a:off x="3084" y="1791"/>
              <a:ext cx="648" cy="326"/>
            </a:xfrm>
            <a:prstGeom prst="rect">
              <a:avLst/>
            </a:prstGeom>
            <a:solidFill>
              <a:srgbClr val="3DEB3D"/>
            </a:solidFill>
            <a:ln w="9360">
              <a:solidFill>
                <a:srgbClr val="000000"/>
              </a:solidFill>
              <a:round/>
              <a:headEnd/>
              <a:tailEnd/>
            </a:ln>
          </p:spPr>
          <p:txBody>
            <a:bodyPr wrap="none" lIns="89991" tIns="44996" rIns="89991" bIns="44996" anchor="ctr"/>
            <a:lstStyle/>
            <a:p>
              <a:pPr algn="ctr">
                <a:lnSpc>
                  <a:spcPct val="89000"/>
                </a:lnSpc>
                <a:tabLst>
                  <a:tab pos="765175" algn="l"/>
                  <a:tab pos="1531938" algn="l"/>
                </a:tabLst>
              </a:pPr>
              <a:endParaRPr lang="en-GB">
                <a:solidFill>
                  <a:srgbClr val="000000"/>
                </a:solidFill>
              </a:endParaRPr>
            </a:p>
            <a:p>
              <a:pPr algn="ctr">
                <a:lnSpc>
                  <a:spcPct val="89000"/>
                </a:lnSpc>
                <a:tabLst>
                  <a:tab pos="765175" algn="l"/>
                  <a:tab pos="1531938" algn="l"/>
                </a:tabLst>
              </a:pPr>
              <a:r>
                <a:rPr lang="en-GB" i="1">
                  <a:solidFill>
                    <a:srgbClr val="000000"/>
                  </a:solidFill>
                </a:rPr>
                <a:t>Adaptor</a:t>
              </a:r>
            </a:p>
          </p:txBody>
        </p:sp>
        <p:grpSp>
          <p:nvGrpSpPr>
            <p:cNvPr id="91152" name="Group 10"/>
            <p:cNvGrpSpPr>
              <a:grpSpLocks/>
            </p:cNvGrpSpPr>
            <p:nvPr/>
          </p:nvGrpSpPr>
          <p:grpSpPr bwMode="auto">
            <a:xfrm>
              <a:off x="3894" y="1133"/>
              <a:ext cx="683" cy="326"/>
              <a:chOff x="2426" y="1133"/>
              <a:chExt cx="1360" cy="680"/>
            </a:xfrm>
          </p:grpSpPr>
          <p:sp>
            <p:nvSpPr>
              <p:cNvPr id="91157" name="Rectangle 11"/>
              <p:cNvSpPr>
                <a:spLocks noChangeArrowheads="1"/>
              </p:cNvSpPr>
              <p:nvPr/>
            </p:nvSpPr>
            <p:spPr bwMode="auto">
              <a:xfrm>
                <a:off x="2426" y="1133"/>
                <a:ext cx="1361" cy="681"/>
              </a:xfrm>
              <a:prstGeom prst="rect">
                <a:avLst/>
              </a:prstGeom>
              <a:solidFill>
                <a:srgbClr val="CCCCCC"/>
              </a:solidFill>
              <a:ln w="9360">
                <a:solidFill>
                  <a:srgbClr val="000000"/>
                </a:solidFill>
                <a:round/>
                <a:headEnd/>
                <a:tailEnd/>
              </a:ln>
            </p:spPr>
            <p:txBody>
              <a:bodyPr wrap="none" anchor="ctr"/>
              <a:lstStyle/>
              <a:p>
                <a:endParaRPr lang="fr-FR"/>
              </a:p>
            </p:txBody>
          </p:sp>
          <p:sp>
            <p:nvSpPr>
              <p:cNvPr id="91158" name="Text Box 12"/>
              <p:cNvSpPr txBox="1">
                <a:spLocks noChangeArrowheads="1"/>
              </p:cNvSpPr>
              <p:nvPr/>
            </p:nvSpPr>
            <p:spPr bwMode="auto">
              <a:xfrm>
                <a:off x="2445" y="1133"/>
                <a:ext cx="1319" cy="652"/>
              </a:xfrm>
              <a:prstGeom prst="rect">
                <a:avLst/>
              </a:prstGeom>
              <a:noFill/>
              <a:ln w="9525">
                <a:noFill/>
                <a:round/>
                <a:headEnd/>
                <a:tailEnd/>
              </a:ln>
            </p:spPr>
            <p:txBody>
              <a:bodyPr wrap="none" lIns="89991" tIns="44996" rIns="89991" bIns="44996"/>
              <a:lstStyle/>
              <a:p>
                <a:pPr algn="ctr">
                  <a:lnSpc>
                    <a:spcPct val="79000"/>
                  </a:lnSpc>
                  <a:tabLst>
                    <a:tab pos="765175" algn="l"/>
                    <a:tab pos="1531938" algn="l"/>
                  </a:tabLst>
                </a:pPr>
                <a:r>
                  <a:rPr lang="en-GB">
                    <a:solidFill>
                      <a:srgbClr val="000000"/>
                    </a:solidFill>
                  </a:rPr>
                  <a:t>Dialogue </a:t>
                </a:r>
              </a:p>
              <a:p>
                <a:pPr algn="ctr">
                  <a:lnSpc>
                    <a:spcPct val="79000"/>
                  </a:lnSpc>
                  <a:tabLst>
                    <a:tab pos="765175" algn="l"/>
                    <a:tab pos="1531938" algn="l"/>
                  </a:tabLst>
                </a:pPr>
                <a:endParaRPr lang="en-GB" i="1">
                  <a:solidFill>
                    <a:srgbClr val="000000"/>
                  </a:solidFill>
                </a:endParaRPr>
              </a:p>
            </p:txBody>
          </p:sp>
        </p:grpSp>
        <p:cxnSp>
          <p:nvCxnSpPr>
            <p:cNvPr id="91153" name="AutoShape 13"/>
            <p:cNvCxnSpPr>
              <a:cxnSpLocks noChangeShapeType="1"/>
            </p:cNvCxnSpPr>
            <p:nvPr/>
          </p:nvCxnSpPr>
          <p:spPr bwMode="auto">
            <a:xfrm rot="-5400000">
              <a:off x="3123" y="2161"/>
              <a:ext cx="207" cy="104"/>
            </a:xfrm>
            <a:prstGeom prst="curvedConnector3">
              <a:avLst>
                <a:gd name="adj1" fmla="val 50000"/>
              </a:avLst>
            </a:prstGeom>
            <a:noFill/>
            <a:ln w="9360">
              <a:solidFill>
                <a:srgbClr val="000000"/>
              </a:solidFill>
              <a:round/>
              <a:headEnd type="triangle" w="med" len="med"/>
              <a:tailEnd type="triangle" w="med" len="med"/>
            </a:ln>
          </p:spPr>
        </p:cxnSp>
        <p:cxnSp>
          <p:nvCxnSpPr>
            <p:cNvPr id="91154" name="AutoShape 14"/>
            <p:cNvCxnSpPr>
              <a:cxnSpLocks noChangeShapeType="1"/>
              <a:stCxn id="91151" idx="0"/>
              <a:endCxn id="91157" idx="1"/>
            </p:cNvCxnSpPr>
            <p:nvPr/>
          </p:nvCxnSpPr>
          <p:spPr bwMode="auto">
            <a:xfrm rot="-5400000">
              <a:off x="3403" y="1301"/>
              <a:ext cx="495" cy="486"/>
            </a:xfrm>
            <a:prstGeom prst="curvedConnector2">
              <a:avLst/>
            </a:prstGeom>
            <a:noFill/>
            <a:ln w="9360">
              <a:solidFill>
                <a:srgbClr val="000000"/>
              </a:solidFill>
              <a:round/>
              <a:headEnd type="triangle" w="med" len="med"/>
              <a:tailEnd type="triangle" w="med" len="med"/>
            </a:ln>
          </p:spPr>
        </p:cxnSp>
        <p:cxnSp>
          <p:nvCxnSpPr>
            <p:cNvPr id="91155" name="AutoShape 15"/>
            <p:cNvCxnSpPr>
              <a:cxnSpLocks noChangeShapeType="1"/>
              <a:stCxn id="91158" idx="3"/>
              <a:endCxn id="91150" idx="0"/>
            </p:cNvCxnSpPr>
            <p:nvPr/>
          </p:nvCxnSpPr>
          <p:spPr bwMode="auto">
            <a:xfrm>
              <a:off x="4566" y="1289"/>
              <a:ext cx="444" cy="498"/>
            </a:xfrm>
            <a:prstGeom prst="curvedConnector2">
              <a:avLst/>
            </a:prstGeom>
            <a:noFill/>
            <a:ln w="9360">
              <a:solidFill>
                <a:srgbClr val="000000"/>
              </a:solidFill>
              <a:round/>
              <a:headEnd type="triangle" w="med" len="med"/>
              <a:tailEnd type="triangle" w="med" len="med"/>
            </a:ln>
          </p:spPr>
        </p:cxnSp>
        <p:cxnSp>
          <p:nvCxnSpPr>
            <p:cNvPr id="91156" name="AutoShape 16"/>
            <p:cNvCxnSpPr>
              <a:cxnSpLocks noChangeShapeType="1"/>
              <a:stCxn id="91150" idx="2"/>
              <a:endCxn id="91159" idx="0"/>
            </p:cNvCxnSpPr>
            <p:nvPr/>
          </p:nvCxnSpPr>
          <p:spPr bwMode="auto">
            <a:xfrm rot="16200000" flipH="1">
              <a:off x="5001" y="2122"/>
              <a:ext cx="196" cy="177"/>
            </a:xfrm>
            <a:prstGeom prst="curvedConnector3">
              <a:avLst>
                <a:gd name="adj1" fmla="val 50000"/>
              </a:avLst>
            </a:prstGeom>
            <a:noFill/>
            <a:ln w="9360">
              <a:solidFill>
                <a:srgbClr val="000000"/>
              </a:solidFill>
              <a:round/>
              <a:headEnd type="triangle" w="med" len="med"/>
              <a:tailEnd type="triangle" w="med" len="med"/>
            </a:ln>
          </p:spPr>
        </p:cxn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2"/>
          <p:cNvSpPr>
            <a:spLocks noGrp="1"/>
          </p:cNvSpPr>
          <p:nvPr>
            <p:ph type="title" idx="4294967295"/>
          </p:nvPr>
        </p:nvSpPr>
        <p:spPr>
          <a:xfrm>
            <a:off x="0" y="254000"/>
            <a:ext cx="10312400" cy="842963"/>
          </a:xfrm>
        </p:spPr>
        <p:txBody>
          <a:bodyPr/>
          <a:lstStyle/>
          <a:p>
            <a:pPr eaLnBrk="1" hangingPunct="1"/>
            <a:r>
              <a:rPr lang="en-US" smtClean="0"/>
              <a:t>Quid des assemblages</a:t>
            </a:r>
          </a:p>
        </p:txBody>
      </p:sp>
      <p:grpSp>
        <p:nvGrpSpPr>
          <p:cNvPr id="92163" name="Group 3"/>
          <p:cNvGrpSpPr>
            <a:grpSpLocks/>
          </p:cNvGrpSpPr>
          <p:nvPr/>
        </p:nvGrpSpPr>
        <p:grpSpPr bwMode="auto">
          <a:xfrm>
            <a:off x="1738313" y="2722563"/>
            <a:ext cx="1655762" cy="868362"/>
            <a:chOff x="340" y="2857"/>
            <a:chExt cx="952" cy="543"/>
          </a:xfrm>
        </p:grpSpPr>
        <p:sp>
          <p:nvSpPr>
            <p:cNvPr id="92222" name="Rectangle 4"/>
            <p:cNvSpPr>
              <a:spLocks noChangeArrowheads="1"/>
            </p:cNvSpPr>
            <p:nvPr/>
          </p:nvSpPr>
          <p:spPr bwMode="auto">
            <a:xfrm>
              <a:off x="340" y="3288"/>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23" name="Rectangle 5"/>
            <p:cNvSpPr>
              <a:spLocks noChangeArrowheads="1"/>
            </p:cNvSpPr>
            <p:nvPr/>
          </p:nvSpPr>
          <p:spPr bwMode="auto">
            <a:xfrm>
              <a:off x="1089" y="3288"/>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24" name="Rectangle 6"/>
            <p:cNvSpPr>
              <a:spLocks noChangeArrowheads="1"/>
            </p:cNvSpPr>
            <p:nvPr/>
          </p:nvSpPr>
          <p:spPr bwMode="auto">
            <a:xfrm>
              <a:off x="953" y="3039"/>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25" name="Rectangle 7"/>
            <p:cNvSpPr>
              <a:spLocks noChangeArrowheads="1"/>
            </p:cNvSpPr>
            <p:nvPr/>
          </p:nvSpPr>
          <p:spPr bwMode="auto">
            <a:xfrm>
              <a:off x="432" y="3039"/>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26" name="Rectangle 8"/>
            <p:cNvSpPr>
              <a:spLocks noChangeArrowheads="1"/>
            </p:cNvSpPr>
            <p:nvPr/>
          </p:nvSpPr>
          <p:spPr bwMode="auto">
            <a:xfrm>
              <a:off x="703" y="2857"/>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27" name="AutoShape 9"/>
            <p:cNvCxnSpPr>
              <a:cxnSpLocks noChangeShapeType="1"/>
              <a:stCxn id="92222" idx="0"/>
              <a:endCxn id="92225" idx="2"/>
            </p:cNvCxnSpPr>
            <p:nvPr/>
          </p:nvCxnSpPr>
          <p:spPr bwMode="auto">
            <a:xfrm flipV="1">
              <a:off x="454" y="3152"/>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28" name="AutoShape 10"/>
            <p:cNvCxnSpPr>
              <a:cxnSpLocks noChangeShapeType="1"/>
              <a:stCxn id="92225" idx="0"/>
              <a:endCxn id="92226" idx="1"/>
            </p:cNvCxnSpPr>
            <p:nvPr/>
          </p:nvCxnSpPr>
          <p:spPr bwMode="auto">
            <a:xfrm flipV="1">
              <a:off x="568" y="2914"/>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9" name="AutoShape 11"/>
            <p:cNvCxnSpPr>
              <a:cxnSpLocks noChangeShapeType="1"/>
              <a:stCxn id="92226" idx="3"/>
              <a:endCxn id="92224" idx="0"/>
            </p:cNvCxnSpPr>
            <p:nvPr/>
          </p:nvCxnSpPr>
          <p:spPr bwMode="auto">
            <a:xfrm>
              <a:off x="930" y="2914"/>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30" name="AutoShape 12"/>
            <p:cNvCxnSpPr>
              <a:cxnSpLocks noChangeShapeType="1"/>
              <a:stCxn id="92224" idx="2"/>
              <a:endCxn id="92223" idx="0"/>
            </p:cNvCxnSpPr>
            <p:nvPr/>
          </p:nvCxnSpPr>
          <p:spPr bwMode="auto">
            <a:xfrm>
              <a:off x="1066" y="3152"/>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4" name="Group 13"/>
          <p:cNvGrpSpPr>
            <a:grpSpLocks/>
          </p:cNvGrpSpPr>
          <p:nvPr/>
        </p:nvGrpSpPr>
        <p:grpSpPr bwMode="auto">
          <a:xfrm>
            <a:off x="1265238" y="5637213"/>
            <a:ext cx="1655762" cy="868362"/>
            <a:chOff x="1020" y="3651"/>
            <a:chExt cx="952" cy="543"/>
          </a:xfrm>
        </p:grpSpPr>
        <p:sp>
          <p:nvSpPr>
            <p:cNvPr id="92213" name="Rectangle 14"/>
            <p:cNvSpPr>
              <a:spLocks noChangeArrowheads="1"/>
            </p:cNvSpPr>
            <p:nvPr/>
          </p:nvSpPr>
          <p:spPr bwMode="auto">
            <a:xfrm>
              <a:off x="1020" y="4082"/>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14" name="Rectangle 15"/>
            <p:cNvSpPr>
              <a:spLocks noChangeArrowheads="1"/>
            </p:cNvSpPr>
            <p:nvPr/>
          </p:nvSpPr>
          <p:spPr bwMode="auto">
            <a:xfrm>
              <a:off x="1770" y="4082"/>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15" name="Rectangle 16"/>
            <p:cNvSpPr>
              <a:spLocks noChangeArrowheads="1"/>
            </p:cNvSpPr>
            <p:nvPr/>
          </p:nvSpPr>
          <p:spPr bwMode="auto">
            <a:xfrm>
              <a:off x="1633" y="383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16" name="Rectangle 17"/>
            <p:cNvSpPr>
              <a:spLocks noChangeArrowheads="1"/>
            </p:cNvSpPr>
            <p:nvPr/>
          </p:nvSpPr>
          <p:spPr bwMode="auto">
            <a:xfrm>
              <a:off x="1113" y="383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17" name="Rectangle 18"/>
            <p:cNvSpPr>
              <a:spLocks noChangeArrowheads="1"/>
            </p:cNvSpPr>
            <p:nvPr/>
          </p:nvSpPr>
          <p:spPr bwMode="auto">
            <a:xfrm>
              <a:off x="1383" y="365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18" name="AutoShape 19"/>
            <p:cNvCxnSpPr>
              <a:cxnSpLocks noChangeShapeType="1"/>
              <a:stCxn id="92213" idx="0"/>
              <a:endCxn id="92216" idx="2"/>
            </p:cNvCxnSpPr>
            <p:nvPr/>
          </p:nvCxnSpPr>
          <p:spPr bwMode="auto">
            <a:xfrm flipV="1">
              <a:off x="1134" y="3946"/>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9" name="AutoShape 20"/>
            <p:cNvCxnSpPr>
              <a:cxnSpLocks noChangeShapeType="1"/>
              <a:stCxn id="92216" idx="0"/>
              <a:endCxn id="92217" idx="1"/>
            </p:cNvCxnSpPr>
            <p:nvPr/>
          </p:nvCxnSpPr>
          <p:spPr bwMode="auto">
            <a:xfrm flipV="1">
              <a:off x="1248" y="3708"/>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20" name="AutoShape 21"/>
            <p:cNvCxnSpPr>
              <a:cxnSpLocks noChangeShapeType="1"/>
              <a:stCxn id="92217" idx="3"/>
              <a:endCxn id="92215" idx="0"/>
            </p:cNvCxnSpPr>
            <p:nvPr/>
          </p:nvCxnSpPr>
          <p:spPr bwMode="auto">
            <a:xfrm>
              <a:off x="1610" y="3708"/>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21" name="AutoShape 22"/>
            <p:cNvCxnSpPr>
              <a:cxnSpLocks noChangeShapeType="1"/>
              <a:stCxn id="92215" idx="2"/>
              <a:endCxn id="92214" idx="0"/>
            </p:cNvCxnSpPr>
            <p:nvPr/>
          </p:nvCxnSpPr>
          <p:spPr bwMode="auto">
            <a:xfrm>
              <a:off x="1746" y="3946"/>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5" name="Group 23"/>
          <p:cNvGrpSpPr>
            <a:grpSpLocks/>
          </p:cNvGrpSpPr>
          <p:nvPr/>
        </p:nvGrpSpPr>
        <p:grpSpPr bwMode="auto">
          <a:xfrm>
            <a:off x="1419225" y="4027488"/>
            <a:ext cx="1657350" cy="868362"/>
            <a:chOff x="1882" y="2631"/>
            <a:chExt cx="952" cy="543"/>
          </a:xfrm>
        </p:grpSpPr>
        <p:sp>
          <p:nvSpPr>
            <p:cNvPr id="92204" name="Rectangle 24"/>
            <p:cNvSpPr>
              <a:spLocks noChangeArrowheads="1"/>
            </p:cNvSpPr>
            <p:nvPr/>
          </p:nvSpPr>
          <p:spPr bwMode="auto">
            <a:xfrm>
              <a:off x="1882" y="3061"/>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205" name="Rectangle 25"/>
            <p:cNvSpPr>
              <a:spLocks noChangeArrowheads="1"/>
            </p:cNvSpPr>
            <p:nvPr/>
          </p:nvSpPr>
          <p:spPr bwMode="auto">
            <a:xfrm>
              <a:off x="2631" y="3061"/>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206" name="Rectangle 26"/>
            <p:cNvSpPr>
              <a:spLocks noChangeArrowheads="1"/>
            </p:cNvSpPr>
            <p:nvPr/>
          </p:nvSpPr>
          <p:spPr bwMode="auto">
            <a:xfrm>
              <a:off x="2495" y="2812"/>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207" name="Rectangle 27"/>
            <p:cNvSpPr>
              <a:spLocks noChangeArrowheads="1"/>
            </p:cNvSpPr>
            <p:nvPr/>
          </p:nvSpPr>
          <p:spPr bwMode="auto">
            <a:xfrm>
              <a:off x="1975" y="2812"/>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208" name="Rectangle 28"/>
            <p:cNvSpPr>
              <a:spLocks noChangeArrowheads="1"/>
            </p:cNvSpPr>
            <p:nvPr/>
          </p:nvSpPr>
          <p:spPr bwMode="auto">
            <a:xfrm>
              <a:off x="2245" y="2631"/>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9" name="AutoShape 29"/>
            <p:cNvCxnSpPr>
              <a:cxnSpLocks noChangeShapeType="1"/>
              <a:stCxn id="92204" idx="0"/>
              <a:endCxn id="92207" idx="2"/>
            </p:cNvCxnSpPr>
            <p:nvPr/>
          </p:nvCxnSpPr>
          <p:spPr bwMode="auto">
            <a:xfrm flipV="1">
              <a:off x="1996" y="2925"/>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10" name="AutoShape 30"/>
            <p:cNvCxnSpPr>
              <a:cxnSpLocks noChangeShapeType="1"/>
              <a:stCxn id="92207" idx="0"/>
              <a:endCxn id="92208" idx="1"/>
            </p:cNvCxnSpPr>
            <p:nvPr/>
          </p:nvCxnSpPr>
          <p:spPr bwMode="auto">
            <a:xfrm flipV="1">
              <a:off x="2110" y="2687"/>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11" name="AutoShape 31"/>
            <p:cNvCxnSpPr>
              <a:cxnSpLocks noChangeShapeType="1"/>
              <a:stCxn id="92208" idx="3"/>
              <a:endCxn id="92206" idx="0"/>
            </p:cNvCxnSpPr>
            <p:nvPr/>
          </p:nvCxnSpPr>
          <p:spPr bwMode="auto">
            <a:xfrm>
              <a:off x="2472" y="2687"/>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12" name="AutoShape 32"/>
            <p:cNvCxnSpPr>
              <a:cxnSpLocks noChangeShapeType="1"/>
              <a:stCxn id="92206" idx="2"/>
              <a:endCxn id="92205" idx="0"/>
            </p:cNvCxnSpPr>
            <p:nvPr/>
          </p:nvCxnSpPr>
          <p:spPr bwMode="auto">
            <a:xfrm>
              <a:off x="2608" y="2925"/>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6" name="Group 33"/>
          <p:cNvGrpSpPr>
            <a:grpSpLocks/>
          </p:cNvGrpSpPr>
          <p:nvPr/>
        </p:nvGrpSpPr>
        <p:grpSpPr bwMode="auto">
          <a:xfrm>
            <a:off x="4183063" y="4098925"/>
            <a:ext cx="1655762" cy="869950"/>
            <a:chOff x="2608" y="3764"/>
            <a:chExt cx="952" cy="543"/>
          </a:xfrm>
        </p:grpSpPr>
        <p:sp>
          <p:nvSpPr>
            <p:cNvPr id="92195" name="Rectangle 34"/>
            <p:cNvSpPr>
              <a:spLocks noChangeArrowheads="1"/>
            </p:cNvSpPr>
            <p:nvPr/>
          </p:nvSpPr>
          <p:spPr bwMode="auto">
            <a:xfrm>
              <a:off x="2608" y="419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96" name="Rectangle 35"/>
            <p:cNvSpPr>
              <a:spLocks noChangeArrowheads="1"/>
            </p:cNvSpPr>
            <p:nvPr/>
          </p:nvSpPr>
          <p:spPr bwMode="auto">
            <a:xfrm>
              <a:off x="3357" y="419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97" name="Rectangle 36"/>
            <p:cNvSpPr>
              <a:spLocks noChangeArrowheads="1"/>
            </p:cNvSpPr>
            <p:nvPr/>
          </p:nvSpPr>
          <p:spPr bwMode="auto">
            <a:xfrm>
              <a:off x="3220" y="394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98" name="Rectangle 37"/>
            <p:cNvSpPr>
              <a:spLocks noChangeArrowheads="1"/>
            </p:cNvSpPr>
            <p:nvPr/>
          </p:nvSpPr>
          <p:spPr bwMode="auto">
            <a:xfrm>
              <a:off x="2700" y="394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9" name="Rectangle 38"/>
            <p:cNvSpPr>
              <a:spLocks noChangeArrowheads="1"/>
            </p:cNvSpPr>
            <p:nvPr/>
          </p:nvSpPr>
          <p:spPr bwMode="auto">
            <a:xfrm>
              <a:off x="2971" y="376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200" name="AutoShape 39"/>
            <p:cNvCxnSpPr>
              <a:cxnSpLocks noChangeShapeType="1"/>
              <a:stCxn id="92195" idx="0"/>
              <a:endCxn id="92198" idx="2"/>
            </p:cNvCxnSpPr>
            <p:nvPr/>
          </p:nvCxnSpPr>
          <p:spPr bwMode="auto">
            <a:xfrm flipV="1">
              <a:off x="2721" y="405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201" name="AutoShape 40"/>
            <p:cNvCxnSpPr>
              <a:cxnSpLocks noChangeShapeType="1"/>
              <a:stCxn id="92198" idx="0"/>
              <a:endCxn id="92199" idx="1"/>
            </p:cNvCxnSpPr>
            <p:nvPr/>
          </p:nvCxnSpPr>
          <p:spPr bwMode="auto">
            <a:xfrm flipV="1">
              <a:off x="2835" y="382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202" name="AutoShape 41"/>
            <p:cNvCxnSpPr>
              <a:cxnSpLocks noChangeShapeType="1"/>
              <a:stCxn id="92199" idx="3"/>
              <a:endCxn id="92197" idx="0"/>
            </p:cNvCxnSpPr>
            <p:nvPr/>
          </p:nvCxnSpPr>
          <p:spPr bwMode="auto">
            <a:xfrm>
              <a:off x="3197" y="382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203" name="AutoShape 42"/>
            <p:cNvCxnSpPr>
              <a:cxnSpLocks noChangeShapeType="1"/>
              <a:stCxn id="92197" idx="2"/>
              <a:endCxn id="92196" idx="0"/>
            </p:cNvCxnSpPr>
            <p:nvPr/>
          </p:nvCxnSpPr>
          <p:spPr bwMode="auto">
            <a:xfrm>
              <a:off x="3334" y="405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7" name="Group 43"/>
          <p:cNvGrpSpPr>
            <a:grpSpLocks/>
          </p:cNvGrpSpPr>
          <p:nvPr/>
        </p:nvGrpSpPr>
        <p:grpSpPr bwMode="auto">
          <a:xfrm>
            <a:off x="3709988" y="5624513"/>
            <a:ext cx="1655762" cy="868362"/>
            <a:chOff x="3696" y="3424"/>
            <a:chExt cx="952" cy="543"/>
          </a:xfrm>
        </p:grpSpPr>
        <p:sp>
          <p:nvSpPr>
            <p:cNvPr id="92186" name="Rectangle 44"/>
            <p:cNvSpPr>
              <a:spLocks noChangeArrowheads="1"/>
            </p:cNvSpPr>
            <p:nvPr/>
          </p:nvSpPr>
          <p:spPr bwMode="auto">
            <a:xfrm>
              <a:off x="3696" y="385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87" name="Rectangle 45"/>
            <p:cNvSpPr>
              <a:spLocks noChangeArrowheads="1"/>
            </p:cNvSpPr>
            <p:nvPr/>
          </p:nvSpPr>
          <p:spPr bwMode="auto">
            <a:xfrm>
              <a:off x="4446" y="385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88" name="Rectangle 46"/>
            <p:cNvSpPr>
              <a:spLocks noChangeArrowheads="1"/>
            </p:cNvSpPr>
            <p:nvPr/>
          </p:nvSpPr>
          <p:spPr bwMode="auto">
            <a:xfrm>
              <a:off x="4309" y="3606"/>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9" name="Rectangle 47"/>
            <p:cNvSpPr>
              <a:spLocks noChangeArrowheads="1"/>
            </p:cNvSpPr>
            <p:nvPr/>
          </p:nvSpPr>
          <p:spPr bwMode="auto">
            <a:xfrm>
              <a:off x="3789" y="3606"/>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90" name="Rectangle 48"/>
            <p:cNvSpPr>
              <a:spLocks noChangeArrowheads="1"/>
            </p:cNvSpPr>
            <p:nvPr/>
          </p:nvSpPr>
          <p:spPr bwMode="auto">
            <a:xfrm>
              <a:off x="4059" y="342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91" name="AutoShape 49"/>
            <p:cNvCxnSpPr>
              <a:cxnSpLocks noChangeShapeType="1"/>
              <a:stCxn id="92186" idx="0"/>
              <a:endCxn id="92189" idx="2"/>
            </p:cNvCxnSpPr>
            <p:nvPr/>
          </p:nvCxnSpPr>
          <p:spPr bwMode="auto">
            <a:xfrm flipV="1">
              <a:off x="3810" y="371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92" name="AutoShape 50"/>
            <p:cNvCxnSpPr>
              <a:cxnSpLocks noChangeShapeType="1"/>
              <a:stCxn id="92189" idx="0"/>
              <a:endCxn id="92190" idx="1"/>
            </p:cNvCxnSpPr>
            <p:nvPr/>
          </p:nvCxnSpPr>
          <p:spPr bwMode="auto">
            <a:xfrm flipV="1">
              <a:off x="3924" y="348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93" name="AutoShape 51"/>
            <p:cNvCxnSpPr>
              <a:cxnSpLocks noChangeShapeType="1"/>
              <a:stCxn id="92190" idx="3"/>
              <a:endCxn id="92188" idx="0"/>
            </p:cNvCxnSpPr>
            <p:nvPr/>
          </p:nvCxnSpPr>
          <p:spPr bwMode="auto">
            <a:xfrm>
              <a:off x="4286" y="348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94" name="AutoShape 52"/>
            <p:cNvCxnSpPr>
              <a:cxnSpLocks noChangeShapeType="1"/>
              <a:stCxn id="92188" idx="2"/>
              <a:endCxn id="92187" idx="0"/>
            </p:cNvCxnSpPr>
            <p:nvPr/>
          </p:nvCxnSpPr>
          <p:spPr bwMode="auto">
            <a:xfrm>
              <a:off x="4422" y="3719"/>
              <a:ext cx="125" cy="136"/>
            </a:xfrm>
            <a:prstGeom prst="curvedConnector3">
              <a:avLst>
                <a:gd name="adj1" fmla="val 50000"/>
              </a:avLst>
            </a:prstGeom>
            <a:noFill/>
            <a:ln w="9360">
              <a:solidFill>
                <a:srgbClr val="000000"/>
              </a:solidFill>
              <a:round/>
              <a:headEnd type="triangle" w="med" len="med"/>
              <a:tailEnd type="triangle" w="med" len="med"/>
            </a:ln>
          </p:spPr>
        </p:cxnSp>
      </p:grpSp>
      <p:grpSp>
        <p:nvGrpSpPr>
          <p:cNvPr id="92168" name="Group 73"/>
          <p:cNvGrpSpPr>
            <a:grpSpLocks/>
          </p:cNvGrpSpPr>
          <p:nvPr/>
        </p:nvGrpSpPr>
        <p:grpSpPr bwMode="auto">
          <a:xfrm>
            <a:off x="4262438" y="2647950"/>
            <a:ext cx="1658937" cy="869950"/>
            <a:chOff x="3175" y="2744"/>
            <a:chExt cx="952" cy="543"/>
          </a:xfrm>
        </p:grpSpPr>
        <p:sp>
          <p:nvSpPr>
            <p:cNvPr id="92177" name="Rectangle 74"/>
            <p:cNvSpPr>
              <a:spLocks noChangeArrowheads="1"/>
            </p:cNvSpPr>
            <p:nvPr/>
          </p:nvSpPr>
          <p:spPr bwMode="auto">
            <a:xfrm>
              <a:off x="3175" y="3175"/>
              <a:ext cx="227" cy="114"/>
            </a:xfrm>
            <a:prstGeom prst="rect">
              <a:avLst/>
            </a:prstGeom>
            <a:solidFill>
              <a:srgbClr val="99CCFF"/>
            </a:solidFill>
            <a:ln w="9360">
              <a:solidFill>
                <a:srgbClr val="000000"/>
              </a:solidFill>
              <a:round/>
              <a:headEnd/>
              <a:tailEnd/>
            </a:ln>
          </p:spPr>
          <p:txBody>
            <a:bodyPr wrap="none" anchor="ctr"/>
            <a:lstStyle/>
            <a:p>
              <a:endParaRPr lang="fr-FR"/>
            </a:p>
          </p:txBody>
        </p:sp>
        <p:sp>
          <p:nvSpPr>
            <p:cNvPr id="92178" name="Rectangle 75"/>
            <p:cNvSpPr>
              <a:spLocks noChangeArrowheads="1"/>
            </p:cNvSpPr>
            <p:nvPr/>
          </p:nvSpPr>
          <p:spPr bwMode="auto">
            <a:xfrm>
              <a:off x="3924" y="3175"/>
              <a:ext cx="203" cy="114"/>
            </a:xfrm>
            <a:prstGeom prst="rect">
              <a:avLst/>
            </a:prstGeom>
            <a:solidFill>
              <a:srgbClr val="E6FF00"/>
            </a:solidFill>
            <a:ln w="9360">
              <a:solidFill>
                <a:srgbClr val="000000"/>
              </a:solidFill>
              <a:round/>
              <a:headEnd/>
              <a:tailEnd/>
            </a:ln>
          </p:spPr>
          <p:txBody>
            <a:bodyPr wrap="none" anchor="ctr"/>
            <a:lstStyle/>
            <a:p>
              <a:endParaRPr lang="fr-FR"/>
            </a:p>
          </p:txBody>
        </p:sp>
        <p:sp>
          <p:nvSpPr>
            <p:cNvPr id="92179" name="Rectangle 76"/>
            <p:cNvSpPr>
              <a:spLocks noChangeArrowheads="1"/>
            </p:cNvSpPr>
            <p:nvPr/>
          </p:nvSpPr>
          <p:spPr bwMode="auto">
            <a:xfrm>
              <a:off x="3787" y="2925"/>
              <a:ext cx="227" cy="114"/>
            </a:xfrm>
            <a:prstGeom prst="rect">
              <a:avLst/>
            </a:prstGeom>
            <a:solidFill>
              <a:srgbClr val="FF6633"/>
            </a:solidFill>
            <a:ln w="9360">
              <a:solidFill>
                <a:srgbClr val="000000"/>
              </a:solidFill>
              <a:round/>
              <a:headEnd/>
              <a:tailEnd/>
            </a:ln>
          </p:spPr>
          <p:txBody>
            <a:bodyPr wrap="none" anchor="ctr"/>
            <a:lstStyle/>
            <a:p>
              <a:endParaRPr lang="fr-FR"/>
            </a:p>
          </p:txBody>
        </p:sp>
        <p:sp>
          <p:nvSpPr>
            <p:cNvPr id="92180" name="Rectangle 77"/>
            <p:cNvSpPr>
              <a:spLocks noChangeArrowheads="1"/>
            </p:cNvSpPr>
            <p:nvPr/>
          </p:nvSpPr>
          <p:spPr bwMode="auto">
            <a:xfrm>
              <a:off x="3267" y="2925"/>
              <a:ext cx="271" cy="114"/>
            </a:xfrm>
            <a:prstGeom prst="rect">
              <a:avLst/>
            </a:prstGeom>
            <a:solidFill>
              <a:srgbClr val="3DEB3D"/>
            </a:solidFill>
            <a:ln w="9360">
              <a:solidFill>
                <a:srgbClr val="000000"/>
              </a:solidFill>
              <a:round/>
              <a:headEnd/>
              <a:tailEnd/>
            </a:ln>
          </p:spPr>
          <p:txBody>
            <a:bodyPr wrap="none" anchor="ctr"/>
            <a:lstStyle/>
            <a:p>
              <a:endParaRPr lang="fr-FR"/>
            </a:p>
          </p:txBody>
        </p:sp>
        <p:sp>
          <p:nvSpPr>
            <p:cNvPr id="92181" name="Rectangle 78"/>
            <p:cNvSpPr>
              <a:spLocks noChangeArrowheads="1"/>
            </p:cNvSpPr>
            <p:nvPr/>
          </p:nvSpPr>
          <p:spPr bwMode="auto">
            <a:xfrm>
              <a:off x="3538" y="2744"/>
              <a:ext cx="227" cy="114"/>
            </a:xfrm>
            <a:prstGeom prst="rect">
              <a:avLst/>
            </a:prstGeom>
            <a:solidFill>
              <a:srgbClr val="CCCCCC"/>
            </a:solidFill>
            <a:ln w="9360">
              <a:solidFill>
                <a:srgbClr val="000000"/>
              </a:solidFill>
              <a:round/>
              <a:headEnd/>
              <a:tailEnd/>
            </a:ln>
          </p:spPr>
          <p:txBody>
            <a:bodyPr wrap="none" anchor="ctr"/>
            <a:lstStyle/>
            <a:p>
              <a:endParaRPr lang="fr-FR"/>
            </a:p>
          </p:txBody>
        </p:sp>
        <p:cxnSp>
          <p:nvCxnSpPr>
            <p:cNvPr id="92182" name="AutoShape 79"/>
            <p:cNvCxnSpPr>
              <a:cxnSpLocks noChangeShapeType="1"/>
              <a:stCxn id="92177" idx="0"/>
              <a:endCxn id="92180" idx="2"/>
            </p:cNvCxnSpPr>
            <p:nvPr/>
          </p:nvCxnSpPr>
          <p:spPr bwMode="auto">
            <a:xfrm flipV="1">
              <a:off x="3288" y="3039"/>
              <a:ext cx="114" cy="136"/>
            </a:xfrm>
            <a:prstGeom prst="curvedConnector3">
              <a:avLst>
                <a:gd name="adj1" fmla="val 50000"/>
              </a:avLst>
            </a:prstGeom>
            <a:noFill/>
            <a:ln w="9360">
              <a:solidFill>
                <a:srgbClr val="000000"/>
              </a:solidFill>
              <a:round/>
              <a:headEnd type="triangle" w="med" len="med"/>
              <a:tailEnd type="triangle" w="med" len="med"/>
            </a:ln>
          </p:spPr>
        </p:cxnSp>
        <p:cxnSp>
          <p:nvCxnSpPr>
            <p:cNvPr id="92183" name="AutoShape 80"/>
            <p:cNvCxnSpPr>
              <a:cxnSpLocks noChangeShapeType="1"/>
              <a:stCxn id="92180" idx="0"/>
              <a:endCxn id="92181" idx="1"/>
            </p:cNvCxnSpPr>
            <p:nvPr/>
          </p:nvCxnSpPr>
          <p:spPr bwMode="auto">
            <a:xfrm flipV="1">
              <a:off x="3402" y="2801"/>
              <a:ext cx="136" cy="124"/>
            </a:xfrm>
            <a:prstGeom prst="curvedConnector3">
              <a:avLst>
                <a:gd name="adj1" fmla="val 50000"/>
              </a:avLst>
            </a:prstGeom>
            <a:noFill/>
            <a:ln w="9360">
              <a:solidFill>
                <a:srgbClr val="000000"/>
              </a:solidFill>
              <a:round/>
              <a:headEnd type="triangle" w="med" len="med"/>
              <a:tailEnd type="triangle" w="med" len="med"/>
            </a:ln>
          </p:spPr>
        </p:cxnSp>
        <p:cxnSp>
          <p:nvCxnSpPr>
            <p:cNvPr id="92184" name="AutoShape 81"/>
            <p:cNvCxnSpPr>
              <a:cxnSpLocks noChangeShapeType="1"/>
              <a:stCxn id="92181" idx="3"/>
              <a:endCxn id="92179" idx="0"/>
            </p:cNvCxnSpPr>
            <p:nvPr/>
          </p:nvCxnSpPr>
          <p:spPr bwMode="auto">
            <a:xfrm>
              <a:off x="3764" y="2801"/>
              <a:ext cx="136" cy="125"/>
            </a:xfrm>
            <a:prstGeom prst="curvedConnector3">
              <a:avLst>
                <a:gd name="adj1" fmla="val 50000"/>
              </a:avLst>
            </a:prstGeom>
            <a:noFill/>
            <a:ln w="9360">
              <a:solidFill>
                <a:srgbClr val="000000"/>
              </a:solidFill>
              <a:round/>
              <a:headEnd type="triangle" w="med" len="med"/>
              <a:tailEnd type="triangle" w="med" len="med"/>
            </a:ln>
          </p:spPr>
        </p:cxnSp>
        <p:cxnSp>
          <p:nvCxnSpPr>
            <p:cNvPr id="92185" name="AutoShape 82"/>
            <p:cNvCxnSpPr>
              <a:cxnSpLocks noChangeShapeType="1"/>
              <a:stCxn id="92179" idx="2"/>
              <a:endCxn id="92178" idx="0"/>
            </p:cNvCxnSpPr>
            <p:nvPr/>
          </p:nvCxnSpPr>
          <p:spPr bwMode="auto">
            <a:xfrm>
              <a:off x="3900" y="3039"/>
              <a:ext cx="125" cy="136"/>
            </a:xfrm>
            <a:prstGeom prst="curvedConnector3">
              <a:avLst>
                <a:gd name="adj1" fmla="val 50000"/>
              </a:avLst>
            </a:prstGeom>
            <a:noFill/>
            <a:ln w="9360">
              <a:solidFill>
                <a:srgbClr val="000000"/>
              </a:solidFill>
              <a:round/>
              <a:headEnd type="triangle" w="med" len="med"/>
              <a:tailEnd type="triangle" w="med" len="med"/>
            </a:ln>
          </p:spPr>
        </p:cxnSp>
      </p:grpSp>
      <p:sp>
        <p:nvSpPr>
          <p:cNvPr id="92169" name="Rectangle 100"/>
          <p:cNvSpPr>
            <a:spLocks noChangeArrowheads="1"/>
          </p:cNvSpPr>
          <p:nvPr/>
        </p:nvSpPr>
        <p:spPr bwMode="auto">
          <a:xfrm>
            <a:off x="1263650" y="2430463"/>
            <a:ext cx="4814888" cy="1308100"/>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0" name="AutoShape 102"/>
          <p:cNvSpPr>
            <a:spLocks noChangeArrowheads="1"/>
          </p:cNvSpPr>
          <p:nvPr/>
        </p:nvSpPr>
        <p:spPr bwMode="auto">
          <a:xfrm rot="10800000">
            <a:off x="1263650" y="4173538"/>
            <a:ext cx="3551238" cy="10874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1" name="Rectangle 103"/>
          <p:cNvSpPr>
            <a:spLocks noChangeArrowheads="1"/>
          </p:cNvSpPr>
          <p:nvPr/>
        </p:nvSpPr>
        <p:spPr bwMode="auto">
          <a:xfrm>
            <a:off x="582613" y="1401763"/>
            <a:ext cx="10325100" cy="604777"/>
          </a:xfrm>
          <a:prstGeom prst="rect">
            <a:avLst/>
          </a:prstGeom>
          <a:noFill/>
          <a:ln w="9525">
            <a:noFill/>
            <a:miter lim="800000"/>
            <a:headEnd/>
            <a:tailEnd/>
          </a:ln>
        </p:spPr>
        <p:txBody>
          <a:bodyPr lIns="96771" tIns="48385" rIns="96771" bIns="48385">
            <a:spAutoFit/>
          </a:bodyPr>
          <a:lstStyle/>
          <a:p>
            <a:pPr>
              <a:lnSpc>
                <a:spcPct val="150000"/>
              </a:lnSpc>
              <a:spcBef>
                <a:spcPts val="650"/>
              </a:spcBef>
              <a:buClr>
                <a:srgbClr val="839EB1"/>
              </a:buClr>
              <a:buSzPct val="90000"/>
            </a:pPr>
            <a:r>
              <a:rPr lang="en-US" sz="2500" b="0" dirty="0">
                <a:latin typeface="+mj-lt"/>
              </a:rPr>
              <a:t>Comment </a:t>
            </a:r>
            <a:r>
              <a:rPr lang="en-US" sz="2500" b="0" dirty="0" err="1">
                <a:latin typeface="+mj-lt"/>
              </a:rPr>
              <a:t>fusionner</a:t>
            </a:r>
            <a:r>
              <a:rPr lang="en-US" sz="2500" b="0" dirty="0">
                <a:latin typeface="+mj-lt"/>
              </a:rPr>
              <a:t> 2 services </a:t>
            </a:r>
            <a:r>
              <a:rPr lang="en-US" sz="2500" b="0" dirty="0" err="1">
                <a:latin typeface="+mj-lt"/>
              </a:rPr>
              <a:t>respectant</a:t>
            </a:r>
            <a:r>
              <a:rPr lang="en-US" sz="2500" b="0" dirty="0">
                <a:latin typeface="+mj-lt"/>
              </a:rPr>
              <a:t> </a:t>
            </a:r>
            <a:r>
              <a:rPr lang="en-US" sz="2500" b="0" dirty="0" err="1" smtClean="0">
                <a:latin typeface="+mj-lt"/>
              </a:rPr>
              <a:t>l’architecture</a:t>
            </a:r>
            <a:r>
              <a:rPr lang="en-US" sz="2500" b="0" dirty="0" smtClean="0">
                <a:latin typeface="+mj-lt"/>
              </a:rPr>
              <a:t>?</a:t>
            </a:r>
            <a:endParaRPr lang="en-US" sz="2500" b="0" dirty="0">
              <a:latin typeface="+mj-lt"/>
            </a:endParaRPr>
          </a:p>
        </p:txBody>
      </p:sp>
      <p:sp>
        <p:nvSpPr>
          <p:cNvPr id="92172" name="AutoShape 108"/>
          <p:cNvSpPr>
            <a:spLocks noChangeArrowheads="1"/>
          </p:cNvSpPr>
          <p:nvPr/>
        </p:nvSpPr>
        <p:spPr bwMode="auto">
          <a:xfrm rot="10800000">
            <a:off x="2132013" y="5624513"/>
            <a:ext cx="3630612" cy="12334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9525">
            <a:solidFill>
              <a:schemeClr val="tx1"/>
            </a:solidFill>
            <a:miter lim="800000"/>
            <a:headEnd/>
            <a:tailEnd/>
          </a:ln>
        </p:spPr>
        <p:txBody>
          <a:bodyPr wrap="none" lIns="96771" tIns="48385" rIns="96771" bIns="48385" anchor="ctr"/>
          <a:lstStyle/>
          <a:p>
            <a:endParaRPr lang="fr-FR"/>
          </a:p>
        </p:txBody>
      </p:sp>
      <p:sp>
        <p:nvSpPr>
          <p:cNvPr id="92173" name="Rectangle 113"/>
          <p:cNvSpPr>
            <a:spLocks noChangeArrowheads="1"/>
          </p:cNvSpPr>
          <p:nvPr/>
        </p:nvSpPr>
        <p:spPr bwMode="auto">
          <a:xfrm>
            <a:off x="1263650" y="5478463"/>
            <a:ext cx="4497388" cy="727075"/>
          </a:xfrm>
          <a:prstGeom prst="rect">
            <a:avLst/>
          </a:prstGeom>
          <a:noFill/>
          <a:ln w="9525">
            <a:solidFill>
              <a:schemeClr val="tx1"/>
            </a:solidFill>
            <a:miter lim="800000"/>
            <a:headEnd/>
            <a:tailEnd/>
          </a:ln>
        </p:spPr>
        <p:txBody>
          <a:bodyPr wrap="none" lIns="96771" tIns="48385" rIns="96771" bIns="48385" anchor="ctr"/>
          <a:lstStyle/>
          <a:p>
            <a:endParaRPr lang="fr-FR"/>
          </a:p>
        </p:txBody>
      </p:sp>
      <p:sp>
        <p:nvSpPr>
          <p:cNvPr id="92174" name="Text Box 114"/>
          <p:cNvSpPr txBox="1">
            <a:spLocks noChangeArrowheads="1"/>
          </p:cNvSpPr>
          <p:nvPr/>
        </p:nvSpPr>
        <p:spPr bwMode="auto">
          <a:xfrm>
            <a:off x="6607175" y="2757488"/>
            <a:ext cx="3494412" cy="443964"/>
          </a:xfrm>
          <a:prstGeom prst="rect">
            <a:avLst/>
          </a:prstGeom>
          <a:noFill/>
          <a:ln w="9525">
            <a:noFill/>
            <a:miter lim="800000"/>
            <a:headEnd/>
            <a:tailEnd/>
          </a:ln>
        </p:spPr>
        <p:txBody>
          <a:bodyPr wrap="none" lIns="96771" tIns="48385" rIns="96771" bIns="48385">
            <a:spAutoFit/>
          </a:bodyPr>
          <a:lstStyle/>
          <a:p>
            <a:r>
              <a:rPr lang="fr-FR" sz="2500" b="0" dirty="0">
                <a:latin typeface="+mj-lt"/>
              </a:rPr>
              <a:t>Composition d’arches ?</a:t>
            </a:r>
          </a:p>
        </p:txBody>
      </p:sp>
      <p:sp>
        <p:nvSpPr>
          <p:cNvPr id="92175" name="Text Box 116"/>
          <p:cNvSpPr txBox="1">
            <a:spLocks noChangeArrowheads="1"/>
          </p:cNvSpPr>
          <p:nvPr/>
        </p:nvSpPr>
        <p:spPr bwMode="auto">
          <a:xfrm>
            <a:off x="6707188" y="4027488"/>
            <a:ext cx="3701200" cy="1136461"/>
          </a:xfrm>
          <a:prstGeom prst="rect">
            <a:avLst/>
          </a:prstGeom>
          <a:noFill/>
          <a:ln w="9525">
            <a:noFill/>
            <a:miter lim="800000"/>
            <a:headEnd/>
            <a:tailEnd/>
          </a:ln>
        </p:spPr>
        <p:txBody>
          <a:bodyPr wrap="none" lIns="96771" tIns="48385" rIns="96771" bIns="48385">
            <a:spAutoFit/>
          </a:bodyPr>
          <a:lstStyle/>
          <a:p>
            <a:r>
              <a:rPr lang="fr-FR" sz="2500" b="0" dirty="0">
                <a:latin typeface="+mj-lt"/>
              </a:rPr>
              <a:t>Assemblage des services </a:t>
            </a:r>
          </a:p>
          <a:p>
            <a:r>
              <a:rPr lang="fr-FR" sz="2500" b="0" dirty="0">
                <a:latin typeface="+mj-lt"/>
              </a:rPr>
              <a:t>fonctionnels</a:t>
            </a:r>
          </a:p>
          <a:p>
            <a:endParaRPr lang="fr-FR" sz="2500" dirty="0"/>
          </a:p>
        </p:txBody>
      </p:sp>
      <p:sp>
        <p:nvSpPr>
          <p:cNvPr id="92176" name="Text Box 117"/>
          <p:cNvSpPr txBox="1">
            <a:spLocks noChangeArrowheads="1"/>
          </p:cNvSpPr>
          <p:nvPr/>
        </p:nvSpPr>
        <p:spPr bwMode="auto">
          <a:xfrm>
            <a:off x="6943725" y="5335588"/>
            <a:ext cx="3294037" cy="1482710"/>
          </a:xfrm>
          <a:prstGeom prst="rect">
            <a:avLst/>
          </a:prstGeom>
          <a:solidFill>
            <a:schemeClr val="accent1"/>
          </a:solidFill>
          <a:ln w="9525">
            <a:noFill/>
            <a:miter lim="800000"/>
            <a:headEnd/>
            <a:tailEnd/>
          </a:ln>
        </p:spPr>
        <p:txBody>
          <a:bodyPr wrap="none" lIns="96771" tIns="48385" rIns="96771" bIns="48385">
            <a:spAutoFit/>
          </a:bodyPr>
          <a:lstStyle/>
          <a:p>
            <a:r>
              <a:rPr lang="fr-FR" sz="2500" b="0" dirty="0">
                <a:latin typeface="+mj-lt"/>
              </a:rPr>
              <a:t>Quid des dialogues ? </a:t>
            </a:r>
          </a:p>
          <a:p>
            <a:r>
              <a:rPr lang="fr-FR" sz="2500" b="0" dirty="0">
                <a:latin typeface="+mj-lt"/>
              </a:rPr>
              <a:t>Expression et fusion</a:t>
            </a:r>
          </a:p>
          <a:p>
            <a:r>
              <a:rPr lang="fr-FR" sz="2500" b="0" dirty="0">
                <a:latin typeface="+mj-lt"/>
              </a:rPr>
              <a:t>Quid des IHM?</a:t>
            </a:r>
          </a:p>
          <a:p>
            <a:r>
              <a:rPr lang="fr-FR" sz="2500" b="0" dirty="0">
                <a:latin typeface="+mj-lt"/>
              </a:rPr>
              <a:t>Expression et fusion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10312400" cy="842963"/>
          </a:xfrm>
        </p:spPr>
        <p:txBody>
          <a:bodyPr/>
          <a:lstStyle/>
          <a:p>
            <a:pPr eaLnBrk="1" hangingPunct="1"/>
            <a:r>
              <a:rPr lang="fr-FR" dirty="0" smtClean="0"/>
              <a:t>Equipes et travaux en présence</a:t>
            </a:r>
          </a:p>
        </p:txBody>
      </p:sp>
      <p:sp>
        <p:nvSpPr>
          <p:cNvPr id="55299" name="Rectangle 3"/>
          <p:cNvSpPr>
            <a:spLocks noGrp="1" noChangeArrowheads="1"/>
          </p:cNvSpPr>
          <p:nvPr>
            <p:ph type="body" idx="4294967295"/>
          </p:nvPr>
        </p:nvSpPr>
        <p:spPr>
          <a:xfrm>
            <a:off x="419100" y="1085850"/>
            <a:ext cx="10420350" cy="5651500"/>
          </a:xfrm>
        </p:spPr>
        <p:txBody>
          <a:bodyPr/>
          <a:lstStyle/>
          <a:p>
            <a:pPr eaLnBrk="1" hangingPunct="1">
              <a:lnSpc>
                <a:spcPct val="80000"/>
              </a:lnSpc>
              <a:buNone/>
            </a:pPr>
            <a:r>
              <a:rPr lang="fr-FR" sz="2400" dirty="0" smtClean="0"/>
              <a:t>Equipe </a:t>
            </a:r>
            <a:r>
              <a:rPr lang="fr-FR" sz="2400" dirty="0" err="1" smtClean="0"/>
              <a:t>Rainbow</a:t>
            </a:r>
            <a:endParaRPr lang="fr-FR" sz="2400" dirty="0" smtClean="0"/>
          </a:p>
          <a:p>
            <a:pPr eaLnBrk="1" hangingPunct="1">
              <a:lnSpc>
                <a:spcPct val="80000"/>
              </a:lnSpc>
              <a:buNone/>
            </a:pPr>
            <a:r>
              <a:rPr lang="fr-FR" sz="2400" dirty="0" smtClean="0">
                <a:hlinkClick r:id="rId2"/>
              </a:rPr>
              <a:t>http://atelierihm.polytech.unice.fr/bibliographie/</a:t>
            </a:r>
            <a:endParaRPr lang="fr-FR" sz="2400" dirty="0" smtClean="0"/>
          </a:p>
          <a:p>
            <a:pPr eaLnBrk="1" hangingPunct="1">
              <a:lnSpc>
                <a:spcPct val="80000"/>
              </a:lnSpc>
              <a:buNone/>
            </a:pPr>
            <a:endParaRPr lang="fr-FR" sz="2400" dirty="0" smtClean="0"/>
          </a:p>
          <a:p>
            <a:pPr eaLnBrk="1" hangingPunct="1">
              <a:lnSpc>
                <a:spcPct val="80000"/>
              </a:lnSpc>
              <a:buNone/>
            </a:pPr>
            <a:r>
              <a:rPr lang="fr-FR" sz="2400" dirty="0" smtClean="0"/>
              <a:t>Un langage de description d’IHM</a:t>
            </a:r>
          </a:p>
          <a:p>
            <a:pPr eaLnBrk="1" hangingPunct="1">
              <a:lnSpc>
                <a:spcPct val="80000"/>
              </a:lnSpc>
              <a:buNone/>
            </a:pPr>
            <a:r>
              <a:rPr lang="en-US" sz="2400" dirty="0" smtClean="0"/>
              <a:t>Component </a:t>
            </a:r>
            <a:r>
              <a:rPr lang="en-US" sz="2400" dirty="0" smtClean="0"/>
              <a:t>model and programming : a first step to manage Human Computer Interaction Adaptation. In Mobile </a:t>
            </a:r>
            <a:r>
              <a:rPr lang="en-US" sz="2400" dirty="0" smtClean="0"/>
              <a:t>HCI’03</a:t>
            </a:r>
            <a:endParaRPr lang="en-US" sz="2400" dirty="0" smtClean="0"/>
          </a:p>
          <a:p>
            <a:pPr eaLnBrk="1" hangingPunct="1">
              <a:lnSpc>
                <a:spcPct val="80000"/>
              </a:lnSpc>
              <a:buNone/>
            </a:pPr>
            <a:endParaRPr lang="fr-FR" sz="2400" dirty="0" smtClean="0"/>
          </a:p>
          <a:p>
            <a:pPr eaLnBrk="1" hangingPunct="1">
              <a:lnSpc>
                <a:spcPct val="80000"/>
              </a:lnSpc>
              <a:buNone/>
            </a:pPr>
            <a:r>
              <a:rPr lang="fr-FR" sz="2400" dirty="0" smtClean="0"/>
              <a:t>Du </a:t>
            </a:r>
            <a:r>
              <a:rPr lang="fr-FR" sz="2400" dirty="0" smtClean="0"/>
              <a:t>fonctionnel vers les </a:t>
            </a:r>
            <a:r>
              <a:rPr lang="fr-FR" sz="2400" dirty="0" smtClean="0"/>
              <a:t>IHM</a:t>
            </a:r>
            <a:endParaRPr lang="fr-FR" sz="2400" dirty="0" smtClean="0"/>
          </a:p>
          <a:p>
            <a:pPr eaLnBrk="1" hangingPunct="1">
              <a:lnSpc>
                <a:spcPct val="80000"/>
              </a:lnSpc>
              <a:buNone/>
            </a:pPr>
            <a:r>
              <a:rPr lang="fr-FR" sz="2400" dirty="0" smtClean="0">
                <a:solidFill>
                  <a:srgbClr val="00B0F0"/>
                </a:solidFill>
                <a:hlinkClick r:id="rId3"/>
              </a:rPr>
              <a:t>http://proton.polytech.unice.fr/biblio/displayReference.php?export=htmlPerso&amp;&amp;nom=Joffroy&amp;&amp;prenom=Cédric</a:t>
            </a:r>
            <a:r>
              <a:rPr lang="fr-FR" sz="2400" dirty="0" smtClean="0">
                <a:solidFill>
                  <a:srgbClr val="00B0F0"/>
                </a:solidFill>
              </a:rPr>
              <a:t> </a:t>
            </a:r>
            <a:endParaRPr lang="fr-FR" sz="2400" dirty="0" smtClean="0">
              <a:solidFill>
                <a:srgbClr val="00B0F0"/>
              </a:solidFill>
            </a:endParaRPr>
          </a:p>
          <a:p>
            <a:pPr eaLnBrk="1" hangingPunct="1">
              <a:lnSpc>
                <a:spcPct val="80000"/>
              </a:lnSpc>
              <a:buNone/>
            </a:pPr>
            <a:r>
              <a:rPr lang="fr-FR" sz="2400" i="1" dirty="0" err="1" smtClean="0"/>
              <a:t>When</a:t>
            </a:r>
            <a:r>
              <a:rPr lang="fr-FR" sz="2400" i="1" dirty="0" smtClean="0"/>
              <a:t> the </a:t>
            </a:r>
            <a:r>
              <a:rPr lang="fr-FR" sz="2400" i="1" dirty="0" err="1" smtClean="0"/>
              <a:t>Functional</a:t>
            </a:r>
            <a:r>
              <a:rPr lang="fr-FR" sz="2400" i="1" dirty="0" smtClean="0"/>
              <a:t> Composition Drives the User Interfaces Composition: </a:t>
            </a:r>
            <a:r>
              <a:rPr lang="fr-FR" sz="2400" i="1" dirty="0" err="1" smtClean="0"/>
              <a:t>Process</a:t>
            </a:r>
            <a:r>
              <a:rPr lang="fr-FR" sz="2400" i="1" dirty="0" smtClean="0"/>
              <a:t> and </a:t>
            </a:r>
            <a:r>
              <a:rPr lang="fr-FR" sz="2400" i="1" dirty="0" err="1" smtClean="0"/>
              <a:t>Formalization</a:t>
            </a:r>
            <a:endParaRPr lang="fr-FR" sz="2400" dirty="0" smtClean="0">
              <a:solidFill>
                <a:srgbClr val="00B0F0"/>
              </a:solidFill>
            </a:endParaRPr>
          </a:p>
          <a:p>
            <a:pPr eaLnBrk="1" hangingPunct="1">
              <a:lnSpc>
                <a:spcPct val="80000"/>
              </a:lnSpc>
              <a:buNone/>
            </a:pPr>
            <a:endParaRPr lang="fr-FR" sz="2400" dirty="0" smtClean="0"/>
          </a:p>
          <a:p>
            <a:pPr eaLnBrk="1" hangingPunct="1">
              <a:lnSpc>
                <a:spcPct val="80000"/>
              </a:lnSpc>
              <a:buNone/>
            </a:pPr>
            <a:r>
              <a:rPr lang="fr-FR" sz="2400" dirty="0" smtClean="0"/>
              <a:t>Des IHM vers le </a:t>
            </a:r>
            <a:r>
              <a:rPr lang="fr-FR" sz="2400" dirty="0" smtClean="0"/>
              <a:t>fonctionnel</a:t>
            </a:r>
            <a:endParaRPr lang="fr-FR" sz="2400" dirty="0" smtClean="0"/>
          </a:p>
          <a:p>
            <a:pPr eaLnBrk="1" hangingPunct="1">
              <a:lnSpc>
                <a:spcPct val="80000"/>
              </a:lnSpc>
              <a:buNone/>
            </a:pPr>
            <a:r>
              <a:rPr lang="fr-FR" sz="2400" dirty="0" smtClean="0">
                <a:solidFill>
                  <a:srgbClr val="00B0F0"/>
                </a:solidFill>
                <a:hlinkClick r:id="rId4"/>
              </a:rPr>
              <a:t>https://nyx.unice.fr/publis/brel-pinna-dery-etal:2011.pdf</a:t>
            </a:r>
            <a:r>
              <a:rPr lang="fr-FR" sz="2400" dirty="0" smtClean="0">
                <a:solidFill>
                  <a:srgbClr val="00B0F0"/>
                </a:solidFill>
              </a:rPr>
              <a:t> </a:t>
            </a:r>
            <a:endParaRPr lang="fr-FR" sz="2400" dirty="0" smtClean="0">
              <a:solidFill>
                <a:srgbClr val="00B0F0"/>
              </a:solidFill>
            </a:endParaRPr>
          </a:p>
          <a:p>
            <a:pPr eaLnBrk="1" hangingPunct="1">
              <a:lnSpc>
                <a:spcPct val="80000"/>
              </a:lnSpc>
              <a:buNone/>
            </a:pPr>
            <a:r>
              <a:rPr lang="fr-FR" sz="2400" i="1" dirty="0" smtClean="0"/>
              <a:t>"</a:t>
            </a:r>
            <a:r>
              <a:rPr lang="fr-FR" sz="2400" dirty="0" smtClean="0"/>
              <a:t>ONTOCOMPO</a:t>
            </a:r>
            <a:r>
              <a:rPr lang="fr-FR" sz="2400" dirty="0" smtClean="0"/>
              <a:t>: AN ONTOLOGY-BASED INTERACTIVE SYSTEM TO COMPOSE APPLICATIONS</a:t>
            </a:r>
          </a:p>
          <a:p>
            <a:pPr eaLnBrk="1" hangingPunct="1">
              <a:lnSpc>
                <a:spcPct val="80000"/>
              </a:lnSpc>
              <a:buNone/>
            </a:pPr>
            <a:endParaRPr lang="fr-FR" sz="2400" dirty="0" smtClean="0">
              <a:solidFill>
                <a:srgbClr val="00B0F0"/>
              </a:solidFill>
            </a:endParaRPr>
          </a:p>
        </p:txBody>
      </p:sp>
      <p:pic>
        <p:nvPicPr>
          <p:cNvPr id="5" name="Picture 10" descr="http://idata.over-blog.com/0/38/34/40/r__sum__.gif"/>
          <p:cNvPicPr>
            <a:picLocks noChangeAspect="1" noChangeArrowheads="1"/>
          </p:cNvPicPr>
          <p:nvPr/>
        </p:nvPicPr>
        <p:blipFill>
          <a:blip r:embed="rId5" cstate="print"/>
          <a:srcRect/>
          <a:stretch>
            <a:fillRect/>
          </a:stretch>
        </p:blipFill>
        <p:spPr bwMode="auto">
          <a:xfrm>
            <a:off x="8880475" y="911226"/>
            <a:ext cx="1473200" cy="125907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5" y="371475"/>
            <a:ext cx="10191751" cy="7045006"/>
          </a:xfrm>
          <a:prstGeom prst="rect">
            <a:avLst/>
          </a:prstGeom>
        </p:spPr>
        <p:txBody>
          <a:bodyPr wrap="square">
            <a:spAutoFit/>
          </a:bodyPr>
          <a:lstStyle/>
          <a:p>
            <a:pPr eaLnBrk="1" hangingPunct="1">
              <a:lnSpc>
                <a:spcPct val="80000"/>
              </a:lnSpc>
              <a:buNone/>
            </a:pPr>
            <a:r>
              <a:rPr lang="en-US" dirty="0" smtClean="0"/>
              <a:t>Component </a:t>
            </a:r>
            <a:r>
              <a:rPr lang="en-US" dirty="0" smtClean="0"/>
              <a:t>model and programming : a first step to manage Human Computer Interaction Adaptation. In Mobile HCI’03</a:t>
            </a:r>
          </a:p>
          <a:p>
            <a:pPr eaLnBrk="1" hangingPunct="1">
              <a:lnSpc>
                <a:spcPct val="80000"/>
              </a:lnSpc>
              <a:buNone/>
            </a:pPr>
            <a:endParaRPr lang="fr-FR" dirty="0" smtClean="0"/>
          </a:p>
          <a:p>
            <a:pPr eaLnBrk="1" hangingPunct="1">
              <a:lnSpc>
                <a:spcPct val="80000"/>
              </a:lnSpc>
              <a:buNone/>
            </a:pPr>
            <a:r>
              <a:rPr lang="fr-FR" dirty="0" smtClean="0"/>
              <a:t> </a:t>
            </a:r>
            <a:r>
              <a:rPr lang="fr-FR" i="1" dirty="0" smtClean="0"/>
              <a:t>"</a:t>
            </a:r>
            <a:r>
              <a:rPr lang="fr-FR" i="1" dirty="0" err="1" smtClean="0"/>
              <a:t>When</a:t>
            </a:r>
            <a:r>
              <a:rPr lang="fr-FR" i="1" dirty="0" smtClean="0"/>
              <a:t> the </a:t>
            </a:r>
            <a:r>
              <a:rPr lang="fr-FR" i="1" dirty="0" err="1" smtClean="0"/>
              <a:t>Functional</a:t>
            </a:r>
            <a:r>
              <a:rPr lang="fr-FR" i="1" dirty="0" smtClean="0"/>
              <a:t> Composition Drives the User Interfaces Composition: </a:t>
            </a:r>
            <a:r>
              <a:rPr lang="fr-FR" i="1" dirty="0" err="1" smtClean="0"/>
              <a:t>Process</a:t>
            </a:r>
            <a:r>
              <a:rPr lang="fr-FR" i="1" dirty="0" smtClean="0"/>
              <a:t> and </a:t>
            </a:r>
            <a:r>
              <a:rPr lang="fr-FR" i="1" dirty="0" err="1" smtClean="0"/>
              <a:t>Formalization</a:t>
            </a:r>
            <a:r>
              <a:rPr lang="fr-FR" i="1" dirty="0" smtClean="0"/>
              <a:t>"</a:t>
            </a:r>
            <a:r>
              <a:rPr lang="fr-FR" dirty="0" smtClean="0"/>
              <a:t> in </a:t>
            </a:r>
            <a:r>
              <a:rPr lang="fr-FR" dirty="0" err="1" smtClean="0"/>
              <a:t>Proceedings</a:t>
            </a:r>
            <a:r>
              <a:rPr lang="fr-FR" dirty="0" smtClean="0"/>
              <a:t> of the </a:t>
            </a:r>
            <a:r>
              <a:rPr lang="fr-FR" dirty="0" err="1" smtClean="0"/>
              <a:t>Proceedings</a:t>
            </a:r>
            <a:r>
              <a:rPr lang="fr-FR" dirty="0" smtClean="0"/>
              <a:t> of the 3rd ACM SIGCHI symposium on Engineering interactive </a:t>
            </a:r>
            <a:r>
              <a:rPr lang="fr-FR" dirty="0" err="1" smtClean="0"/>
              <a:t>computing</a:t>
            </a:r>
            <a:r>
              <a:rPr lang="fr-FR" dirty="0" smtClean="0"/>
              <a:t> </a:t>
            </a:r>
            <a:r>
              <a:rPr lang="fr-FR" dirty="0" err="1" smtClean="0"/>
              <a:t>systems</a:t>
            </a:r>
            <a:r>
              <a:rPr lang="fr-FR" dirty="0" smtClean="0"/>
              <a:t>, </a:t>
            </a:r>
            <a:br>
              <a:rPr lang="fr-FR" dirty="0" smtClean="0"/>
            </a:br>
            <a:endParaRPr lang="fr-FR" dirty="0" smtClean="0"/>
          </a:p>
          <a:p>
            <a:r>
              <a:rPr lang="fr-FR" dirty="0" smtClean="0"/>
              <a:t>ONTOCOMPO: AN ONTOLOGY-BASED </a:t>
            </a:r>
            <a:r>
              <a:rPr lang="fr-FR" dirty="0" smtClean="0"/>
              <a:t>INTERACTIVE SYSTEM </a:t>
            </a:r>
            <a:r>
              <a:rPr lang="fr-FR" dirty="0" smtClean="0"/>
              <a:t>TO COMPOSE </a:t>
            </a:r>
            <a:r>
              <a:rPr lang="fr-FR" dirty="0" smtClean="0"/>
              <a:t>APPLICATIONS</a:t>
            </a:r>
          </a:p>
          <a:p>
            <a:endParaRPr lang="fr-FR" dirty="0" smtClean="0">
              <a:solidFill>
                <a:srgbClr val="00B0F0"/>
              </a:solidFill>
            </a:endParaRPr>
          </a:p>
          <a:p>
            <a:pPr eaLnBrk="1" hangingPunct="1">
              <a:lnSpc>
                <a:spcPct val="80000"/>
              </a:lnSpc>
              <a:buNone/>
            </a:pPr>
            <a:r>
              <a:rPr lang="fr-FR" sz="1600" dirty="0" smtClean="0">
                <a:hlinkClick r:id="rId2"/>
              </a:rPr>
              <a:t>http://iihm.imag.fr/publication/MFC11b/</a:t>
            </a:r>
            <a:r>
              <a:rPr lang="fr-FR" sz="1600" dirty="0" smtClean="0"/>
              <a:t> </a:t>
            </a:r>
            <a:r>
              <a:rPr lang="en-US" dirty="0" smtClean="0"/>
              <a:t>Flexible Plans for Adaptation by End-Users</a:t>
            </a:r>
          </a:p>
          <a:p>
            <a:pPr eaLnBrk="1" hangingPunct="1">
              <a:lnSpc>
                <a:spcPct val="80000"/>
              </a:lnSpc>
              <a:buNone/>
            </a:pPr>
            <a:endParaRPr lang="en-US" dirty="0" smtClean="0"/>
          </a:p>
          <a:p>
            <a:pPr eaLnBrk="1" hangingPunct="1">
              <a:lnSpc>
                <a:spcPct val="80000"/>
              </a:lnSpc>
              <a:buNone/>
            </a:pPr>
            <a:r>
              <a:rPr lang="fr-FR" sz="1600" dirty="0" smtClean="0">
                <a:hlinkClick r:id="rId3"/>
              </a:rPr>
              <a:t>http://iihm.imag.fr/publication/GCM+09a/</a:t>
            </a:r>
            <a:r>
              <a:rPr lang="fr-FR" sz="1600" dirty="0" smtClean="0"/>
              <a:t> </a:t>
            </a:r>
          </a:p>
          <a:p>
            <a:pPr eaLnBrk="1" hangingPunct="1">
              <a:lnSpc>
                <a:spcPct val="80000"/>
              </a:lnSpc>
              <a:buNone/>
            </a:pPr>
            <a:r>
              <a:rPr lang="fr-FR" dirty="0" smtClean="0"/>
              <a:t> Composition dynamique d’Interfaces Homme-Machine : Besoin utilisateur ou Défi de chercheur ?</a:t>
            </a:r>
          </a:p>
          <a:p>
            <a:pPr eaLnBrk="1" hangingPunct="1">
              <a:lnSpc>
                <a:spcPct val="80000"/>
              </a:lnSpc>
              <a:buNone/>
            </a:pPr>
            <a:endParaRPr lang="fr-FR" dirty="0" smtClean="0"/>
          </a:p>
          <a:p>
            <a:pPr eaLnBrk="1" hangingPunct="1">
              <a:lnSpc>
                <a:spcPct val="80000"/>
              </a:lnSpc>
              <a:buNone/>
            </a:pPr>
            <a:r>
              <a:rPr lang="fr-FR" dirty="0" smtClean="0"/>
              <a:t>Model </a:t>
            </a:r>
            <a:r>
              <a:rPr lang="fr-FR" dirty="0" err="1" smtClean="0"/>
              <a:t>Driven</a:t>
            </a:r>
            <a:r>
              <a:rPr lang="fr-FR" dirty="0" smtClean="0"/>
              <a:t> Adaptation for Plastic User Interfaces, </a:t>
            </a:r>
            <a:r>
              <a:rPr lang="fr-FR" dirty="0" err="1" smtClean="0"/>
              <a:t>Proceedings</a:t>
            </a:r>
            <a:r>
              <a:rPr lang="fr-FR" dirty="0" smtClean="0"/>
              <a:t> of the 11th IFIP TC 13 International </a:t>
            </a:r>
            <a:r>
              <a:rPr lang="fr-FR" dirty="0" err="1" smtClean="0"/>
              <a:t>Conference</a:t>
            </a:r>
            <a:r>
              <a:rPr lang="fr-FR" dirty="0" smtClean="0"/>
              <a:t> </a:t>
            </a:r>
            <a:r>
              <a:rPr lang="fr-FR" dirty="0" smtClean="0"/>
              <a:t>Interact’07</a:t>
            </a:r>
          </a:p>
          <a:p>
            <a:pPr eaLnBrk="1" hangingPunct="1">
              <a:lnSpc>
                <a:spcPct val="80000"/>
              </a:lnSpc>
              <a:buNone/>
            </a:pPr>
            <a:endParaRPr lang="fr-FR" dirty="0" smtClean="0"/>
          </a:p>
          <a:p>
            <a:pPr eaLnBrk="1" hangingPunct="1">
              <a:lnSpc>
                <a:spcPct val="80000"/>
              </a:lnSpc>
              <a:buNone/>
            </a:pPr>
            <a:r>
              <a:rPr lang="fr-FR" dirty="0" err="1" smtClean="0"/>
              <a:t>Generating</a:t>
            </a:r>
            <a:r>
              <a:rPr lang="fr-FR" dirty="0" smtClean="0"/>
              <a:t> User Interface for Information Applications </a:t>
            </a:r>
            <a:r>
              <a:rPr lang="fr-FR" dirty="0" err="1" smtClean="0"/>
              <a:t>from</a:t>
            </a:r>
            <a:r>
              <a:rPr lang="fr-FR" dirty="0" smtClean="0"/>
              <a:t> </a:t>
            </a:r>
            <a:r>
              <a:rPr lang="fr-FR" dirty="0" err="1" smtClean="0"/>
              <a:t>Task</a:t>
            </a:r>
            <a:r>
              <a:rPr lang="fr-FR" dirty="0" smtClean="0"/>
              <a:t>, Domain and User </a:t>
            </a:r>
            <a:r>
              <a:rPr lang="fr-FR" dirty="0" err="1" smtClean="0"/>
              <a:t>models</a:t>
            </a:r>
            <a:r>
              <a:rPr lang="fr-FR" dirty="0" smtClean="0"/>
              <a:t> </a:t>
            </a:r>
            <a:r>
              <a:rPr lang="fr-FR" dirty="0" err="1" smtClean="0"/>
              <a:t>with</a:t>
            </a:r>
            <a:r>
              <a:rPr lang="fr-FR" dirty="0" smtClean="0"/>
              <a:t> DB-USE</a:t>
            </a:r>
          </a:p>
          <a:p>
            <a:pPr eaLnBrk="1" hangingPunct="1">
              <a:lnSpc>
                <a:spcPct val="80000"/>
              </a:lnSpc>
              <a:buNone/>
            </a:pPr>
            <a:r>
              <a:rPr lang="en-US" dirty="0" smtClean="0">
                <a:hlinkClick r:id="rId4"/>
              </a:rPr>
              <a:t>http://uclouvain.academia.edu/JeanVanderdonckt/Papers/270313/Generating_User_Interface_for_Information_Applications_from_Task_Domain_and_User_models_with_DB-USE</a:t>
            </a:r>
          </a:p>
          <a:p>
            <a:pPr eaLnBrk="1" hangingPunct="1">
              <a:lnSpc>
                <a:spcPct val="80000"/>
              </a:lnSpc>
              <a:buNone/>
            </a:pPr>
            <a:endParaRPr lang="fr-FR" sz="2000" dirty="0" smtClean="0"/>
          </a:p>
          <a:p>
            <a:pPr eaLnBrk="1" hangingPunct="1">
              <a:lnSpc>
                <a:spcPct val="80000"/>
              </a:lnSpc>
            </a:pPr>
            <a:r>
              <a:rPr lang="fr-FR" dirty="0" smtClean="0">
                <a:hlinkClick r:id="rId5"/>
              </a:rPr>
              <a:t>http://www.usixml.eu/newsletters</a:t>
            </a:r>
            <a:endParaRPr lang="fr-FR" dirty="0" smtClean="0"/>
          </a:p>
          <a:p>
            <a:pPr eaLnBrk="1" hangingPunct="1">
              <a:lnSpc>
                <a:spcPct val="80000"/>
              </a:lnSpc>
              <a:buNone/>
            </a:pPr>
            <a:endParaRPr lang="fr-FR" dirty="0" smtClean="0"/>
          </a:p>
          <a:p>
            <a:pPr eaLnBrk="1" hangingPunct="1">
              <a:lnSpc>
                <a:spcPct val="80000"/>
              </a:lnSpc>
              <a:buNone/>
            </a:pPr>
            <a:r>
              <a:rPr lang="fr-FR" dirty="0" smtClean="0"/>
              <a:t>User </a:t>
            </a:r>
            <a:r>
              <a:rPr lang="fr-FR" dirty="0" smtClean="0"/>
              <a:t>Interface Composition </a:t>
            </a:r>
            <a:r>
              <a:rPr lang="fr-FR" dirty="0" err="1" smtClean="0"/>
              <a:t>with</a:t>
            </a:r>
            <a:r>
              <a:rPr lang="fr-FR" dirty="0" smtClean="0"/>
              <a:t> </a:t>
            </a:r>
            <a:r>
              <a:rPr lang="fr-FR" dirty="0" err="1" smtClean="0"/>
              <a:t>UsiXML</a:t>
            </a:r>
            <a:endParaRPr lang="fr-FR" dirty="0" smtClean="0"/>
          </a:p>
          <a:p>
            <a:pPr eaLnBrk="1" hangingPunct="1">
              <a:lnSpc>
                <a:spcPct val="80000"/>
              </a:lnSpc>
              <a:buNone/>
            </a:pPr>
            <a:r>
              <a:rPr lang="fr-FR" dirty="0" smtClean="0">
                <a:hlinkClick r:id="rId6"/>
              </a:rPr>
              <a:t>http://uclouvain.academia.edu/JeanVanderdonckt/Papers/270311/User_Interface_Composition_with_UsiXML</a:t>
            </a:r>
            <a:r>
              <a:rPr lang="fr-FR" dirty="0" smtClean="0"/>
              <a:t> </a:t>
            </a:r>
            <a:endParaRPr lang="fr-FR" dirty="0" smtClean="0"/>
          </a:p>
          <a:p>
            <a:pPr eaLnBrk="1" hangingPunct="1">
              <a:lnSpc>
                <a:spcPct val="80000"/>
              </a:lnSpc>
              <a:buNone/>
            </a:pPr>
            <a:r>
              <a:rPr lang="fr-FR" dirty="0" smtClean="0"/>
              <a:t/>
            </a:r>
            <a:br>
              <a:rPr lang="fr-FR" dirty="0" smtClean="0"/>
            </a:br>
            <a:endParaRPr lang="fr-FR" dirty="0" smtClean="0">
              <a:solidFill>
                <a:srgbClr val="00B0F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133475"/>
            <a:ext cx="10191751" cy="4475071"/>
          </a:xfrm>
          <a:prstGeom prst="rect">
            <a:avLst/>
          </a:prstGeom>
        </p:spPr>
        <p:txBody>
          <a:bodyPr wrap="square">
            <a:spAutoFit/>
          </a:bodyPr>
          <a:lstStyle/>
          <a:p>
            <a:pPr eaLnBrk="1" hangingPunct="1">
              <a:lnSpc>
                <a:spcPct val="80000"/>
              </a:lnSpc>
              <a:buNone/>
            </a:pPr>
            <a:r>
              <a:rPr lang="fr-FR" dirty="0" smtClean="0"/>
              <a:t>A </a:t>
            </a:r>
            <a:r>
              <a:rPr lang="fr-FR" dirty="0" err="1" smtClean="0"/>
              <a:t>Universal</a:t>
            </a:r>
            <a:r>
              <a:rPr lang="fr-FR" dirty="0" smtClean="0"/>
              <a:t>, </a:t>
            </a:r>
            <a:r>
              <a:rPr lang="fr-FR" dirty="0" err="1" smtClean="0"/>
              <a:t>Declarative</a:t>
            </a:r>
            <a:r>
              <a:rPr lang="fr-FR" dirty="0" smtClean="0"/>
              <a:t>, Multiple Abstraction-</a:t>
            </a:r>
            <a:r>
              <a:rPr lang="fr-FR" dirty="0" err="1" smtClean="0"/>
              <a:t>Level</a:t>
            </a:r>
            <a:r>
              <a:rPr lang="fr-FR" dirty="0" smtClean="0"/>
              <a:t> </a:t>
            </a:r>
            <a:r>
              <a:rPr lang="fr-FR" dirty="0" err="1" smtClean="0"/>
              <a:t>Language</a:t>
            </a:r>
            <a:r>
              <a:rPr lang="fr-FR" dirty="0" smtClean="0"/>
              <a:t> for Service-</a:t>
            </a:r>
            <a:r>
              <a:rPr lang="fr-FR" dirty="0" err="1" smtClean="0"/>
              <a:t>Oriented</a:t>
            </a:r>
            <a:r>
              <a:rPr lang="fr-FR" dirty="0" smtClean="0"/>
              <a:t> Applications in </a:t>
            </a:r>
            <a:r>
              <a:rPr lang="fr-FR" dirty="0" err="1" smtClean="0"/>
              <a:t>Ubiquitous</a:t>
            </a:r>
            <a:r>
              <a:rPr lang="fr-FR" dirty="0" smtClean="0"/>
              <a:t> </a:t>
            </a:r>
            <a:r>
              <a:rPr lang="fr-FR" dirty="0" err="1" smtClean="0"/>
              <a:t>Environments</a:t>
            </a:r>
            <a:r>
              <a:rPr lang="fr-FR" dirty="0" smtClean="0"/>
              <a:t> FABIO PATERNO’, CARMEN SANTORO, and LUCIO DAVIDE SPANO ISTI-CNR</a:t>
            </a:r>
          </a:p>
          <a:p>
            <a:pPr eaLnBrk="1" hangingPunct="1">
              <a:lnSpc>
                <a:spcPct val="80000"/>
              </a:lnSpc>
            </a:pPr>
            <a:endParaRPr lang="fr-FR" dirty="0" smtClean="0"/>
          </a:p>
          <a:p>
            <a:pPr eaLnBrk="1" hangingPunct="1">
              <a:lnSpc>
                <a:spcPct val="80000"/>
              </a:lnSpc>
            </a:pPr>
            <a:r>
              <a:rPr lang="fr-FR" dirty="0" smtClean="0">
                <a:hlinkClick r:id="rId2"/>
              </a:rPr>
              <a:t>http</a:t>
            </a:r>
            <a:r>
              <a:rPr lang="fr-FR" dirty="0" smtClean="0">
                <a:hlinkClick r:id="rId2"/>
              </a:rPr>
              <a:t>://www.servface.eu/index.php?option=com_docman&amp;task=cat_view&amp;gid=34&amp;limit=5&amp;limitstart=0&amp;order=date&amp;dir=DESC&amp;Itemid=60</a:t>
            </a:r>
            <a:endParaRPr lang="fr-FR" dirty="0" smtClean="0"/>
          </a:p>
          <a:p>
            <a:pPr eaLnBrk="1" hangingPunct="1">
              <a:buNone/>
              <a:defRPr/>
            </a:pPr>
            <a:r>
              <a:rPr lang="fr-FR" dirty="0" smtClean="0"/>
              <a:t>Service </a:t>
            </a:r>
            <a:r>
              <a:rPr lang="fr-FR" dirty="0" smtClean="0"/>
              <a:t>Composition </a:t>
            </a:r>
            <a:r>
              <a:rPr lang="fr-FR" dirty="0" err="1" smtClean="0"/>
              <a:t>at</a:t>
            </a:r>
            <a:r>
              <a:rPr lang="fr-FR" dirty="0" smtClean="0"/>
              <a:t> the </a:t>
            </a:r>
            <a:r>
              <a:rPr lang="fr-FR" dirty="0" err="1" smtClean="0"/>
              <a:t>Presentation</a:t>
            </a:r>
            <a:r>
              <a:rPr lang="fr-FR" dirty="0" smtClean="0"/>
              <a:t> Layer </a:t>
            </a:r>
            <a:r>
              <a:rPr lang="fr-FR" dirty="0" err="1" smtClean="0"/>
              <a:t>using</a:t>
            </a:r>
            <a:r>
              <a:rPr lang="fr-FR" dirty="0" smtClean="0"/>
              <a:t> Web Service </a:t>
            </a:r>
            <a:r>
              <a:rPr lang="fr-FR" dirty="0" smtClean="0"/>
              <a:t>Annotations</a:t>
            </a:r>
          </a:p>
          <a:p>
            <a:pPr eaLnBrk="1" hangingPunct="1">
              <a:buNone/>
              <a:defRPr/>
            </a:pPr>
            <a:endParaRPr lang="fr-FR" dirty="0" smtClean="0"/>
          </a:p>
          <a:p>
            <a:r>
              <a:rPr lang="en-US" dirty="0" smtClean="0">
                <a:hlinkClick r:id="rId3"/>
              </a:rPr>
              <a:t>http://iihm.imag.fr/publication/C10a/</a:t>
            </a:r>
            <a:r>
              <a:rPr lang="en-US" dirty="0" smtClean="0"/>
              <a:t>  User Interface Plasticity: Model Driven Engineering to the Limit!</a:t>
            </a:r>
          </a:p>
          <a:p>
            <a:r>
              <a:rPr lang="fr-FR" dirty="0" smtClean="0">
                <a:hlinkClick r:id="rId4"/>
              </a:rPr>
              <a:t>http://iihm.imag.fr/publication/BDB+04a/</a:t>
            </a:r>
            <a:r>
              <a:rPr lang="fr-FR" dirty="0" smtClean="0"/>
              <a:t> </a:t>
            </a:r>
            <a:r>
              <a:rPr lang="en-US" dirty="0" smtClean="0"/>
              <a:t>CAMELEON-RT: a Software Architecture Reference Model for Distributed, </a:t>
            </a:r>
            <a:r>
              <a:rPr lang="en-US" dirty="0" err="1" smtClean="0"/>
              <a:t>Migratable</a:t>
            </a:r>
            <a:r>
              <a:rPr lang="en-US" dirty="0" smtClean="0"/>
              <a:t>, and Plastic User </a:t>
            </a:r>
            <a:r>
              <a:rPr lang="en-US" dirty="0" smtClean="0"/>
              <a:t>Interfaces</a:t>
            </a:r>
          </a:p>
          <a:p>
            <a:pPr eaLnBrk="1" hangingPunct="1">
              <a:lnSpc>
                <a:spcPct val="80000"/>
              </a:lnSpc>
              <a:buNone/>
            </a:pPr>
            <a:endParaRPr lang="fr-FR" dirty="0" smtClean="0"/>
          </a:p>
          <a:p>
            <a:pPr eaLnBrk="1" hangingPunct="1">
              <a:lnSpc>
                <a:spcPct val="80000"/>
              </a:lnSpc>
              <a:buNone/>
            </a:pPr>
            <a:r>
              <a:rPr lang="en-US" dirty="0" smtClean="0">
                <a:hlinkClick r:id="rId5"/>
              </a:rPr>
              <a:t>http://www.w3.org/2005/Incubator/model-based-ui/XGR-mbui-20100504</a:t>
            </a:r>
            <a:endParaRPr lang="fr-FR" dirty="0" smtClean="0"/>
          </a:p>
          <a:p>
            <a:endParaRPr lang="fr-FR" dirty="0" smtClean="0"/>
          </a:p>
          <a:p>
            <a:pPr eaLnBrk="1" hangingPunct="1">
              <a:buNone/>
              <a:defRPr/>
            </a:pPr>
            <a:r>
              <a:rPr lang="fr-FR" dirty="0" smtClean="0"/>
              <a:t> </a:t>
            </a:r>
            <a:endParaRPr lang="fr-FR" dirty="0" smtClean="0"/>
          </a:p>
          <a:p>
            <a:pPr eaLnBrk="1" hangingPunct="1">
              <a:lnSpc>
                <a:spcPct val="80000"/>
              </a:lnSpc>
              <a:buNone/>
            </a:pPr>
            <a:endParaRPr lang="fr-FR" sz="1400" dirty="0" smtClean="0"/>
          </a:p>
          <a:p>
            <a:pPr eaLnBrk="1" hangingPunct="1">
              <a:lnSpc>
                <a:spcPct val="80000"/>
              </a:lnSpc>
              <a:buNone/>
            </a:pPr>
            <a:r>
              <a:rPr lang="fr-FR" dirty="0" smtClean="0"/>
              <a:t/>
            </a:r>
            <a:br>
              <a:rPr lang="fr-FR" dirty="0" smtClean="0"/>
            </a:br>
            <a:endParaRPr lang="fr-FR" dirty="0" smtClean="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smtClean="0">
                <a:solidFill>
                  <a:srgbClr val="7B9899"/>
                </a:solidFill>
              </a:rPr>
              <a:t>Besoins en plasticité</a:t>
            </a:r>
          </a:p>
        </p:txBody>
      </p:sp>
      <p:sp>
        <p:nvSpPr>
          <p:cNvPr id="32771" name="Rectangle 3"/>
          <p:cNvSpPr>
            <a:spLocks noGrp="1" noChangeArrowheads="1"/>
          </p:cNvSpPr>
          <p:nvPr>
            <p:ph sz="quarter" idx="1"/>
          </p:nvPr>
        </p:nvSpPr>
        <p:spPr>
          <a:xfrm>
            <a:off x="403225" y="1771649"/>
            <a:ext cx="10112375" cy="4386263"/>
          </a:xfrm>
        </p:spPr>
        <p:txBody>
          <a:bodyPr/>
          <a:lstStyle/>
          <a:p>
            <a:pPr eaLnBrk="1" hangingPunct="1"/>
            <a:r>
              <a:rPr lang="fr-FR" sz="2800" dirty="0" smtClean="0"/>
              <a:t>Migration d’une application</a:t>
            </a:r>
          </a:p>
          <a:p>
            <a:pPr eaLnBrk="1" hangingPunct="1">
              <a:buNone/>
            </a:pPr>
            <a:r>
              <a:rPr lang="fr-FR" sz="2800" dirty="0" smtClean="0"/>
              <a:t>   La  même application peut s’exécuter sur des supports différents</a:t>
            </a:r>
          </a:p>
          <a:p>
            <a:pPr eaLnBrk="1" hangingPunct="1">
              <a:buFont typeface="Arial" pitchFamily="34" charset="0"/>
              <a:buChar char="•"/>
            </a:pPr>
            <a:r>
              <a:rPr lang="fr-FR" sz="2800" dirty="0" smtClean="0"/>
              <a:t>Migration de certaines taches</a:t>
            </a:r>
          </a:p>
          <a:p>
            <a:pPr eaLnBrk="1" hangingPunct="1">
              <a:buNone/>
            </a:pPr>
            <a:r>
              <a:rPr lang="fr-FR" sz="2800" dirty="0" smtClean="0"/>
              <a:t>	</a:t>
            </a:r>
          </a:p>
          <a:p>
            <a:pPr eaLnBrk="1" hangingPunct="1">
              <a:buNone/>
            </a:pPr>
            <a:r>
              <a:rPr lang="fr-FR" sz="2800" dirty="0" smtClean="0"/>
              <a:t>Besoins identifiés par un changement d’environnement (arrivée dans un lieu public) </a:t>
            </a:r>
          </a:p>
          <a:p>
            <a:pPr eaLnBrk="1" hangingPunct="1">
              <a:buNone/>
            </a:pPr>
            <a:r>
              <a:rPr lang="fr-FR" sz="2800" dirty="0" smtClean="0"/>
              <a:t>Besoins provoqués par l’utilisateur (changement de matériel, mains occupées par une tache ?)</a:t>
            </a:r>
          </a:p>
          <a:p>
            <a:pPr eaLnBrk="1" hangingPunct="1">
              <a:buNone/>
            </a:pPr>
            <a:r>
              <a:rPr lang="fr-FR" sz="2800" dirty="0" smtClean="0"/>
              <a:t>                                    Différence entre migration et portage?</a:t>
            </a:r>
            <a:endParaRPr lang="fr-FR" dirty="0" smtClean="0"/>
          </a:p>
          <a:p>
            <a:pPr eaLnBrk="1" hangingPunct="1">
              <a:buNone/>
            </a:pPr>
            <a:endParaRPr lang="fr-FR" dirty="0" smtClean="0"/>
          </a:p>
          <a:p>
            <a:pPr lvl="1" eaLnBrk="1" hangingPunct="1"/>
            <a:endParaRPr lang="fr-FR" dirty="0" smtClean="0"/>
          </a:p>
          <a:p>
            <a:pPr lvl="1" eaLnBrk="1" hangingPunct="1"/>
            <a:endParaRPr lang="fr-FR" dirty="0" smtClean="0"/>
          </a:p>
          <a:p>
            <a:pPr lvl="1" eaLnBrk="1" hangingPunct="1"/>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278" name="Picture 222" descr="bornes_interactives_mini"/>
          <p:cNvPicPr>
            <a:picLocks noChangeAspect="1" noChangeArrowheads="1"/>
          </p:cNvPicPr>
          <p:nvPr/>
        </p:nvPicPr>
        <p:blipFill>
          <a:blip r:embed="rId3" cstate="print"/>
          <a:srcRect/>
          <a:stretch>
            <a:fillRect/>
          </a:stretch>
        </p:blipFill>
        <p:spPr bwMode="auto">
          <a:xfrm>
            <a:off x="7521575" y="2808288"/>
            <a:ext cx="2352675" cy="1752600"/>
          </a:xfrm>
          <a:prstGeom prst="rect">
            <a:avLst/>
          </a:prstGeom>
          <a:noFill/>
          <a:ln w="9525">
            <a:noFill/>
            <a:miter lim="800000"/>
            <a:headEnd/>
            <a:tailEnd/>
          </a:ln>
        </p:spPr>
      </p:pic>
      <p:pic>
        <p:nvPicPr>
          <p:cNvPr id="173268" name="Picture 212" descr="uWink Bar"/>
          <p:cNvPicPr>
            <a:picLocks noChangeAspect="1" noChangeArrowheads="1"/>
          </p:cNvPicPr>
          <p:nvPr/>
        </p:nvPicPr>
        <p:blipFill>
          <a:blip r:embed="rId4" cstate="print"/>
          <a:srcRect/>
          <a:stretch>
            <a:fillRect/>
          </a:stretch>
        </p:blipFill>
        <p:spPr bwMode="auto">
          <a:xfrm>
            <a:off x="8159750" y="4814888"/>
            <a:ext cx="1927225" cy="1441450"/>
          </a:xfrm>
          <a:prstGeom prst="rect">
            <a:avLst/>
          </a:prstGeom>
          <a:noFill/>
          <a:ln w="9525">
            <a:noFill/>
            <a:miter lim="800000"/>
            <a:headEnd/>
            <a:tailEnd/>
          </a:ln>
        </p:spPr>
      </p:pic>
      <p:sp>
        <p:nvSpPr>
          <p:cNvPr id="1029" name="Rectangle 2"/>
          <p:cNvSpPr>
            <a:spLocks noGrp="1" noChangeArrowheads="1"/>
          </p:cNvSpPr>
          <p:nvPr>
            <p:ph type="title"/>
          </p:nvPr>
        </p:nvSpPr>
        <p:spPr/>
        <p:txBody>
          <a:bodyPr/>
          <a:lstStyle/>
          <a:p>
            <a:pPr eaLnBrk="1" hangingPunct="1"/>
            <a:r>
              <a:rPr lang="en-GB" altLang="en-GB" smtClean="0">
                <a:solidFill>
                  <a:srgbClr val="7B9899"/>
                </a:solidFill>
              </a:rPr>
              <a:t>Diversité  des supports : intéractions</a:t>
            </a:r>
          </a:p>
        </p:txBody>
      </p:sp>
      <p:sp>
        <p:nvSpPr>
          <p:cNvPr id="1030" name="Rectangle 3"/>
          <p:cNvSpPr>
            <a:spLocks noGrp="1" noChangeArrowheads="1"/>
          </p:cNvSpPr>
          <p:nvPr>
            <p:ph sz="quarter" idx="1"/>
          </p:nvPr>
        </p:nvSpPr>
        <p:spPr>
          <a:xfrm>
            <a:off x="0" y="1611313"/>
            <a:ext cx="10658475" cy="5541962"/>
          </a:xfrm>
        </p:spPr>
        <p:txBody>
          <a:bodyPr/>
          <a:lstStyle/>
          <a:p>
            <a:pPr eaLnBrk="1" hangingPunct="1">
              <a:buFont typeface="Monotype Sorts" pitchFamily="2" charset="2"/>
              <a:buNone/>
            </a:pPr>
            <a:r>
              <a:rPr lang="fr-FR" altLang="en-GB" smtClean="0"/>
              <a:t>Capacités d’int</a:t>
            </a:r>
            <a:r>
              <a:rPr lang="en-GB" altLang="en-GB" smtClean="0"/>
              <a:t>eraction nouvelle : tactile</a:t>
            </a:r>
          </a:p>
          <a:p>
            <a:pPr eaLnBrk="1" hangingPunct="1">
              <a:buFont typeface="Monotype Sorts" pitchFamily="2" charset="2"/>
              <a:buNone/>
            </a:pPr>
            <a:r>
              <a:rPr lang="fr-FR" altLang="en-GB" smtClean="0"/>
              <a:t>borne</a:t>
            </a:r>
            <a:r>
              <a:rPr lang="en-GB" altLang="en-GB" smtClean="0"/>
              <a:t>s - </a:t>
            </a:r>
            <a:r>
              <a:rPr lang="fr-FR" altLang="en-GB" smtClean="0"/>
              <a:t>tables – vitrines – murs interactifs</a:t>
            </a:r>
          </a:p>
        </p:txBody>
      </p:sp>
      <p:grpSp>
        <p:nvGrpSpPr>
          <p:cNvPr id="1031" name="Group 206"/>
          <p:cNvGrpSpPr>
            <a:grpSpLocks/>
          </p:cNvGrpSpPr>
          <p:nvPr/>
        </p:nvGrpSpPr>
        <p:grpSpPr bwMode="auto">
          <a:xfrm>
            <a:off x="800100" y="5673725"/>
            <a:ext cx="900113" cy="1265238"/>
            <a:chOff x="936" y="3092"/>
            <a:chExt cx="912" cy="1299"/>
          </a:xfrm>
        </p:grpSpPr>
        <p:graphicFrame>
          <p:nvGraphicFramePr>
            <p:cNvPr id="1026" name="Object 198"/>
            <p:cNvGraphicFramePr>
              <a:graphicFrameLocks noChangeAspect="1"/>
            </p:cNvGraphicFramePr>
            <p:nvPr/>
          </p:nvGraphicFramePr>
          <p:xfrm>
            <a:off x="1272" y="3770"/>
            <a:ext cx="416" cy="621"/>
          </p:xfrm>
          <a:graphic>
            <a:graphicData uri="http://schemas.openxmlformats.org/presentationml/2006/ole">
              <p:oleObj spid="_x0000_s1026" r:id="rId5" imgW="3048000" imgH="4546600" progId="">
                <p:embed/>
              </p:oleObj>
            </a:graphicData>
          </a:graphic>
        </p:graphicFrame>
        <p:grpSp>
          <p:nvGrpSpPr>
            <p:cNvPr id="1036" name="Group 199"/>
            <p:cNvGrpSpPr>
              <a:grpSpLocks/>
            </p:cNvGrpSpPr>
            <p:nvPr/>
          </p:nvGrpSpPr>
          <p:grpSpPr bwMode="auto">
            <a:xfrm>
              <a:off x="936" y="3092"/>
              <a:ext cx="912" cy="770"/>
              <a:chOff x="-392" y="5188"/>
              <a:chExt cx="1536" cy="1296"/>
            </a:xfrm>
          </p:grpSpPr>
          <p:sp>
            <p:nvSpPr>
              <p:cNvPr id="1037" name="Freeform 184"/>
              <p:cNvSpPr>
                <a:spLocks/>
              </p:cNvSpPr>
              <p:nvPr/>
            </p:nvSpPr>
            <p:spPr bwMode="auto">
              <a:xfrm>
                <a:off x="240" y="5596"/>
                <a:ext cx="368" cy="584"/>
              </a:xfrm>
              <a:custGeom>
                <a:avLst/>
                <a:gdLst>
                  <a:gd name="T0" fmla="*/ 120 w 368"/>
                  <a:gd name="T1" fmla="*/ 136 h 584"/>
                  <a:gd name="T2" fmla="*/ 192 w 368"/>
                  <a:gd name="T3" fmla="*/ 48 h 584"/>
                  <a:gd name="T4" fmla="*/ 256 w 368"/>
                  <a:gd name="T5" fmla="*/ 0 h 584"/>
                  <a:gd name="T6" fmla="*/ 312 w 368"/>
                  <a:gd name="T7" fmla="*/ 0 h 584"/>
                  <a:gd name="T8" fmla="*/ 360 w 368"/>
                  <a:gd name="T9" fmla="*/ 40 h 584"/>
                  <a:gd name="T10" fmla="*/ 368 w 368"/>
                  <a:gd name="T11" fmla="*/ 80 h 584"/>
                  <a:gd name="T12" fmla="*/ 352 w 368"/>
                  <a:gd name="T13" fmla="*/ 136 h 584"/>
                  <a:gd name="T14" fmla="*/ 312 w 368"/>
                  <a:gd name="T15" fmla="*/ 192 h 584"/>
                  <a:gd name="T16" fmla="*/ 272 w 368"/>
                  <a:gd name="T17" fmla="*/ 272 h 584"/>
                  <a:gd name="T18" fmla="*/ 248 w 368"/>
                  <a:gd name="T19" fmla="*/ 376 h 584"/>
                  <a:gd name="T20" fmla="*/ 232 w 368"/>
                  <a:gd name="T21" fmla="*/ 456 h 584"/>
                  <a:gd name="T22" fmla="*/ 216 w 368"/>
                  <a:gd name="T23" fmla="*/ 512 h 584"/>
                  <a:gd name="T24" fmla="*/ 176 w 368"/>
                  <a:gd name="T25" fmla="*/ 560 h 584"/>
                  <a:gd name="T26" fmla="*/ 104 w 368"/>
                  <a:gd name="T27" fmla="*/ 584 h 584"/>
                  <a:gd name="T28" fmla="*/ 24 w 368"/>
                  <a:gd name="T29" fmla="*/ 552 h 584"/>
                  <a:gd name="T30" fmla="*/ 0 w 368"/>
                  <a:gd name="T31" fmla="*/ 496 h 584"/>
                  <a:gd name="T32" fmla="*/ 8 w 368"/>
                  <a:gd name="T33" fmla="*/ 384 h 584"/>
                  <a:gd name="T34" fmla="*/ 32 w 368"/>
                  <a:gd name="T35" fmla="*/ 288 h 584"/>
                  <a:gd name="T36" fmla="*/ 72 w 368"/>
                  <a:gd name="T37" fmla="*/ 208 h 584"/>
                  <a:gd name="T38" fmla="*/ 120 w 368"/>
                  <a:gd name="T39" fmla="*/ 136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584"/>
                  <a:gd name="T62" fmla="*/ 368 w 368"/>
                  <a:gd name="T63" fmla="*/ 584 h 5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584">
                    <a:moveTo>
                      <a:pt x="120" y="136"/>
                    </a:moveTo>
                    <a:lnTo>
                      <a:pt x="192" y="48"/>
                    </a:lnTo>
                    <a:lnTo>
                      <a:pt x="256" y="0"/>
                    </a:lnTo>
                    <a:lnTo>
                      <a:pt x="312" y="0"/>
                    </a:lnTo>
                    <a:lnTo>
                      <a:pt x="360" y="40"/>
                    </a:lnTo>
                    <a:lnTo>
                      <a:pt x="368" y="80"/>
                    </a:lnTo>
                    <a:lnTo>
                      <a:pt x="352" y="136"/>
                    </a:lnTo>
                    <a:lnTo>
                      <a:pt x="312" y="192"/>
                    </a:lnTo>
                    <a:lnTo>
                      <a:pt x="272" y="272"/>
                    </a:lnTo>
                    <a:lnTo>
                      <a:pt x="248" y="376"/>
                    </a:lnTo>
                    <a:lnTo>
                      <a:pt x="232" y="456"/>
                    </a:lnTo>
                    <a:lnTo>
                      <a:pt x="216" y="512"/>
                    </a:lnTo>
                    <a:lnTo>
                      <a:pt x="176" y="560"/>
                    </a:lnTo>
                    <a:lnTo>
                      <a:pt x="104" y="584"/>
                    </a:lnTo>
                    <a:lnTo>
                      <a:pt x="24" y="552"/>
                    </a:lnTo>
                    <a:lnTo>
                      <a:pt x="0" y="496"/>
                    </a:lnTo>
                    <a:lnTo>
                      <a:pt x="8" y="384"/>
                    </a:lnTo>
                    <a:lnTo>
                      <a:pt x="32" y="288"/>
                    </a:lnTo>
                    <a:lnTo>
                      <a:pt x="72" y="208"/>
                    </a:lnTo>
                    <a:lnTo>
                      <a:pt x="120" y="136"/>
                    </a:lnTo>
                    <a:close/>
                  </a:path>
                </a:pathLst>
              </a:custGeom>
              <a:solidFill>
                <a:srgbClr val="000000"/>
              </a:solidFill>
              <a:ln w="9525">
                <a:noFill/>
                <a:round/>
                <a:headEnd/>
                <a:tailEnd/>
              </a:ln>
            </p:spPr>
            <p:txBody>
              <a:bodyPr/>
              <a:lstStyle/>
              <a:p>
                <a:endParaRPr lang="fr-FR"/>
              </a:p>
            </p:txBody>
          </p:sp>
          <p:sp>
            <p:nvSpPr>
              <p:cNvPr id="1038" name="Freeform 185"/>
              <p:cNvSpPr>
                <a:spLocks/>
              </p:cNvSpPr>
              <p:nvPr/>
            </p:nvSpPr>
            <p:spPr bwMode="auto">
              <a:xfrm>
                <a:off x="-8" y="5548"/>
                <a:ext cx="496" cy="456"/>
              </a:xfrm>
              <a:custGeom>
                <a:avLst/>
                <a:gdLst>
                  <a:gd name="T0" fmla="*/ 344 w 496"/>
                  <a:gd name="T1" fmla="*/ 32 h 456"/>
                  <a:gd name="T2" fmla="*/ 480 w 496"/>
                  <a:gd name="T3" fmla="*/ 48 h 456"/>
                  <a:gd name="T4" fmla="*/ 496 w 496"/>
                  <a:gd name="T5" fmla="*/ 72 h 456"/>
                  <a:gd name="T6" fmla="*/ 464 w 496"/>
                  <a:gd name="T7" fmla="*/ 104 h 456"/>
                  <a:gd name="T8" fmla="*/ 392 w 496"/>
                  <a:gd name="T9" fmla="*/ 112 h 456"/>
                  <a:gd name="T10" fmla="*/ 272 w 496"/>
                  <a:gd name="T11" fmla="*/ 88 h 456"/>
                  <a:gd name="T12" fmla="*/ 176 w 496"/>
                  <a:gd name="T13" fmla="*/ 48 h 456"/>
                  <a:gd name="T14" fmla="*/ 112 w 496"/>
                  <a:gd name="T15" fmla="*/ 48 h 456"/>
                  <a:gd name="T16" fmla="*/ 72 w 496"/>
                  <a:gd name="T17" fmla="*/ 128 h 456"/>
                  <a:gd name="T18" fmla="*/ 72 w 496"/>
                  <a:gd name="T19" fmla="*/ 208 h 456"/>
                  <a:gd name="T20" fmla="*/ 80 w 496"/>
                  <a:gd name="T21" fmla="*/ 320 h 456"/>
                  <a:gd name="T22" fmla="*/ 112 w 496"/>
                  <a:gd name="T23" fmla="*/ 360 h 456"/>
                  <a:gd name="T24" fmla="*/ 144 w 496"/>
                  <a:gd name="T25" fmla="*/ 376 h 456"/>
                  <a:gd name="T26" fmla="*/ 128 w 496"/>
                  <a:gd name="T27" fmla="*/ 416 h 456"/>
                  <a:gd name="T28" fmla="*/ 48 w 496"/>
                  <a:gd name="T29" fmla="*/ 456 h 456"/>
                  <a:gd name="T30" fmla="*/ 0 w 496"/>
                  <a:gd name="T31" fmla="*/ 432 h 456"/>
                  <a:gd name="T32" fmla="*/ 8 w 496"/>
                  <a:gd name="T33" fmla="*/ 336 h 456"/>
                  <a:gd name="T34" fmla="*/ 16 w 496"/>
                  <a:gd name="T35" fmla="*/ 296 h 456"/>
                  <a:gd name="T36" fmla="*/ 24 w 496"/>
                  <a:gd name="T37" fmla="*/ 168 h 456"/>
                  <a:gd name="T38" fmla="*/ 40 w 496"/>
                  <a:gd name="T39" fmla="*/ 72 h 456"/>
                  <a:gd name="T40" fmla="*/ 88 w 496"/>
                  <a:gd name="T41" fmla="*/ 16 h 456"/>
                  <a:gd name="T42" fmla="*/ 144 w 496"/>
                  <a:gd name="T43" fmla="*/ 0 h 456"/>
                  <a:gd name="T44" fmla="*/ 224 w 496"/>
                  <a:gd name="T45" fmla="*/ 16 h 456"/>
                  <a:gd name="T46" fmla="*/ 296 w 496"/>
                  <a:gd name="T47" fmla="*/ 32 h 456"/>
                  <a:gd name="T48" fmla="*/ 344 w 496"/>
                  <a:gd name="T49" fmla="*/ 32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56"/>
                  <a:gd name="T77" fmla="*/ 496 w 496"/>
                  <a:gd name="T78" fmla="*/ 456 h 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56">
                    <a:moveTo>
                      <a:pt x="344" y="32"/>
                    </a:moveTo>
                    <a:lnTo>
                      <a:pt x="480" y="48"/>
                    </a:lnTo>
                    <a:lnTo>
                      <a:pt x="496" y="72"/>
                    </a:lnTo>
                    <a:lnTo>
                      <a:pt x="464" y="104"/>
                    </a:lnTo>
                    <a:lnTo>
                      <a:pt x="392" y="112"/>
                    </a:lnTo>
                    <a:lnTo>
                      <a:pt x="272" y="88"/>
                    </a:lnTo>
                    <a:lnTo>
                      <a:pt x="176" y="48"/>
                    </a:lnTo>
                    <a:lnTo>
                      <a:pt x="112" y="48"/>
                    </a:lnTo>
                    <a:lnTo>
                      <a:pt x="72" y="128"/>
                    </a:lnTo>
                    <a:lnTo>
                      <a:pt x="72" y="208"/>
                    </a:lnTo>
                    <a:lnTo>
                      <a:pt x="80" y="320"/>
                    </a:lnTo>
                    <a:lnTo>
                      <a:pt x="112" y="360"/>
                    </a:lnTo>
                    <a:lnTo>
                      <a:pt x="144" y="376"/>
                    </a:lnTo>
                    <a:lnTo>
                      <a:pt x="128" y="416"/>
                    </a:lnTo>
                    <a:lnTo>
                      <a:pt x="48" y="456"/>
                    </a:lnTo>
                    <a:lnTo>
                      <a:pt x="0" y="432"/>
                    </a:lnTo>
                    <a:lnTo>
                      <a:pt x="8" y="336"/>
                    </a:lnTo>
                    <a:lnTo>
                      <a:pt x="16" y="296"/>
                    </a:lnTo>
                    <a:lnTo>
                      <a:pt x="24" y="168"/>
                    </a:lnTo>
                    <a:lnTo>
                      <a:pt x="40" y="72"/>
                    </a:lnTo>
                    <a:lnTo>
                      <a:pt x="88" y="16"/>
                    </a:lnTo>
                    <a:lnTo>
                      <a:pt x="144" y="0"/>
                    </a:lnTo>
                    <a:lnTo>
                      <a:pt x="224" y="16"/>
                    </a:lnTo>
                    <a:lnTo>
                      <a:pt x="296" y="32"/>
                    </a:lnTo>
                    <a:lnTo>
                      <a:pt x="344" y="32"/>
                    </a:lnTo>
                    <a:close/>
                  </a:path>
                </a:pathLst>
              </a:custGeom>
              <a:solidFill>
                <a:srgbClr val="000000"/>
              </a:solidFill>
              <a:ln w="9525">
                <a:noFill/>
                <a:round/>
                <a:headEnd/>
                <a:tailEnd/>
              </a:ln>
            </p:spPr>
            <p:txBody>
              <a:bodyPr/>
              <a:lstStyle/>
              <a:p>
                <a:endParaRPr lang="fr-FR"/>
              </a:p>
            </p:txBody>
          </p:sp>
          <p:sp>
            <p:nvSpPr>
              <p:cNvPr id="1039" name="Freeform 186"/>
              <p:cNvSpPr>
                <a:spLocks/>
              </p:cNvSpPr>
              <p:nvPr/>
            </p:nvSpPr>
            <p:spPr bwMode="auto">
              <a:xfrm>
                <a:off x="536" y="5668"/>
                <a:ext cx="496" cy="352"/>
              </a:xfrm>
              <a:custGeom>
                <a:avLst/>
                <a:gdLst>
                  <a:gd name="T0" fmla="*/ 16 w 496"/>
                  <a:gd name="T1" fmla="*/ 8 h 352"/>
                  <a:gd name="T2" fmla="*/ 72 w 496"/>
                  <a:gd name="T3" fmla="*/ 0 h 352"/>
                  <a:gd name="T4" fmla="*/ 88 w 496"/>
                  <a:gd name="T5" fmla="*/ 24 h 352"/>
                  <a:gd name="T6" fmla="*/ 80 w 496"/>
                  <a:gd name="T7" fmla="*/ 96 h 352"/>
                  <a:gd name="T8" fmla="*/ 72 w 496"/>
                  <a:gd name="T9" fmla="*/ 160 h 352"/>
                  <a:gd name="T10" fmla="*/ 80 w 496"/>
                  <a:gd name="T11" fmla="*/ 208 h 352"/>
                  <a:gd name="T12" fmla="*/ 112 w 496"/>
                  <a:gd name="T13" fmla="*/ 264 h 352"/>
                  <a:gd name="T14" fmla="*/ 152 w 496"/>
                  <a:gd name="T15" fmla="*/ 304 h 352"/>
                  <a:gd name="T16" fmla="*/ 184 w 496"/>
                  <a:gd name="T17" fmla="*/ 296 h 352"/>
                  <a:gd name="T18" fmla="*/ 296 w 496"/>
                  <a:gd name="T19" fmla="*/ 200 h 352"/>
                  <a:gd name="T20" fmla="*/ 376 w 496"/>
                  <a:gd name="T21" fmla="*/ 120 h 352"/>
                  <a:gd name="T22" fmla="*/ 432 w 496"/>
                  <a:gd name="T23" fmla="*/ 72 h 352"/>
                  <a:gd name="T24" fmla="*/ 480 w 496"/>
                  <a:gd name="T25" fmla="*/ 72 h 352"/>
                  <a:gd name="T26" fmla="*/ 496 w 496"/>
                  <a:gd name="T27" fmla="*/ 120 h 352"/>
                  <a:gd name="T28" fmla="*/ 456 w 496"/>
                  <a:gd name="T29" fmla="*/ 224 h 352"/>
                  <a:gd name="T30" fmla="*/ 432 w 496"/>
                  <a:gd name="T31" fmla="*/ 248 h 352"/>
                  <a:gd name="T32" fmla="*/ 400 w 496"/>
                  <a:gd name="T33" fmla="*/ 256 h 352"/>
                  <a:gd name="T34" fmla="*/ 376 w 496"/>
                  <a:gd name="T35" fmla="*/ 232 h 352"/>
                  <a:gd name="T36" fmla="*/ 376 w 496"/>
                  <a:gd name="T37" fmla="*/ 184 h 352"/>
                  <a:gd name="T38" fmla="*/ 320 w 496"/>
                  <a:gd name="T39" fmla="*/ 224 h 352"/>
                  <a:gd name="T40" fmla="*/ 224 w 496"/>
                  <a:gd name="T41" fmla="*/ 304 h 352"/>
                  <a:gd name="T42" fmla="*/ 184 w 496"/>
                  <a:gd name="T43" fmla="*/ 336 h 352"/>
                  <a:gd name="T44" fmla="*/ 152 w 496"/>
                  <a:gd name="T45" fmla="*/ 352 h 352"/>
                  <a:gd name="T46" fmla="*/ 128 w 496"/>
                  <a:gd name="T47" fmla="*/ 344 h 352"/>
                  <a:gd name="T48" fmla="*/ 104 w 496"/>
                  <a:gd name="T49" fmla="*/ 328 h 352"/>
                  <a:gd name="T50" fmla="*/ 56 w 496"/>
                  <a:gd name="T51" fmla="*/ 248 h 352"/>
                  <a:gd name="T52" fmla="*/ 32 w 496"/>
                  <a:gd name="T53" fmla="*/ 192 h 352"/>
                  <a:gd name="T54" fmla="*/ 16 w 496"/>
                  <a:gd name="T55" fmla="*/ 136 h 352"/>
                  <a:gd name="T56" fmla="*/ 0 w 496"/>
                  <a:gd name="T57" fmla="*/ 72 h 352"/>
                  <a:gd name="T58" fmla="*/ 0 w 496"/>
                  <a:gd name="T59" fmla="*/ 40 h 352"/>
                  <a:gd name="T60" fmla="*/ 16 w 496"/>
                  <a:gd name="T61" fmla="*/ 8 h 3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6"/>
                  <a:gd name="T94" fmla="*/ 0 h 352"/>
                  <a:gd name="T95" fmla="*/ 496 w 496"/>
                  <a:gd name="T96" fmla="*/ 352 h 3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6" h="352">
                    <a:moveTo>
                      <a:pt x="16" y="8"/>
                    </a:moveTo>
                    <a:lnTo>
                      <a:pt x="72" y="0"/>
                    </a:lnTo>
                    <a:lnTo>
                      <a:pt x="88" y="24"/>
                    </a:lnTo>
                    <a:lnTo>
                      <a:pt x="80" y="96"/>
                    </a:lnTo>
                    <a:lnTo>
                      <a:pt x="72" y="160"/>
                    </a:lnTo>
                    <a:lnTo>
                      <a:pt x="80" y="208"/>
                    </a:lnTo>
                    <a:lnTo>
                      <a:pt x="112" y="264"/>
                    </a:lnTo>
                    <a:lnTo>
                      <a:pt x="152" y="304"/>
                    </a:lnTo>
                    <a:lnTo>
                      <a:pt x="184" y="296"/>
                    </a:lnTo>
                    <a:lnTo>
                      <a:pt x="296" y="200"/>
                    </a:lnTo>
                    <a:lnTo>
                      <a:pt x="376" y="120"/>
                    </a:lnTo>
                    <a:lnTo>
                      <a:pt x="432" y="72"/>
                    </a:lnTo>
                    <a:lnTo>
                      <a:pt x="480" y="72"/>
                    </a:lnTo>
                    <a:lnTo>
                      <a:pt x="496" y="120"/>
                    </a:lnTo>
                    <a:lnTo>
                      <a:pt x="456" y="224"/>
                    </a:lnTo>
                    <a:lnTo>
                      <a:pt x="432" y="248"/>
                    </a:lnTo>
                    <a:lnTo>
                      <a:pt x="400" y="256"/>
                    </a:lnTo>
                    <a:lnTo>
                      <a:pt x="376" y="232"/>
                    </a:lnTo>
                    <a:lnTo>
                      <a:pt x="376" y="184"/>
                    </a:lnTo>
                    <a:lnTo>
                      <a:pt x="320" y="224"/>
                    </a:lnTo>
                    <a:lnTo>
                      <a:pt x="224" y="304"/>
                    </a:lnTo>
                    <a:lnTo>
                      <a:pt x="184" y="336"/>
                    </a:lnTo>
                    <a:lnTo>
                      <a:pt x="152" y="352"/>
                    </a:lnTo>
                    <a:lnTo>
                      <a:pt x="128" y="344"/>
                    </a:lnTo>
                    <a:lnTo>
                      <a:pt x="104" y="328"/>
                    </a:lnTo>
                    <a:lnTo>
                      <a:pt x="56" y="248"/>
                    </a:lnTo>
                    <a:lnTo>
                      <a:pt x="32" y="192"/>
                    </a:lnTo>
                    <a:lnTo>
                      <a:pt x="16" y="136"/>
                    </a:lnTo>
                    <a:lnTo>
                      <a:pt x="0" y="72"/>
                    </a:lnTo>
                    <a:lnTo>
                      <a:pt x="0" y="40"/>
                    </a:lnTo>
                    <a:lnTo>
                      <a:pt x="16" y="8"/>
                    </a:lnTo>
                    <a:close/>
                  </a:path>
                </a:pathLst>
              </a:custGeom>
              <a:solidFill>
                <a:srgbClr val="000000"/>
              </a:solidFill>
              <a:ln w="9525">
                <a:noFill/>
                <a:round/>
                <a:headEnd/>
                <a:tailEnd/>
              </a:ln>
            </p:spPr>
            <p:txBody>
              <a:bodyPr/>
              <a:lstStyle/>
              <a:p>
                <a:endParaRPr lang="fr-FR"/>
              </a:p>
            </p:txBody>
          </p:sp>
          <p:sp>
            <p:nvSpPr>
              <p:cNvPr id="1040" name="Freeform 187"/>
              <p:cNvSpPr>
                <a:spLocks/>
              </p:cNvSpPr>
              <p:nvPr/>
            </p:nvSpPr>
            <p:spPr bwMode="auto">
              <a:xfrm>
                <a:off x="288" y="6036"/>
                <a:ext cx="856" cy="448"/>
              </a:xfrm>
              <a:custGeom>
                <a:avLst/>
                <a:gdLst>
                  <a:gd name="T0" fmla="*/ 0 w 856"/>
                  <a:gd name="T1" fmla="*/ 16 h 448"/>
                  <a:gd name="T2" fmla="*/ 0 w 856"/>
                  <a:gd name="T3" fmla="*/ 88 h 448"/>
                  <a:gd name="T4" fmla="*/ 56 w 856"/>
                  <a:gd name="T5" fmla="*/ 136 h 448"/>
                  <a:gd name="T6" fmla="*/ 168 w 856"/>
                  <a:gd name="T7" fmla="*/ 144 h 448"/>
                  <a:gd name="T8" fmla="*/ 296 w 856"/>
                  <a:gd name="T9" fmla="*/ 144 h 448"/>
                  <a:gd name="T10" fmla="*/ 376 w 856"/>
                  <a:gd name="T11" fmla="*/ 112 h 448"/>
                  <a:gd name="T12" fmla="*/ 448 w 856"/>
                  <a:gd name="T13" fmla="*/ 72 h 448"/>
                  <a:gd name="T14" fmla="*/ 488 w 856"/>
                  <a:gd name="T15" fmla="*/ 64 h 448"/>
                  <a:gd name="T16" fmla="*/ 504 w 856"/>
                  <a:gd name="T17" fmla="*/ 80 h 448"/>
                  <a:gd name="T18" fmla="*/ 504 w 856"/>
                  <a:gd name="T19" fmla="*/ 144 h 448"/>
                  <a:gd name="T20" fmla="*/ 520 w 856"/>
                  <a:gd name="T21" fmla="*/ 304 h 448"/>
                  <a:gd name="T22" fmla="*/ 552 w 856"/>
                  <a:gd name="T23" fmla="*/ 400 h 448"/>
                  <a:gd name="T24" fmla="*/ 616 w 856"/>
                  <a:gd name="T25" fmla="*/ 448 h 448"/>
                  <a:gd name="T26" fmla="*/ 648 w 856"/>
                  <a:gd name="T27" fmla="*/ 416 h 448"/>
                  <a:gd name="T28" fmla="*/ 720 w 856"/>
                  <a:gd name="T29" fmla="*/ 352 h 448"/>
                  <a:gd name="T30" fmla="*/ 816 w 856"/>
                  <a:gd name="T31" fmla="*/ 280 h 448"/>
                  <a:gd name="T32" fmla="*/ 856 w 856"/>
                  <a:gd name="T33" fmla="*/ 248 h 448"/>
                  <a:gd name="T34" fmla="*/ 848 w 856"/>
                  <a:gd name="T35" fmla="*/ 224 h 448"/>
                  <a:gd name="T36" fmla="*/ 800 w 856"/>
                  <a:gd name="T37" fmla="*/ 240 h 448"/>
                  <a:gd name="T38" fmla="*/ 744 w 856"/>
                  <a:gd name="T39" fmla="*/ 288 h 448"/>
                  <a:gd name="T40" fmla="*/ 640 w 856"/>
                  <a:gd name="T41" fmla="*/ 368 h 448"/>
                  <a:gd name="T42" fmla="*/ 624 w 856"/>
                  <a:gd name="T43" fmla="*/ 392 h 448"/>
                  <a:gd name="T44" fmla="*/ 592 w 856"/>
                  <a:gd name="T45" fmla="*/ 376 h 448"/>
                  <a:gd name="T46" fmla="*/ 560 w 856"/>
                  <a:gd name="T47" fmla="*/ 264 h 448"/>
                  <a:gd name="T48" fmla="*/ 560 w 856"/>
                  <a:gd name="T49" fmla="*/ 144 h 448"/>
                  <a:gd name="T50" fmla="*/ 552 w 856"/>
                  <a:gd name="T51" fmla="*/ 48 h 448"/>
                  <a:gd name="T52" fmla="*/ 520 w 856"/>
                  <a:gd name="T53" fmla="*/ 16 h 448"/>
                  <a:gd name="T54" fmla="*/ 480 w 856"/>
                  <a:gd name="T55" fmla="*/ 0 h 448"/>
                  <a:gd name="T56" fmla="*/ 440 w 856"/>
                  <a:gd name="T57" fmla="*/ 24 h 448"/>
                  <a:gd name="T58" fmla="*/ 304 w 856"/>
                  <a:gd name="T59" fmla="*/ 48 h 448"/>
                  <a:gd name="T60" fmla="*/ 192 w 856"/>
                  <a:gd name="T61" fmla="*/ 56 h 448"/>
                  <a:gd name="T62" fmla="*/ 96 w 856"/>
                  <a:gd name="T63" fmla="*/ 32 h 448"/>
                  <a:gd name="T64" fmla="*/ 48 w 856"/>
                  <a:gd name="T65" fmla="*/ 16 h 448"/>
                  <a:gd name="T66" fmla="*/ 0 w 856"/>
                  <a:gd name="T67" fmla="*/ 16 h 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6"/>
                  <a:gd name="T103" fmla="*/ 0 h 448"/>
                  <a:gd name="T104" fmla="*/ 856 w 856"/>
                  <a:gd name="T105" fmla="*/ 448 h 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6" h="448">
                    <a:moveTo>
                      <a:pt x="0" y="16"/>
                    </a:moveTo>
                    <a:lnTo>
                      <a:pt x="0" y="88"/>
                    </a:lnTo>
                    <a:lnTo>
                      <a:pt x="56" y="136"/>
                    </a:lnTo>
                    <a:lnTo>
                      <a:pt x="168" y="144"/>
                    </a:lnTo>
                    <a:lnTo>
                      <a:pt x="296" y="144"/>
                    </a:lnTo>
                    <a:lnTo>
                      <a:pt x="376" y="112"/>
                    </a:lnTo>
                    <a:lnTo>
                      <a:pt x="448" y="72"/>
                    </a:lnTo>
                    <a:lnTo>
                      <a:pt x="488" y="64"/>
                    </a:lnTo>
                    <a:lnTo>
                      <a:pt x="504" y="80"/>
                    </a:lnTo>
                    <a:lnTo>
                      <a:pt x="504" y="144"/>
                    </a:lnTo>
                    <a:lnTo>
                      <a:pt x="520" y="304"/>
                    </a:lnTo>
                    <a:lnTo>
                      <a:pt x="552" y="400"/>
                    </a:lnTo>
                    <a:lnTo>
                      <a:pt x="616" y="448"/>
                    </a:lnTo>
                    <a:lnTo>
                      <a:pt x="648" y="416"/>
                    </a:lnTo>
                    <a:lnTo>
                      <a:pt x="720" y="352"/>
                    </a:lnTo>
                    <a:lnTo>
                      <a:pt x="816" y="280"/>
                    </a:lnTo>
                    <a:lnTo>
                      <a:pt x="856" y="248"/>
                    </a:lnTo>
                    <a:lnTo>
                      <a:pt x="848" y="224"/>
                    </a:lnTo>
                    <a:lnTo>
                      <a:pt x="800" y="240"/>
                    </a:lnTo>
                    <a:lnTo>
                      <a:pt x="744" y="288"/>
                    </a:lnTo>
                    <a:lnTo>
                      <a:pt x="640" y="368"/>
                    </a:lnTo>
                    <a:lnTo>
                      <a:pt x="624" y="392"/>
                    </a:lnTo>
                    <a:lnTo>
                      <a:pt x="592" y="376"/>
                    </a:lnTo>
                    <a:lnTo>
                      <a:pt x="560" y="264"/>
                    </a:lnTo>
                    <a:lnTo>
                      <a:pt x="560" y="144"/>
                    </a:lnTo>
                    <a:lnTo>
                      <a:pt x="552" y="48"/>
                    </a:lnTo>
                    <a:lnTo>
                      <a:pt x="520" y="16"/>
                    </a:lnTo>
                    <a:lnTo>
                      <a:pt x="480" y="0"/>
                    </a:lnTo>
                    <a:lnTo>
                      <a:pt x="440" y="24"/>
                    </a:lnTo>
                    <a:lnTo>
                      <a:pt x="304" y="48"/>
                    </a:lnTo>
                    <a:lnTo>
                      <a:pt x="192" y="56"/>
                    </a:lnTo>
                    <a:lnTo>
                      <a:pt x="96" y="32"/>
                    </a:lnTo>
                    <a:lnTo>
                      <a:pt x="48" y="16"/>
                    </a:lnTo>
                    <a:lnTo>
                      <a:pt x="0" y="16"/>
                    </a:lnTo>
                    <a:close/>
                  </a:path>
                </a:pathLst>
              </a:custGeom>
              <a:solidFill>
                <a:srgbClr val="000000"/>
              </a:solidFill>
              <a:ln w="9525">
                <a:noFill/>
                <a:round/>
                <a:headEnd/>
                <a:tailEnd/>
              </a:ln>
            </p:spPr>
            <p:txBody>
              <a:bodyPr/>
              <a:lstStyle/>
              <a:p>
                <a:endParaRPr lang="fr-FR"/>
              </a:p>
            </p:txBody>
          </p:sp>
          <p:sp>
            <p:nvSpPr>
              <p:cNvPr id="1041" name="Freeform 188"/>
              <p:cNvSpPr>
                <a:spLocks/>
              </p:cNvSpPr>
              <p:nvPr/>
            </p:nvSpPr>
            <p:spPr bwMode="auto">
              <a:xfrm>
                <a:off x="-392" y="5924"/>
                <a:ext cx="776" cy="464"/>
              </a:xfrm>
              <a:custGeom>
                <a:avLst/>
                <a:gdLst>
                  <a:gd name="T0" fmla="*/ 608 w 776"/>
                  <a:gd name="T1" fmla="*/ 312 h 464"/>
                  <a:gd name="T2" fmla="*/ 664 w 776"/>
                  <a:gd name="T3" fmla="*/ 176 h 464"/>
                  <a:gd name="T4" fmla="*/ 720 w 776"/>
                  <a:gd name="T5" fmla="*/ 112 h 464"/>
                  <a:gd name="T6" fmla="*/ 776 w 776"/>
                  <a:gd name="T7" fmla="*/ 120 h 464"/>
                  <a:gd name="T8" fmla="*/ 776 w 776"/>
                  <a:gd name="T9" fmla="*/ 208 h 464"/>
                  <a:gd name="T10" fmla="*/ 704 w 776"/>
                  <a:gd name="T11" fmla="*/ 312 h 464"/>
                  <a:gd name="T12" fmla="*/ 632 w 776"/>
                  <a:gd name="T13" fmla="*/ 424 h 464"/>
                  <a:gd name="T14" fmla="*/ 584 w 776"/>
                  <a:gd name="T15" fmla="*/ 456 h 464"/>
                  <a:gd name="T16" fmla="*/ 528 w 776"/>
                  <a:gd name="T17" fmla="*/ 464 h 464"/>
                  <a:gd name="T18" fmla="*/ 488 w 776"/>
                  <a:gd name="T19" fmla="*/ 456 h 464"/>
                  <a:gd name="T20" fmla="*/ 440 w 776"/>
                  <a:gd name="T21" fmla="*/ 432 h 464"/>
                  <a:gd name="T22" fmla="*/ 384 w 776"/>
                  <a:gd name="T23" fmla="*/ 368 h 464"/>
                  <a:gd name="T24" fmla="*/ 320 w 776"/>
                  <a:gd name="T25" fmla="*/ 264 h 464"/>
                  <a:gd name="T26" fmla="*/ 248 w 776"/>
                  <a:gd name="T27" fmla="*/ 160 h 464"/>
                  <a:gd name="T28" fmla="*/ 224 w 776"/>
                  <a:gd name="T29" fmla="*/ 88 h 464"/>
                  <a:gd name="T30" fmla="*/ 208 w 776"/>
                  <a:gd name="T31" fmla="*/ 88 h 464"/>
                  <a:gd name="T32" fmla="*/ 168 w 776"/>
                  <a:gd name="T33" fmla="*/ 152 h 464"/>
                  <a:gd name="T34" fmla="*/ 112 w 776"/>
                  <a:gd name="T35" fmla="*/ 208 h 464"/>
                  <a:gd name="T36" fmla="*/ 64 w 776"/>
                  <a:gd name="T37" fmla="*/ 240 h 464"/>
                  <a:gd name="T38" fmla="*/ 16 w 776"/>
                  <a:gd name="T39" fmla="*/ 240 h 464"/>
                  <a:gd name="T40" fmla="*/ 0 w 776"/>
                  <a:gd name="T41" fmla="*/ 224 h 464"/>
                  <a:gd name="T42" fmla="*/ 16 w 776"/>
                  <a:gd name="T43" fmla="*/ 208 h 464"/>
                  <a:gd name="T44" fmla="*/ 64 w 776"/>
                  <a:gd name="T45" fmla="*/ 192 h 464"/>
                  <a:gd name="T46" fmla="*/ 128 w 776"/>
                  <a:gd name="T47" fmla="*/ 144 h 464"/>
                  <a:gd name="T48" fmla="*/ 168 w 776"/>
                  <a:gd name="T49" fmla="*/ 72 h 464"/>
                  <a:gd name="T50" fmla="*/ 192 w 776"/>
                  <a:gd name="T51" fmla="*/ 16 h 464"/>
                  <a:gd name="T52" fmla="*/ 216 w 776"/>
                  <a:gd name="T53" fmla="*/ 0 h 464"/>
                  <a:gd name="T54" fmla="*/ 248 w 776"/>
                  <a:gd name="T55" fmla="*/ 0 h 464"/>
                  <a:gd name="T56" fmla="*/ 264 w 776"/>
                  <a:gd name="T57" fmla="*/ 40 h 464"/>
                  <a:gd name="T58" fmla="*/ 280 w 776"/>
                  <a:gd name="T59" fmla="*/ 112 h 464"/>
                  <a:gd name="T60" fmla="*/ 304 w 776"/>
                  <a:gd name="T61" fmla="*/ 176 h 464"/>
                  <a:gd name="T62" fmla="*/ 360 w 776"/>
                  <a:gd name="T63" fmla="*/ 248 h 464"/>
                  <a:gd name="T64" fmla="*/ 408 w 776"/>
                  <a:gd name="T65" fmla="*/ 312 h 464"/>
                  <a:gd name="T66" fmla="*/ 456 w 776"/>
                  <a:gd name="T67" fmla="*/ 376 h 464"/>
                  <a:gd name="T68" fmla="*/ 512 w 776"/>
                  <a:gd name="T69" fmla="*/ 416 h 464"/>
                  <a:gd name="T70" fmla="*/ 552 w 776"/>
                  <a:gd name="T71" fmla="*/ 416 h 464"/>
                  <a:gd name="T72" fmla="*/ 576 w 776"/>
                  <a:gd name="T73" fmla="*/ 400 h 464"/>
                  <a:gd name="T74" fmla="*/ 608 w 776"/>
                  <a:gd name="T75" fmla="*/ 312 h 4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6"/>
                  <a:gd name="T115" fmla="*/ 0 h 464"/>
                  <a:gd name="T116" fmla="*/ 776 w 776"/>
                  <a:gd name="T117" fmla="*/ 464 h 4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6" h="464">
                    <a:moveTo>
                      <a:pt x="608" y="312"/>
                    </a:moveTo>
                    <a:lnTo>
                      <a:pt x="664" y="176"/>
                    </a:lnTo>
                    <a:lnTo>
                      <a:pt x="720" y="112"/>
                    </a:lnTo>
                    <a:lnTo>
                      <a:pt x="776" y="120"/>
                    </a:lnTo>
                    <a:lnTo>
                      <a:pt x="776" y="208"/>
                    </a:lnTo>
                    <a:lnTo>
                      <a:pt x="704" y="312"/>
                    </a:lnTo>
                    <a:lnTo>
                      <a:pt x="632" y="424"/>
                    </a:lnTo>
                    <a:lnTo>
                      <a:pt x="584" y="456"/>
                    </a:lnTo>
                    <a:lnTo>
                      <a:pt x="528" y="464"/>
                    </a:lnTo>
                    <a:lnTo>
                      <a:pt x="488" y="456"/>
                    </a:lnTo>
                    <a:lnTo>
                      <a:pt x="440" y="432"/>
                    </a:lnTo>
                    <a:lnTo>
                      <a:pt x="384" y="368"/>
                    </a:lnTo>
                    <a:lnTo>
                      <a:pt x="320" y="264"/>
                    </a:lnTo>
                    <a:lnTo>
                      <a:pt x="248" y="160"/>
                    </a:lnTo>
                    <a:lnTo>
                      <a:pt x="224" y="88"/>
                    </a:lnTo>
                    <a:lnTo>
                      <a:pt x="208" y="88"/>
                    </a:lnTo>
                    <a:lnTo>
                      <a:pt x="168" y="152"/>
                    </a:lnTo>
                    <a:lnTo>
                      <a:pt x="112" y="208"/>
                    </a:lnTo>
                    <a:lnTo>
                      <a:pt x="64" y="240"/>
                    </a:lnTo>
                    <a:lnTo>
                      <a:pt x="16" y="240"/>
                    </a:lnTo>
                    <a:lnTo>
                      <a:pt x="0" y="224"/>
                    </a:lnTo>
                    <a:lnTo>
                      <a:pt x="16" y="208"/>
                    </a:lnTo>
                    <a:lnTo>
                      <a:pt x="64" y="192"/>
                    </a:lnTo>
                    <a:lnTo>
                      <a:pt x="128" y="144"/>
                    </a:lnTo>
                    <a:lnTo>
                      <a:pt x="168" y="72"/>
                    </a:lnTo>
                    <a:lnTo>
                      <a:pt x="192" y="16"/>
                    </a:lnTo>
                    <a:lnTo>
                      <a:pt x="216" y="0"/>
                    </a:lnTo>
                    <a:lnTo>
                      <a:pt x="248" y="0"/>
                    </a:lnTo>
                    <a:lnTo>
                      <a:pt x="264" y="40"/>
                    </a:lnTo>
                    <a:lnTo>
                      <a:pt x="280" y="112"/>
                    </a:lnTo>
                    <a:lnTo>
                      <a:pt x="304" y="176"/>
                    </a:lnTo>
                    <a:lnTo>
                      <a:pt x="360" y="248"/>
                    </a:lnTo>
                    <a:lnTo>
                      <a:pt x="408" y="312"/>
                    </a:lnTo>
                    <a:lnTo>
                      <a:pt x="456" y="376"/>
                    </a:lnTo>
                    <a:lnTo>
                      <a:pt x="512" y="416"/>
                    </a:lnTo>
                    <a:lnTo>
                      <a:pt x="552" y="416"/>
                    </a:lnTo>
                    <a:lnTo>
                      <a:pt x="576" y="400"/>
                    </a:lnTo>
                    <a:lnTo>
                      <a:pt x="608" y="312"/>
                    </a:lnTo>
                    <a:close/>
                  </a:path>
                </a:pathLst>
              </a:custGeom>
              <a:solidFill>
                <a:srgbClr val="000000"/>
              </a:solidFill>
              <a:ln w="9525">
                <a:noFill/>
                <a:round/>
                <a:headEnd/>
                <a:tailEnd/>
              </a:ln>
            </p:spPr>
            <p:txBody>
              <a:bodyPr/>
              <a:lstStyle/>
              <a:p>
                <a:endParaRPr lang="fr-FR"/>
              </a:p>
            </p:txBody>
          </p:sp>
          <p:sp>
            <p:nvSpPr>
              <p:cNvPr id="1042" name="Freeform 189"/>
              <p:cNvSpPr>
                <a:spLocks/>
              </p:cNvSpPr>
              <p:nvPr/>
            </p:nvSpPr>
            <p:spPr bwMode="auto">
              <a:xfrm>
                <a:off x="368" y="5188"/>
                <a:ext cx="424" cy="400"/>
              </a:xfrm>
              <a:custGeom>
                <a:avLst/>
                <a:gdLst>
                  <a:gd name="T0" fmla="*/ 160 w 424"/>
                  <a:gd name="T1" fmla="*/ 120 h 400"/>
                  <a:gd name="T2" fmla="*/ 208 w 424"/>
                  <a:gd name="T3" fmla="*/ 40 h 400"/>
                  <a:gd name="T4" fmla="*/ 256 w 424"/>
                  <a:gd name="T5" fmla="*/ 16 h 400"/>
                  <a:gd name="T6" fmla="*/ 328 w 424"/>
                  <a:gd name="T7" fmla="*/ 0 h 400"/>
                  <a:gd name="T8" fmla="*/ 392 w 424"/>
                  <a:gd name="T9" fmla="*/ 16 h 400"/>
                  <a:gd name="T10" fmla="*/ 408 w 424"/>
                  <a:gd name="T11" fmla="*/ 56 h 400"/>
                  <a:gd name="T12" fmla="*/ 424 w 424"/>
                  <a:gd name="T13" fmla="*/ 96 h 400"/>
                  <a:gd name="T14" fmla="*/ 424 w 424"/>
                  <a:gd name="T15" fmla="*/ 168 h 400"/>
                  <a:gd name="T16" fmla="*/ 408 w 424"/>
                  <a:gd name="T17" fmla="*/ 264 h 400"/>
                  <a:gd name="T18" fmla="*/ 352 w 424"/>
                  <a:gd name="T19" fmla="*/ 344 h 400"/>
                  <a:gd name="T20" fmla="*/ 296 w 424"/>
                  <a:gd name="T21" fmla="*/ 392 h 400"/>
                  <a:gd name="T22" fmla="*/ 232 w 424"/>
                  <a:gd name="T23" fmla="*/ 400 h 400"/>
                  <a:gd name="T24" fmla="*/ 184 w 424"/>
                  <a:gd name="T25" fmla="*/ 392 h 400"/>
                  <a:gd name="T26" fmla="*/ 160 w 424"/>
                  <a:gd name="T27" fmla="*/ 336 h 400"/>
                  <a:gd name="T28" fmla="*/ 144 w 424"/>
                  <a:gd name="T29" fmla="*/ 264 h 400"/>
                  <a:gd name="T30" fmla="*/ 144 w 424"/>
                  <a:gd name="T31" fmla="*/ 168 h 400"/>
                  <a:gd name="T32" fmla="*/ 0 w 424"/>
                  <a:gd name="T33" fmla="*/ 176 h 400"/>
                  <a:gd name="T34" fmla="*/ 16 w 424"/>
                  <a:gd name="T35" fmla="*/ 144 h 400"/>
                  <a:gd name="T36" fmla="*/ 152 w 424"/>
                  <a:gd name="T37" fmla="*/ 144 h 400"/>
                  <a:gd name="T38" fmla="*/ 160 w 424"/>
                  <a:gd name="T39" fmla="*/ 120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4"/>
                  <a:gd name="T61" fmla="*/ 0 h 400"/>
                  <a:gd name="T62" fmla="*/ 424 w 424"/>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4" h="400">
                    <a:moveTo>
                      <a:pt x="160" y="120"/>
                    </a:moveTo>
                    <a:lnTo>
                      <a:pt x="208" y="40"/>
                    </a:lnTo>
                    <a:lnTo>
                      <a:pt x="256" y="16"/>
                    </a:lnTo>
                    <a:lnTo>
                      <a:pt x="328" y="0"/>
                    </a:lnTo>
                    <a:lnTo>
                      <a:pt x="392" y="16"/>
                    </a:lnTo>
                    <a:lnTo>
                      <a:pt x="408" y="56"/>
                    </a:lnTo>
                    <a:lnTo>
                      <a:pt x="424" y="96"/>
                    </a:lnTo>
                    <a:lnTo>
                      <a:pt x="424" y="168"/>
                    </a:lnTo>
                    <a:lnTo>
                      <a:pt x="408" y="264"/>
                    </a:lnTo>
                    <a:lnTo>
                      <a:pt x="352" y="344"/>
                    </a:lnTo>
                    <a:lnTo>
                      <a:pt x="296" y="392"/>
                    </a:lnTo>
                    <a:lnTo>
                      <a:pt x="232" y="400"/>
                    </a:lnTo>
                    <a:lnTo>
                      <a:pt x="184" y="392"/>
                    </a:lnTo>
                    <a:lnTo>
                      <a:pt x="160" y="336"/>
                    </a:lnTo>
                    <a:lnTo>
                      <a:pt x="144" y="264"/>
                    </a:lnTo>
                    <a:lnTo>
                      <a:pt x="144" y="168"/>
                    </a:lnTo>
                    <a:lnTo>
                      <a:pt x="0" y="176"/>
                    </a:lnTo>
                    <a:lnTo>
                      <a:pt x="16" y="144"/>
                    </a:lnTo>
                    <a:lnTo>
                      <a:pt x="152" y="144"/>
                    </a:lnTo>
                    <a:lnTo>
                      <a:pt x="160" y="120"/>
                    </a:lnTo>
                    <a:close/>
                  </a:path>
                </a:pathLst>
              </a:custGeom>
              <a:solidFill>
                <a:srgbClr val="000000"/>
              </a:solidFill>
              <a:ln w="9525">
                <a:noFill/>
                <a:round/>
                <a:headEnd/>
                <a:tailEnd/>
              </a:ln>
            </p:spPr>
            <p:txBody>
              <a:bodyPr/>
              <a:lstStyle/>
              <a:p>
                <a:endParaRPr lang="fr-FR"/>
              </a:p>
            </p:txBody>
          </p:sp>
        </p:grpSp>
      </p:grpSp>
      <p:pic>
        <p:nvPicPr>
          <p:cNvPr id="173272" name="Picture 216" descr="ms_surface"/>
          <p:cNvPicPr>
            <a:picLocks noChangeAspect="1" noChangeArrowheads="1"/>
          </p:cNvPicPr>
          <p:nvPr/>
        </p:nvPicPr>
        <p:blipFill>
          <a:blip r:embed="rId6" cstate="print"/>
          <a:srcRect/>
          <a:stretch>
            <a:fillRect/>
          </a:stretch>
        </p:blipFill>
        <p:spPr bwMode="auto">
          <a:xfrm>
            <a:off x="3019425" y="3562350"/>
            <a:ext cx="2162175" cy="1343025"/>
          </a:xfrm>
          <a:prstGeom prst="rect">
            <a:avLst/>
          </a:prstGeom>
          <a:noFill/>
          <a:ln w="9525">
            <a:noFill/>
            <a:miter lim="800000"/>
            <a:headEnd/>
            <a:tailEnd/>
          </a:ln>
        </p:spPr>
      </p:pic>
      <p:pic>
        <p:nvPicPr>
          <p:cNvPr id="173274" name="Picture 218" descr="vitrine%20interactive2"/>
          <p:cNvPicPr>
            <a:picLocks noChangeAspect="1" noChangeArrowheads="1"/>
          </p:cNvPicPr>
          <p:nvPr/>
        </p:nvPicPr>
        <p:blipFill>
          <a:blip r:embed="rId7" cstate="print"/>
          <a:srcRect/>
          <a:stretch>
            <a:fillRect/>
          </a:stretch>
        </p:blipFill>
        <p:spPr bwMode="auto">
          <a:xfrm>
            <a:off x="5610225" y="3178175"/>
            <a:ext cx="1633538" cy="2503488"/>
          </a:xfrm>
          <a:prstGeom prst="rect">
            <a:avLst/>
          </a:prstGeom>
          <a:noFill/>
          <a:ln w="9525">
            <a:noFill/>
            <a:miter lim="800000"/>
            <a:headEnd/>
            <a:tailEnd/>
          </a:ln>
        </p:spPr>
      </p:pic>
      <p:pic>
        <p:nvPicPr>
          <p:cNvPr id="173276" name="Picture 220" descr="302932693_7cd2074c7a"/>
          <p:cNvPicPr>
            <a:picLocks noChangeAspect="1" noChangeArrowheads="1"/>
          </p:cNvPicPr>
          <p:nvPr/>
        </p:nvPicPr>
        <p:blipFill>
          <a:blip r:embed="rId8" cstate="print"/>
          <a:srcRect/>
          <a:stretch>
            <a:fillRect/>
          </a:stretch>
        </p:blipFill>
        <p:spPr bwMode="auto">
          <a:xfrm>
            <a:off x="542925" y="3529013"/>
            <a:ext cx="2228850" cy="1671637"/>
          </a:xfrm>
          <a:prstGeom prst="rect">
            <a:avLst/>
          </a:prstGeom>
          <a:noFill/>
          <a:ln w="9525">
            <a:noFill/>
            <a:miter lim="800000"/>
            <a:headEnd/>
            <a:tailEnd/>
          </a:ln>
        </p:spPr>
      </p:pic>
      <p:sp>
        <p:nvSpPr>
          <p:cNvPr id="1035" name="Text Box 223"/>
          <p:cNvSpPr txBox="1">
            <a:spLocks noChangeArrowheads="1"/>
          </p:cNvSpPr>
          <p:nvPr/>
        </p:nvSpPr>
        <p:spPr bwMode="auto">
          <a:xfrm>
            <a:off x="2374900" y="6126163"/>
            <a:ext cx="6038850" cy="835025"/>
          </a:xfrm>
          <a:prstGeom prst="rect">
            <a:avLst/>
          </a:prstGeom>
          <a:noFill/>
          <a:ln w="12700">
            <a:noFill/>
            <a:miter lim="800000"/>
            <a:headEnd type="none" w="sm" len="sm"/>
            <a:tailEnd type="none" w="sm" len="sm"/>
          </a:ln>
        </p:spPr>
        <p:txBody>
          <a:bodyPr wrap="none">
            <a:spAutoFit/>
          </a:bodyPr>
          <a:lstStyle/>
          <a:p>
            <a:r>
              <a:rPr lang="fr-FR"/>
              <a:t>Différence de taille des écrans – multi touch ou non – </a:t>
            </a:r>
          </a:p>
          <a:p>
            <a:r>
              <a:rPr lang="fr-FR"/>
              <a:t>utilisateur experts ou non</a:t>
            </a:r>
          </a:p>
          <a:p>
            <a:r>
              <a:rPr lang="fr-FR"/>
              <a:t>Environnement bruyant – sombre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
          <p:cNvSpPr>
            <a:spLocks noGrp="1" noChangeArrowheads="1"/>
          </p:cNvSpPr>
          <p:nvPr>
            <p:ph type="body" idx="4294967295"/>
          </p:nvPr>
        </p:nvSpPr>
        <p:spPr>
          <a:xfrm>
            <a:off x="600075" y="1195388"/>
            <a:ext cx="10448925" cy="3052762"/>
          </a:xfrm>
          <a:noFill/>
        </p:spPr>
        <p:txBody>
          <a:bodyPr/>
          <a:lstStyle/>
          <a:p>
            <a:pPr marL="342900" indent="-342900" eaLnBrk="1" hangingPunct="1"/>
            <a:r>
              <a:rPr lang="en-US" dirty="0" smtClean="0"/>
              <a:t>Adaptation aux </a:t>
            </a:r>
            <a:r>
              <a:rPr lang="en-US" dirty="0" err="1" smtClean="0"/>
              <a:t>environnements</a:t>
            </a:r>
            <a:endParaRPr lang="en-US" b="1" dirty="0" smtClean="0"/>
          </a:p>
          <a:p>
            <a:pPr lvl="2" eaLnBrk="1" hangingPunct="1">
              <a:lnSpc>
                <a:spcPct val="120000"/>
              </a:lnSpc>
            </a:pPr>
            <a:r>
              <a:rPr lang="en-US" b="1" dirty="0" err="1" smtClean="0"/>
              <a:t>Une</a:t>
            </a:r>
            <a:r>
              <a:rPr lang="en-US" b="1" dirty="0" smtClean="0"/>
              <a:t> forte </a:t>
            </a:r>
            <a:r>
              <a:rPr lang="en-US" b="1" dirty="0" err="1" smtClean="0"/>
              <a:t>évolution</a:t>
            </a:r>
            <a:r>
              <a:rPr lang="en-US" b="1" dirty="0" smtClean="0"/>
              <a:t> </a:t>
            </a:r>
            <a:r>
              <a:rPr lang="en-US" b="1" dirty="0" err="1" smtClean="0"/>
              <a:t>ces</a:t>
            </a:r>
            <a:r>
              <a:rPr lang="en-US" b="1" dirty="0" smtClean="0"/>
              <a:t> </a:t>
            </a:r>
            <a:r>
              <a:rPr lang="en-US" b="1" dirty="0" err="1" smtClean="0"/>
              <a:t>dernières</a:t>
            </a:r>
            <a:r>
              <a:rPr lang="en-US" b="1" dirty="0" smtClean="0"/>
              <a:t> </a:t>
            </a:r>
            <a:r>
              <a:rPr lang="en-US" b="1" dirty="0" err="1" smtClean="0"/>
              <a:t>années</a:t>
            </a:r>
            <a:endParaRPr lang="en-US" b="1" dirty="0" smtClean="0"/>
          </a:p>
          <a:p>
            <a:pPr lvl="3" eaLnBrk="1" hangingPunct="1">
              <a:lnSpc>
                <a:spcPct val="120000"/>
              </a:lnSpc>
            </a:pPr>
            <a:r>
              <a:rPr lang="en-US" b="1" dirty="0" smtClean="0"/>
              <a:t>A la </a:t>
            </a:r>
            <a:r>
              <a:rPr lang="en-US" b="1" dirty="0" err="1" smtClean="0"/>
              <a:t>maison</a:t>
            </a:r>
            <a:endParaRPr lang="en-US" b="1" dirty="0" smtClean="0"/>
          </a:p>
          <a:p>
            <a:pPr lvl="3" eaLnBrk="1" hangingPunct="1">
              <a:lnSpc>
                <a:spcPct val="120000"/>
              </a:lnSpc>
            </a:pPr>
            <a:r>
              <a:rPr lang="en-US" b="1" dirty="0" smtClean="0"/>
              <a:t>Au travail</a:t>
            </a:r>
          </a:p>
          <a:p>
            <a:pPr lvl="3" eaLnBrk="1" hangingPunct="1">
              <a:lnSpc>
                <a:spcPct val="120000"/>
              </a:lnSpc>
            </a:pPr>
            <a:r>
              <a:rPr lang="en-US" b="1" dirty="0" err="1" smtClean="0"/>
              <a:t>Dans</a:t>
            </a:r>
            <a:r>
              <a:rPr lang="en-US" b="1" dirty="0" smtClean="0"/>
              <a:t> les transports en </a:t>
            </a:r>
            <a:r>
              <a:rPr lang="en-US" b="1" dirty="0" err="1" smtClean="0"/>
              <a:t>commun</a:t>
            </a:r>
            <a:endParaRPr lang="en-US" b="1" dirty="0" smtClean="0"/>
          </a:p>
          <a:p>
            <a:pPr lvl="3" eaLnBrk="1" hangingPunct="1">
              <a:lnSpc>
                <a:spcPct val="120000"/>
              </a:lnSpc>
            </a:pPr>
            <a:r>
              <a:rPr lang="en-US" b="1" dirty="0" err="1" smtClean="0"/>
              <a:t>Dans</a:t>
            </a:r>
            <a:r>
              <a:rPr lang="en-US" b="1" dirty="0" smtClean="0"/>
              <a:t> la rue</a:t>
            </a:r>
          </a:p>
          <a:p>
            <a:pPr lvl="3" eaLnBrk="1" hangingPunct="1">
              <a:lnSpc>
                <a:spcPct val="120000"/>
              </a:lnSpc>
            </a:pPr>
            <a:r>
              <a:rPr lang="en-US" b="1" dirty="0" err="1" smtClean="0"/>
              <a:t>Dans</a:t>
            </a:r>
            <a:r>
              <a:rPr lang="en-US" b="1" dirty="0" smtClean="0"/>
              <a:t> les </a:t>
            </a:r>
            <a:r>
              <a:rPr lang="en-US" b="1" dirty="0" err="1" smtClean="0"/>
              <a:t>batiments</a:t>
            </a:r>
            <a:r>
              <a:rPr lang="en-US" b="1" dirty="0" smtClean="0"/>
              <a:t> publics </a:t>
            </a:r>
            <a:r>
              <a:rPr lang="en-US" b="1" dirty="0" err="1" smtClean="0"/>
              <a:t>ou</a:t>
            </a:r>
            <a:r>
              <a:rPr lang="en-US" b="1" dirty="0" smtClean="0"/>
              <a:t> </a:t>
            </a:r>
            <a:r>
              <a:rPr lang="en-US" b="1" dirty="0" err="1" smtClean="0"/>
              <a:t>privés</a:t>
            </a:r>
            <a:endParaRPr lang="en-US" b="1" dirty="0" smtClean="0"/>
          </a:p>
        </p:txBody>
      </p:sp>
      <p:sp>
        <p:nvSpPr>
          <p:cNvPr id="27651" name="Rectangle 12"/>
          <p:cNvSpPr>
            <a:spLocks noGrp="1" noChangeArrowheads="1"/>
          </p:cNvSpPr>
          <p:nvPr>
            <p:ph type="title" idx="4294967295"/>
          </p:nvPr>
        </p:nvSpPr>
        <p:spPr>
          <a:xfrm>
            <a:off x="0" y="0"/>
            <a:ext cx="10683875" cy="974725"/>
          </a:xfrm>
        </p:spPr>
        <p:txBody>
          <a:bodyPr/>
          <a:lstStyle/>
          <a:p>
            <a:pPr eaLnBrk="1" hangingPunct="1"/>
            <a:r>
              <a:rPr lang="en-US" smtClean="0"/>
              <a:t>Plasticité des interfaces</a:t>
            </a:r>
          </a:p>
        </p:txBody>
      </p:sp>
      <p:pic>
        <p:nvPicPr>
          <p:cNvPr id="27652" name="Picture 8" descr="http://t1.gstatic.com/images?q=tbn:ANd9GcQLaYMyqBtE28Kje1skKt7AV_nc4rqVaDVesFHw2lN1qRAf2gNgfg"/>
          <p:cNvPicPr>
            <a:picLocks noChangeAspect="1" noChangeArrowheads="1"/>
          </p:cNvPicPr>
          <p:nvPr/>
        </p:nvPicPr>
        <p:blipFill>
          <a:blip r:embed="rId2" cstate="print"/>
          <a:srcRect/>
          <a:stretch>
            <a:fillRect/>
          </a:stretch>
        </p:blipFill>
        <p:spPr bwMode="auto">
          <a:xfrm>
            <a:off x="528638" y="4821238"/>
            <a:ext cx="2495550" cy="1838325"/>
          </a:xfrm>
          <a:prstGeom prst="rect">
            <a:avLst/>
          </a:prstGeom>
          <a:noFill/>
          <a:ln w="9525">
            <a:noFill/>
            <a:miter lim="800000"/>
            <a:headEnd/>
            <a:tailEnd/>
          </a:ln>
        </p:spPr>
      </p:pic>
      <p:pic>
        <p:nvPicPr>
          <p:cNvPr id="27653" name="Picture 10" descr="http://hors-sol.herbesfolles.org/wp-content/uploads/arton470-36e2c.jpg"/>
          <p:cNvPicPr>
            <a:picLocks noChangeAspect="1" noChangeArrowheads="1"/>
          </p:cNvPicPr>
          <p:nvPr/>
        </p:nvPicPr>
        <p:blipFill>
          <a:blip r:embed="rId3" cstate="print"/>
          <a:srcRect/>
          <a:stretch>
            <a:fillRect/>
          </a:stretch>
        </p:blipFill>
        <p:spPr bwMode="auto">
          <a:xfrm>
            <a:off x="1082675" y="6210300"/>
            <a:ext cx="654050" cy="800100"/>
          </a:xfrm>
          <a:prstGeom prst="rect">
            <a:avLst/>
          </a:prstGeom>
          <a:noFill/>
          <a:ln w="9525">
            <a:noFill/>
            <a:miter lim="800000"/>
            <a:headEnd/>
            <a:tailEnd/>
          </a:ln>
        </p:spPr>
      </p:pic>
      <p:pic>
        <p:nvPicPr>
          <p:cNvPr id="27654" name="Picture 12" descr="http://t0.gstatic.com/images?q=tbn:ANd9GcRnQif9IYRsXoYE54oi9I_MIErCf9eCxXBvm5U2W5CNmjGN5-TO"/>
          <p:cNvPicPr>
            <a:picLocks noChangeAspect="1" noChangeArrowheads="1"/>
          </p:cNvPicPr>
          <p:nvPr/>
        </p:nvPicPr>
        <p:blipFill>
          <a:blip r:embed="rId4" cstate="print"/>
          <a:srcRect/>
          <a:stretch>
            <a:fillRect/>
          </a:stretch>
        </p:blipFill>
        <p:spPr bwMode="auto">
          <a:xfrm>
            <a:off x="5062538" y="4881563"/>
            <a:ext cx="971550" cy="1914525"/>
          </a:xfrm>
          <a:prstGeom prst="rect">
            <a:avLst/>
          </a:prstGeom>
          <a:noFill/>
          <a:ln w="9525">
            <a:noFill/>
            <a:miter lim="800000"/>
            <a:headEnd/>
            <a:tailEnd/>
          </a:ln>
        </p:spPr>
      </p:pic>
      <p:pic>
        <p:nvPicPr>
          <p:cNvPr id="27655" name="Picture 14" descr="http://cache.marriott.com/propertyimages/d/denap/phototour/denap_phototour48.jpg?Log=1"/>
          <p:cNvPicPr>
            <a:picLocks noChangeAspect="1" noChangeArrowheads="1"/>
          </p:cNvPicPr>
          <p:nvPr/>
        </p:nvPicPr>
        <p:blipFill>
          <a:blip r:embed="rId5" cstate="print"/>
          <a:srcRect/>
          <a:stretch>
            <a:fillRect/>
          </a:stretch>
        </p:blipFill>
        <p:spPr bwMode="auto">
          <a:xfrm>
            <a:off x="6257925" y="4933950"/>
            <a:ext cx="2470150" cy="1712913"/>
          </a:xfrm>
          <a:prstGeom prst="rect">
            <a:avLst/>
          </a:prstGeom>
          <a:noFill/>
          <a:ln w="9525">
            <a:noFill/>
            <a:miter lim="800000"/>
            <a:headEnd/>
            <a:tailEnd/>
          </a:ln>
        </p:spPr>
      </p:pic>
      <p:pic>
        <p:nvPicPr>
          <p:cNvPr id="27656" name="Picture 16" descr="http://t0.gstatic.com/images?q=tbn:ANd9GcTybx-my_v9eVlkNrxCoAix4e-0vriMYZ3HbM225d47mlZhg0I8"/>
          <p:cNvPicPr>
            <a:picLocks noChangeAspect="1" noChangeArrowheads="1"/>
          </p:cNvPicPr>
          <p:nvPr/>
        </p:nvPicPr>
        <p:blipFill>
          <a:blip r:embed="rId6" cstate="print"/>
          <a:srcRect/>
          <a:stretch>
            <a:fillRect/>
          </a:stretch>
        </p:blipFill>
        <p:spPr bwMode="auto">
          <a:xfrm>
            <a:off x="8081963" y="574675"/>
            <a:ext cx="2476500" cy="1847850"/>
          </a:xfrm>
          <a:prstGeom prst="rect">
            <a:avLst/>
          </a:prstGeom>
          <a:noFill/>
          <a:ln w="9525">
            <a:noFill/>
            <a:miter lim="800000"/>
            <a:headEnd/>
            <a:tailEnd/>
          </a:ln>
        </p:spPr>
      </p:pic>
      <p:pic>
        <p:nvPicPr>
          <p:cNvPr id="27657" name="Picture 18" descr="http://t0.gstatic.com/images?q=tbn:ANd9GcRrTYmobLtuaIbIIlwXdqouANziU0SubFOGzcidiwQd2wxSggu5"/>
          <p:cNvPicPr>
            <a:picLocks noChangeAspect="1" noChangeArrowheads="1"/>
          </p:cNvPicPr>
          <p:nvPr/>
        </p:nvPicPr>
        <p:blipFill>
          <a:blip r:embed="rId7" cstate="print"/>
          <a:srcRect/>
          <a:stretch>
            <a:fillRect/>
          </a:stretch>
        </p:blipFill>
        <p:spPr bwMode="auto">
          <a:xfrm>
            <a:off x="8491538" y="2536825"/>
            <a:ext cx="1847850" cy="246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smtClean="0">
                <a:solidFill>
                  <a:srgbClr val="7B9899"/>
                </a:solidFill>
              </a:rPr>
              <a:t>Besoins de plasticité</a:t>
            </a:r>
          </a:p>
        </p:txBody>
      </p:sp>
      <p:sp>
        <p:nvSpPr>
          <p:cNvPr id="83971" name="Rectangle 3"/>
          <p:cNvSpPr>
            <a:spLocks noGrp="1" noChangeArrowheads="1"/>
          </p:cNvSpPr>
          <p:nvPr>
            <p:ph sz="quarter" idx="1"/>
          </p:nvPr>
        </p:nvSpPr>
        <p:spPr/>
        <p:txBody>
          <a:bodyPr>
            <a:normAutofit/>
          </a:bodyPr>
          <a:lstStyle/>
          <a:p>
            <a:pPr marL="320022" indent="-320022" eaLnBrk="1" fontAlgn="auto" hangingPunct="1">
              <a:spcAft>
                <a:spcPts val="0"/>
              </a:spcAft>
              <a:buFont typeface="Wingdings 2"/>
              <a:buChar char=""/>
              <a:defRPr/>
            </a:pPr>
            <a:r>
              <a:rPr lang="fr-FR" dirty="0" smtClean="0"/>
              <a:t>Entre supports tactiles :</a:t>
            </a:r>
          </a:p>
          <a:p>
            <a:pPr marL="640043" lvl="1" indent="-320022" eaLnBrk="1" fontAlgn="auto" hangingPunct="1">
              <a:spcAft>
                <a:spcPts val="0"/>
              </a:spcAft>
              <a:buFont typeface="Wingdings"/>
              <a:buChar char=""/>
              <a:defRPr/>
            </a:pPr>
            <a:r>
              <a:rPr lang="fr-FR" dirty="0" smtClean="0"/>
              <a:t> de la table au mur, du téléphone au PC ?</a:t>
            </a:r>
          </a:p>
          <a:p>
            <a:pPr marL="640043" lvl="1" indent="-320022" eaLnBrk="1" fontAlgn="auto" hangingPunct="1">
              <a:spcAft>
                <a:spcPts val="0"/>
              </a:spcAft>
              <a:buNone/>
              <a:defRPr/>
            </a:pPr>
            <a:r>
              <a:rPr lang="fr-FR" dirty="0" smtClean="0"/>
              <a:t>- Différences de taille d’écran, différence de système, différences des capacités tactiles</a:t>
            </a:r>
          </a:p>
          <a:p>
            <a:pPr marL="640043" lvl="1" indent="-320022" eaLnBrk="1" fontAlgn="auto" hangingPunct="1">
              <a:spcAft>
                <a:spcPts val="0"/>
              </a:spcAft>
              <a:buFont typeface="Wingdings"/>
              <a:buChar char=""/>
              <a:defRPr/>
            </a:pPr>
            <a:endParaRPr lang="fr-FR" dirty="0" smtClean="0"/>
          </a:p>
          <a:p>
            <a:pPr marL="320022" indent="-320022" eaLnBrk="1" fontAlgn="auto" hangingPunct="1">
              <a:spcAft>
                <a:spcPts val="0"/>
              </a:spcAft>
              <a:buFont typeface="Wingdings 2"/>
              <a:buChar char=""/>
              <a:defRPr/>
            </a:pPr>
            <a:r>
              <a:rPr lang="fr-FR" dirty="0" smtClean="0"/>
              <a:t>Entre un support non tactile et un support tactile :</a:t>
            </a:r>
          </a:p>
          <a:p>
            <a:pPr marL="640043" lvl="1" indent="-320022" eaLnBrk="1" fontAlgn="auto" hangingPunct="1">
              <a:spcAft>
                <a:spcPts val="0"/>
              </a:spcAft>
              <a:buFont typeface="Wingdings"/>
              <a:buChar char=""/>
              <a:defRPr/>
            </a:pPr>
            <a:r>
              <a:rPr lang="fr-FR" dirty="0" smtClean="0"/>
              <a:t> quand changer l’interaction ? Pourquoi ?</a:t>
            </a:r>
          </a:p>
          <a:p>
            <a:pPr marL="640043" lvl="1" indent="-320022" eaLnBrk="1" fontAlgn="auto" hangingPunct="1">
              <a:spcAft>
                <a:spcPts val="0"/>
              </a:spcAft>
              <a:buFont typeface="Wingdings"/>
              <a:buChar char=""/>
              <a:defRPr/>
            </a:pPr>
            <a:r>
              <a:rPr lang="fr-FR" dirty="0" smtClean="0"/>
              <a:t> Impact sur la présentation ?</a:t>
            </a:r>
          </a:p>
          <a:p>
            <a:pPr marL="640043" lvl="1" indent="-320022" eaLnBrk="1" fontAlgn="auto" hangingPunct="1">
              <a:spcAft>
                <a:spcPts val="0"/>
              </a:spcAft>
              <a:buFont typeface="Wingdings"/>
              <a:buChar char=""/>
              <a:defRPr/>
            </a:pPr>
            <a:r>
              <a:rPr lang="fr-FR" dirty="0" smtClean="0"/>
              <a:t> Impact sur l’enchaînement des taches</a:t>
            </a:r>
          </a:p>
          <a:p>
            <a:pPr marL="640043" lvl="1" indent="-320022" eaLnBrk="1" fontAlgn="auto" hangingPunct="1">
              <a:spcAft>
                <a:spcPts val="0"/>
              </a:spcAft>
              <a:buNone/>
              <a:defRPr/>
            </a:pPr>
            <a:r>
              <a:rPr lang="fr-FR" dirty="0" smtClean="0"/>
              <a:t>- Différences de technique d’interaction, d’usage….</a:t>
            </a:r>
          </a:p>
          <a:p>
            <a:pPr marL="640043" lvl="1" indent="-320022" eaLnBrk="1" fontAlgn="auto" hangingPunct="1">
              <a:spcAft>
                <a:spcPts val="0"/>
              </a:spcAft>
              <a:buFont typeface="Wingdings"/>
              <a:buChar char=""/>
              <a:defRPr/>
            </a:pPr>
            <a:endParaRPr lang="fr-FR"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ism">
  <a:themeElements>
    <a:clrScheme name="">
      <a:dk1>
        <a:srgbClr val="919191"/>
      </a:dk1>
      <a:lt1>
        <a:srgbClr val="C3E1FF"/>
      </a:lt1>
      <a:dk2>
        <a:srgbClr val="244A96"/>
      </a:dk2>
      <a:lt2>
        <a:srgbClr val="FFFF00"/>
      </a:lt2>
      <a:accent1>
        <a:srgbClr val="FC0128"/>
      </a:accent1>
      <a:accent2>
        <a:srgbClr val="063DE8"/>
      </a:accent2>
      <a:accent3>
        <a:srgbClr val="ACB1C9"/>
      </a:accent3>
      <a:accent4>
        <a:srgbClr val="A6C0DA"/>
      </a:accent4>
      <a:accent5>
        <a:srgbClr val="FDAAAC"/>
      </a:accent5>
      <a:accent6>
        <a:srgbClr val="0536D2"/>
      </a:accent6>
      <a:hlink>
        <a:srgbClr val="00DFCA"/>
      </a:hlink>
      <a:folHlink>
        <a:srgbClr val="EAEC5E"/>
      </a:folHlink>
    </a:clrScheme>
    <a:fontScheme name="pr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A2C1FE"/>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prism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is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rism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ism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ism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ism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rism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20957</TotalTime>
  <Pages>11</Pages>
  <Words>2504</Words>
  <Application>Microsoft Office PowerPoint</Application>
  <PresentationFormat>Personnalisé</PresentationFormat>
  <Paragraphs>601</Paragraphs>
  <Slides>57</Slides>
  <Notes>9</Notes>
  <HiddenSlides>0</HiddenSlides>
  <MMClips>0</MMClips>
  <ScaleCrop>false</ScaleCrop>
  <HeadingPairs>
    <vt:vector size="6" baseType="variant">
      <vt:variant>
        <vt:lpstr>Thème</vt:lpstr>
      </vt:variant>
      <vt:variant>
        <vt:i4>2</vt:i4>
      </vt:variant>
      <vt:variant>
        <vt:lpstr>Serveurs OLE incorporés</vt:lpstr>
      </vt:variant>
      <vt:variant>
        <vt:i4>4</vt:i4>
      </vt:variant>
      <vt:variant>
        <vt:lpstr>Titres des diapositives</vt:lpstr>
      </vt:variant>
      <vt:variant>
        <vt:i4>57</vt:i4>
      </vt:variant>
    </vt:vector>
  </HeadingPairs>
  <TitlesOfParts>
    <vt:vector size="63" baseType="lpstr">
      <vt:lpstr>prism</vt:lpstr>
      <vt:lpstr>Civil</vt:lpstr>
      <vt:lpstr>Picture</vt:lpstr>
      <vt:lpstr>Document</vt:lpstr>
      <vt:lpstr>Image</vt:lpstr>
      <vt:lpstr>Clip</vt:lpstr>
      <vt:lpstr>  IHM  et plasticité  ou Adaptation des IHMs aux supports   </vt:lpstr>
      <vt:lpstr>Plasticité des interfaces</vt:lpstr>
      <vt:lpstr>Contenu du module</vt:lpstr>
      <vt:lpstr>Evaluation</vt:lpstr>
      <vt:lpstr> Motivations et exemples d’applications visées </vt:lpstr>
      <vt:lpstr>Besoins en plasticité</vt:lpstr>
      <vt:lpstr>Diversité  des supports : intéractions</vt:lpstr>
      <vt:lpstr>Plasticité des interfaces</vt:lpstr>
      <vt:lpstr>Besoins de plasticité</vt:lpstr>
      <vt:lpstr>Diversité  des supports : supports dédiés</vt:lpstr>
      <vt:lpstr>Plasticité des interfaces</vt:lpstr>
      <vt:lpstr>Besoins en plasticité</vt:lpstr>
      <vt:lpstr>Supports mobiles</vt:lpstr>
      <vt:lpstr>Besoin en plasticité</vt:lpstr>
      <vt:lpstr>Plasticité des interfaces</vt:lpstr>
      <vt:lpstr>Plasticité des interfaces</vt:lpstr>
      <vt:lpstr>Besoins en plasticité</vt:lpstr>
      <vt:lpstr>Plasticité des interfaces</vt:lpstr>
      <vt:lpstr>Espace problème</vt:lpstr>
      <vt:lpstr>Plastique pour qui et quand ?</vt:lpstr>
      <vt:lpstr>Premières Approches à la conception</vt:lpstr>
      <vt:lpstr>Premières Approche à l’exécution : </vt:lpstr>
      <vt:lpstr>Diapositive 23</vt:lpstr>
      <vt:lpstr>Démarche</vt:lpstr>
      <vt:lpstr>Interventions dans le module</vt:lpstr>
      <vt:lpstr> Bref aperçu concernant les acteurs</vt:lpstr>
      <vt:lpstr>Quand les organismes de normalisation s’y mettent …  W3C et OASIS </vt:lpstr>
      <vt:lpstr>W3C http://www.w3.org/standards/webdesign/</vt:lpstr>
      <vt:lpstr>Equipes et travaux en présence</vt:lpstr>
      <vt:lpstr>UIML http://www.uiml.org/</vt:lpstr>
      <vt:lpstr>Exemple UIML</vt:lpstr>
      <vt:lpstr>Quand les RIA sont inspirés</vt:lpstr>
      <vt:lpstr>Diapositive 33</vt:lpstr>
      <vt:lpstr>Diapositive 34</vt:lpstr>
      <vt:lpstr>Les solutions sur mobile</vt:lpstr>
      <vt:lpstr>Exigence des supports mobiles</vt:lpstr>
      <vt:lpstr>Open Plug Suite et Open Plus Studio</vt:lpstr>
      <vt:lpstr>Quand les chercheurs s’en mêlent…</vt:lpstr>
      <vt:lpstr>Equipes en présence</vt:lpstr>
      <vt:lpstr> Adaptation à la conception</vt:lpstr>
      <vt:lpstr>Un cadre de référence : CAMELEON</vt:lpstr>
      <vt:lpstr>Equipes et travaux en présence</vt:lpstr>
      <vt:lpstr>Diapositive 43</vt:lpstr>
      <vt:lpstr>Diapositive 44</vt:lpstr>
      <vt:lpstr>SERVFACE SERVICE ANNOTATIONS FOR USER INTERFACE COMPOSITION  PROJET EUROPÉEN HTTP://141.76.40.158/SERVFACE/</vt:lpstr>
      <vt:lpstr>Vue d’ensemble </vt:lpstr>
      <vt:lpstr>Equipes et travaux en présence</vt:lpstr>
      <vt:lpstr>Projet Européen UsiXML</vt:lpstr>
      <vt:lpstr>Equipes et travaux en présence</vt:lpstr>
      <vt:lpstr>Equipe UCL</vt:lpstr>
      <vt:lpstr>Equipe IIHM</vt:lpstr>
      <vt:lpstr>Equipe RAINBOW I3S</vt:lpstr>
      <vt:lpstr>Un modèle inspiré d’Arche pour les services </vt:lpstr>
      <vt:lpstr>Quid des assemblages</vt:lpstr>
      <vt:lpstr>Equipes et travaux en présence</vt:lpstr>
      <vt:lpstr>Diapositive 56</vt:lpstr>
      <vt:lpstr>Diapositive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Laboratoire PRiSM</dc:title>
  <dc:creator>Georges GARDARIN</dc:creator>
  <cp:lastModifiedBy>Anne-Marie Dery-Pinna</cp:lastModifiedBy>
  <cp:revision>1476</cp:revision>
  <cp:lastPrinted>2001-04-24T14:09:46Z</cp:lastPrinted>
  <dcterms:created xsi:type="dcterms:W3CDTF">1997-04-02T08:06:12Z</dcterms:created>
  <dcterms:modified xsi:type="dcterms:W3CDTF">2011-10-06T14:51:14Z</dcterms:modified>
</cp:coreProperties>
</file>