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87"/>
  </p:notesMasterIdLst>
  <p:handoutMasterIdLst>
    <p:handoutMasterId r:id="rId88"/>
  </p:handoutMasterIdLst>
  <p:sldIdLst>
    <p:sldId id="1003" r:id="rId3"/>
    <p:sldId id="397" r:id="rId4"/>
    <p:sldId id="825" r:id="rId5"/>
    <p:sldId id="967" r:id="rId6"/>
    <p:sldId id="969" r:id="rId7"/>
    <p:sldId id="966" r:id="rId8"/>
    <p:sldId id="892" r:id="rId9"/>
    <p:sldId id="891" r:id="rId10"/>
    <p:sldId id="691" r:id="rId11"/>
    <p:sldId id="346" r:id="rId12"/>
    <p:sldId id="979" r:id="rId13"/>
    <p:sldId id="826" r:id="rId14"/>
    <p:sldId id="785" r:id="rId15"/>
    <p:sldId id="827" r:id="rId16"/>
    <p:sldId id="786" r:id="rId17"/>
    <p:sldId id="828" r:id="rId18"/>
    <p:sldId id="787" r:id="rId19"/>
    <p:sldId id="829" r:id="rId20"/>
    <p:sldId id="759" r:id="rId21"/>
    <p:sldId id="790" r:id="rId22"/>
    <p:sldId id="841" r:id="rId23"/>
    <p:sldId id="842" r:id="rId24"/>
    <p:sldId id="980" r:id="rId25"/>
    <p:sldId id="862" r:id="rId26"/>
    <p:sldId id="844" r:id="rId27"/>
    <p:sldId id="863" r:id="rId28"/>
    <p:sldId id="864" r:id="rId29"/>
    <p:sldId id="978" r:id="rId30"/>
    <p:sldId id="999" r:id="rId31"/>
    <p:sldId id="865" r:id="rId32"/>
    <p:sldId id="866" r:id="rId33"/>
    <p:sldId id="876" r:id="rId34"/>
    <p:sldId id="878" r:id="rId35"/>
    <p:sldId id="879" r:id="rId36"/>
    <p:sldId id="981" r:id="rId37"/>
    <p:sldId id="880" r:id="rId38"/>
    <p:sldId id="881" r:id="rId39"/>
    <p:sldId id="882" r:id="rId40"/>
    <p:sldId id="984" r:id="rId41"/>
    <p:sldId id="988" r:id="rId42"/>
    <p:sldId id="897" r:id="rId43"/>
    <p:sldId id="883" r:id="rId44"/>
    <p:sldId id="898" r:id="rId45"/>
    <p:sldId id="899" r:id="rId46"/>
    <p:sldId id="900" r:id="rId47"/>
    <p:sldId id="901" r:id="rId48"/>
    <p:sldId id="903" r:id="rId49"/>
    <p:sldId id="904" r:id="rId50"/>
    <p:sldId id="905" r:id="rId51"/>
    <p:sldId id="906" r:id="rId52"/>
    <p:sldId id="907" r:id="rId53"/>
    <p:sldId id="989" r:id="rId54"/>
    <p:sldId id="908" r:id="rId55"/>
    <p:sldId id="986" r:id="rId56"/>
    <p:sldId id="909" r:id="rId57"/>
    <p:sldId id="912" r:id="rId58"/>
    <p:sldId id="913" r:id="rId59"/>
    <p:sldId id="914" r:id="rId60"/>
    <p:sldId id="915" r:id="rId61"/>
    <p:sldId id="916" r:id="rId62"/>
    <p:sldId id="917" r:id="rId63"/>
    <p:sldId id="918" r:id="rId64"/>
    <p:sldId id="990" r:id="rId65"/>
    <p:sldId id="919" r:id="rId66"/>
    <p:sldId id="920" r:id="rId67"/>
    <p:sldId id="921" r:id="rId68"/>
    <p:sldId id="922" r:id="rId69"/>
    <p:sldId id="923" r:id="rId70"/>
    <p:sldId id="924" r:id="rId71"/>
    <p:sldId id="1004" r:id="rId72"/>
    <p:sldId id="993" r:id="rId73"/>
    <p:sldId id="994" r:id="rId74"/>
    <p:sldId id="1000" r:id="rId75"/>
    <p:sldId id="1001" r:id="rId76"/>
    <p:sldId id="991" r:id="rId77"/>
    <p:sldId id="930" r:id="rId78"/>
    <p:sldId id="931" r:id="rId79"/>
    <p:sldId id="932" r:id="rId80"/>
    <p:sldId id="933" r:id="rId81"/>
    <p:sldId id="934" r:id="rId82"/>
    <p:sldId id="935" r:id="rId83"/>
    <p:sldId id="936" r:id="rId84"/>
    <p:sldId id="937" r:id="rId85"/>
    <p:sldId id="1002" r:id="rId86"/>
  </p:sldIdLst>
  <p:sldSz cx="11049000" cy="7620000"/>
  <p:notesSz cx="6669088" cy="9928225"/>
  <p:defaultTextStyle>
    <a:defPPr>
      <a:defRPr lang="en-GB"/>
    </a:defPPr>
    <a:lvl1pPr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E6FD0"/>
    <a:srgbClr val="FF0066"/>
    <a:srgbClr val="FFFFFF"/>
    <a:srgbClr val="FFFFCC"/>
    <a:srgbClr val="000000"/>
    <a:srgbClr val="000066"/>
    <a:srgbClr val="C3E1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2504" autoAdjust="0"/>
  </p:normalViewPr>
  <p:slideViewPr>
    <p:cSldViewPr snapToGrid="0">
      <p:cViewPr>
        <p:scale>
          <a:sx n="100" d="100"/>
          <a:sy n="100" d="100"/>
        </p:scale>
        <p:origin x="-1302" y="228"/>
      </p:cViewPr>
      <p:guideLst>
        <p:guide orient="horz" pos="2585"/>
        <p:guide pos="34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608"/>
    </p:cViewPr>
  </p:sorterViewPr>
  <p:notesViewPr>
    <p:cSldViewPr snapToGrid="0">
      <p:cViewPr>
        <p:scale>
          <a:sx n="100" d="100"/>
          <a:sy n="100" d="100"/>
        </p:scale>
        <p:origin x="-1074" y="3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5" name="Rectangle 3"/>
          <p:cNvSpPr>
            <a:spLocks noGrp="1" noChangeArrowheads="1"/>
          </p:cNvSpPr>
          <p:nvPr>
            <p:ph type="dt" sz="quarter"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defTabSz="762000">
              <a:defRPr sz="1000" b="0" i="1">
                <a:latin typeface="Arial" pitchFamily="34" charset="0"/>
              </a:defRPr>
            </a:lvl1pPr>
          </a:lstStyle>
          <a:p>
            <a:pPr>
              <a:defRPr/>
            </a:pPr>
            <a:endParaRPr lang="en-GB" altLang="en-GB"/>
          </a:p>
        </p:txBody>
      </p:sp>
      <p:sp>
        <p:nvSpPr>
          <p:cNvPr id="3076" name="Rectangle 4"/>
          <p:cNvSpPr>
            <a:spLocks noGrp="1" noChangeArrowheads="1"/>
          </p:cNvSpPr>
          <p:nvPr>
            <p:ph type="ftr" sz="quarter" idx="2"/>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7" name="Rectangle 5"/>
          <p:cNvSpPr>
            <a:spLocks noGrp="1" noChangeArrowheads="1"/>
          </p:cNvSpPr>
          <p:nvPr>
            <p:ph type="sldNum" sz="quarter" idx="3"/>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defTabSz="762000">
              <a:defRPr sz="1000" b="0" i="1">
                <a:latin typeface="Arial" pitchFamily="34" charset="0"/>
              </a:defRPr>
            </a:lvl1pPr>
          </a:lstStyle>
          <a:p>
            <a:pPr>
              <a:defRPr/>
            </a:pPr>
            <a:fld id="{6404AED4-0F50-4475-9975-3028B95D4685}" type="slidenum">
              <a:rPr lang="en-GB" altLang="en-GB"/>
              <a:pPr>
                <a:defRPr/>
              </a:pPr>
              <a:t>‹N°›</a:t>
            </a:fld>
            <a:endParaRPr lang="en-GB" alt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1" name="Rectangle 3"/>
          <p:cNvSpPr>
            <a:spLocks noGrp="1" noChangeArrowheads="1"/>
          </p:cNvSpPr>
          <p:nvPr>
            <p:ph type="dt"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a:lnSpc>
                <a:spcPct val="100000"/>
              </a:lnSpc>
              <a:defRPr sz="1000" b="0" i="1">
                <a:latin typeface="Times New Roman" pitchFamily="18" charset="0"/>
              </a:defRPr>
            </a:lvl1pPr>
          </a:lstStyle>
          <a:p>
            <a:pPr>
              <a:defRPr/>
            </a:pPr>
            <a:endParaRPr lang="en-GB" altLang="en-GB"/>
          </a:p>
        </p:txBody>
      </p:sp>
      <p:sp>
        <p:nvSpPr>
          <p:cNvPr id="2052" name="Rectangle 4"/>
          <p:cNvSpPr>
            <a:spLocks noGrp="1" noChangeArrowheads="1"/>
          </p:cNvSpPr>
          <p:nvPr>
            <p:ph type="ftr" sz="quarter" idx="4"/>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3" name="Rectangle 5"/>
          <p:cNvSpPr>
            <a:spLocks noGrp="1" noChangeArrowheads="1"/>
          </p:cNvSpPr>
          <p:nvPr>
            <p:ph type="sldNum" sz="quarter" idx="5"/>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a:lnSpc>
                <a:spcPct val="100000"/>
              </a:lnSpc>
              <a:defRPr sz="1000" b="0" i="1">
                <a:latin typeface="Times New Roman" pitchFamily="18" charset="0"/>
              </a:defRPr>
            </a:lvl1pPr>
          </a:lstStyle>
          <a:p>
            <a:pPr>
              <a:defRPr/>
            </a:pPr>
            <a:fld id="{284037E1-0BE6-456E-AA45-75025F481B4D}" type="slidenum">
              <a:rPr lang="en-GB" altLang="en-GB"/>
              <a:pPr>
                <a:defRPr/>
              </a:pPr>
              <a:t>‹N°›</a:t>
            </a:fld>
            <a:endParaRPr lang="en-GB" altLang="en-GB"/>
          </a:p>
        </p:txBody>
      </p:sp>
      <p:sp>
        <p:nvSpPr>
          <p:cNvPr id="136198" name="Rectangle 6"/>
          <p:cNvSpPr>
            <a:spLocks noGrp="1" noRot="1" noChangeAspect="1" noChangeArrowheads="1" noTextEdit="1"/>
          </p:cNvSpPr>
          <p:nvPr>
            <p:ph type="sldImg" idx="2"/>
          </p:nvPr>
        </p:nvSpPr>
        <p:spPr bwMode="auto">
          <a:xfrm>
            <a:off x="544513" y="638175"/>
            <a:ext cx="5581650" cy="3849688"/>
          </a:xfrm>
          <a:prstGeom prst="rect">
            <a:avLst/>
          </a:prstGeom>
          <a:noFill/>
          <a:ln w="9525">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0A15482A-D1F2-4C03-966D-1F57FB2CEDCC}" type="slidenum">
              <a:rPr lang="en-GB" altLang="en-GB" smtClean="0"/>
              <a:pPr/>
              <a:t>33</a:t>
            </a:fld>
            <a:endParaRPr lang="en-GB" altLang="en-GB" smtClean="0"/>
          </a:p>
        </p:txBody>
      </p:sp>
      <p:sp>
        <p:nvSpPr>
          <p:cNvPr id="137219"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7220" name="Rectangle 3"/>
          <p:cNvSpPr txBox="1">
            <a:spLocks noGrp="1" noChangeArrowheads="1"/>
          </p:cNvSpPr>
          <p:nvPr>
            <p:ph type="body"/>
          </p:nvPr>
        </p:nvSpPr>
        <p:spPr bwMode="auto">
          <a:xfrm>
            <a:off x="666750" y="4716463"/>
            <a:ext cx="5230813" cy="4527550"/>
          </a:xfrm>
          <a:prstGeom prst="rect">
            <a:avLst/>
          </a:prstGeom>
          <a:noFill/>
          <a:ln>
            <a:round/>
            <a:headEnd/>
            <a:tailEnd/>
          </a:ln>
        </p:spPr>
        <p:txBody>
          <a:bodyPr wrap="none" anchor="ct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DFC70007-E1E7-4CCE-BA5E-1725384A66E4}" type="slidenum">
              <a:rPr lang="en-US" smtClean="0"/>
              <a:pPr/>
              <a:t>51</a:t>
            </a:fld>
            <a:endParaRPr lang="en-US" smtClean="0"/>
          </a:p>
        </p:txBody>
      </p:sp>
      <p:sp>
        <p:nvSpPr>
          <p:cNvPr id="146435" name="Rectangle 2"/>
          <p:cNvSpPr>
            <a:spLocks noGrp="1" noRot="1" noChangeAspect="1" noChangeArrowheads="1" noTextEdit="1"/>
          </p:cNvSpPr>
          <p:nvPr>
            <p:ph type="sldImg"/>
          </p:nvPr>
        </p:nvSpPr>
        <p:spPr>
          <a:xfrm>
            <a:off x="635000" y="744538"/>
            <a:ext cx="5395913" cy="3722687"/>
          </a:xfrm>
        </p:spPr>
      </p:sp>
      <p:sp>
        <p:nvSpPr>
          <p:cNvPr id="146436" name="Rectangle 3"/>
          <p:cNvSpPr>
            <a:spLocks noGrp="1" noChangeArrowheads="1"/>
          </p:cNvSpPr>
          <p:nvPr>
            <p:ph type="body" idx="1"/>
          </p:nvPr>
        </p:nvSpPr>
        <p:spPr bwMode="auto">
          <a:xfrm>
            <a:off x="889000" y="4716463"/>
            <a:ext cx="4891088" cy="4467225"/>
          </a:xfrm>
          <a:prstGeom prst="rect">
            <a:avLst/>
          </a:prstGeom>
          <a:noFill/>
          <a:ln>
            <a:miter lim="800000"/>
            <a:headEnd/>
            <a:tailEnd/>
          </a:ln>
        </p:spPr>
        <p:txBody>
          <a:bodyPr/>
          <a:lstStyle/>
          <a:p>
            <a:pPr marL="228600" indent="-228600"/>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p>
            <a:fld id="{CCE9AA28-DF9D-438E-8D2D-F2F5CAB21F23}" type="slidenum">
              <a:rPr lang="en-GB" altLang="en-GB" smtClean="0"/>
              <a:pPr/>
              <a:t>55</a:t>
            </a:fld>
            <a:endParaRPr lang="en-GB" altLang="en-GB" smtClean="0"/>
          </a:p>
        </p:txBody>
      </p:sp>
      <p:sp>
        <p:nvSpPr>
          <p:cNvPr id="148483" name="Rectangle 2"/>
          <p:cNvSpPr>
            <a:spLocks noGrp="1" noRot="1" noChangeAspect="1" noChangeArrowheads="1" noTextEdit="1"/>
          </p:cNvSpPr>
          <p:nvPr>
            <p:ph type="sldImg"/>
          </p:nvPr>
        </p:nvSpPr>
        <p:spPr>
          <a:xfrm>
            <a:off x="636588" y="744538"/>
            <a:ext cx="5397500" cy="3722687"/>
          </a:xfrm>
        </p:spPr>
      </p:sp>
      <p:sp>
        <p:nvSpPr>
          <p:cNvPr id="148484"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51555"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5257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p:spPr>
        <p:txBody>
          <a:bodyPr/>
          <a:lstStyle/>
          <a:p>
            <a:fld id="{6717961E-048A-4F49-A7D4-6E7A07015E8F}" type="slidenum">
              <a:rPr lang="en-GB" altLang="en-GB" smtClean="0"/>
              <a:pPr/>
              <a:t>58</a:t>
            </a:fld>
            <a:endParaRPr lang="en-GB" altLang="en-GB" smtClean="0"/>
          </a:p>
        </p:txBody>
      </p:sp>
      <p:sp>
        <p:nvSpPr>
          <p:cNvPr id="153603" name="Rectangle 2"/>
          <p:cNvSpPr>
            <a:spLocks noGrp="1" noRot="1" noChangeAspect="1" noChangeArrowheads="1" noTextEdit="1"/>
          </p:cNvSpPr>
          <p:nvPr>
            <p:ph type="sldImg"/>
          </p:nvPr>
        </p:nvSpPr>
        <p:spPr>
          <a:xfrm>
            <a:off x="636588" y="744538"/>
            <a:ext cx="5397500" cy="3722687"/>
          </a:xfrm>
        </p:spPr>
      </p:sp>
      <p:sp>
        <p:nvSpPr>
          <p:cNvPr id="153604"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p:spPr>
        <p:txBody>
          <a:bodyPr/>
          <a:lstStyle/>
          <a:p>
            <a:fld id="{BB2B1E48-43DA-43A6-86B4-CFD575D81EC5}" type="slidenum">
              <a:rPr lang="en-GB" altLang="en-GB" smtClean="0"/>
              <a:pPr/>
              <a:t>59</a:t>
            </a:fld>
            <a:endParaRPr lang="en-GB" altLang="en-GB" smtClean="0"/>
          </a:p>
        </p:txBody>
      </p:sp>
      <p:sp>
        <p:nvSpPr>
          <p:cNvPr id="154627" name="Rectangle 2"/>
          <p:cNvSpPr>
            <a:spLocks noGrp="1" noRot="1" noChangeAspect="1" noChangeArrowheads="1" noTextEdit="1"/>
          </p:cNvSpPr>
          <p:nvPr>
            <p:ph type="sldImg"/>
          </p:nvPr>
        </p:nvSpPr>
        <p:spPr>
          <a:xfrm>
            <a:off x="636588" y="744538"/>
            <a:ext cx="5397500" cy="3722687"/>
          </a:xfrm>
        </p:spPr>
      </p:sp>
      <p:sp>
        <p:nvSpPr>
          <p:cNvPr id="154628"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p:spPr>
        <p:txBody>
          <a:bodyPr/>
          <a:lstStyle/>
          <a:p>
            <a:fld id="{491E0773-8A42-4C37-9DC6-38521E908389}" type="slidenum">
              <a:rPr lang="en-GB" altLang="en-GB" smtClean="0"/>
              <a:pPr/>
              <a:t>60</a:t>
            </a:fld>
            <a:endParaRPr lang="en-GB" altLang="en-GB" smtClean="0"/>
          </a:p>
        </p:txBody>
      </p:sp>
      <p:sp>
        <p:nvSpPr>
          <p:cNvPr id="155651" name="Rectangle 2"/>
          <p:cNvSpPr>
            <a:spLocks noGrp="1" noRot="1" noChangeAspect="1" noChangeArrowheads="1" noTextEdit="1"/>
          </p:cNvSpPr>
          <p:nvPr>
            <p:ph type="sldImg"/>
          </p:nvPr>
        </p:nvSpPr>
        <p:spPr>
          <a:xfrm>
            <a:off x="636588" y="744538"/>
            <a:ext cx="5397500" cy="3722687"/>
          </a:xfrm>
        </p:spPr>
      </p:sp>
      <p:sp>
        <p:nvSpPr>
          <p:cNvPr id="155652"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p:spPr>
        <p:txBody>
          <a:bodyPr/>
          <a:lstStyle/>
          <a:p>
            <a:fld id="{85558A6A-902C-438B-A2F5-C4B8A477585E}" type="slidenum">
              <a:rPr lang="en-GB" altLang="en-GB" smtClean="0"/>
              <a:pPr/>
              <a:t>61</a:t>
            </a:fld>
            <a:endParaRPr lang="en-GB" altLang="en-GB" smtClean="0"/>
          </a:p>
        </p:txBody>
      </p:sp>
      <p:sp>
        <p:nvSpPr>
          <p:cNvPr id="156675" name="Rectangle 2"/>
          <p:cNvSpPr>
            <a:spLocks noGrp="1" noRot="1" noChangeAspect="1" noChangeArrowheads="1" noTextEdit="1"/>
          </p:cNvSpPr>
          <p:nvPr>
            <p:ph type="sldImg"/>
          </p:nvPr>
        </p:nvSpPr>
        <p:spPr>
          <a:xfrm>
            <a:off x="636588" y="744538"/>
            <a:ext cx="5397500" cy="3722687"/>
          </a:xfrm>
        </p:spPr>
      </p:sp>
      <p:sp>
        <p:nvSpPr>
          <p:cNvPr id="156676"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p:sp>
      <p:sp>
        <p:nvSpPr>
          <p:cNvPr id="15769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7700" name="Espace réservé du numéro de diapositive 3"/>
          <p:cNvSpPr>
            <a:spLocks noGrp="1"/>
          </p:cNvSpPr>
          <p:nvPr>
            <p:ph type="sldNum" sz="quarter" idx="5"/>
          </p:nvPr>
        </p:nvSpPr>
        <p:spPr>
          <a:noFill/>
        </p:spPr>
        <p:txBody>
          <a:bodyPr/>
          <a:lstStyle/>
          <a:p>
            <a:fld id="{0E596604-3355-4777-9F32-8F6E53DF86FF}" type="slidenum">
              <a:rPr lang="fr-FR" smtClean="0"/>
              <a:pPr/>
              <a:t>64</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AD76F2C5-8CC2-4028-AFEC-B5550C6CC074}" type="slidenum">
              <a:rPr lang="en-GB" altLang="en-GB" smtClean="0"/>
              <a:pPr/>
              <a:t>34</a:t>
            </a:fld>
            <a:endParaRPr lang="en-GB" altLang="en-GB" smtClean="0"/>
          </a:p>
        </p:txBody>
      </p:sp>
      <p:sp>
        <p:nvSpPr>
          <p:cNvPr id="138243"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8244" name="Text Box 3"/>
          <p:cNvSpPr txBox="1">
            <a:spLocks noGrp="1" noChangeArrowheads="1"/>
          </p:cNvSpPr>
          <p:nvPr>
            <p:ph type="body"/>
          </p:nvPr>
        </p:nvSpPr>
        <p:spPr bwMode="auto">
          <a:xfrm>
            <a:off x="666750" y="4910138"/>
            <a:ext cx="5280025" cy="4464050"/>
          </a:xfrm>
          <a:prstGeom prst="rect">
            <a:avLst/>
          </a:prstGeom>
          <a:noFill/>
          <a:ln>
            <a:round/>
            <a:headEnd/>
            <a:tailEnd/>
          </a:ln>
        </p:spPr>
        <p:txBody>
          <a:bodyPr lIns="0" tIns="35280" rIns="0" bIns="0"/>
          <a:lstStyle/>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Macromedia 2004 -&gt; Adobe 2005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silverlight 2006</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javascript 1995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Xmlhttprequest 1999 dans IE5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p:sp>
      <p:sp>
        <p:nvSpPr>
          <p:cNvPr id="158723"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8724" name="Espace réservé du numéro de diapositive 3"/>
          <p:cNvSpPr>
            <a:spLocks noGrp="1"/>
          </p:cNvSpPr>
          <p:nvPr>
            <p:ph type="sldNum" sz="quarter" idx="5"/>
          </p:nvPr>
        </p:nvSpPr>
        <p:spPr>
          <a:noFill/>
        </p:spPr>
        <p:txBody>
          <a:bodyPr/>
          <a:lstStyle/>
          <a:p>
            <a:fld id="{8D2C826E-A4E8-4DB7-AF4D-30C019B8865E}" type="slidenum">
              <a:rPr lang="fr-FR" smtClean="0"/>
              <a:pPr/>
              <a:t>67</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p:sp>
      <p:sp>
        <p:nvSpPr>
          <p:cNvPr id="15974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r>
              <a:rPr lang="fr-FR" b="1" smtClean="0">
                <a:solidFill>
                  <a:srgbClr val="000000"/>
                </a:solidFill>
              </a:rPr>
              <a:t>Raffinement de l’IHM, (op. </a:t>
            </a:r>
            <a:r>
              <a:rPr lang="fr-FR" b="1" i="1" smtClean="0">
                <a:solidFill>
                  <a:srgbClr val="000000"/>
                </a:solidFill>
              </a:rPr>
              <a:t>UNION</a:t>
            </a:r>
            <a:r>
              <a:rPr lang="fr-FR" b="1" smtClean="0">
                <a:solidFill>
                  <a:srgbClr val="000000"/>
                </a:solidFill>
              </a:rPr>
              <a:t>) </a:t>
            </a:r>
            <a:endParaRPr lang="fr-FR" smtClean="0"/>
          </a:p>
        </p:txBody>
      </p:sp>
      <p:sp>
        <p:nvSpPr>
          <p:cNvPr id="159748" name="Espace réservé du numéro de diapositive 3"/>
          <p:cNvSpPr>
            <a:spLocks noGrp="1"/>
          </p:cNvSpPr>
          <p:nvPr>
            <p:ph type="sldNum" sz="quarter" idx="5"/>
          </p:nvPr>
        </p:nvSpPr>
        <p:spPr>
          <a:noFill/>
        </p:spPr>
        <p:txBody>
          <a:bodyPr/>
          <a:lstStyle/>
          <a:p>
            <a:fld id="{33E58995-A20C-4111-B935-A428B43C8487}" type="slidenum">
              <a:rPr lang="fr-FR" smtClean="0"/>
              <a:pPr/>
              <a:t>69</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p:sp>
      <p:sp>
        <p:nvSpPr>
          <p:cNvPr id="16486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p:sp>
      <p:sp>
        <p:nvSpPr>
          <p:cNvPr id="16589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image des diapositives 1"/>
          <p:cNvSpPr>
            <a:spLocks noGrp="1" noRot="1" noChangeAspect="1" noTextEdit="1"/>
          </p:cNvSpPr>
          <p:nvPr>
            <p:ph type="sldImg"/>
          </p:nvPr>
        </p:nvSpPr>
        <p:spPr/>
      </p:sp>
      <p:sp>
        <p:nvSpPr>
          <p:cNvPr id="166915"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p:sp>
      <p:sp>
        <p:nvSpPr>
          <p:cNvPr id="16793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p:sp>
      <p:sp>
        <p:nvSpPr>
          <p:cNvPr id="168963"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716463"/>
            <a:ext cx="5335588" cy="4467225"/>
          </a:xfrm>
          <a:prstGeom prst="rect">
            <a:avLst/>
          </a:prstGeom>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4037E1-0BE6-456E-AA45-75025F481B4D}" type="slidenum">
              <a:rPr lang="en-GB" altLang="en-GB" smtClean="0"/>
              <a:pPr>
                <a:defRPr/>
              </a:pPr>
              <a:t>43</a:t>
            </a:fld>
            <a:endParaRPr lang="en-GB" alt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image des diapositives 1"/>
          <p:cNvSpPr>
            <a:spLocks noGrp="1" noRot="1" noChangeAspect="1" noTextEdit="1"/>
          </p:cNvSpPr>
          <p:nvPr>
            <p:ph type="sldImg"/>
          </p:nvPr>
        </p:nvSpPr>
        <p:spPr/>
      </p:sp>
      <p:sp>
        <p:nvSpPr>
          <p:cNvPr id="16998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p:sp>
      <p:sp>
        <p:nvSpPr>
          <p:cNvPr id="17101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p:spPr>
        <p:txBody>
          <a:bodyPr/>
          <a:lstStyle/>
          <a:p>
            <a:fld id="{021AD5E4-7BFA-4EB9-872F-56A087980109}" type="slidenum">
              <a:rPr lang="en-GB" altLang="en-GB" smtClean="0"/>
              <a:pPr/>
              <a:t>44</a:t>
            </a:fld>
            <a:endParaRPr lang="en-GB" altLang="en-GB" smtClean="0"/>
          </a:p>
        </p:txBody>
      </p:sp>
      <p:sp>
        <p:nvSpPr>
          <p:cNvPr id="139267" name="Rectangle 2"/>
          <p:cNvSpPr>
            <a:spLocks noGrp="1" noRot="1" noChangeAspect="1" noChangeArrowheads="1" noTextEdit="1"/>
          </p:cNvSpPr>
          <p:nvPr>
            <p:ph type="sldImg"/>
          </p:nvPr>
        </p:nvSpPr>
        <p:spPr>
          <a:xfrm>
            <a:off x="636588" y="744538"/>
            <a:ext cx="5397500" cy="3722687"/>
          </a:xfrm>
        </p:spPr>
      </p:sp>
      <p:sp>
        <p:nvSpPr>
          <p:cNvPr id="139268" name="Rectangle 3"/>
          <p:cNvSpPr>
            <a:spLocks noGrp="1" noChangeArrowheads="1"/>
          </p:cNvSpPr>
          <p:nvPr>
            <p:ph type="body" idx="1"/>
          </p:nvPr>
        </p:nvSpPr>
        <p:spPr bwMode="auto">
          <a:xfrm>
            <a:off x="889000" y="6799263"/>
            <a:ext cx="1163638" cy="298450"/>
          </a:xfrm>
          <a:prstGeom prst="rect">
            <a:avLst/>
          </a:prstGeom>
          <a:solidFill>
            <a:srgbClr val="FFFFFF"/>
          </a:solidFill>
          <a:ln>
            <a:solidFill>
              <a:srgbClr val="000000"/>
            </a:solidFill>
            <a:miter lim="800000"/>
            <a:headEnd/>
            <a:tailEnd/>
          </a:ln>
        </p:spPr>
        <p:txBody>
          <a:bodyPr/>
          <a:lstStyle/>
          <a:p>
            <a:pPr defTabSz="971550"/>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462C217-C754-43F9-B03D-F33DD01A0CC5}" type="slidenum">
              <a:rPr lang="en-US" smtClean="0"/>
              <a:pPr/>
              <a:t>45</a:t>
            </a:fld>
            <a:endParaRPr lang="en-US" smtClean="0"/>
          </a:p>
        </p:txBody>
      </p:sp>
      <p:sp>
        <p:nvSpPr>
          <p:cNvPr id="140291" name="Rectangle 2050"/>
          <p:cNvSpPr>
            <a:spLocks noGrp="1" noRot="1" noChangeAspect="1" noChangeArrowheads="1" noTextEdit="1"/>
          </p:cNvSpPr>
          <p:nvPr>
            <p:ph type="sldImg"/>
          </p:nvPr>
        </p:nvSpPr>
        <p:spPr>
          <a:xfrm>
            <a:off x="3175" y="304800"/>
            <a:ext cx="6656388" cy="4592638"/>
          </a:xfrm>
        </p:spPr>
      </p:sp>
      <p:sp>
        <p:nvSpPr>
          <p:cNvPr id="140292" name="Rectangle 2051"/>
          <p:cNvSpPr>
            <a:spLocks noGrp="1" noChangeArrowheads="1"/>
          </p:cNvSpPr>
          <p:nvPr>
            <p:ph type="body" idx="1"/>
          </p:nvPr>
        </p:nvSpPr>
        <p:spPr bwMode="auto">
          <a:xfrm>
            <a:off x="411163" y="5243513"/>
            <a:ext cx="5821362" cy="3657600"/>
          </a:xfrm>
          <a:prstGeom prst="rect">
            <a:avLst/>
          </a:prstGeom>
          <a:noFill/>
          <a:ln>
            <a:miter lim="800000"/>
            <a:headEnd/>
            <a:tailEnd/>
          </a:ln>
        </p:spPr>
        <p:txBody>
          <a:bodyPr/>
          <a:lstStyle/>
          <a:p>
            <a:pPr marL="171450" indent="-171450"/>
            <a:r>
              <a:rPr lang="de-DE" smtClean="0"/>
              <a:t>Try not to present too much about SAP and our technology but more general on mobile application development and what‘s missing</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DC2FE05-9760-4C0B-88D1-E1D2F3F520DC}" type="slidenum">
              <a:rPr lang="en-US" smtClean="0"/>
              <a:pPr/>
              <a:t>46</a:t>
            </a:fld>
            <a:endParaRPr lang="en-US" smtClean="0"/>
          </a:p>
        </p:txBody>
      </p:sp>
      <p:sp>
        <p:nvSpPr>
          <p:cNvPr id="141315" name="Rectangle 2"/>
          <p:cNvSpPr>
            <a:spLocks noGrp="1" noRot="1" noChangeAspect="1" noChangeArrowheads="1" noTextEdit="1"/>
          </p:cNvSpPr>
          <p:nvPr>
            <p:ph type="sldImg"/>
          </p:nvPr>
        </p:nvSpPr>
        <p:spPr>
          <a:xfrm>
            <a:off x="1588" y="304800"/>
            <a:ext cx="6657975" cy="4592638"/>
          </a:xfrm>
        </p:spPr>
      </p:sp>
      <p:sp>
        <p:nvSpPr>
          <p:cNvPr id="141316" name="Rectangle 3"/>
          <p:cNvSpPr>
            <a:spLocks noGrp="1" noChangeArrowheads="1"/>
          </p:cNvSpPr>
          <p:nvPr>
            <p:ph type="body" idx="1"/>
          </p:nvPr>
        </p:nvSpPr>
        <p:spPr bwMode="auto">
          <a:xfrm>
            <a:off x="414338" y="5248275"/>
            <a:ext cx="5818187" cy="3652838"/>
          </a:xfrm>
          <a:prstGeom prst="rect">
            <a:avLst/>
          </a:prstGeom>
          <a:noFill/>
          <a:ln>
            <a:miter lim="800000"/>
            <a:headEnd/>
            <a:tailEnd/>
          </a:ln>
        </p:spPr>
        <p:txBody>
          <a:bodyPr lIns="86378" tIns="43189" rIns="86378" bIns="43189"/>
          <a:lstStyle/>
          <a:p>
            <a:pPr marL="171450" indent="-171450"/>
            <a:r>
              <a:rPr lang="de-DE" b="1" smtClean="0"/>
              <a:t>Ziel der Folie:</a:t>
            </a:r>
          </a:p>
          <a:p>
            <a:pPr marL="400050" lvl="1" indent="-114300">
              <a:buFontTx/>
              <a:buChar char="•"/>
            </a:pPr>
            <a:r>
              <a:rPr lang="de-DE" smtClean="0"/>
              <a:t>Einführung der allgemeinen Zielsetzung für das Projekts</a:t>
            </a:r>
          </a:p>
          <a:p>
            <a:pPr marL="628650" lvl="2" indent="-114300">
              <a:buFontTx/>
              <a:buChar char="•"/>
            </a:pPr>
            <a:r>
              <a:rPr lang="de-DE" smtClean="0"/>
              <a:t>kosteneffizient – keine Individuallösungen</a:t>
            </a:r>
          </a:p>
          <a:p>
            <a:pPr marL="628650" lvl="2" indent="-114300">
              <a:buFontTx/>
              <a:buChar char="•"/>
            </a:pPr>
            <a:r>
              <a:rPr lang="de-DE" smtClean="0"/>
              <a:t>benutzbar – einheitliche Benutzungsschnittstellen</a:t>
            </a:r>
          </a:p>
          <a:p>
            <a:pPr marL="628650" lvl="2" indent="-114300">
              <a:buFontTx/>
              <a:buChar char="•"/>
            </a:pPr>
            <a:r>
              <a:rPr lang="de-DE" smtClean="0"/>
              <a:t>geräteunabhängig – Adaption der Anwendungen in Bezug auf Geräte/Kontext</a:t>
            </a:r>
          </a:p>
          <a:p>
            <a:pPr marL="171450" indent="-171450"/>
            <a:endParaRPr lang="de-DE" b="1" smtClean="0"/>
          </a:p>
          <a:p>
            <a:pPr marL="171450" indent="-171450"/>
            <a:r>
              <a:rPr lang="de-DE" b="1" smtClean="0"/>
              <a:t>Achtung:</a:t>
            </a:r>
            <a:r>
              <a:rPr lang="de-DE" smtClean="0"/>
              <a:t> Bild aus einem älteren Corporate Profile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B47D970-DFF6-4932-82F1-B91BE1D813A2}" type="slidenum">
              <a:rPr lang="en-US" smtClean="0"/>
              <a:pPr/>
              <a:t>47</a:t>
            </a:fld>
            <a:endParaRPr lang="en-US" smtClean="0"/>
          </a:p>
        </p:txBody>
      </p:sp>
      <p:sp>
        <p:nvSpPr>
          <p:cNvPr id="143363" name="Rectangle 1026"/>
          <p:cNvSpPr>
            <a:spLocks noGrp="1" noRot="1" noChangeAspect="1" noChangeArrowheads="1" noTextEdit="1"/>
          </p:cNvSpPr>
          <p:nvPr>
            <p:ph type="sldImg"/>
          </p:nvPr>
        </p:nvSpPr>
        <p:spPr>
          <a:xfrm>
            <a:off x="4763" y="307975"/>
            <a:ext cx="6651625" cy="4589463"/>
          </a:xfrm>
        </p:spPr>
      </p:sp>
      <p:sp>
        <p:nvSpPr>
          <p:cNvPr id="143364" name="Rectangle 1027"/>
          <p:cNvSpPr>
            <a:spLocks noGrp="1" noChangeArrowheads="1"/>
          </p:cNvSpPr>
          <p:nvPr>
            <p:ph type="body" idx="1"/>
          </p:nvPr>
        </p:nvSpPr>
        <p:spPr bwMode="auto">
          <a:xfrm>
            <a:off x="411163" y="5243513"/>
            <a:ext cx="5821362" cy="3657600"/>
          </a:xfrm>
          <a:prstGeom prst="rect">
            <a:avLst/>
          </a:prstGeom>
          <a:noFill/>
          <a:ln>
            <a:miter lim="800000"/>
            <a:headEnd/>
            <a:tailEnd/>
          </a:ln>
        </p:spPr>
        <p:txBody>
          <a:bodyPr/>
          <a:lstStyle/>
          <a:p>
            <a:pPr marL="400050" lvl="1" indent="-114300"/>
            <a:r>
              <a:rPr lang="de-DE" b="1" smtClean="0"/>
              <a:t>Ziel der Folie:</a:t>
            </a:r>
          </a:p>
          <a:p>
            <a:pPr marL="628650" lvl="2" indent="-114300">
              <a:buFontTx/>
              <a:buChar char="•"/>
            </a:pPr>
            <a:r>
              <a:rPr lang="de-DE" smtClean="0"/>
              <a:t>Automatische Adaption erzeugt eine </a:t>
            </a:r>
            <a:r>
              <a:rPr lang="de-DE" b="1" smtClean="0"/>
              <a:t>zu komplizierte 1:1 Abbildung </a:t>
            </a:r>
            <a:r>
              <a:rPr lang="de-DE" smtClean="0"/>
              <a:t>der ursprünglichen Anwendung</a:t>
            </a:r>
          </a:p>
          <a:p>
            <a:pPr marL="628650" lvl="2" indent="-114300">
              <a:buFontTx/>
              <a:buChar char="•"/>
            </a:pPr>
            <a:endParaRPr lang="de-DE" smtClean="0"/>
          </a:p>
          <a:p>
            <a:pPr marL="400050" lvl="1" indent="-114300"/>
            <a:r>
              <a:rPr lang="de-DE" b="1" smtClean="0"/>
              <a:t>Randbemerkung:</a:t>
            </a:r>
          </a:p>
          <a:p>
            <a:pPr marL="628650" lvl="2" indent="-114300">
              <a:buFontTx/>
              <a:buChar char="•"/>
            </a:pPr>
            <a:r>
              <a:rPr lang="de-DE" smtClean="0"/>
              <a:t>Die automatische Umsetzung von HTML Seiten nach WML war unserer Meinung nach der Killer für WAP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7CBDA87-E07C-4692-936E-6C68869DCA7C}" type="slidenum">
              <a:rPr lang="en-US" smtClean="0"/>
              <a:pPr/>
              <a:t>48</a:t>
            </a:fld>
            <a:endParaRPr lang="en-US" smtClean="0"/>
          </a:p>
        </p:txBody>
      </p:sp>
      <p:sp>
        <p:nvSpPr>
          <p:cNvPr id="144387" name="Rectangle 2050"/>
          <p:cNvSpPr>
            <a:spLocks noGrp="1" noRot="1" noChangeAspect="1" noChangeArrowheads="1" noTextEdit="1"/>
          </p:cNvSpPr>
          <p:nvPr>
            <p:ph type="sldImg"/>
          </p:nvPr>
        </p:nvSpPr>
        <p:spPr>
          <a:xfrm>
            <a:off x="1588" y="304800"/>
            <a:ext cx="6657975" cy="4592638"/>
          </a:xfrm>
        </p:spPr>
      </p:sp>
      <p:sp>
        <p:nvSpPr>
          <p:cNvPr id="144388" name="Rectangle 2051"/>
          <p:cNvSpPr>
            <a:spLocks noGrp="1" noChangeArrowheads="1"/>
          </p:cNvSpPr>
          <p:nvPr>
            <p:ph type="body" idx="1"/>
          </p:nvPr>
        </p:nvSpPr>
        <p:spPr bwMode="auto">
          <a:xfrm>
            <a:off x="411163" y="5245100"/>
            <a:ext cx="5821362" cy="3656013"/>
          </a:xfrm>
          <a:prstGeom prst="rect">
            <a:avLst/>
          </a:prstGeom>
          <a:noFill/>
          <a:ln>
            <a:miter lim="800000"/>
            <a:headEnd/>
            <a:tailEnd/>
          </a:ln>
        </p:spPr>
        <p:txBody>
          <a:bodyPr/>
          <a:lstStyle/>
          <a:p>
            <a:pPr marL="171450" indent="-171450"/>
            <a:r>
              <a:rPr lang="de-DE" b="1" smtClean="0"/>
              <a:t>Ziel der Folie:</a:t>
            </a:r>
          </a:p>
          <a:p>
            <a:pPr marL="400050" lvl="1" indent="-114300">
              <a:buFontTx/>
              <a:buChar char="•"/>
            </a:pPr>
            <a:r>
              <a:rPr lang="de-DE" smtClean="0"/>
              <a:t>Die Verfahren der automatischen und manuellen Adaption sind nicht ausreichend.</a:t>
            </a:r>
            <a:br>
              <a:rPr lang="de-DE" smtClean="0"/>
            </a:br>
            <a:r>
              <a:rPr lang="de-DE" smtClean="0"/>
              <a:t>Gewünscht ist eine hohe Benutzbarkeit bei relativ niedrigen Kosten.</a:t>
            </a:r>
          </a:p>
          <a:p>
            <a:pPr marL="171450" indent="-171450">
              <a:buFontTx/>
              <a:buChar char="•"/>
            </a:pPr>
            <a:endParaRPr lang="de-DE" smtClean="0"/>
          </a:p>
          <a:p>
            <a:pPr marL="171450" indent="-171450">
              <a:buFontTx/>
              <a:buChar char="•"/>
            </a:pPr>
            <a:r>
              <a:rPr lang="de-DE" smtClean="0"/>
              <a:t>Der grüne Punkt ist der „Wunsch“</a:t>
            </a:r>
            <a:br>
              <a:rPr lang="de-DE" smtClean="0"/>
            </a:br>
            <a:r>
              <a:rPr lang="de-DE" smtClean="0"/>
              <a:t>Ziel ist eine die Flexibilität auf einer Kurve zwischen automatischer Adaption – Integrierter Adaption – Manuelle Adaption zu ermöglichen.</a:t>
            </a:r>
            <a:br>
              <a:rPr lang="de-DE" smtClean="0"/>
            </a:br>
            <a:r>
              <a:rPr lang="de-DE" smtClean="0"/>
              <a:t>Auf dieser Linie kann eine hohe Steigerung der Benutzbarkeit mit geringem Kostenaufwand ermöglicht werden. Weitere Verbesserungen werden relativ teurer.</a:t>
            </a:r>
          </a:p>
          <a:p>
            <a:pPr marL="171450" indent="-171450">
              <a:buFontTx/>
              <a:buChar char="•"/>
            </a:pPr>
            <a:endParaRPr lang="de-DE" smtClean="0"/>
          </a:p>
          <a:p>
            <a:pPr marL="171450" indent="-171450">
              <a:buFontTx/>
              <a:buChar char="•"/>
            </a:pPr>
            <a:r>
              <a:rPr lang="de-DE" smtClean="0"/>
              <a:t>Die Integration Adaption wird ermöglicht durch</a:t>
            </a:r>
          </a:p>
          <a:p>
            <a:pPr marL="400050" lvl="1" indent="-114300">
              <a:buFontTx/>
              <a:buChar char="•"/>
            </a:pPr>
            <a:r>
              <a:rPr lang="de-DE" b="1" smtClean="0"/>
              <a:t>semantische Informationen</a:t>
            </a:r>
            <a:r>
              <a:rPr lang="de-DE" smtClean="0"/>
              <a:t> – Beschreibung der Bedeutung/Wichtigkeit der einzelnen Komponenten (z.B. Ein-Ausgabefelder)  und dem Bezug zu Kontextinformationen</a:t>
            </a:r>
          </a:p>
          <a:p>
            <a:pPr marL="400050" lvl="1" indent="-114300">
              <a:buFontTx/>
              <a:buChar char="•"/>
            </a:pPr>
            <a:r>
              <a:rPr lang="de-DE" b="1" smtClean="0"/>
              <a:t>Kontext Information</a:t>
            </a:r>
            <a:r>
              <a:rPr lang="de-DE" smtClean="0"/>
              <a:t> – Die Bereitstellung (und Verwendung) von Informationen zur Beschreibung des aktuellen Kontext.</a:t>
            </a:r>
            <a:br>
              <a:rPr lang="de-DE" smtClean="0"/>
            </a:br>
            <a:r>
              <a:rPr lang="de-DE" smtClean="0"/>
              <a:t>Zum Kontext gehören zum Beispiel Geräteklasse, Lokation, Umgebung des Benutzers (laut/leise, hell/dunkel, mobil/stationär)</a:t>
            </a:r>
            <a:endParaRPr lang="de-DE"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25F60C6-D26F-4D40-ABB4-16B9B6DC76DF}" type="slidenum">
              <a:rPr lang="en-US" smtClean="0"/>
              <a:pPr/>
              <a:t>50</a:t>
            </a:fld>
            <a:endParaRPr lang="en-US" smtClean="0"/>
          </a:p>
        </p:txBody>
      </p:sp>
      <p:sp>
        <p:nvSpPr>
          <p:cNvPr id="145411" name="Rectangle 2"/>
          <p:cNvSpPr>
            <a:spLocks noGrp="1" noRot="1" noChangeAspect="1" noChangeArrowheads="1" noTextEdit="1"/>
          </p:cNvSpPr>
          <p:nvPr>
            <p:ph type="sldImg"/>
          </p:nvPr>
        </p:nvSpPr>
        <p:spPr>
          <a:xfrm>
            <a:off x="3175" y="304800"/>
            <a:ext cx="6656388" cy="4592638"/>
          </a:xfrm>
        </p:spPr>
      </p:sp>
      <p:sp>
        <p:nvSpPr>
          <p:cNvPr id="145412" name="Rectangle 3"/>
          <p:cNvSpPr>
            <a:spLocks noGrp="1" noChangeArrowheads="1"/>
          </p:cNvSpPr>
          <p:nvPr>
            <p:ph type="body" idx="1"/>
          </p:nvPr>
        </p:nvSpPr>
        <p:spPr bwMode="auto">
          <a:xfrm>
            <a:off x="411163" y="5243513"/>
            <a:ext cx="5821362" cy="3657600"/>
          </a:xfrm>
          <a:prstGeom prst="rect">
            <a:avLst/>
          </a:prstGeom>
          <a:noFill/>
          <a:ln>
            <a:miter lim="800000"/>
            <a:headEnd/>
            <a:tailEnd/>
          </a:ln>
        </p:spPr>
        <p:txBody>
          <a:bodyPr lIns="87511" tIns="43755" rIns="87511" bIns="43755"/>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8675" y="2366963"/>
            <a:ext cx="9391650" cy="16335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57350" y="4318000"/>
            <a:ext cx="77343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04200" y="0"/>
            <a:ext cx="2678113" cy="69643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8275" y="0"/>
            <a:ext cx="7883525" cy="69643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8275" y="0"/>
            <a:ext cx="10682288" cy="974725"/>
          </a:xfrm>
        </p:spPr>
        <p:txBody>
          <a:bodyPr/>
          <a:lstStyle/>
          <a:p>
            <a:r>
              <a:rPr lang="fr-FR" smtClean="0"/>
              <a:t>Cliquez pour modifier le style du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68275" y="0"/>
            <a:ext cx="10682288" cy="97472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203200" y="1108075"/>
            <a:ext cx="5262563"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618163" y="1108075"/>
            <a:ext cx="5264150"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203200" y="4111625"/>
            <a:ext cx="5262563"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618163" y="4111625"/>
            <a:ext cx="5264150"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10864850" y="3175"/>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1049000" cy="2794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Connecteur droit 10"/>
          <p:cNvSpPr>
            <a:spLocks noChangeShapeType="1"/>
          </p:cNvSpPr>
          <p:nvPr/>
        </p:nvSpPr>
        <p:spPr bwMode="auto">
          <a:xfrm>
            <a:off x="187325" y="2689225"/>
            <a:ext cx="106743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9" name="Sous-titre 8"/>
          <p:cNvSpPr>
            <a:spLocks noGrp="1"/>
          </p:cNvSpPr>
          <p:nvPr>
            <p:ph type="subTitle" idx="1"/>
          </p:nvPr>
        </p:nvSpPr>
        <p:spPr>
          <a:xfrm>
            <a:off x="1657350" y="3132667"/>
            <a:ext cx="7734300" cy="1947333"/>
          </a:xfrm>
        </p:spPr>
        <p:txBody>
          <a:bodyPr/>
          <a:lstStyle>
            <a:lvl1pPr marL="0" indent="0" algn="ctr">
              <a:buNone/>
              <a:defRPr sz="1900" b="1" cap="all" spc="292" baseline="0">
                <a:solidFill>
                  <a:schemeClr val="tx2"/>
                </a:solidFill>
              </a:defRPr>
            </a:lvl1pPr>
            <a:lvl2pPr marL="533370" indent="0" algn="ctr">
              <a:buNone/>
            </a:lvl2pPr>
            <a:lvl3pPr marL="1066739" indent="0" algn="ctr">
              <a:buNone/>
            </a:lvl3pPr>
            <a:lvl4pPr marL="1600109" indent="0" algn="ctr">
              <a:buNone/>
            </a:lvl4pPr>
            <a:lvl5pPr marL="2133478" indent="0" algn="ctr">
              <a:buNone/>
            </a:lvl5pPr>
            <a:lvl6pPr marL="2666848" indent="0" algn="ctr">
              <a:buNone/>
            </a:lvl6pPr>
            <a:lvl7pPr marL="3200217" indent="0" algn="ctr">
              <a:buNone/>
            </a:lvl7pPr>
            <a:lvl8pPr marL="3733587" indent="0" algn="ctr">
              <a:buNone/>
            </a:lvl8pPr>
            <a:lvl9pPr marL="4266956"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828675" y="423334"/>
            <a:ext cx="9391650" cy="1947333"/>
          </a:xfrm>
        </p:spPr>
        <p:txBody>
          <a:bodyPr/>
          <a:lstStyle>
            <a:lvl1pPr>
              <a:defRPr sz="49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FF4E7074-5898-4BE1-9060-1C14FB5C5573}" type="datetimeFigureOut">
              <a:rPr lang="en-US"/>
              <a:pPr>
                <a:defRPr/>
              </a:pPr>
              <a:t>9/26/2011</a:t>
            </a:fld>
            <a:endParaRPr lang="en-US"/>
          </a:p>
        </p:txBody>
      </p:sp>
      <p:sp>
        <p:nvSpPr>
          <p:cNvPr id="16" name="Espace réservé du pied de page 16"/>
          <p:cNvSpPr>
            <a:spLocks noGrp="1"/>
          </p:cNvSpPr>
          <p:nvPr>
            <p:ph type="ftr" sz="quarter" idx="11"/>
          </p:nvPr>
        </p:nvSpPr>
        <p:spPr/>
        <p:txBody>
          <a:bodyPr/>
          <a:lstStyle>
            <a:lvl1pPr>
              <a:defRPr/>
            </a:lvl1pPr>
          </a:lstStyle>
          <a:p>
            <a:pPr>
              <a:defRPr/>
            </a:pPr>
            <a:endParaRPr lang="en-US"/>
          </a:p>
        </p:txBody>
      </p:sp>
      <p:sp>
        <p:nvSpPr>
          <p:cNvPr id="17" name="Espace réservé du numéro de diapositive 28"/>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9B766C84-D91A-455A-891F-31306FFF1628}"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64617" y="1696720"/>
            <a:ext cx="10275570" cy="508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770E5FB-8B5E-4A8F-8BA0-CAB0EAAAD6EE}" type="datetimeFigureOut">
              <a:rPr lang="en-US"/>
              <a:pPr>
                <a:defRPr/>
              </a:pPr>
              <a:t>9/26/2011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a:xfrm>
            <a:off x="5270500" y="1139825"/>
            <a:ext cx="552450" cy="490538"/>
          </a:xfrm>
        </p:spPr>
        <p:txBody>
          <a:bodyPr/>
          <a:lstStyle>
            <a:lvl1pPr>
              <a:defRPr/>
            </a:lvl1pPr>
          </a:lstStyle>
          <a:p>
            <a:pPr>
              <a:defRPr/>
            </a:pPr>
            <a:fld id="{54A952AC-2978-4871-9BDF-A4A4A3BA4441}"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20638"/>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184150" y="2540000"/>
            <a:ext cx="10672763" cy="33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7325" y="158750"/>
            <a:ext cx="10674350" cy="2376488"/>
          </a:xfrm>
          <a:prstGeom prst="rect">
            <a:avLst/>
          </a:prstGeom>
          <a:solidFill>
            <a:schemeClr val="accent1"/>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2709863"/>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1653515" y="3048000"/>
            <a:ext cx="7830210" cy="1859139"/>
          </a:xfrm>
        </p:spPr>
        <p:txBody>
          <a:bodyPr/>
          <a:lstStyle>
            <a:lvl1pPr marL="0" indent="0" algn="ctr">
              <a:buNone/>
              <a:defRPr sz="1900" b="1" cap="all" spc="292" baseline="0">
                <a:solidFill>
                  <a:schemeClr val="tx2"/>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72795" y="592667"/>
            <a:ext cx="9391650" cy="1693333"/>
          </a:xfrm>
        </p:spPr>
        <p:txBody>
          <a:bodyPr/>
          <a:lstStyle>
            <a:lvl1pPr algn="ctr">
              <a:buNone/>
              <a:defRPr sz="49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AB0AC9CB-18AE-4150-80AA-389FE45D0108}" type="datetimeFigureOut">
              <a:rPr lang="en-US"/>
              <a:pPr>
                <a:defRPr/>
              </a:pPr>
              <a:t>9/26/2011</a:t>
            </a:fld>
            <a:endParaRPr lang="en-US"/>
          </a:p>
        </p:txBody>
      </p:sp>
      <p:sp>
        <p:nvSpPr>
          <p:cNvPr id="17" name="Espace réservé du numéro de diapositive 5"/>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6B56C844-0785-446E-BBE5-C7DB046158A4}"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5513388" y="1751013"/>
            <a:ext cx="11112" cy="5354637"/>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4617" y="254000"/>
            <a:ext cx="10312400" cy="843280"/>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64617"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800725"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997700" y="7121525"/>
            <a:ext cx="3679825" cy="406400"/>
          </a:xfrm>
        </p:spPr>
        <p:txBody>
          <a:bodyPr/>
          <a:lstStyle>
            <a:lvl1pPr>
              <a:defRPr/>
            </a:lvl1pPr>
          </a:lstStyle>
          <a:p>
            <a:pPr>
              <a:defRPr/>
            </a:pPr>
            <a:fld id="{03998C12-9A5E-43D3-9DDC-02D64F91907D}" type="datetimeFigureOut">
              <a:rPr lang="en-US"/>
              <a:pPr>
                <a:defRPr/>
              </a:pPr>
              <a:t>9/26/2011</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9AE5CAD8-350A-45FE-B6DF-3FFC65150E32}"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5524500" y="2444750"/>
            <a:ext cx="0" cy="4652963"/>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0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p:nvPr/>
        </p:nvSpPr>
        <p:spPr>
          <a:xfrm>
            <a:off x="184150" y="1524000"/>
            <a:ext cx="10672763" cy="1016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3" name="Rectangle 12"/>
          <p:cNvSpPr>
            <a:spLocks noChangeArrowheads="1"/>
          </p:cNvSpPr>
          <p:nvPr/>
        </p:nvSpPr>
        <p:spPr bwMode="auto">
          <a:xfrm>
            <a:off x="176213" y="7102475"/>
            <a:ext cx="10672762" cy="344488"/>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Connecteur droit 13"/>
          <p:cNvSpPr>
            <a:spLocks noChangeShapeType="1"/>
          </p:cNvSpPr>
          <p:nvPr/>
        </p:nvSpPr>
        <p:spPr bwMode="auto">
          <a:xfrm>
            <a:off x="184150" y="1422400"/>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5" name="Rectangle 14"/>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6" name="Ellipse 15"/>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7" name="Ellipse 16"/>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364617" y="1693333"/>
            <a:ext cx="4881894" cy="814416"/>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600" b="1" dirty="0" smtClean="0">
                <a:solidFill>
                  <a:srgbClr val="FFFFFF"/>
                </a:solidFill>
              </a:defRPr>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789525" y="1693333"/>
            <a:ext cx="4883811" cy="8128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600" b="1"/>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64617" y="2745981"/>
            <a:ext cx="4883658" cy="42426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800725" y="2745981"/>
            <a:ext cx="4879975" cy="424688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D8BE09C0-BEC9-48DE-B01A-677B08682CB0}" type="datetimeFigureOut">
              <a:rPr lang="en-US"/>
              <a:pPr>
                <a:defRPr/>
              </a:pPr>
              <a:t>9/26/2011</a:t>
            </a:fld>
            <a:endParaRPr lang="en-US"/>
          </a:p>
        </p:txBody>
      </p:sp>
      <p:sp>
        <p:nvSpPr>
          <p:cNvPr id="19" name="Espace réservé du pied de page 7"/>
          <p:cNvSpPr>
            <a:spLocks noGrp="1"/>
          </p:cNvSpPr>
          <p:nvPr>
            <p:ph type="ftr" sz="quarter" idx="11"/>
          </p:nvPr>
        </p:nvSpPr>
        <p:spPr>
          <a:xfrm>
            <a:off x="368300" y="7121525"/>
            <a:ext cx="4327525" cy="406400"/>
          </a:xfrm>
        </p:spPr>
        <p:txBody>
          <a:bodyPr/>
          <a:lstStyle>
            <a:lvl1pPr>
              <a:defRPr/>
            </a:lvl1pPr>
          </a:lstStyle>
          <a:p>
            <a:pPr>
              <a:defRPr/>
            </a:pPr>
            <a:endParaRPr lang="en-US"/>
          </a:p>
        </p:txBody>
      </p:sp>
      <p:sp>
        <p:nvSpPr>
          <p:cNvPr id="20" name="Espace réservé du numéro de diapositive 8"/>
          <p:cNvSpPr>
            <a:spLocks noGrp="1"/>
          </p:cNvSpPr>
          <p:nvPr>
            <p:ph type="sldNum" sz="quarter" idx="12"/>
          </p:nvPr>
        </p:nvSpPr>
        <p:spPr>
          <a:xfrm>
            <a:off x="5248275" y="1158875"/>
            <a:ext cx="552450" cy="488950"/>
          </a:xfrm>
        </p:spPr>
        <p:txBody>
          <a:bodyPr/>
          <a:lstStyle>
            <a:lvl1pPr algn="ctr">
              <a:defRPr/>
            </a:lvl1pPr>
          </a:lstStyle>
          <a:p>
            <a:pPr>
              <a:defRPr/>
            </a:pPr>
            <a:fld id="{45DFFA36-1F09-4B0B-A6FD-86509D83BFC0}"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8701F91B-C230-4D57-A680-D8ACB8AD7A78}" type="datetimeFigureOut">
              <a:rPr lang="en-US"/>
              <a:pPr>
                <a:defRPr/>
              </a:pPr>
              <a:t>9/26/2011</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a:xfrm>
            <a:off x="5248275" y="1150938"/>
            <a:ext cx="552450" cy="490537"/>
          </a:xfrm>
        </p:spPr>
        <p:txBody>
          <a:bodyPr/>
          <a:lstStyle>
            <a:lvl1pPr>
              <a:defRPr/>
            </a:lvl1pPr>
          </a:lstStyle>
          <a:p>
            <a:pPr>
              <a:defRPr/>
            </a:pPr>
            <a:fld id="{E51A2A76-7E21-4010-B7FF-16776CD75004}"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3" name="Rectangle 2"/>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4" name="Rectangle 3"/>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auto">
          <a:xfrm>
            <a:off x="184150" y="17621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8" name="Espace réservé de la date 1"/>
          <p:cNvSpPr>
            <a:spLocks noGrp="1"/>
          </p:cNvSpPr>
          <p:nvPr>
            <p:ph type="dt" sz="half" idx="10"/>
          </p:nvPr>
        </p:nvSpPr>
        <p:spPr/>
        <p:txBody>
          <a:bodyPr/>
          <a:lstStyle>
            <a:lvl1pPr>
              <a:defRPr/>
            </a:lvl1pPr>
          </a:lstStyle>
          <a:p>
            <a:pPr>
              <a:defRPr/>
            </a:pPr>
            <a:fld id="{9B99CF99-2F36-4859-9C92-414BEAB34FCB}" type="datetimeFigureOut">
              <a:rPr lang="en-US"/>
              <a:pPr>
                <a:defRPr/>
              </a:pPr>
              <a:t>9/26/2011</a:t>
            </a:fld>
            <a:endParaRPr lang="en-US"/>
          </a:p>
        </p:txBody>
      </p:sp>
      <p:sp>
        <p:nvSpPr>
          <p:cNvPr id="9" name="Espace réservé du pied de page 2"/>
          <p:cNvSpPr>
            <a:spLocks noGrp="1"/>
          </p:cNvSpPr>
          <p:nvPr>
            <p:ph type="ftr" sz="quarter" idx="11"/>
          </p:nvPr>
        </p:nvSpPr>
        <p:spPr/>
        <p:txBody>
          <a:bodyPr/>
          <a:lstStyle>
            <a:lvl1pPr>
              <a:defRPr/>
            </a:lvl1pPr>
          </a:lstStyle>
          <a:p>
            <a:pPr>
              <a:defRPr/>
            </a:pPr>
            <a:endParaRPr lang="en-US"/>
          </a:p>
        </p:txBody>
      </p:sp>
      <p:sp>
        <p:nvSpPr>
          <p:cNvPr id="10" name="Espace réservé du numéro de diapositive 3"/>
          <p:cNvSpPr>
            <a:spLocks noGrp="1"/>
          </p:cNvSpPr>
          <p:nvPr>
            <p:ph type="sldNum" sz="quarter" idx="12"/>
          </p:nvPr>
        </p:nvSpPr>
        <p:spPr>
          <a:xfrm>
            <a:off x="5156200" y="7027863"/>
            <a:ext cx="736600" cy="490537"/>
          </a:xfrm>
        </p:spPr>
        <p:txBody>
          <a:bodyPr/>
          <a:lstStyle>
            <a:lvl1pPr>
              <a:defRPr>
                <a:solidFill>
                  <a:srgbClr val="FFFFFF"/>
                </a:solidFill>
              </a:defRPr>
            </a:lvl1pPr>
          </a:lstStyle>
          <a:p>
            <a:pPr>
              <a:defRPr/>
            </a:pPr>
            <a:fld id="{F60E1F00-F008-4C16-AFB2-A55BA6C852C6}" type="slidenum">
              <a:rPr lang="en-US"/>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84150" y="169863"/>
            <a:ext cx="10672763" cy="33813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317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460375" y="1016000"/>
            <a:ext cx="2854325" cy="1100667"/>
          </a:xfrm>
        </p:spPr>
        <p:txBody>
          <a:bodyPr>
            <a:noAutofit/>
          </a:bodyPr>
          <a:lstStyle>
            <a:lvl1pPr algn="l">
              <a:buNone/>
              <a:defRPr sz="26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60375" y="2201334"/>
            <a:ext cx="2854325" cy="4605514"/>
          </a:xfrm>
        </p:spPr>
        <p:txBody>
          <a:bodyPr/>
          <a:lstStyle>
            <a:lvl1pPr marL="0" indent="0">
              <a:spcAft>
                <a:spcPts val="1167"/>
              </a:spcAft>
              <a:buNone/>
              <a:defRPr sz="1900">
                <a:solidFill>
                  <a:srgbClr val="FFFFFF"/>
                </a:solidFill>
              </a:defRPr>
            </a:lvl1pPr>
            <a:lvl2pPr>
              <a:buNone/>
              <a:defRPr sz="1400"/>
            </a:lvl2pPr>
            <a:lvl3pPr>
              <a:buNone/>
              <a:defRPr sz="1200"/>
            </a:lvl3pPr>
            <a:lvl4pPr>
              <a:buNone/>
              <a:defRPr sz="1000"/>
            </a:lvl4pPr>
            <a:lvl5pPr>
              <a:buNone/>
              <a:defRPr sz="10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775075" y="762000"/>
            <a:ext cx="6813550" cy="601133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solidFill>
                  <a:schemeClr val="accent3">
                    <a:shade val="75000"/>
                  </a:schemeClr>
                </a:solidFill>
              </a:defRPr>
            </a:lvl1pPr>
          </a:lstStyle>
          <a:p>
            <a:pPr>
              <a:defRPr/>
            </a:pPr>
            <a:fld id="{6AD698F0-255D-4428-9B43-C8F40A288866}" type="slidenum">
              <a:rPr lang="en-US"/>
              <a:pPr>
                <a:defRPr/>
              </a:pPr>
              <a:t>‹N°›</a:t>
            </a:fld>
            <a:endParaRPr lang="en-US" dirty="0"/>
          </a:p>
        </p:txBody>
      </p:sp>
      <p:sp>
        <p:nvSpPr>
          <p:cNvPr id="17" name="Espace réservé de la date 4"/>
          <p:cNvSpPr>
            <a:spLocks noGrp="1"/>
          </p:cNvSpPr>
          <p:nvPr>
            <p:ph type="dt" sz="half" idx="11"/>
          </p:nvPr>
        </p:nvSpPr>
        <p:spPr/>
        <p:txBody>
          <a:bodyPr/>
          <a:lstStyle>
            <a:lvl1pPr>
              <a:defRPr/>
            </a:lvl1pPr>
          </a:lstStyle>
          <a:p>
            <a:pPr>
              <a:defRPr/>
            </a:pPr>
            <a:fld id="{936ADBE9-09DF-4D27-AFEA-D7375FCC41B9}" type="datetimeFigureOut">
              <a:rPr lang="en-US"/>
              <a:pPr>
                <a:defRPr/>
              </a:pPr>
              <a:t>9/26/2011</a:t>
            </a:fld>
            <a:endParaRPr lang="en-US"/>
          </a:p>
        </p:txBody>
      </p:sp>
      <p:sp>
        <p:nvSpPr>
          <p:cNvPr id="18" name="Espace réservé du pied de page 5"/>
          <p:cNvSpPr>
            <a:spLocks noGrp="1"/>
          </p:cNvSpPr>
          <p:nvPr>
            <p:ph type="ftr" sz="quarter" idx="12"/>
          </p:nvPr>
        </p:nvSpPr>
        <p:spPr>
          <a:xfrm>
            <a:off x="365125" y="7123113"/>
            <a:ext cx="4087813" cy="40640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Rectangle 9"/>
          <p:cNvSpPr>
            <a:spLocks noChangeArrowheads="1"/>
          </p:cNvSpPr>
          <p:nvPr/>
        </p:nvSpPr>
        <p:spPr bwMode="auto">
          <a:xfrm>
            <a:off x="184150" y="169863"/>
            <a:ext cx="10672763" cy="334962"/>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Rectangle 11"/>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25453" y="5588000"/>
            <a:ext cx="7089775" cy="1354667"/>
          </a:xfrm>
        </p:spPr>
        <p:txBody>
          <a:bodyPr anchor="t">
            <a:noAutofit/>
          </a:bodyPr>
          <a:lstStyle>
            <a:lvl1pPr algn="l">
              <a:buNone/>
              <a:defRPr sz="28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625453" y="677334"/>
            <a:ext cx="7089775" cy="4741333"/>
          </a:xfrm>
        </p:spPr>
        <p:txBody>
          <a:bodyPr>
            <a:normAutofit/>
          </a:bodyPr>
          <a:lstStyle>
            <a:lvl1pPr marL="0" indent="0">
              <a:buNone/>
              <a:defRPr sz="37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460375" y="1100667"/>
            <a:ext cx="2946400" cy="5842000"/>
          </a:xfrm>
        </p:spPr>
        <p:txBody>
          <a:bodyPr/>
          <a:lstStyle>
            <a:lvl1pPr marL="0" indent="0">
              <a:spcAft>
                <a:spcPts val="1167"/>
              </a:spcAft>
              <a:buFontTx/>
              <a:buNone/>
              <a:defRPr sz="1900">
                <a:solidFill>
                  <a:srgbClr val="FFFFFF"/>
                </a:solidFill>
              </a:defRPr>
            </a:lvl1pPr>
            <a:lvl2pPr>
              <a:defRPr sz="1400"/>
            </a:lvl2pPr>
            <a:lvl3pPr>
              <a:defRPr sz="1200"/>
            </a:lvl3pPr>
            <a:lvl4pPr>
              <a:defRPr sz="1000"/>
            </a:lvl4pPr>
            <a:lvl5pPr>
              <a:defRPr sz="10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lvl1pPr>
          </a:lstStyle>
          <a:p>
            <a:pPr>
              <a:defRPr/>
            </a:pPr>
            <a:fld id="{28A0B15B-1FB9-47CE-9B6D-32812800F6D9}" type="slidenum">
              <a:rPr lang="en-US"/>
              <a:pPr>
                <a:defRPr/>
              </a:pPr>
              <a:t>‹N°›</a:t>
            </a:fld>
            <a:endParaRPr lang="en-US" dirty="0"/>
          </a:p>
        </p:txBody>
      </p:sp>
      <p:sp>
        <p:nvSpPr>
          <p:cNvPr id="17" name="Espace réservé de la date 4"/>
          <p:cNvSpPr>
            <a:spLocks noGrp="1"/>
          </p:cNvSpPr>
          <p:nvPr>
            <p:ph type="dt" sz="half" idx="11"/>
          </p:nvPr>
        </p:nvSpPr>
        <p:spPr>
          <a:xfrm>
            <a:off x="6994525" y="7116763"/>
            <a:ext cx="3678238" cy="406400"/>
          </a:xfrm>
        </p:spPr>
        <p:txBody>
          <a:bodyPr/>
          <a:lstStyle>
            <a:lvl1pPr>
              <a:defRPr/>
            </a:lvl1pPr>
          </a:lstStyle>
          <a:p>
            <a:pPr>
              <a:defRPr/>
            </a:pPr>
            <a:fld id="{684E4BAD-DB38-4270-A5A6-AA8C9CE19E00}" type="datetimeFigureOut">
              <a:rPr lang="en-US"/>
              <a:pPr>
                <a:defRPr/>
              </a:pPr>
              <a:t>9/26/2011</a:t>
            </a:fld>
            <a:endParaRPr lang="en-US" dirty="0"/>
          </a:p>
        </p:txBody>
      </p:sp>
      <p:sp>
        <p:nvSpPr>
          <p:cNvPr id="18" name="Espace réservé du pied de page 5"/>
          <p:cNvSpPr>
            <a:spLocks noGrp="1"/>
          </p:cNvSpPr>
          <p:nvPr>
            <p:ph type="ftr" sz="quarter" idx="12"/>
          </p:nvPr>
        </p:nvSpPr>
        <p:spPr>
          <a:xfrm>
            <a:off x="365125" y="7123113"/>
            <a:ext cx="4330700" cy="406400"/>
          </a:xfrm>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912C6923-F01D-43F3-960B-79D2CCD1B62A}" type="datetimeFigureOut">
              <a:rPr lang="en-US"/>
              <a:pPr>
                <a:defRPr/>
              </a:pPr>
              <a:t>9/26/2011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28AF13C-8801-4D05-9D9B-D3520A4B7979}"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8470900" y="0"/>
            <a:ext cx="257810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rot="5400000">
            <a:off x="5163344" y="3642519"/>
            <a:ext cx="693896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Ellipse 10"/>
          <p:cNvSpPr/>
          <p:nvPr/>
        </p:nvSpPr>
        <p:spPr>
          <a:xfrm>
            <a:off x="8264525" y="3251200"/>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Ellipse 11"/>
          <p:cNvSpPr/>
          <p:nvPr/>
        </p:nvSpPr>
        <p:spPr>
          <a:xfrm>
            <a:off x="8378825" y="3355975"/>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vertical 2"/>
          <p:cNvSpPr>
            <a:spLocks noGrp="1"/>
          </p:cNvSpPr>
          <p:nvPr>
            <p:ph type="body" orient="vert" idx="1"/>
          </p:nvPr>
        </p:nvSpPr>
        <p:spPr>
          <a:xfrm>
            <a:off x="368300" y="338667"/>
            <a:ext cx="7918450" cy="646818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931275" y="338669"/>
            <a:ext cx="1749425" cy="6501694"/>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8356600" y="3344863"/>
            <a:ext cx="552450" cy="490537"/>
          </a:xfrm>
        </p:spPr>
        <p:txBody>
          <a:bodyPr/>
          <a:lstStyle>
            <a:lvl1pPr>
              <a:defRPr/>
            </a:lvl1pPr>
          </a:lstStyle>
          <a:p>
            <a:pPr>
              <a:defRPr/>
            </a:pPr>
            <a:fld id="{A79DB88E-C394-403A-9431-AF5CA089829A}" type="slidenum">
              <a:rPr lang="en-US"/>
              <a:pPr>
                <a:defRPr/>
              </a:pPr>
              <a:t>‹N°›</a:t>
            </a:fld>
            <a:endParaRPr lang="en-US" dirty="0"/>
          </a:p>
        </p:txBody>
      </p:sp>
      <p:sp>
        <p:nvSpPr>
          <p:cNvPr id="14" name="Espace réservé de la date 3"/>
          <p:cNvSpPr>
            <a:spLocks noGrp="1"/>
          </p:cNvSpPr>
          <p:nvPr>
            <p:ph type="dt" sz="half" idx="11"/>
          </p:nvPr>
        </p:nvSpPr>
        <p:spPr/>
        <p:txBody>
          <a:bodyPr/>
          <a:lstStyle>
            <a:lvl1pPr>
              <a:defRPr/>
            </a:lvl1pPr>
          </a:lstStyle>
          <a:p>
            <a:pPr>
              <a:defRPr/>
            </a:pPr>
            <a:fld id="{29C34887-27BB-4CF6-98C9-081CBAB10D91}" type="datetimeFigureOut">
              <a:rPr lang="en-US"/>
              <a:pPr>
                <a:defRPr/>
              </a:pPr>
              <a:t>9/26/2011</a:t>
            </a:fld>
            <a:endParaRPr lang="en-US"/>
          </a:p>
        </p:txBody>
      </p:sp>
      <p:sp>
        <p:nvSpPr>
          <p:cNvPr id="15" name="Espace réservé du pied de page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73125" y="4895850"/>
            <a:ext cx="9391650" cy="15144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73125" y="3228975"/>
            <a:ext cx="939165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03200" y="1108075"/>
            <a:ext cx="5262563"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18163" y="1108075"/>
            <a:ext cx="5264150"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52450" y="304800"/>
            <a:ext cx="9944100" cy="1270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52450" y="1704975"/>
            <a:ext cx="48815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52450" y="2416175"/>
            <a:ext cx="48815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613400" y="1704975"/>
            <a:ext cx="48831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613400" y="2416175"/>
            <a:ext cx="48831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2450" y="303213"/>
            <a:ext cx="3635375" cy="12906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319588" y="303213"/>
            <a:ext cx="6176962"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52450" y="1593850"/>
            <a:ext cx="36353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65350" y="5334000"/>
            <a:ext cx="6629400" cy="6302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165350" y="681038"/>
            <a:ext cx="6629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165350" y="5964238"/>
            <a:ext cx="66294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6"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9219" name="Rectangle 7"/>
          <p:cNvSpPr>
            <a:spLocks noGrp="1" noChangeArrowheads="1"/>
          </p:cNvSpPr>
          <p:nvPr>
            <p:ph type="title"/>
          </p:nvPr>
        </p:nvSpPr>
        <p:spPr bwMode="auto">
          <a:xfrm>
            <a:off x="168275" y="0"/>
            <a:ext cx="10682288" cy="974725"/>
          </a:xfrm>
          <a:prstGeom prst="rect">
            <a:avLst/>
          </a:prstGeom>
          <a:noFill/>
          <a:ln w="9525">
            <a:noFill/>
            <a:miter lim="800000"/>
            <a:headEnd/>
            <a:tailEnd/>
          </a:ln>
        </p:spPr>
        <p:txBody>
          <a:bodyPr vert="horz" wrap="square" lIns="58738" tIns="23812" rIns="58738" bIns="23812" numCol="1" anchor="ctr" anchorCtr="0" compatLnSpc="1">
            <a:prstTxWarp prst="textNoShape">
              <a:avLst/>
            </a:prstTxWarp>
          </a:bodyPr>
          <a:lstStyle/>
          <a:p>
            <a:pPr lvl="0"/>
            <a:r>
              <a:rPr lang="en-GB" altLang="en-GB" smtClean="0"/>
              <a:t>Titre</a:t>
            </a:r>
          </a:p>
        </p:txBody>
      </p:sp>
      <p:sp>
        <p:nvSpPr>
          <p:cNvPr id="9220" name="Rectangle 8"/>
          <p:cNvSpPr>
            <a:spLocks noGrp="1" noChangeArrowheads="1"/>
          </p:cNvSpPr>
          <p:nvPr>
            <p:ph type="body" idx="1"/>
          </p:nvPr>
        </p:nvSpPr>
        <p:spPr bwMode="auto">
          <a:xfrm>
            <a:off x="203200" y="1108075"/>
            <a:ext cx="10679113" cy="58562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en-GB" smtClean="0"/>
              <a:t> Titre 1</a:t>
            </a:r>
          </a:p>
          <a:p>
            <a:pPr lvl="1"/>
            <a:r>
              <a:rPr lang="en-GB" altLang="en-GB" smtClean="0"/>
              <a:t>Titre 2</a:t>
            </a:r>
          </a:p>
          <a:p>
            <a:pPr lvl="2"/>
            <a:r>
              <a:rPr lang="en-GB" altLang="en-GB" smtClean="0"/>
              <a:t>Titre 3</a:t>
            </a:r>
          </a:p>
          <a:p>
            <a:pPr lvl="3"/>
            <a:r>
              <a:rPr lang="en-GB" altLang="en-GB" smtClean="0"/>
              <a:t>Titre 4</a:t>
            </a:r>
          </a:p>
          <a:p>
            <a:pPr lvl="1"/>
            <a:endParaRPr lang="en-GB" altLang="en-GB" smtClean="0"/>
          </a:p>
          <a:p>
            <a:pPr lvl="0"/>
            <a:endParaRPr lang="en-GB" altLang="en-GB" smtClean="0"/>
          </a:p>
        </p:txBody>
      </p:sp>
      <p:sp>
        <p:nvSpPr>
          <p:cNvPr id="1072" name="Line 48"/>
          <p:cNvSpPr>
            <a:spLocks noChangeShapeType="1"/>
          </p:cNvSpPr>
          <p:nvPr/>
        </p:nvSpPr>
        <p:spPr bwMode="auto">
          <a:xfrm flipV="1">
            <a:off x="1325563" y="7269163"/>
            <a:ext cx="0" cy="25400"/>
          </a:xfrm>
          <a:prstGeom prst="line">
            <a:avLst/>
          </a:prstGeom>
          <a:noFill/>
          <a:ln w="9525">
            <a:noFill/>
            <a:round/>
            <a:headEnd type="none" w="sm" len="sm"/>
            <a:tailEnd type="none" w="sm" len="sm"/>
          </a:ln>
          <a:effectLst/>
        </p:spPr>
        <p:txBody>
          <a:bodyPr wrap="none" anchor="ctr"/>
          <a:lstStyle/>
          <a:p>
            <a:pPr>
              <a:defRPr/>
            </a:pPr>
            <a:endParaRPr lang="fr-FR"/>
          </a:p>
        </p:txBody>
      </p:sp>
      <p:sp>
        <p:nvSpPr>
          <p:cNvPr id="1627"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F96B88C6-08C8-4A96-B550-359E0F69C3B6}"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defTabSz="712788" rtl="0" eaLnBrk="0" fontAlgn="base" hangingPunct="0">
        <a:lnSpc>
          <a:spcPct val="92000"/>
        </a:lnSpc>
        <a:spcBef>
          <a:spcPct val="0"/>
        </a:spcBef>
        <a:spcAft>
          <a:spcPct val="0"/>
        </a:spcAft>
        <a:defRPr sz="3600" b="1">
          <a:solidFill>
            <a:schemeClr val="tx2"/>
          </a:solidFill>
          <a:latin typeface="+mj-lt"/>
          <a:ea typeface="+mj-ea"/>
          <a:cs typeface="+mj-cs"/>
        </a:defRPr>
      </a:lvl1pPr>
      <a:lvl2pPr algn="ctr" defTabSz="712788" rtl="0" eaLnBrk="0" fontAlgn="base" hangingPunct="0">
        <a:lnSpc>
          <a:spcPct val="92000"/>
        </a:lnSpc>
        <a:spcBef>
          <a:spcPct val="0"/>
        </a:spcBef>
        <a:spcAft>
          <a:spcPct val="0"/>
        </a:spcAft>
        <a:defRPr sz="3600" b="1">
          <a:solidFill>
            <a:schemeClr val="tx2"/>
          </a:solidFill>
          <a:latin typeface="Arial" pitchFamily="34" charset="0"/>
        </a:defRPr>
      </a:lvl2pPr>
      <a:lvl3pPr algn="ctr" defTabSz="712788" rtl="0" eaLnBrk="0" fontAlgn="base" hangingPunct="0">
        <a:lnSpc>
          <a:spcPct val="92000"/>
        </a:lnSpc>
        <a:spcBef>
          <a:spcPct val="0"/>
        </a:spcBef>
        <a:spcAft>
          <a:spcPct val="0"/>
        </a:spcAft>
        <a:defRPr sz="3600" b="1">
          <a:solidFill>
            <a:schemeClr val="tx2"/>
          </a:solidFill>
          <a:latin typeface="Arial" pitchFamily="34" charset="0"/>
        </a:defRPr>
      </a:lvl3pPr>
      <a:lvl4pPr algn="ctr" defTabSz="712788" rtl="0" eaLnBrk="0" fontAlgn="base" hangingPunct="0">
        <a:lnSpc>
          <a:spcPct val="92000"/>
        </a:lnSpc>
        <a:spcBef>
          <a:spcPct val="0"/>
        </a:spcBef>
        <a:spcAft>
          <a:spcPct val="0"/>
        </a:spcAft>
        <a:defRPr sz="3600" b="1">
          <a:solidFill>
            <a:schemeClr val="tx2"/>
          </a:solidFill>
          <a:latin typeface="Arial" pitchFamily="34" charset="0"/>
        </a:defRPr>
      </a:lvl4pPr>
      <a:lvl5pPr algn="ctr" defTabSz="712788" rtl="0" eaLnBrk="0" fontAlgn="base" hangingPunct="0">
        <a:lnSpc>
          <a:spcPct val="92000"/>
        </a:lnSpc>
        <a:spcBef>
          <a:spcPct val="0"/>
        </a:spcBef>
        <a:spcAft>
          <a:spcPct val="0"/>
        </a:spcAft>
        <a:defRPr sz="3600" b="1">
          <a:solidFill>
            <a:schemeClr val="tx2"/>
          </a:solidFill>
          <a:latin typeface="Arial" pitchFamily="34" charset="0"/>
        </a:defRPr>
      </a:lvl5pPr>
      <a:lvl6pPr marL="457200" algn="ctr" defTabSz="712788" rtl="0" eaLnBrk="0" fontAlgn="base" hangingPunct="0">
        <a:lnSpc>
          <a:spcPct val="92000"/>
        </a:lnSpc>
        <a:spcBef>
          <a:spcPct val="0"/>
        </a:spcBef>
        <a:spcAft>
          <a:spcPct val="0"/>
        </a:spcAft>
        <a:defRPr sz="3600" b="1">
          <a:solidFill>
            <a:schemeClr val="tx2"/>
          </a:solidFill>
          <a:latin typeface="Arial" pitchFamily="34" charset="0"/>
        </a:defRPr>
      </a:lvl6pPr>
      <a:lvl7pPr marL="914400" algn="ctr" defTabSz="712788" rtl="0" eaLnBrk="0" fontAlgn="base" hangingPunct="0">
        <a:lnSpc>
          <a:spcPct val="92000"/>
        </a:lnSpc>
        <a:spcBef>
          <a:spcPct val="0"/>
        </a:spcBef>
        <a:spcAft>
          <a:spcPct val="0"/>
        </a:spcAft>
        <a:defRPr sz="3600" b="1">
          <a:solidFill>
            <a:schemeClr val="tx2"/>
          </a:solidFill>
          <a:latin typeface="Arial" pitchFamily="34" charset="0"/>
        </a:defRPr>
      </a:lvl7pPr>
      <a:lvl8pPr marL="1371600" algn="ctr" defTabSz="712788" rtl="0" eaLnBrk="0" fontAlgn="base" hangingPunct="0">
        <a:lnSpc>
          <a:spcPct val="92000"/>
        </a:lnSpc>
        <a:spcBef>
          <a:spcPct val="0"/>
        </a:spcBef>
        <a:spcAft>
          <a:spcPct val="0"/>
        </a:spcAft>
        <a:defRPr sz="3600" b="1">
          <a:solidFill>
            <a:schemeClr val="tx2"/>
          </a:solidFill>
          <a:latin typeface="Arial" pitchFamily="34" charset="0"/>
        </a:defRPr>
      </a:lvl8pPr>
      <a:lvl9pPr marL="1828800" algn="ctr" defTabSz="712788" rtl="0" eaLnBrk="0" fontAlgn="base" hangingPunct="0">
        <a:lnSpc>
          <a:spcPct val="92000"/>
        </a:lnSpc>
        <a:spcBef>
          <a:spcPct val="0"/>
        </a:spcBef>
        <a:spcAft>
          <a:spcPct val="0"/>
        </a:spcAft>
        <a:defRPr sz="3600" b="1">
          <a:solidFill>
            <a:schemeClr val="tx2"/>
          </a:solidFill>
          <a:latin typeface="Arial" pitchFamily="34" charset="0"/>
        </a:defRPr>
      </a:lvl9pPr>
    </p:titleStyle>
    <p:bodyStyle>
      <a:lvl1pPr marL="285750" indent="-285750" algn="l" rtl="0" eaLnBrk="0" fontAlgn="base" hangingPunct="0">
        <a:spcBef>
          <a:spcPct val="0"/>
        </a:spcBef>
        <a:spcAft>
          <a:spcPct val="0"/>
        </a:spcAft>
        <a:buSzPct val="50000"/>
        <a:buFont typeface="Monotype Sorts" pitchFamily="2" charset="2"/>
        <a:buChar char="l"/>
        <a:defRPr sz="3000" b="1">
          <a:solidFill>
            <a:srgbClr val="FFFF99"/>
          </a:solidFill>
          <a:latin typeface="+mn-lt"/>
          <a:ea typeface="+mn-ea"/>
          <a:cs typeface="+mn-cs"/>
        </a:defRPr>
      </a:lvl1pPr>
      <a:lvl2pPr marL="685800" indent="-228600" algn="l" rtl="0" eaLnBrk="0" fontAlgn="base" hangingPunct="0">
        <a:spcBef>
          <a:spcPct val="0"/>
        </a:spcBef>
        <a:spcAft>
          <a:spcPct val="0"/>
        </a:spcAft>
        <a:buSzPct val="100000"/>
        <a:buChar char="–"/>
        <a:defRPr sz="2600">
          <a:solidFill>
            <a:schemeClr val="tx1"/>
          </a:solidFill>
          <a:latin typeface="+mn-lt"/>
        </a:defRPr>
      </a:lvl2pPr>
      <a:lvl3pPr marL="1143000" indent="-228600" algn="l" rtl="0" eaLnBrk="0" fontAlgn="base" hangingPunct="0">
        <a:spcBef>
          <a:spcPct val="0"/>
        </a:spcBef>
        <a:spcAft>
          <a:spcPct val="0"/>
        </a:spcAft>
        <a:buSzPct val="100000"/>
        <a:buChar char="•"/>
        <a:defRPr sz="2400">
          <a:solidFill>
            <a:schemeClr val="tx1"/>
          </a:solidFill>
          <a:latin typeface="+mn-lt"/>
        </a:defRPr>
      </a:lvl3pPr>
      <a:lvl4pPr marL="1600200" indent="-228600" algn="l" rtl="0" eaLnBrk="0" fontAlgn="base" hangingPunct="0">
        <a:spcBef>
          <a:spcPct val="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6" name="Rectangle 15"/>
          <p:cNvSpPr>
            <a:spLocks noChangeArrowheads="1"/>
          </p:cNvSpPr>
          <p:nvPr/>
        </p:nvSpPr>
        <p:spPr bwMode="white">
          <a:xfrm>
            <a:off x="0" y="0"/>
            <a:ext cx="11049000" cy="154781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8" name="Rectangle 17"/>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9" name="Rectangle 18"/>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Espace réservé de la date 13"/>
          <p:cNvSpPr>
            <a:spLocks noGrp="1"/>
          </p:cNvSpPr>
          <p:nvPr>
            <p:ph type="dt" sz="half" idx="2"/>
          </p:nvPr>
        </p:nvSpPr>
        <p:spPr>
          <a:xfrm>
            <a:off x="6997700" y="7116763"/>
            <a:ext cx="3679825" cy="406400"/>
          </a:xfrm>
          <a:prstGeom prst="rect">
            <a:avLst/>
          </a:prstGeom>
        </p:spPr>
        <p:txBody>
          <a:bodyPr vert="horz" lIns="106674" tIns="53337" rIns="106674" bIns="53337"/>
          <a:lstStyle>
            <a:lvl1pPr algn="r" eaLnBrk="1" latinLnBrk="0" hangingPunct="1">
              <a:defRPr kumimoji="0" sz="1600">
                <a:solidFill>
                  <a:srgbClr val="FFFFFF"/>
                </a:solidFill>
                <a:latin typeface="Arial" charset="0"/>
              </a:defRPr>
            </a:lvl1pPr>
          </a:lstStyle>
          <a:p>
            <a:pPr>
              <a:defRPr/>
            </a:pPr>
            <a:fld id="{F850E66E-6FE9-41CD-8880-0F4E86F8CE56}" type="datetimeFigureOut">
              <a:rPr lang="en-US"/>
              <a:pPr>
                <a:defRPr/>
              </a:pPr>
              <a:t>9/26/2011</a:t>
            </a:fld>
            <a:endParaRPr lang="en-US" dirty="0"/>
          </a:p>
        </p:txBody>
      </p:sp>
      <p:sp>
        <p:nvSpPr>
          <p:cNvPr id="3" name="Espace réservé du pied de page 2"/>
          <p:cNvSpPr>
            <a:spLocks noGrp="1"/>
          </p:cNvSpPr>
          <p:nvPr>
            <p:ph type="ftr" sz="quarter" idx="3"/>
          </p:nvPr>
        </p:nvSpPr>
        <p:spPr>
          <a:xfrm>
            <a:off x="368300" y="7123113"/>
            <a:ext cx="4327525" cy="406400"/>
          </a:xfrm>
          <a:prstGeom prst="rect">
            <a:avLst/>
          </a:prstGeom>
        </p:spPr>
        <p:txBody>
          <a:bodyPr vert="horz" lIns="106674" tIns="53337" rIns="106674" bIns="53337"/>
          <a:lstStyle>
            <a:lvl1pPr algn="l" eaLnBrk="1" latinLnBrk="0" hangingPunct="1">
              <a:defRPr kumimoji="0" sz="1400">
                <a:solidFill>
                  <a:srgbClr val="FFFFFF"/>
                </a:solidFill>
                <a:latin typeface="Arial" charset="0"/>
              </a:defRPr>
            </a:lvl1pPr>
          </a:lstStyle>
          <a:p>
            <a:pPr>
              <a:defRPr/>
            </a:pPr>
            <a:endParaRPr lang="en-US"/>
          </a:p>
        </p:txBody>
      </p:sp>
      <p:sp>
        <p:nvSpPr>
          <p:cNvPr id="8" name="Rectangle 7"/>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a:off x="184150" y="1419225"/>
            <a:ext cx="106727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Ellipse 11"/>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Ellipse 14"/>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23" name="Espace réservé du numéro de diapositive 22"/>
          <p:cNvSpPr>
            <a:spLocks noGrp="1"/>
          </p:cNvSpPr>
          <p:nvPr>
            <p:ph type="sldNum" sz="quarter" idx="4"/>
          </p:nvPr>
        </p:nvSpPr>
        <p:spPr>
          <a:xfrm>
            <a:off x="5248275" y="1155700"/>
            <a:ext cx="552450" cy="490538"/>
          </a:xfrm>
          <a:prstGeom prst="rect">
            <a:avLst/>
          </a:prstGeom>
        </p:spPr>
        <p:txBody>
          <a:bodyPr vert="horz" lIns="53337" tIns="53337" rIns="53337" bIns="53337" anchor="ctr">
            <a:normAutofit/>
          </a:bodyPr>
          <a:lstStyle>
            <a:lvl1pPr algn="ctr" eaLnBrk="1" latinLnBrk="0" hangingPunct="1">
              <a:defRPr kumimoji="0" sz="1900">
                <a:solidFill>
                  <a:schemeClr val="accent3">
                    <a:shade val="75000"/>
                  </a:schemeClr>
                </a:solidFill>
                <a:latin typeface="Arial" charset="0"/>
              </a:defRPr>
            </a:lvl1pPr>
          </a:lstStyle>
          <a:p>
            <a:pPr>
              <a:defRPr/>
            </a:pPr>
            <a:fld id="{272D6400-EFA9-47C1-9987-C29D327D96E0}" type="slidenum">
              <a:rPr lang="en-US"/>
              <a:pPr>
                <a:defRPr/>
              </a:pPr>
              <a:t>‹N°›</a:t>
            </a:fld>
            <a:endParaRPr lang="en-US" dirty="0"/>
          </a:p>
        </p:txBody>
      </p:sp>
      <p:sp>
        <p:nvSpPr>
          <p:cNvPr id="10254" name="Espace réservé du titre 21"/>
          <p:cNvSpPr>
            <a:spLocks noGrp="1"/>
          </p:cNvSpPr>
          <p:nvPr>
            <p:ph type="title"/>
          </p:nvPr>
        </p:nvSpPr>
        <p:spPr bwMode="auto">
          <a:xfrm>
            <a:off x="365125" y="254000"/>
            <a:ext cx="10312400" cy="842963"/>
          </a:xfrm>
          <a:prstGeom prst="rect">
            <a:avLst/>
          </a:prstGeom>
          <a:noFill/>
          <a:ln w="9525">
            <a:noFill/>
            <a:miter lim="800000"/>
            <a:headEnd/>
            <a:tailEnd/>
          </a:ln>
        </p:spPr>
        <p:txBody>
          <a:bodyPr vert="horz" wrap="square" lIns="106674" tIns="53337" rIns="106674" bIns="53337" numCol="1" anchor="b" anchorCtr="0" compatLnSpc="1">
            <a:prstTxWarp prst="textNoShape">
              <a:avLst/>
            </a:prstTxWarp>
          </a:bodyPr>
          <a:lstStyle/>
          <a:p>
            <a:pPr lvl="0"/>
            <a:r>
              <a:rPr lang="fr-FR" smtClean="0"/>
              <a:t>Cliquez pour modifier le style du titre</a:t>
            </a:r>
            <a:endParaRPr lang="en-US" smtClean="0"/>
          </a:p>
        </p:txBody>
      </p:sp>
      <p:sp>
        <p:nvSpPr>
          <p:cNvPr id="10255" name="Espace réservé du texte 12"/>
          <p:cNvSpPr>
            <a:spLocks noGrp="1"/>
          </p:cNvSpPr>
          <p:nvPr>
            <p:ph type="body" idx="1"/>
          </p:nvPr>
        </p:nvSpPr>
        <p:spPr bwMode="auto">
          <a:xfrm>
            <a:off x="365125" y="1693863"/>
            <a:ext cx="10312400" cy="5110162"/>
          </a:xfrm>
          <a:prstGeom prst="rect">
            <a:avLst/>
          </a:prstGeom>
          <a:noFill/>
          <a:ln w="9525">
            <a:noFill/>
            <a:miter lim="800000"/>
            <a:headEnd/>
            <a:tailEnd/>
          </a:ln>
        </p:spPr>
        <p:txBody>
          <a:bodyPr vert="horz" wrap="square" lIns="106674" tIns="53337" rIns="106674" bIns="533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0"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21"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74B29636-2664-4240-A239-8AC1D3CA3F09}"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sz="3800" kern="1200">
          <a:solidFill>
            <a:srgbClr val="7B9899"/>
          </a:solidFill>
          <a:latin typeface="+mj-lt"/>
          <a:ea typeface="+mj-ea"/>
          <a:cs typeface="+mj-cs"/>
        </a:defRPr>
      </a:lvl1pPr>
      <a:lvl2pPr algn="ctr" rtl="0" eaLnBrk="0" fontAlgn="base" hangingPunct="0">
        <a:spcBef>
          <a:spcPct val="0"/>
        </a:spcBef>
        <a:spcAft>
          <a:spcPct val="0"/>
        </a:spcAft>
        <a:defRPr sz="3800">
          <a:solidFill>
            <a:srgbClr val="7B9899"/>
          </a:solidFill>
          <a:latin typeface="Georgia" pitchFamily="18" charset="0"/>
        </a:defRPr>
      </a:lvl2pPr>
      <a:lvl3pPr algn="ctr" rtl="0" eaLnBrk="0" fontAlgn="base" hangingPunct="0">
        <a:spcBef>
          <a:spcPct val="0"/>
        </a:spcBef>
        <a:spcAft>
          <a:spcPct val="0"/>
        </a:spcAft>
        <a:defRPr sz="3800">
          <a:solidFill>
            <a:srgbClr val="7B9899"/>
          </a:solidFill>
          <a:latin typeface="Georgia" pitchFamily="18" charset="0"/>
        </a:defRPr>
      </a:lvl3pPr>
      <a:lvl4pPr algn="ctr" rtl="0" eaLnBrk="0" fontAlgn="base" hangingPunct="0">
        <a:spcBef>
          <a:spcPct val="0"/>
        </a:spcBef>
        <a:spcAft>
          <a:spcPct val="0"/>
        </a:spcAft>
        <a:defRPr sz="3800">
          <a:solidFill>
            <a:srgbClr val="7B9899"/>
          </a:solidFill>
          <a:latin typeface="Georgia" pitchFamily="18" charset="0"/>
        </a:defRPr>
      </a:lvl4pPr>
      <a:lvl5pPr algn="ctr" rtl="0" eaLnBrk="0" fontAlgn="base" hangingPunct="0">
        <a:spcBef>
          <a:spcPct val="0"/>
        </a:spcBef>
        <a:spcAft>
          <a:spcPct val="0"/>
        </a:spcAft>
        <a:defRPr sz="3800">
          <a:solidFill>
            <a:srgbClr val="7B9899"/>
          </a:solidFill>
          <a:latin typeface="Georgia" pitchFamily="18" charset="0"/>
        </a:defRPr>
      </a:lvl5pPr>
      <a:lvl6pPr marL="457200" algn="ctr" rtl="0" fontAlgn="base">
        <a:spcBef>
          <a:spcPct val="0"/>
        </a:spcBef>
        <a:spcAft>
          <a:spcPct val="0"/>
        </a:spcAft>
        <a:defRPr sz="3800">
          <a:solidFill>
            <a:srgbClr val="7B9899"/>
          </a:solidFill>
          <a:latin typeface="Georgia" pitchFamily="18" charset="0"/>
        </a:defRPr>
      </a:lvl6pPr>
      <a:lvl7pPr marL="914400" algn="ctr" rtl="0" fontAlgn="base">
        <a:spcBef>
          <a:spcPct val="0"/>
        </a:spcBef>
        <a:spcAft>
          <a:spcPct val="0"/>
        </a:spcAft>
        <a:defRPr sz="3800">
          <a:solidFill>
            <a:srgbClr val="7B9899"/>
          </a:solidFill>
          <a:latin typeface="Georgia" pitchFamily="18" charset="0"/>
        </a:defRPr>
      </a:lvl7pPr>
      <a:lvl8pPr marL="1371600" algn="ctr" rtl="0" fontAlgn="base">
        <a:spcBef>
          <a:spcPct val="0"/>
        </a:spcBef>
        <a:spcAft>
          <a:spcPct val="0"/>
        </a:spcAft>
        <a:defRPr sz="3800">
          <a:solidFill>
            <a:srgbClr val="7B9899"/>
          </a:solidFill>
          <a:latin typeface="Georgia" pitchFamily="18" charset="0"/>
        </a:defRPr>
      </a:lvl8pPr>
      <a:lvl9pPr marL="1828800" algn="ctr" rtl="0" fontAlgn="base">
        <a:spcBef>
          <a:spcPct val="0"/>
        </a:spcBef>
        <a:spcAft>
          <a:spcPct val="0"/>
        </a:spcAft>
        <a:defRPr sz="3800">
          <a:solidFill>
            <a:srgbClr val="7B9899"/>
          </a:solidFill>
          <a:latin typeface="Georgia" pitchFamily="18" charset="0"/>
        </a:defRPr>
      </a:lvl9pPr>
    </p:titleStyle>
    <p:bodyStyle>
      <a:lvl1pPr marL="319088" indent="-319088" algn="l" rtl="0" eaLnBrk="0" fontAlgn="base" hangingPunct="0">
        <a:spcBef>
          <a:spcPct val="20000"/>
        </a:spcBef>
        <a:spcAft>
          <a:spcPct val="0"/>
        </a:spcAft>
        <a:buClr>
          <a:schemeClr val="accent1"/>
        </a:buClr>
        <a:buSzPct val="85000"/>
        <a:buFont typeface="Wingdings 2" pitchFamily="18" charset="2"/>
        <a:buChar char=""/>
        <a:defRPr sz="3100" kern="1200">
          <a:solidFill>
            <a:schemeClr val="tx1"/>
          </a:solidFill>
          <a:latin typeface="+mn-lt"/>
          <a:ea typeface="+mn-ea"/>
          <a:cs typeface="+mn-cs"/>
        </a:defRPr>
      </a:lvl1pPr>
      <a:lvl2pPr marL="639763" indent="-319088" algn="l" rtl="0" eaLnBrk="0" fontAlgn="base" hangingPunct="0">
        <a:spcBef>
          <a:spcPct val="20000"/>
        </a:spcBef>
        <a:spcAft>
          <a:spcPct val="0"/>
        </a:spcAft>
        <a:buClr>
          <a:schemeClr val="accent2"/>
        </a:buClr>
        <a:buSzPct val="70000"/>
        <a:buFont typeface="Wingdings" pitchFamily="2" charset="2"/>
        <a:buChar char=""/>
        <a:defRPr sz="2600" kern="1200">
          <a:solidFill>
            <a:schemeClr val="tx2"/>
          </a:solidFill>
          <a:latin typeface="+mn-lt"/>
          <a:ea typeface="+mn-ea"/>
          <a:cs typeface="+mn-cs"/>
        </a:defRPr>
      </a:lvl2pPr>
      <a:lvl3pPr marL="958850" indent="-265113" algn="l" rtl="0" eaLnBrk="0" fontAlgn="base" hangingPunct="0">
        <a:spcBef>
          <a:spcPct val="20000"/>
        </a:spcBef>
        <a:spcAft>
          <a:spcPct val="0"/>
        </a:spcAft>
        <a:buClr>
          <a:srgbClr val="8CADAE"/>
        </a:buClr>
        <a:buSzPct val="75000"/>
        <a:buFont typeface="Wingdings 2" pitchFamily="18" charset="2"/>
        <a:buChar char=""/>
        <a:defRPr sz="2300" kern="1200">
          <a:solidFill>
            <a:schemeClr val="tx1"/>
          </a:solidFill>
          <a:latin typeface="+mn-lt"/>
          <a:ea typeface="+mn-ea"/>
          <a:cs typeface="+mn-cs"/>
        </a:defRPr>
      </a:lvl3pPr>
      <a:lvl4pPr marL="1279525" indent="-265113" algn="l" rtl="0" eaLnBrk="0" fontAlgn="base" hangingPunct="0">
        <a:spcBef>
          <a:spcPct val="20000"/>
        </a:spcBef>
        <a:spcAft>
          <a:spcPct val="0"/>
        </a:spcAft>
        <a:buClr>
          <a:srgbClr val="8C7B70"/>
        </a:buClr>
        <a:buSzPct val="70000"/>
        <a:buFont typeface="Wingdings" pitchFamily="2" charset="2"/>
        <a:buChar char=""/>
        <a:defRPr sz="2300" kern="1200">
          <a:solidFill>
            <a:schemeClr val="tx2"/>
          </a:solidFill>
          <a:latin typeface="+mn-lt"/>
          <a:ea typeface="+mn-ea"/>
          <a:cs typeface="+mn-cs"/>
        </a:defRPr>
      </a:lvl4pPr>
      <a:lvl5pPr marL="1598613" indent="-265113" algn="l" rtl="0" eaLnBrk="0" fontAlgn="base" hangingPunct="0">
        <a:spcBef>
          <a:spcPct val="20000"/>
        </a:spcBef>
        <a:spcAft>
          <a:spcPct val="0"/>
        </a:spcAft>
        <a:buClr>
          <a:srgbClr val="8FB08C"/>
        </a:buClr>
        <a:buChar char="•"/>
        <a:defRPr sz="2100" kern="1200">
          <a:solidFill>
            <a:schemeClr val="tx1"/>
          </a:solidFill>
          <a:latin typeface="+mn-lt"/>
          <a:ea typeface="+mn-ea"/>
          <a:cs typeface="+mn-cs"/>
        </a:defRPr>
      </a:lvl5pPr>
      <a:lvl6pPr marL="1920130" indent="-213348" algn="l" rtl="0" eaLnBrk="1" latinLnBrk="0" hangingPunct="1">
        <a:spcBef>
          <a:spcPct val="20000"/>
        </a:spcBef>
        <a:buClr>
          <a:schemeClr val="accent6"/>
        </a:buClr>
        <a:buSzPct val="80000"/>
        <a:buFont typeface="Wingdings 2"/>
        <a:buChar char=""/>
        <a:defRPr kumimoji="0" sz="2100" kern="1200">
          <a:solidFill>
            <a:schemeClr val="tx1"/>
          </a:solidFill>
          <a:latin typeface="+mn-lt"/>
          <a:ea typeface="+mn-ea"/>
          <a:cs typeface="+mn-cs"/>
        </a:defRPr>
      </a:lvl6pPr>
      <a:lvl7pPr marL="2240152" indent="-213348" algn="l" rtl="0" eaLnBrk="1" latinLnBrk="0" hangingPunct="1">
        <a:spcBef>
          <a:spcPct val="20000"/>
        </a:spcBef>
        <a:buClr>
          <a:schemeClr val="accent1">
            <a:shade val="75000"/>
          </a:schemeClr>
        </a:buClr>
        <a:buSzPct val="90000"/>
        <a:buChar char="•"/>
        <a:defRPr kumimoji="0" sz="1900" kern="1200" baseline="0">
          <a:solidFill>
            <a:schemeClr val="tx1"/>
          </a:solidFill>
          <a:latin typeface="+mn-lt"/>
          <a:ea typeface="+mn-ea"/>
          <a:cs typeface="+mn-cs"/>
        </a:defRPr>
      </a:lvl7pPr>
      <a:lvl8pPr marL="2453500" indent="-213348" algn="l" rtl="0" eaLnBrk="1" latinLnBrk="0" hangingPunct="1">
        <a:spcBef>
          <a:spcPct val="20000"/>
        </a:spcBef>
        <a:buClr>
          <a:schemeClr val="accent4">
            <a:shade val="75000"/>
          </a:schemeClr>
        </a:buClr>
        <a:buChar char="•"/>
        <a:defRPr kumimoji="0" sz="1900" kern="1200">
          <a:solidFill>
            <a:schemeClr val="tx1"/>
          </a:solidFill>
          <a:latin typeface="+mn-lt"/>
          <a:ea typeface="+mn-ea"/>
          <a:cs typeface="+mn-cs"/>
        </a:defRPr>
      </a:lvl8pPr>
      <a:lvl9pPr marL="2773522" indent="-213348"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3370" algn="l" rtl="0" eaLnBrk="1" latinLnBrk="0" hangingPunct="1">
        <a:defRPr kumimoji="0" kern="1200">
          <a:solidFill>
            <a:schemeClr val="tx1"/>
          </a:solidFill>
          <a:latin typeface="+mn-lt"/>
          <a:ea typeface="+mn-ea"/>
          <a:cs typeface="+mn-cs"/>
        </a:defRPr>
      </a:lvl2pPr>
      <a:lvl3pPr marL="1066739" algn="l" rtl="0" eaLnBrk="1" latinLnBrk="0" hangingPunct="1">
        <a:defRPr kumimoji="0" kern="1200">
          <a:solidFill>
            <a:schemeClr val="tx1"/>
          </a:solidFill>
          <a:latin typeface="+mn-lt"/>
          <a:ea typeface="+mn-ea"/>
          <a:cs typeface="+mn-cs"/>
        </a:defRPr>
      </a:lvl3pPr>
      <a:lvl4pPr marL="1600109" algn="l" rtl="0" eaLnBrk="1" latinLnBrk="0" hangingPunct="1">
        <a:defRPr kumimoji="0" kern="1200">
          <a:solidFill>
            <a:schemeClr val="tx1"/>
          </a:solidFill>
          <a:latin typeface="+mn-lt"/>
          <a:ea typeface="+mn-ea"/>
          <a:cs typeface="+mn-cs"/>
        </a:defRPr>
      </a:lvl4pPr>
      <a:lvl5pPr marL="2133478" algn="l" rtl="0" eaLnBrk="1" latinLnBrk="0" hangingPunct="1">
        <a:defRPr kumimoji="0" kern="1200">
          <a:solidFill>
            <a:schemeClr val="tx1"/>
          </a:solidFill>
          <a:latin typeface="+mn-lt"/>
          <a:ea typeface="+mn-ea"/>
          <a:cs typeface="+mn-cs"/>
        </a:defRPr>
      </a:lvl5pPr>
      <a:lvl6pPr marL="2666848" algn="l" rtl="0" eaLnBrk="1" latinLnBrk="0" hangingPunct="1">
        <a:defRPr kumimoji="0" kern="1200">
          <a:solidFill>
            <a:schemeClr val="tx1"/>
          </a:solidFill>
          <a:latin typeface="+mn-lt"/>
          <a:ea typeface="+mn-ea"/>
          <a:cs typeface="+mn-cs"/>
        </a:defRPr>
      </a:lvl6pPr>
      <a:lvl7pPr marL="3200217" algn="l" rtl="0" eaLnBrk="1" latinLnBrk="0" hangingPunct="1">
        <a:defRPr kumimoji="0" kern="1200">
          <a:solidFill>
            <a:schemeClr val="tx1"/>
          </a:solidFill>
          <a:latin typeface="+mn-lt"/>
          <a:ea typeface="+mn-ea"/>
          <a:cs typeface="+mn-cs"/>
        </a:defRPr>
      </a:lvl7pPr>
      <a:lvl8pPr marL="3733587" algn="l" rtl="0" eaLnBrk="1" latinLnBrk="0" hangingPunct="1">
        <a:defRPr kumimoji="0" kern="1200">
          <a:solidFill>
            <a:schemeClr val="tx1"/>
          </a:solidFill>
          <a:latin typeface="+mn-lt"/>
          <a:ea typeface="+mn-ea"/>
          <a:cs typeface="+mn-cs"/>
        </a:defRPr>
      </a:lvl8pPr>
      <a:lvl9pPr marL="42669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oleObject" Target="../embeddings/oleObject2.bin"/><Relationship Id="rId7" Type="http://schemas.openxmlformats.org/officeDocument/2006/relationships/image" Target="../media/image36.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oleObject" Target="../embeddings/oleObject3.bin"/><Relationship Id="rId7" Type="http://schemas.openxmlformats.org/officeDocument/2006/relationships/image" Target="../media/image41.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46.png"/><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2" Type="http://schemas.openxmlformats.org/officeDocument/2006/relationships/hyperlink" Target="mailto:pinna@polytech.unice.fr"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7" Type="http://schemas.openxmlformats.org/officeDocument/2006/relationships/oleObject" Target="../embeddings/oleObject7.bin"/><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image" Target="http://images.cdiscount.com/imagesCNET/07/470027-066,180407-.jpg" TargetMode="External"/><Relationship Id="rId5" Type="http://schemas.openxmlformats.org/officeDocument/2006/relationships/image" Target="../media/image51.jpeg"/><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0.x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w3.org/2005/Incubator/model-based-ui/XGR-mbui-20100504"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hyperlink" Target="http://www.oasis-open.org/" TargetMode="External"/><Relationship Id="rId3" Type="http://schemas.openxmlformats.org/officeDocument/2006/relationships/hyperlink" Target="http://fr.wikipedia.org/wiki/Environnement_graphique" TargetMode="External"/><Relationship Id="rId7" Type="http://schemas.openxmlformats.org/officeDocument/2006/relationships/hyperlink" Target="http://www.uiml.org/specs/uiml3/" TargetMode="External"/><Relationship Id="rId2" Type="http://schemas.openxmlformats.org/officeDocument/2006/relationships/hyperlink" Target="http://fr.wikipedia.org/wiki/Extensible_Markup_Language" TargetMode="External"/><Relationship Id="rId1" Type="http://schemas.openxmlformats.org/officeDocument/2006/relationships/slideLayout" Target="../slideLayouts/slideLayout20.xml"/><Relationship Id="rId6" Type="http://schemas.openxmlformats.org/officeDocument/2006/relationships/hyperlink" Target="http://www.uiml.org/specs/uiml1/index.htm" TargetMode="External"/><Relationship Id="rId5" Type="http://schemas.openxmlformats.org/officeDocument/2006/relationships/hyperlink" Target="http://fr.wikipedia.org/w/index.php?title=Java_awt&amp;action=edit&amp;redlink=1" TargetMode="External"/><Relationship Id="rId4" Type="http://schemas.openxmlformats.org/officeDocument/2006/relationships/hyperlink" Target="http://fr.wikipedia.org/wiki/Environnements_graphiqu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hyperlink" Target="http://www.openplug.com/about/news/226-alcatel-lucent-acquires-openplug"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atelierihm.polytech.unice.fr/bibliographie/"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6" Type="http://schemas.openxmlformats.org/officeDocument/2006/relationships/hyperlink" Target="http://www.univ-valenciennes.fr/LAMIH-intra/site/commun/_gestion/publis/recherche/resultat.php?id_perso=97&amp;langue=lang_fr" TargetMode="External"/><Relationship Id="rId5" Type="http://schemas.openxmlformats.org/officeDocument/2006/relationships/hyperlink" Target="http://uclouvain.academia.edu/JeanVanderdonckt/Papers" TargetMode="External"/><Relationship Id="rId4" Type="http://schemas.openxmlformats.org/officeDocument/2006/relationships/hyperlink" Target="http://hiis.isti.cnr.it/publication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giove.isti.cnr.it/projects/cameleon/ucl.html" TargetMode="External"/><Relationship Id="rId7" Type="http://schemas.openxmlformats.org/officeDocument/2006/relationships/hyperlink" Target="http://iihm.imag.fr/publication/BDB+04a/" TargetMode="External"/><Relationship Id="rId2" Type="http://schemas.openxmlformats.org/officeDocument/2006/relationships/hyperlink" Target="http://giove.isti.cnr.it/projects/cameleon/isti.html" TargetMode="External"/><Relationship Id="rId1" Type="http://schemas.openxmlformats.org/officeDocument/2006/relationships/slideLayout" Target="../slideLayouts/slideLayout20.xml"/><Relationship Id="rId6" Type="http://schemas.openxmlformats.org/officeDocument/2006/relationships/hyperlink" Target="http://iihm.imag.fr/publication/C10a/" TargetMode="External"/><Relationship Id="rId5" Type="http://schemas.openxmlformats.org/officeDocument/2006/relationships/image" Target="../media/image4.gif"/><Relationship Id="rId4" Type="http://schemas.openxmlformats.org/officeDocument/2006/relationships/hyperlink" Target="http://giove.isti.cnr.it/projects/cameleon/ujf.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1.png"/><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jpeg"/><Relationship Id="rId12" Type="http://schemas.openxmlformats.org/officeDocument/2006/relationships/image" Target="../media/image72.wmf"/><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0.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75.jpeg"/></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hyperlink" Target="http://www.servface.eu/index.php?option=com_docman&amp;task=cat_view&amp;gid=34&amp;limit=5&amp;limitstart=0&amp;order=date&amp;dir=DESC&amp;Itemid=60" TargetMode="External"/><Relationship Id="rId2" Type="http://schemas.openxmlformats.org/officeDocument/2006/relationships/hyperlink" Target="http://hiis.isti.cnr.it/publications.php" TargetMode="External"/><Relationship Id="rId1" Type="http://schemas.openxmlformats.org/officeDocument/2006/relationships/slideLayout" Target="../slideLayouts/slideLayout20.xml"/><Relationship Id="rId4" Type="http://schemas.openxmlformats.org/officeDocument/2006/relationships/image" Target="../media/image4.gi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hyperlink" Target="http://www.usixml.eu/newsletters" TargetMode="External"/><Relationship Id="rId2" Type="http://schemas.openxmlformats.org/officeDocument/2006/relationships/hyperlink" Target="http://www.usixml.eu/effective-ie-done/scientific-publications" TargetMode="External"/><Relationship Id="rId1" Type="http://schemas.openxmlformats.org/officeDocument/2006/relationships/slideLayout" Target="../slideLayouts/slideLayout20.xml"/><Relationship Id="rId4" Type="http://schemas.openxmlformats.org/officeDocument/2006/relationships/image" Target="../media/image4.gif"/></Relationships>
</file>

<file path=ppt/slides/_rels/slide73.xml.rels><?xml version="1.0" encoding="UTF-8" standalone="yes"?>
<Relationships xmlns="http://schemas.openxmlformats.org/package/2006/relationships"><Relationship Id="rId3" Type="http://schemas.openxmlformats.org/officeDocument/2006/relationships/hyperlink" Target="http://iihm.imag.fr/publication/MFC11b/"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iihm.imag.fr/publication/GCM+09a/"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uclouvain.academia.edu/JeanVanderdonckt/Papers/270313/Generating_User_Interface_for_Information_Applications_from_Task_Domain_and_User_models_with_DB-USE" TargetMode="External"/><Relationship Id="rId2" Type="http://schemas.openxmlformats.org/officeDocument/2006/relationships/hyperlink" Target="http://uclouvain.academia.edu/JeanVanderdonckt/Papers"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uclouvain.academia.edu/JeanVanderdonckt/Papers/270311/User_Interface_Composition_with_UsiX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8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hyperlink" Target="http://proton.polytech.unice.fr/biblio/displayReference.php?export=htmlPerso&amp;&amp;nom=Joffroy&amp;&amp;prenom=C&#233;dric" TargetMode="External"/><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s://nyx.unice.fr/publis/brel-pinna-dery-etal:2011.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descr="data:image/jpg;base64,/9j/4AAQSkZJRgABAQAAAQABAAD/2wBDAAkGBwgHBgkIBwgKCgkLDRYPDQwMDRsUFRAWIB0iIiAdHx8kKDQsJCYxJx8fLT0tMTU3Ojo6Iys/RD84QzQ5Ojf/2wBDAQoKCg0MDRoPDxo3JR8lNzc3Nzc3Nzc3Nzc3Nzc3Nzc3Nzc3Nzc3Nzc3Nzc3Nzc3Nzc3Nzc3Nzc3Nzc3Nzc3Nzf/wAARCACXAKwDASIAAhEBAxEB/8QAHAAAAQQDAQAAAAAAAAAAAAAAAAECBAUDBgcI/8QANhAAAQMDAgQEBAUEAgMAAAAAAQACAwQFERIhBhMxQVFhcYEHFJGhIjJSscEVI0JiFuFDkvD/xAAbAQEAAgMBAQAAAAAAAAAAAAAABAUBAwYCB//EACsRAAICAgEDAgQHAQAAAAAAAAABAgMEERIFITETQSJRccEGFBUyQoGh4f/aAAwDAQACEQMRAD8A7ihCEAIQhACE0uARqQDkJmsBK1wd0QDkIQgBCEIAQgqJcbjS2yjkq66ZsMEYy5zv2HifJG9GUnJ6XklE7pMrlt1+J9XPK5lnpYoIgcCap/E4+ekbD6quHHV/a7V/U6Z/+jqduPtv91GeVWmXMOgZso7aS+p2MJwXPeHviRDUTMpr1FHTlxw2pidmP3B3b67j0XQGuBAIIOfBboWRmtxZXZWJdiz42x19xyEgKVeyMCEIQAhCEALHNII2F30WRV13lMbYh2JKAeJs90vO81WifzTuf5oCe6XZYjOWO1Dt91EdPt1UeWo80BsjHh7Q5pyCMhOUGzSGWhaT2c4Z91OQAhCEAh6FcT+I/EEl3vz6CB5+To3lgaOj5Ojne3Qeh8V2qdxZC9w6hpK8wSzv+ame4kuc8uJ8zuoeZJ8OK9zovw7VB3ytl/Hx/ZKeWg4HZSomwmDUSNY8VUCQnclTTUsbSsY1oDidyqzids7E0kPe+F+HtAa7o5vYrrHwrvr6+3SW2peXS0eOWSckxnoPYjHphcdfp3IOFufwfld/ytzWnZ1JIHexapGK3GxFR1yqu3ClvzHujtYSpAlVufPgQhCAEIQgBVfEEbjQ81m5icCfToVaJsjBIwscAWuGCD3CA0ttUnfM+awXu2z2uRz2tL6Un8Lxvp8j4evRVgqgR1CAuHVO3VRpqnAO+yrnVOB1Vxw5aJa+VlXVNLaRpy0H/wAh7e37oDarLC6C2QMeMOLdTh4E7/ypyQJUAIQhAI4ZaQfBebuJbU+3X6tpXtIMcpA8x2PuMFekSdlpPH/BxvzRXW/Sy4RN06TsJm+BPYjsfbzGm+vnEs+l5ixrXy8M4W/Mby13RHMz3Wa70dZT1D2VEDmvjJa8Abg+aq9Z6b5VfwOuWSmtkx0p8V1P4I2uQurbvI0hhAgiPjvlx/YLRuDuDrpxPVtEcboKIH+7UvbsB4DxPkvQtottNabdBQ0UeiCFulo7nzPmeqkY9PxcmUvV+op1+jF935JoSpAlU45gEIQgBCEiAVIThKo1xl5NDPJ3DDj16ICpuVYanVGxxEfTH6vVa1LZo3PJjc5oPYdFItlQXOfHIfy7j0KtI3MQGsVlrqaeLm0gbJMwhzGStBY4jsR4Hp7rfeHrmLxZ6au5LoHSM/HC7rG4HDm+xBCryYyE6xwxUdbU8t2mKqcJDH2EnQkeoAz5jPUlAX6MoRlACFgiqY5Xuax2SPuol4vdus0HNuVXHCD+Vp3c70aNysNpd2eoxlN8YrbJtTUR00Ek072xxRtLnvccBoHUrhHGvG9bf6yWOjmlgtkZ0sYxxbzPN/c58O3qrHj/AI3lvdMaGjaaWiO7xIcSTeGQOg8u5wubSTOippDnGp2Bv4Dc/dRLLPUfGB0GHhrEg7r139l8v+mS31sr5pIoctwMuIGwKlxZ5rXSvldv+Ih3byTaHENEwOH43DU73Sulxv2UWyfxaiXmFjtUqVz233OucBccUMdFTWm5ujgdE0MhqANLJB21/pd59D4rpLXZAI3XmNtTribG0AY8guofCTiKWfm2SrkLjGzXTFx6NGzm+g2I9/BScfIbfCRT9W6RGuDyKX2919zpyE0JVNOZFQkSoBEJMpMoByiXSB1VQTQx/nc3LfMjcD7KTlCA51QPL7hI0At0sOrPbcf9qVVTTxbxAE+BVtNSQx3KskiABkeC71xv98lR6iEEHZAV1Lc9b9D8teOoKtYZg7uqKupNQJaMEdCFGjuMlE1xqSQ1gyXeSA3ynuR0ASjUR3GxWSprmvgcIi5r3DAJ7LWI23eWNskFDNocAWl2BkH1Ki/1CqbO6GpY6KRhw5jhghAYeOrrU222wyW+okgkM7Wkxuw4twSRn2C5TUV9xrbmY4+dU1k0mlvV8jyTsM9V06/0EF4omxTyvjLHa2OZ1B9O/VZ+DrLRQXqlkpKON01PG4S1Lm5dgjG5/UT9s9lGspc59/Bc4fUKsbH4xXx7/wANYtPwovleGy3arp6CN25Yz+7J742H1K0rjqho7ZxHUWi3Oe6npC2Evecue/AL3H3JHsvT0krYYnyv2Yxpc70AyV5Lqqp9wu8lbLkvqJnzuz/sSf5WzhGEXojfmrsq2MZvs2WTNyM7DOElQ0EOION0g6JHAluFVLyd09cdCRSahqzjBw71/wC1ecN3V1pvVFcAcCGUcwDuw7O+xKpaOSNkNZTyNGp4a+N/cFp3Hpgn6BZWNcQQwZLhho8+i2SWmmiPU/UrlCfjuj1Ixwc0FpyCMg+ITlFoIflqKngznlxNZn0AH8KRlWyPnz89hyEmUmUMASkymkppKAeSmucGtLndAMk+C0n4o8SXDh22UL7bNFA6pqTFJM+LXy26ScgHbOy4nxFxrc7u5jJaupkbFka+c9gl32cYw7S0+QwgO027iCO4VM8w5TGzPc+JjZQ5xYDpy5v+O46eBCsHTiTuvO3C9yqmcT214mcNdQ1jsHq1xwR75Xc6aZweWO6hAWErdTSo9BQxVl1hiqImyRHUXscMhwA6H7LPqyxZrMQy5g9zG4fsgNpz4lVXENqbdqGWKN4gqtP9moDQSx38jxCncxGvPdPJlPT2aFw7w1xFLUzM4hkgigZjlyQuDnSH06AY7kZW9UNHT0EAipWaW5y4k5Lj4k90/V5o1+awlpaPU585b1r6GV4ZJG6OQBzHAtc09weoXmq8cLVNivVVTVLCGQuPJd+uMn8LvoP3XpDVstD+LdodV2Zl0p8iejOHluxMZP8ABx9SvNm+L0SMJxV8XI4+5pY4tPYpdtCTU90TZH/nadLj+yxyP0NzlVTj30dzC1OGzNbqJ9bUVb2fkpqWSZ57bbAe5IVlZmMbdLb8wQ2L5qMvJ8NYzn6KFbJ5KejniEjWtqi0y+Ja05AJ8M748h4LLM9kmkMP4QMY8Qsykk1r2GPTKUZ8u3LwemQQlytR4A4khu9lpopqhhr4hy5Iy8a36ejgOpyMe+VteVaxkpJNHAXVSpslXLyjJlCYClyvRqGZTSUhKxvcgOc/HT8fD1uJ/wAa3H1jeuCO7rvnxpaZOGKZwBIjrWEnwy14/lcF0ufIGRtLnuOzWjJPoAhkt+BqT5zi22x4/CyXmu9GAu/cD6rs9XMIJGv+q0b4X8O1tJW1Fyr6aWDEXLiZIwtcc4JOD0GwHutvrwZJQPEoYLymlEkYIOQpNG7RcIXdMkj7FVdshZBTsZGA1jNgAMYCltlxVw47HP2QGy81AlVaycnusnNQE/mJRIoPMKXmoCdzFgrxFPRVENQAYpI3NeD3BG6q7tcv6fbqms0azDE54GeuB0XI63ie7XJkpq7lPynEB0cTyxhB/wAcNHRarbVDsywwcCzJ3KL0kU725hlGQcgOChFskxZHFE973/ka1pJd6eKzwljKkaXucxwLdxj6KNFWOo6x8ksbJ+UdDGSE4GzgOm+x32UWqvnIvM3LeLUlEnu+Wije2oFRHVRxta+CaAxhr++OpO3iB1VTNXEOxGCB4uO/2UaoqZql5kqJXyPPVznE5WHKlejD5FD+pZS3qfkmuulSyNnKIjMZLmvYwB4OP1D8XbpnC9T2jnC1UQqnl8/y8fNe7q5+kZP1yvKdtpzWXKkpRvz544v/AGcB/K9ZtIBIb0zstiWlohyk5ycpPuzMClTAU7KyeTE4rE8rI5YX5wgIVwbHLC+KRjXscMOa5oId6grWWW+nt5eLdR09NqOSYYg0k+Z6lbTLHq6qLJTg9QgNeZUOgic10MjnO6lozlQJhUzPyyn0+bzjHstqNIzwUWemIGWDcdAgI1NSTQ0rBKdT8ZcR4pY4XOmaRkKW+uAZpfDKD3AYSo/zcmf7FJI4nu7Df3QEojkxFz3bhPjk1bjoq90VdWOAmLYmdw05Ks4oNDQPAIBQSUjiVk0JHMQEGsiE8T43DLXAhwO+QtKquBqF0xex8zGk50tfgLfntUSePIOFhxUvKNld06/2PRzW4UVitL3wspn1dWwZ0as6T2yScD0C0Wodlr3fqkJ/++q26+Wm5UtylkfTunY+Vzw9rC4bnvharXUlRFojdBKHF2Mcs7k9PrhaauTb2tFhnRrjXDhLk35K8nCQuWxWrgy615Dp2ikjPeUEu9mj+cLerHwHbaPS+aH5mUb66gZA9G9PrlbyrNO+G9lrq/ii2VkdJM6ip6hssk+jDBp3G52JyBsF6LiccKktzDA1rB+VowB4eiuInZwgJTSn5WNqegGOTHLIQmlqAwOblYixSi1MLUBFLFiMOVNLEmgoCEIB4fVPbCAOg+il6EaEBGEQ8EcvfopOhGlARtCaWeSl8tIWICCY89ljdT57Kx5Y8EnLwgKaWgEgILMhRH2QOdnoPILZNA8EvL8kBQw2xsXRqlx0wHZWXK8koiwgI0cOFLjbhK1iytagFYCFkSAJ4CATCaQhCATCTShCATSjShCATSjShCAA1GlCEAaUaUIQCaUaUIQBpRpQhAKGpdKEIBQ1OAwhCAcAnBCEB//Z"/>
          <p:cNvSpPr>
            <a:spLocks noChangeAspect="1" noChangeArrowheads="1"/>
          </p:cNvSpPr>
          <p:nvPr/>
        </p:nvSpPr>
        <p:spPr bwMode="auto">
          <a:xfrm>
            <a:off x="109538" y="-581025"/>
            <a:ext cx="1371600" cy="12001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5412" name="Picture 4" descr="http://agon.ens-lyon.fr/docannexe/image/1233/entretien.gif"/>
          <p:cNvPicPr>
            <a:picLocks noChangeAspect="1" noChangeArrowheads="1"/>
          </p:cNvPicPr>
          <p:nvPr/>
        </p:nvPicPr>
        <p:blipFill>
          <a:blip r:embed="rId2" cstate="print"/>
          <a:srcRect/>
          <a:stretch>
            <a:fillRect/>
          </a:stretch>
        </p:blipFill>
        <p:spPr bwMode="auto">
          <a:xfrm>
            <a:off x="1454150" y="1577975"/>
            <a:ext cx="1162050" cy="1038225"/>
          </a:xfrm>
          <a:prstGeom prst="rect">
            <a:avLst/>
          </a:prstGeom>
          <a:noFill/>
        </p:spPr>
      </p:pic>
      <p:sp>
        <p:nvSpPr>
          <p:cNvPr id="145414" name="AutoShape 6" descr="data:image/jpg;base64,/9j/4AAQSkZJRgABAQAAAQABAAD/2wCEAAkGBhEQERUUEBQVFRUVFhoXGBcYExwcGRUcFxgWHBwgFR0hJzIqHRklGhgXHzAgLycpLywsHB4xPTArNSYrLTUBCQoKDgwOGg8PGjYlHiQ0Li40MCw0LTYpLS81KSk1LTA2Mi80LCktKTQsNTQvMCosLC8pNCwsLCwsLCk0LCwsLP/AABEIAHUAiQMBIgACEQEDEQH/xAAbAAEAAgMBAQAAAAAAAAAAAAAABQYDBAcBAv/EAD4QAAICAAQDBQUFBgQHAAAAAAECAxEABBIhBTFBBhMiUWEHIzJxgRQzQpGhUlNicoKSFSRzsRaTo7LB0dL/xAAaAQEAAwEBAQAAAAAAAAAAAAAAAwQFAgEG/8QAMREAAgECAwMLBAMBAAAAAAAAAAECAxEEITESE6EyQVFhcYGRscHh8AUiUvEjYtEU/9oADAMBAAIRAxEAPwDuOGGGAGGGGAGK/AZZ7d5mCFm0JHSjSrsAWatRYjmLA8h1xYMRGUjCAxixoJ2POmZiD8jv+RHMHA8Zi4NlY453VFNrDHTMdRp3nvxtbHdBsSQKFAb4nMQkmZWCUSNelwsbEb6SGYpY50S7LsCbZcTeAQwwwwPRhhhgBhhhgBhhhgBhhhgBhhhgBhhhgBiP4hBE7qpk0TFW0FWAetrpTsyg0aII5Yw53jXvDDlxqkA8bVccFix3h2t63EYNna9IOrFZ4xxLM98FykQkMDr3k0kyhyzRq7IikUbjdLJpRq2FjHjdj1K5appIMouuZ6JPxNuzE70gG/IfCo5Dltiv8X7TTTeGD3KHm5AMp/kHJPmdR57Ls2IsrO5DyxTam6tper6DQTQ+QA5YwZjOpGLlJjA6yI0Y/NwB+uMuvia2kYtGrQwtHWck3wPg8PU82mJJsk5iWyfM+LAcNTo0w9RmZv8A7xmjzCMAVZSDyIYG/ljIRjO3tT8n4mluaf4rwMLJNtpzWaWqqpieX8wN/XGX7bnRenOy+lxQNX5x3X1x7jHNMqC2NDYfMnYADqSdgOZOO44iqtJM4lh6OrijYPabPRJqkzGX0otsz5YgUBuWIlAH6Ymux3aWTMmRMw0SyCikQQxylCqtraNnYhTrWuVcjvtisw5KR5UDxB5b1JCTaw1uHnrYyUQwBtY9j4mKg3ngfZ9MsC3xSvu8h5knnpHReXqaFknfGvht6+W7+nuY+J3S5Ct6+xK4YY8LAfXl64uFI9wwwwAwwwwAwwwwBC5bIDKqI0U6AWIYLfxMWOut9W/xVv13xyrtX2jrOO/DZ5o9RBmY6WhkdFCe7idb1AKoZ7AOmgDzxbvaTxFTmMtlczN9nysqSPI3ed2JmQppjaT8K72dxYPMYjsr2a4UQCHQqar/ADzMP6feYgrbbVoOz6y5h92neqm10Ihsj7Rs6m0iQTCuivExPqQXX6BRiayHtTA2ly0ieZSUMP1Cn9MfZ4ZwJTTSZWxzDZwE7edyb/LHsbdnk+H7KxG/hDSHb+W8QRVaKzmvD9E06mFbypvx/Zsv2t4RNbTKl+cmUtrPqqsb9ceQRcBlYd3mY4n5UmdeFj/QWF/lj1s9wYUfsxf0HDZ2/K48QPanieUmiVcpw2UMJFbxcP0K4AbZiBqoMVeq30V1x0q0LfySi/naVpuF7U7rtfsi3HsOjreWz04HMX3My/myaj/fiE4QhWd1ZvtOZjleGNQgRYtIAMjizpZla9V/CRQFkGC7P9l0AM061I4vSo7vQtbagleKunJeXmTupw90jmzORMkfItmWmkIkYaURVtrlUHSL+Ab7tRGKFPG0a1XYpQd1zpK3mvmh6604uzldHTOFcLTLIzOwLkapJG25fPkg3/UmyScZo+MQuAY21g1TICymxYpgKqut1yx7wiIrCgaYzmiTKdFvZJ20AKALoADkBz54js3l/sp1oPcMfGv7ksfjQfuyT4l6XqH4sbUUkrIrSbbuyROcYnZaHmTv+Q/940czliRqHilXxKzVdjoP2QwtTVfEcbWGOiO5s5HOpMgdDsbFdVINMrDoysCCOhBGM+IARMk5OWK63IMsbXoIFLrYj4JAAANjr01W2pZ7Hh2e4YYYAYYYYA0uKjL6NWa7rQu9y6dK7c7bYbXjlHEc3ws56eTMxRTRhVSIokZQDmStldXh7uipaj3oA3BN77ZdlJM3JBNEYC0HeDu8xEZImEgXxUCKddOx/iOKTw2Lik5crluG92rvGrd3KhbQxBNBj4fQ1iOba0RNTgpXJHIQcNlNZTMyQuR8KZl0agP3UwI09b0fXEn/AIDPpuLNCQXt3sYo+heIgf8ATxTs37MeJysWD5KO+sWWVGHyfRqv648h9mHGoTcOaHOz7xkv0sLt8xRxWnhMPW5dNep44Jc5ZZMvmYx73LsR1aFhMPnpFPXyRjjSXjmWIb3qLpFsGOhlH8StTD6jG5w/hnaCFabuJa5a59X/AHJqP/NxGcZ7aOrpFxLKBjFOp1KoLRtGglBQF2OkExksDWkm/LGbV+h0JP7G48V/vE52XosyVynCg9zZ8hIFPghJ2byfM+d8xFyA3azsPrMcbXOsO972LKKwKaIJXbMAGwQEB0KCq0xW6+GtnxU812wgzLLJmZBIt3Fl4yCo6gzsaF7WIyb6lTsq7k/Ec1P8AEA6k7ufqRY+YAOwo40aUKdCCpwVl59pVrYlUXbn+fL+Bev+O+G5VVQmSJbpQcnmFG5vmY97JJvrucWTK5uOeMPGwdGGxG4PMH9QQR88cbh4BEG1MNbn4mN+L59SPQk4uvYXiXdscuaCNbxdKbcuv1+MefjxYhVu7ENLF7yeyyZPDcxC+mDQ8LfD3jEGA7bCgdcZ3obFeVlaC70HDDXvnLnqFGhPoLJo+RZvpjfwxMXbHxDAqABQAB0GPvDDADGrxHiSZdNcmurA8EbyMSeVKgJP5Y9z+fWGJ5WshFJIWrNdFs1qJ2Asb4isvn/t8EihCkiNWlidJeNrBVh8UetK1ULAO2PD1Izf4+z/AHMMjct5AYR0vZxruv4K9cbfCc3JIrGQKGWR08JJHhNdRzxp5WQMARy/UEbEH1B2PrjcyYCFh0diw+ZHiHzu2+vpjyLudSikc1ftNneJyTxpm4sjHHIyLGq/5h1UgapGLAr4gRSUbsGxzh19mWatjBnUYk2Qs0os+u5F/TF47RcPyOd72XukzDwJJpRWKtK6Akg6SCd1CjnuSfI4ovAfZzFmohOuade8JNIGCJ4vhFSA1fK2vfmcHC62np3+hNSm1yfJGHM+zriyG617fhzCG/SpAu+I+XgPFITRy+bF9UUyD6mIsPpi1p7P+IwWcvn29AZJFv8Au7zGRst2iy4sSiceixysAPMN3ZP9IY+mG62tJ8X62LCxEo8y70c9zOfzKHTI+ZjI/a71CPnYGPeG8PlzIeTvKhH3uYmf3YoDa+cjUB4QaFDcYus/tE4rGNMrZdW3FSQSRNv6NVHELw/LTZgxRUs0qr4EUgRQovORydkHVnqyTQs0MT0/p9Ru8naPO28uHkSf9Mmr2S60RpSNJctJlopXWNzqnlYhpgyMKih5RpzIYgHkTdE4uyMCAQbBFg+YPLEBPEnee5BzQgKyzzlikESLu4gW6bWmpQ76i92oC+LE4sPdUu1GyhBsHkSB6aWVxe+h06hsQYulCL/j0XT8yPnvqMdt7xZ9Jkw/MeoNEfIjkcCcaWc4kI65ANyZjWr/AE1FtJ9Bp82XFJJvQy4QlN2ii58M7clAFzKM1D71F1HYc3Qb3t+EGyeQ6WvI5+OeMSQuro10ymwaJB/Igj6Y5hwnslms6ymYNHBfishWdSrVoG4vVpN0wrdXvlfOEQNltGXhiBhUsNYYgIOe+okuxYtZB/XbF2O1b7japKoo/eTeGGGOiYqWcyJgV4WBMU0mpSo3Vy+ux0sGiV21VsWZiuIfKZrMxRSKqvE+YKmIhdfdFnLFX/ZJ7zQLH4WOxGLJxriEjiaJIWKgaS/j1AsOagIbK7MKPly2xqTLMNEiRNaOG3UjUKYMFADMp8XVRdet4id75E8bOLuTTcNdXDI2oGg4bayKGtSBs1c1qjtWk2Tuw5cLZ3JPMk+Xl5D0HqeZOKRx/wBpTQAhI49esRKHmol61NSVqKKuxJ0nV4a64gpPapnWBULl0YVbAMxHnak7H67euLtHC1KqvBZFKriIU8pMsXb3jrRzQZdXjy5kBZcxIhYgrfhh3AEgoMSxK0RYINYrEnZjLlWkadpWbdpUFMzHybvAim+g0gemIPjfamfNtGM4HljS2QQ2gL7D3oBO9XTgWPSzde4n2sRXEeWy6rIfCWZRJItVYUknWavnXLliGvQq0Xnl86bryO6NZVcqevf5W9UWdeILlBUOY4jXk00ZVTfXQJLHqXH1xucN9pufDhe7hlXfxPKoc+X3V+t+DFT77ikI1Jl5QnxMzRl5Qo5soJCqADdBAOXzxYsnkc/mIe8EHEZUkVWjcTRRhlYWCUVgNx5qccwqt569v6vxJa0KsPtb4e7LPmvaaWV4JcjN3jRMQAhePqBepQdJba9OIPNSjNmRY4lyGTi0rIojAYha0CYL95IdQ0QgsBq1HUSBiMHZ7PxEmLIMjdWMuY1MOe5g0ht96x5Blc7ltMkkEcIUGpPscqtGz6QZNchNy0KDtZF36Y5lio07vZ4P3RwpqKz17zf4vOsYWKNAhiOsRSeJcuSNXe5vepc2w3EZJWMG2s0MSHZ/hErZZftMczQnaKS6mKjdXWvhdWZ9Fjxxu6aaChsnYPsuM6/fTKxy0bWmrlmZAbLEndolI5/jbqQDfVZoVdSrCwRRHneK1B1Kj3k8k9F6vrOI3lmzlkPZPM5jUU1OqC076MR6uql4jfi5VrAA5mIeE4sPA+EQRDWlyS3TySbyar3DWSVYEDYknYbmhjJx/jL5IxwZMF3FEqya+8LOL1yFhpOkSOznYbEnkDNcNmizia9BUg0SGAJ2Q7FTekjTsasVYojFpWWSO401FZLIyZeHvQCT7u7oE+Mg9T+xY/q+VgyYxEcZhj15ewAS7xqRqBAMMrEIykFD7ob+QI6491yR1pfUupbElbLYBpgLsLZF6iTVnHp6S2GGGAGGGGAME0MQt3VBQssQNgOpJ5AeeMLcPy0+lzHFJ+JW0K3PqD/5xzv2ldjOKZku8c5ngHiXLDwFarYKNpTsTZN9AN8UvsoeNRq6cPGYCKxVgFXQrKfEAJBpD2dwKPnyxr0Pp0atHeqtFPobtbv6e63WQyq2lbZZ17tTwzh2XhlzWYy8REaWSEAL8gqmqu2IAvbf545H2R4lBCGzj6UDNKZFVb7umTSqu1vWlgwAoGyWbwqMS8XYHjPEplPEGKoKYtKysKUr4ViQgb6ReyirNk4sq+zsxLKGgSYSMSyq6+KuoRlVQTS2NVeEHpjOxtHdNQU1Nf10Rcws0k3yX19Bp9oM0U0SRwmZgrGNkUHS5Kga3IOhNJbluSKxVF4RL3kn2aGUkHW6wiRgnexwOAKJAGp5VGkcozuelybLiLV3TNGSxc3oo6ibtHYEUbF7dOdYy8AnYZlRA7SO7gyUVMQAKBw4QkIQm4/iI38VGlhqrpTTS0LeLo72Dz+dRWI14oq3WfUfxd8a+jX/ALYw55+J90e9fPLEwo+CgwbpqCaqI6Xjt82YRBbsqjzJAH64w/4ihvR4qveiFsWKv5jpeNV4uL1px8DEVCS0qPxOfcF9pzxxiOXKsxBSOIQxlF6L4teyAbb3QHlWLHle3AmX3cMgcyd2NQ0pV0HDNpLJewABYmqFEHG/JNmdWpZE/wBMpSkb3b7tqqt6rbkbxmzfEsuyaMzUYfw6ZSFDX0Vrpjy5Hy64qVJKTvFWLFNbKtJ3KTmODcRzUs3csgQFVZ3JUOwjiZnVApDPbaQWtU7lQBYsXPs9wI5UPqfUXIOlRpjShyRelkknz25mycXZvKzoZe9UohK6FZwzEgEO1gnZvBzo2rEqCd5zEUVzkspXyWhByZj7Rm9CgFMsCWazYmdCqqB1AieQnp406g4++IQmRDGppnoA+VEEmuoA/wBx5jEnLlVY6uTD8Q2Py9Ry2O2wx85TKlB421vVFqr+0dB1rHRHY2MMMMD0YYYYAY8AwwwB7hhhgDHLArfEob5gHH0kYX4QB8hWGGAPnMZZJFKyKrKeYZQQfmDiucdzByTRFbdJpO60MfuyUZgUbnp8JGg3zFFQKwwwBJQ8KZt5JWII+FBoFEDqPFYN0QwO+NrL8JgjvRGgLVqOkamrq7Hdj6kk4YYA28MMMAMMMMAMMMMAf//Z"/>
          <p:cNvSpPr>
            <a:spLocks noChangeAspect="1" noChangeArrowheads="1"/>
          </p:cNvSpPr>
          <p:nvPr/>
        </p:nvSpPr>
        <p:spPr bwMode="auto">
          <a:xfrm>
            <a:off x="109538" y="-542925"/>
            <a:ext cx="1304925" cy="11144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5416" name="AutoShape 8" descr="data:image/jpg;base64,/9j/4AAQSkZJRgABAQAAAQABAAD/2wCEAAkGBhEQERUUEBQVFRUVFhoXGBcYExwcGRUcFxgWHBwgFR0hJzIqHRklGhgXHzAgLycpLywsHB4xPTArNSYrLTUBCQoKDgwOGg8PGjYlHiQ0Li40MCw0LTYpLS81KSk1LTA2Mi80LCktKTQsNTQvMCosLC8pNCwsLCwsLCk0LCwsLP/AABEIAHUAiQMBIgACEQEDEQH/xAAbAAEAAgMBAQAAAAAAAAAAAAAABQYDBAcBAv/EAD4QAAICAAQDBQUFBgQHAAAAAAECAxEABBIhBTFBBhMiUWEHIzJxgRQzQpGhUlNicoKSFSRzsRaTo7LB0dL/xAAaAQEAAwEBAQAAAAAAAAAAAAAAAwQFAgEG/8QAMREAAgECAwMLBAMBAAAAAAAAAAECAxEEITESE6EyQVFhcYGRscHh8AUiUvEjYtEU/9oADAMBAAIRAxEAPwDuOGGGAGGGGAGK/AZZ7d5mCFm0JHSjSrsAWatRYjmLA8h1xYMRGUjCAxixoJ2POmZiD8jv+RHMHA8Zi4NlY453VFNrDHTMdRp3nvxtbHdBsSQKFAb4nMQkmZWCUSNelwsbEb6SGYpY50S7LsCbZcTeAQwwwwPRhhhgBhhhgBhhhgBhhhgBhhhgBhhhgBiP4hBE7qpk0TFW0FWAetrpTsyg0aII5Yw53jXvDDlxqkA8bVccFix3h2t63EYNna9IOrFZ4xxLM98FykQkMDr3k0kyhyzRq7IikUbjdLJpRq2FjHjdj1K5appIMouuZ6JPxNuzE70gG/IfCo5Dltiv8X7TTTeGD3KHm5AMp/kHJPmdR57Ls2IsrO5DyxTam6tper6DQTQ+QA5YwZjOpGLlJjA6yI0Y/NwB+uMuvia2kYtGrQwtHWck3wPg8PU82mJJsk5iWyfM+LAcNTo0w9RmZv8A7xmjzCMAVZSDyIYG/ljIRjO3tT8n4mluaf4rwMLJNtpzWaWqqpieX8wN/XGX7bnRenOy+lxQNX5x3X1x7jHNMqC2NDYfMnYADqSdgOZOO44iqtJM4lh6OrijYPabPRJqkzGX0otsz5YgUBuWIlAH6Ymux3aWTMmRMw0SyCikQQxylCqtraNnYhTrWuVcjvtisw5KR5UDxB5b1JCTaw1uHnrYyUQwBtY9j4mKg3ngfZ9MsC3xSvu8h5knnpHReXqaFknfGvht6+W7+nuY+J3S5Ct6+xK4YY8LAfXl64uFI9wwwwAwwwwAwwwwBC5bIDKqI0U6AWIYLfxMWOut9W/xVv13xyrtX2jrOO/DZ5o9RBmY6WhkdFCe7idb1AKoZ7AOmgDzxbvaTxFTmMtlczN9nysqSPI3ed2JmQppjaT8K72dxYPMYjsr2a4UQCHQqar/ADzMP6feYgrbbVoOz6y5h92neqm10Ihsj7Rs6m0iQTCuivExPqQXX6BRiayHtTA2ly0ieZSUMP1Cn9MfZ4ZwJTTSZWxzDZwE7edyb/LHsbdnk+H7KxG/hDSHb+W8QRVaKzmvD9E06mFbypvx/Zsv2t4RNbTKl+cmUtrPqqsb9ceQRcBlYd3mY4n5UmdeFj/QWF/lj1s9wYUfsxf0HDZ2/K48QPanieUmiVcpw2UMJFbxcP0K4AbZiBqoMVeq30V1x0q0LfySi/naVpuF7U7rtfsi3HsOjreWz04HMX3My/myaj/fiE4QhWd1ZvtOZjleGNQgRYtIAMjizpZla9V/CRQFkGC7P9l0AM061I4vSo7vQtbagleKunJeXmTupw90jmzORMkfItmWmkIkYaURVtrlUHSL+Ab7tRGKFPG0a1XYpQd1zpK3mvmh6604uzldHTOFcLTLIzOwLkapJG25fPkg3/UmyScZo+MQuAY21g1TICymxYpgKqut1yx7wiIrCgaYzmiTKdFvZJ20AKALoADkBz54js3l/sp1oPcMfGv7ksfjQfuyT4l6XqH4sbUUkrIrSbbuyROcYnZaHmTv+Q/940czliRqHilXxKzVdjoP2QwtTVfEcbWGOiO5s5HOpMgdDsbFdVINMrDoysCCOhBGM+IARMk5OWK63IMsbXoIFLrYj4JAAANjr01W2pZ7Hh2e4YYYAYYYYA0uKjL6NWa7rQu9y6dK7c7bYbXjlHEc3ws56eTMxRTRhVSIokZQDmStldXh7uipaj3oA3BN77ZdlJM3JBNEYC0HeDu8xEZImEgXxUCKddOx/iOKTw2Lik5crluG92rvGrd3KhbQxBNBj4fQ1iOba0RNTgpXJHIQcNlNZTMyQuR8KZl0agP3UwI09b0fXEn/AIDPpuLNCQXt3sYo+heIgf8ATxTs37MeJysWD5KO+sWWVGHyfRqv648h9mHGoTcOaHOz7xkv0sLt8xRxWnhMPW5dNep44Jc5ZZMvmYx73LsR1aFhMPnpFPXyRjjSXjmWIb3qLpFsGOhlH8StTD6jG5w/hnaCFabuJa5a59X/AHJqP/NxGcZ7aOrpFxLKBjFOp1KoLRtGglBQF2OkExksDWkm/LGbV+h0JP7G48V/vE52XosyVynCg9zZ8hIFPghJ2byfM+d8xFyA3azsPrMcbXOsO972LKKwKaIJXbMAGwQEB0KCq0xW6+GtnxU812wgzLLJmZBIt3Fl4yCo6gzsaF7WIyb6lTsq7k/Ec1P8AEA6k7ufqRY+YAOwo40aUKdCCpwVl59pVrYlUXbn+fL+Bev+O+G5VVQmSJbpQcnmFG5vmY97JJvrucWTK5uOeMPGwdGGxG4PMH9QQR88cbh4BEG1MNbn4mN+L59SPQk4uvYXiXdscuaCNbxdKbcuv1+MefjxYhVu7ENLF7yeyyZPDcxC+mDQ8LfD3jEGA7bCgdcZ3obFeVlaC70HDDXvnLnqFGhPoLJo+RZvpjfwxMXbHxDAqABQAB0GPvDDADGrxHiSZdNcmurA8EbyMSeVKgJP5Y9z+fWGJ5WshFJIWrNdFs1qJ2Asb4isvn/t8EihCkiNWlidJeNrBVh8UetK1ULAO2PD1Izf4+z/AHMMjct5AYR0vZxruv4K9cbfCc3JIrGQKGWR08JJHhNdRzxp5WQMARy/UEbEH1B2PrjcyYCFh0diw+ZHiHzu2+vpjyLudSikc1ftNneJyTxpm4sjHHIyLGq/5h1UgapGLAr4gRSUbsGxzh19mWatjBnUYk2Qs0os+u5F/TF47RcPyOd72XukzDwJJpRWKtK6Akg6SCd1CjnuSfI4ovAfZzFmohOuade8JNIGCJ4vhFSA1fK2vfmcHC62np3+hNSm1yfJGHM+zriyG617fhzCG/SpAu+I+XgPFITRy+bF9UUyD6mIsPpi1p7P+IwWcvn29AZJFv8Au7zGRst2iy4sSiceixysAPMN3ZP9IY+mG62tJ8X62LCxEo8y70c9zOfzKHTI+ZjI/a71CPnYGPeG8PlzIeTvKhH3uYmf3YoDa+cjUB4QaFDcYus/tE4rGNMrZdW3FSQSRNv6NVHELw/LTZgxRUs0qr4EUgRQovORydkHVnqyTQs0MT0/p9Ru8naPO28uHkSf9Mmr2S60RpSNJctJlopXWNzqnlYhpgyMKih5RpzIYgHkTdE4uyMCAQbBFg+YPLEBPEnee5BzQgKyzzlikESLu4gW6bWmpQ76i92oC+LE4sPdUu1GyhBsHkSB6aWVxe+h06hsQYulCL/j0XT8yPnvqMdt7xZ9Jkw/MeoNEfIjkcCcaWc4kI65ANyZjWr/AE1FtJ9Bp82XFJJvQy4QlN2ii58M7clAFzKM1D71F1HYc3Qb3t+EGyeQ6WvI5+OeMSQuro10ymwaJB/Igj6Y5hwnslms6ymYNHBfishWdSrVoG4vVpN0wrdXvlfOEQNltGXhiBhUsNYYgIOe+okuxYtZB/XbF2O1b7japKoo/eTeGGGOiYqWcyJgV4WBMU0mpSo3Vy+ux0sGiV21VsWZiuIfKZrMxRSKqvE+YKmIhdfdFnLFX/ZJ7zQLH4WOxGLJxriEjiaJIWKgaS/j1AsOagIbK7MKPly2xqTLMNEiRNaOG3UjUKYMFADMp8XVRdet4id75E8bOLuTTcNdXDI2oGg4bayKGtSBs1c1qjtWk2Tuw5cLZ3JPMk+Xl5D0HqeZOKRx/wBpTQAhI49esRKHmol61NSVqKKuxJ0nV4a64gpPapnWBULl0YVbAMxHnak7H67euLtHC1KqvBZFKriIU8pMsXb3jrRzQZdXjy5kBZcxIhYgrfhh3AEgoMSxK0RYINYrEnZjLlWkadpWbdpUFMzHybvAim+g0gemIPjfamfNtGM4HljS2QQ2gL7D3oBO9XTgWPSzde4n2sRXEeWy6rIfCWZRJItVYUknWavnXLliGvQq0Xnl86bryO6NZVcqevf5W9UWdeILlBUOY4jXk00ZVTfXQJLHqXH1xucN9pufDhe7hlXfxPKoc+X3V+t+DFT77ikI1Jl5QnxMzRl5Qo5soJCqADdBAOXzxYsnkc/mIe8EHEZUkVWjcTRRhlYWCUVgNx5qccwqt569v6vxJa0KsPtb4e7LPmvaaWV4JcjN3jRMQAhePqBepQdJba9OIPNSjNmRY4lyGTi0rIojAYha0CYL95IdQ0QgsBq1HUSBiMHZ7PxEmLIMjdWMuY1MOe5g0ht96x5Blc7ltMkkEcIUGpPscqtGz6QZNchNy0KDtZF36Y5lio07vZ4P3RwpqKz17zf4vOsYWKNAhiOsRSeJcuSNXe5vepc2w3EZJWMG2s0MSHZ/hErZZftMczQnaKS6mKjdXWvhdWZ9Fjxxu6aaChsnYPsuM6/fTKxy0bWmrlmZAbLEndolI5/jbqQDfVZoVdSrCwRRHneK1B1Kj3k8k9F6vrOI3lmzlkPZPM5jUU1OqC076MR6uql4jfi5VrAA5mIeE4sPA+EQRDWlyS3TySbyar3DWSVYEDYknYbmhjJx/jL5IxwZMF3FEqya+8LOL1yFhpOkSOznYbEnkDNcNmizia9BUg0SGAJ2Q7FTekjTsasVYojFpWWSO401FZLIyZeHvQCT7u7oE+Mg9T+xY/q+VgyYxEcZhj15ewAS7xqRqBAMMrEIykFD7ob+QI6491yR1pfUupbElbLYBpgLsLZF6iTVnHp6S2GGGAGGGGAME0MQt3VBQssQNgOpJ5AeeMLcPy0+lzHFJ+JW0K3PqD/5xzv2ldjOKZku8c5ngHiXLDwFarYKNpTsTZN9AN8UvsoeNRq6cPGYCKxVgFXQrKfEAJBpD2dwKPnyxr0Pp0atHeqtFPobtbv6e63WQyq2lbZZ17tTwzh2XhlzWYy8REaWSEAL8gqmqu2IAvbf545H2R4lBCGzj6UDNKZFVb7umTSqu1vWlgwAoGyWbwqMS8XYHjPEplPEGKoKYtKysKUr4ViQgb6ReyirNk4sq+zsxLKGgSYSMSyq6+KuoRlVQTS2NVeEHpjOxtHdNQU1Nf10Rcws0k3yX19Bp9oM0U0SRwmZgrGNkUHS5Kga3IOhNJbluSKxVF4RL3kn2aGUkHW6wiRgnexwOAKJAGp5VGkcozuelybLiLV3TNGSxc3oo6ibtHYEUbF7dOdYy8AnYZlRA7SO7gyUVMQAKBw4QkIQm4/iI38VGlhqrpTTS0LeLo72Dz+dRWI14oq3WfUfxd8a+jX/ALYw55+J90e9fPLEwo+CgwbpqCaqI6Xjt82YRBbsqjzJAH64w/4ihvR4qveiFsWKv5jpeNV4uL1px8DEVCS0qPxOfcF9pzxxiOXKsxBSOIQxlF6L4teyAbb3QHlWLHle3AmX3cMgcyd2NQ0pV0HDNpLJewABYmqFEHG/JNmdWpZE/wBMpSkb3b7tqqt6rbkbxmzfEsuyaMzUYfw6ZSFDX0Vrpjy5Hy64qVJKTvFWLFNbKtJ3KTmODcRzUs3csgQFVZ3JUOwjiZnVApDPbaQWtU7lQBYsXPs9wI5UPqfUXIOlRpjShyRelkknz25mycXZvKzoZe9UohK6FZwzEgEO1gnZvBzo2rEqCd5zEUVzkspXyWhByZj7Rm9CgFMsCWazYmdCqqB1AieQnp406g4++IQmRDGppnoA+VEEmuoA/wBx5jEnLlVY6uTD8Q2Py9Ry2O2wx85TKlB421vVFqr+0dB1rHRHY2MMMMD0YYYYAY8AwwwB7hhhgDHLArfEob5gHH0kYX4QB8hWGGAPnMZZJFKyKrKeYZQQfmDiucdzByTRFbdJpO60MfuyUZgUbnp8JGg3zFFQKwwwBJQ8KZt5JWII+FBoFEDqPFYN0QwO+NrL8JgjvRGgLVqOkamrq7Hdj6kk4YYA28MMMAMMMMAMMMMAf//Z"/>
          <p:cNvSpPr>
            <a:spLocks noChangeAspect="1" noChangeArrowheads="1"/>
          </p:cNvSpPr>
          <p:nvPr/>
        </p:nvSpPr>
        <p:spPr bwMode="auto">
          <a:xfrm>
            <a:off x="4291013" y="1276350"/>
            <a:ext cx="1304925" cy="11144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AutoShape 6" descr="data:image/jpg;base64,/9j/4AAQSkZJRgABAQAAAQABAAD/2wCEAAkGBhEQERUUEBQVFRUVFhoXGBcYExwcGRUcFxgWHBwgFR0hJzIqHRklGhgXHzAgLycpLywsHB4xPTArNSYrLTUBCQoKDgwOGg8PGjYlHiQ0Li40MCw0LTYpLS81KSk1LTA2Mi80LCktKTQsNTQvMCosLC8pNCwsLCwsLCk0LCwsLP/AABEIAHUAiQMBIgACEQEDEQH/xAAbAAEAAgMBAQAAAAAAAAAAAAAABQYDBAcBAv/EAD4QAAICAAQDBQUFBgQHAAAAAAECAxEABBIhBTFBBhMiUWEHIzJxgRQzQpGhUlNicoKSFSRzsRaTo7LB0dL/xAAaAQEAAwEBAQAAAAAAAAAAAAAAAwQFAgEG/8QAMREAAgECAwMLBAMBAAAAAAAAAAECAxEEITESE6EyQVFhcYGRscHh8AUiUvEjYtEU/9oADAMBAAIRAxEAPwDuOGGGAGGGGAGK/AZZ7d5mCFm0JHSjSrsAWatRYjmLA8h1xYMRGUjCAxixoJ2POmZiD8jv+RHMHA8Zi4NlY453VFNrDHTMdRp3nvxtbHdBsSQKFAb4nMQkmZWCUSNelwsbEb6SGYpY50S7LsCbZcTeAQwwwwPRhhhgBhhhgBhhhgBhhhgBhhhgBhhhgBiP4hBE7qpk0TFW0FWAetrpTsyg0aII5Yw53jXvDDlxqkA8bVccFix3h2t63EYNna9IOrFZ4xxLM98FykQkMDr3k0kyhyzRq7IikUbjdLJpRq2FjHjdj1K5appIMouuZ6JPxNuzE70gG/IfCo5Dltiv8X7TTTeGD3KHm5AMp/kHJPmdR57Ls2IsrO5DyxTam6tper6DQTQ+QA5YwZjOpGLlJjA6yI0Y/NwB+uMuvia2kYtGrQwtHWck3wPg8PU82mJJsk5iWyfM+LAcNTo0w9RmZv8A7xmjzCMAVZSDyIYG/ljIRjO3tT8n4mluaf4rwMLJNtpzWaWqqpieX8wN/XGX7bnRenOy+lxQNX5x3X1x7jHNMqC2NDYfMnYADqSdgOZOO44iqtJM4lh6OrijYPabPRJqkzGX0otsz5YgUBuWIlAH6Ymux3aWTMmRMw0SyCikQQxylCqtraNnYhTrWuVcjvtisw5KR5UDxB5b1JCTaw1uHnrYyUQwBtY9j4mKg3ngfZ9MsC3xSvu8h5knnpHReXqaFknfGvht6+W7+nuY+J3S5Ct6+xK4YY8LAfXl64uFI9wwwwAwwwwAwwwwBC5bIDKqI0U6AWIYLfxMWOut9W/xVv13xyrtX2jrOO/DZ5o9RBmY6WhkdFCe7idb1AKoZ7AOmgDzxbvaTxFTmMtlczN9nysqSPI3ed2JmQppjaT8K72dxYPMYjsr2a4UQCHQqar/ADzMP6feYgrbbVoOz6y5h92neqm10Ihsj7Rs6m0iQTCuivExPqQXX6BRiayHtTA2ly0ieZSUMP1Cn9MfZ4ZwJTTSZWxzDZwE7edyb/LHsbdnk+H7KxG/hDSHb+W8QRVaKzmvD9E06mFbypvx/Zsv2t4RNbTKl+cmUtrPqqsb9ceQRcBlYd3mY4n5UmdeFj/QWF/lj1s9wYUfsxf0HDZ2/K48QPanieUmiVcpw2UMJFbxcP0K4AbZiBqoMVeq30V1x0q0LfySi/naVpuF7U7rtfsi3HsOjreWz04HMX3My/myaj/fiE4QhWd1ZvtOZjleGNQgRYtIAMjizpZla9V/CRQFkGC7P9l0AM061I4vSo7vQtbagleKunJeXmTupw90jmzORMkfItmWmkIkYaURVtrlUHSL+Ab7tRGKFPG0a1XYpQd1zpK3mvmh6604uzldHTOFcLTLIzOwLkapJG25fPkg3/UmyScZo+MQuAY21g1TICymxYpgKqut1yx7wiIrCgaYzmiTKdFvZJ20AKALoADkBz54js3l/sp1oPcMfGv7ksfjQfuyT4l6XqH4sbUUkrIrSbbuyROcYnZaHmTv+Q/940czliRqHilXxKzVdjoP2QwtTVfEcbWGOiO5s5HOpMgdDsbFdVINMrDoysCCOhBGM+IARMk5OWK63IMsbXoIFLrYj4JAAANjr01W2pZ7Hh2e4YYYAYYYYA0uKjL6NWa7rQu9y6dK7c7bYbXjlHEc3ws56eTMxRTRhVSIokZQDmStldXh7uipaj3oA3BN77ZdlJM3JBNEYC0HeDu8xEZImEgXxUCKddOx/iOKTw2Lik5crluG92rvGrd3KhbQxBNBj4fQ1iOba0RNTgpXJHIQcNlNZTMyQuR8KZl0agP3UwI09b0fXEn/AIDPpuLNCQXt3sYo+heIgf8ATxTs37MeJysWD5KO+sWWVGHyfRqv648h9mHGoTcOaHOz7xkv0sLt8xRxWnhMPW5dNep44Jc5ZZMvmYx73LsR1aFhMPnpFPXyRjjSXjmWIb3qLpFsGOhlH8StTD6jG5w/hnaCFabuJa5a59X/AHJqP/NxGcZ7aOrpFxLKBjFOp1KoLRtGglBQF2OkExksDWkm/LGbV+h0JP7G48V/vE52XosyVynCg9zZ8hIFPghJ2byfM+d8xFyA3azsPrMcbXOsO972LKKwKaIJXbMAGwQEB0KCq0xW6+GtnxU812wgzLLJmZBIt3Fl4yCo6gzsaF7WIyb6lTsq7k/Ec1P8AEA6k7ufqRY+YAOwo40aUKdCCpwVl59pVrYlUXbn+fL+Bev+O+G5VVQmSJbpQcnmFG5vmY97JJvrucWTK5uOeMPGwdGGxG4PMH9QQR88cbh4BEG1MNbn4mN+L59SPQk4uvYXiXdscuaCNbxdKbcuv1+MefjxYhVu7ENLF7yeyyZPDcxC+mDQ8LfD3jEGA7bCgdcZ3obFeVlaC70HDDXvnLnqFGhPoLJo+RZvpjfwxMXbHxDAqABQAB0GPvDDADGrxHiSZdNcmurA8EbyMSeVKgJP5Y9z+fWGJ5WshFJIWrNdFs1qJ2Asb4isvn/t8EihCkiNWlidJeNrBVh8UetK1ULAO2PD1Izf4+z/AHMMjct5AYR0vZxruv4K9cbfCc3JIrGQKGWR08JJHhNdRzxp5WQMARy/UEbEH1B2PrjcyYCFh0diw+ZHiHzu2+vpjyLudSikc1ftNneJyTxpm4sjHHIyLGq/5h1UgapGLAr4gRSUbsGxzh19mWatjBnUYk2Qs0os+u5F/TF47RcPyOd72XukzDwJJpRWKtK6Akg6SCd1CjnuSfI4ovAfZzFmohOuade8JNIGCJ4vhFSA1fK2vfmcHC62np3+hNSm1yfJGHM+zriyG617fhzCG/SpAu+I+XgPFITRy+bF9UUyD6mIsPpi1p7P+IwWcvn29AZJFv8Au7zGRst2iy4sSiceixysAPMN3ZP9IY+mG62tJ8X62LCxEo8y70c9zOfzKHTI+ZjI/a71CPnYGPeG8PlzIeTvKhH3uYmf3YoDa+cjUB4QaFDcYus/tE4rGNMrZdW3FSQSRNv6NVHELw/LTZgxRUs0qr4EUgRQovORydkHVnqyTQs0MT0/p9Ru8naPO28uHkSf9Mmr2S60RpSNJctJlopXWNzqnlYhpgyMKih5RpzIYgHkTdE4uyMCAQbBFg+YPLEBPEnee5BzQgKyzzlikESLu4gW6bWmpQ76i92oC+LE4sPdUu1GyhBsHkSB6aWVxe+h06hsQYulCL/j0XT8yPnvqMdt7xZ9Jkw/MeoNEfIjkcCcaWc4kI65ANyZjWr/AE1FtJ9Bp82XFJJvQy4QlN2ii58M7clAFzKM1D71F1HYc3Qb3t+EGyeQ6WvI5+OeMSQuro10ymwaJB/Igj6Y5hwnslms6ymYNHBfishWdSrVoG4vVpN0wrdXvlfOEQNltGXhiBhUsNYYgIOe+okuxYtZB/XbF2O1b7japKoo/eTeGGGOiYqWcyJgV4WBMU0mpSo3Vy+ux0sGiV21VsWZiuIfKZrMxRSKqvE+YKmIhdfdFnLFX/ZJ7zQLH4WOxGLJxriEjiaJIWKgaS/j1AsOagIbK7MKPly2xqTLMNEiRNaOG3UjUKYMFADMp8XVRdet4id75E8bOLuTTcNdXDI2oGg4bayKGtSBs1c1qjtWk2Tuw5cLZ3JPMk+Xl5D0HqeZOKRx/wBpTQAhI49esRKHmol61NSVqKKuxJ0nV4a64gpPapnWBULl0YVbAMxHnak7H67euLtHC1KqvBZFKriIU8pMsXb3jrRzQZdXjy5kBZcxIhYgrfhh3AEgoMSxK0RYINYrEnZjLlWkadpWbdpUFMzHybvAim+g0gemIPjfamfNtGM4HljS2QQ2gL7D3oBO9XTgWPSzde4n2sRXEeWy6rIfCWZRJItVYUknWavnXLliGvQq0Xnl86bryO6NZVcqevf5W9UWdeILlBUOY4jXk00ZVTfXQJLHqXH1xucN9pufDhe7hlXfxPKoc+X3V+t+DFT77ikI1Jl5QnxMzRl5Qo5soJCqADdBAOXzxYsnkc/mIe8EHEZUkVWjcTRRhlYWCUVgNx5qccwqt569v6vxJa0KsPtb4e7LPmvaaWV4JcjN3jRMQAhePqBepQdJba9OIPNSjNmRY4lyGTi0rIojAYha0CYL95IdQ0QgsBq1HUSBiMHZ7PxEmLIMjdWMuY1MOe5g0ht96x5Blc7ltMkkEcIUGpPscqtGz6QZNchNy0KDtZF36Y5lio07vZ4P3RwpqKz17zf4vOsYWKNAhiOsRSeJcuSNXe5vepc2w3EZJWMG2s0MSHZ/hErZZftMczQnaKS6mKjdXWvhdWZ9Fjxxu6aaChsnYPsuM6/fTKxy0bWmrlmZAbLEndolI5/jbqQDfVZoVdSrCwRRHneK1B1Kj3k8k9F6vrOI3lmzlkPZPM5jUU1OqC076MR6uql4jfi5VrAA5mIeE4sPA+EQRDWlyS3TySbyar3DWSVYEDYknYbmhjJx/jL5IxwZMF3FEqya+8LOL1yFhpOkSOznYbEnkDNcNmizia9BUg0SGAJ2Q7FTekjTsasVYojFpWWSO401FZLIyZeHvQCT7u7oE+Mg9T+xY/q+VgyYxEcZhj15ewAS7xqRqBAMMrEIykFD7ob+QI6491yR1pfUupbElbLYBpgLsLZF6iTVnHp6S2GGGAGGGGAME0MQt3VBQssQNgOpJ5AeeMLcPy0+lzHFJ+JW0K3PqD/5xzv2ldjOKZku8c5ngHiXLDwFarYKNpTsTZN9AN8UvsoeNRq6cPGYCKxVgFXQrKfEAJBpD2dwKPnyxr0Pp0atHeqtFPobtbv6e63WQyq2lbZZ17tTwzh2XhlzWYy8REaWSEAL8gqmqu2IAvbf545H2R4lBCGzj6UDNKZFVb7umTSqu1vWlgwAoGyWbwqMS8XYHjPEplPEGKoKYtKysKUr4ViQgb6ReyirNk4sq+zsxLKGgSYSMSyq6+KuoRlVQTS2NVeEHpjOxtHdNQU1Nf10Rcws0k3yX19Bp9oM0U0SRwmZgrGNkUHS5Kga3IOhNJbluSKxVF4RL3kn2aGUkHW6wiRgnexwOAKJAGp5VGkcozuelybLiLV3TNGSxc3oo6ibtHYEUbF7dOdYy8AnYZlRA7SO7gyUVMQAKBw4QkIQm4/iI38VGlhqrpTTS0LeLo72Dz+dRWI14oq3WfUfxd8a+jX/ALYw55+J90e9fPLEwo+CgwbpqCaqI6Xjt82YRBbsqjzJAH64w/4ihvR4qveiFsWKv5jpeNV4uL1px8DEVCS0qPxOfcF9pzxxiOXKsxBSOIQxlF6L4teyAbb3QHlWLHle3AmX3cMgcyd2NQ0pV0HDNpLJewABYmqFEHG/JNmdWpZE/wBMpSkb3b7tqqt6rbkbxmzfEsuyaMzUYfw6ZSFDX0Vrpjy5Hy64qVJKTvFWLFNbKtJ3KTmODcRzUs3csgQFVZ3JUOwjiZnVApDPbaQWtU7lQBYsXPs9wI5UPqfUXIOlRpjShyRelkknz25mycXZvKzoZe9UohK6FZwzEgEO1gnZvBzo2rEqCd5zEUVzkspXyWhByZj7Rm9CgFMsCWazYmdCqqB1AieQnp406g4++IQmRDGppnoA+VEEmuoA/wBx5jEnLlVY6uTD8Q2Py9Ry2O2wx85TKlB421vVFqr+0dB1rHRHY2MMMMD0YYYYAY8AwwwB7hhhgDHLArfEob5gHH0kYX4QB8hWGGAPnMZZJFKyKrKeYZQQfmDiucdzByTRFbdJpO60MfuyUZgUbnp8JGg3zFFQKwwwBJQ8KZt5JWII+FBoFEDqPFYN0QwO+NrL8JgjvRGgLVqOkamrq7Hdj6kk4YYA28MMMAMMMMAMMMMAf//Z"/>
          <p:cNvSpPr>
            <a:spLocks noChangeAspect="1" noChangeArrowheads="1"/>
          </p:cNvSpPr>
          <p:nvPr/>
        </p:nvSpPr>
        <p:spPr bwMode="auto">
          <a:xfrm>
            <a:off x="185738" y="-557213"/>
            <a:ext cx="1304925" cy="11144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5418" name="Picture 10" descr="http://idata.over-blog.com/0/38/34/40/r__sum__.gif"/>
          <p:cNvPicPr>
            <a:picLocks noChangeAspect="1" noChangeArrowheads="1"/>
          </p:cNvPicPr>
          <p:nvPr/>
        </p:nvPicPr>
        <p:blipFill>
          <a:blip r:embed="rId3" cstate="print"/>
          <a:srcRect/>
          <a:stretch>
            <a:fillRect/>
          </a:stretch>
        </p:blipFill>
        <p:spPr bwMode="auto">
          <a:xfrm>
            <a:off x="4603750" y="2644775"/>
            <a:ext cx="1638300" cy="1400175"/>
          </a:xfrm>
          <a:prstGeom prst="rect">
            <a:avLst/>
          </a:prstGeom>
          <a:noFill/>
        </p:spPr>
      </p:pic>
      <p:sp>
        <p:nvSpPr>
          <p:cNvPr id="8" name="ZoneTexte 7"/>
          <p:cNvSpPr txBox="1"/>
          <p:nvPr/>
        </p:nvSpPr>
        <p:spPr>
          <a:xfrm>
            <a:off x="1638300" y="5867400"/>
            <a:ext cx="2448106" cy="341632"/>
          </a:xfrm>
          <a:prstGeom prst="rect">
            <a:avLst/>
          </a:prstGeom>
          <a:noFill/>
        </p:spPr>
        <p:txBody>
          <a:bodyPr wrap="none" rtlCol="0">
            <a:spAutoFit/>
          </a:bodyPr>
          <a:lstStyle/>
          <a:p>
            <a:r>
              <a:rPr lang="fr-FR" dirty="0" smtClean="0"/>
              <a:t>Open Plug + </a:t>
            </a:r>
            <a:r>
              <a:rPr lang="fr-FR" smtClean="0"/>
              <a:t>UsiXML</a:t>
            </a: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278" name="Picture 222" descr="bornes_interactives_mini"/>
          <p:cNvPicPr>
            <a:picLocks noChangeAspect="1" noChangeArrowheads="1"/>
          </p:cNvPicPr>
          <p:nvPr/>
        </p:nvPicPr>
        <p:blipFill>
          <a:blip r:embed="rId3" cstate="print"/>
          <a:srcRect/>
          <a:stretch>
            <a:fillRect/>
          </a:stretch>
        </p:blipFill>
        <p:spPr bwMode="auto">
          <a:xfrm>
            <a:off x="7521575" y="2808288"/>
            <a:ext cx="2352675" cy="1752600"/>
          </a:xfrm>
          <a:prstGeom prst="rect">
            <a:avLst/>
          </a:prstGeom>
          <a:noFill/>
          <a:ln w="9525">
            <a:noFill/>
            <a:miter lim="800000"/>
            <a:headEnd/>
            <a:tailEnd/>
          </a:ln>
        </p:spPr>
      </p:pic>
      <p:pic>
        <p:nvPicPr>
          <p:cNvPr id="173268" name="Picture 212" descr="uWink Bar"/>
          <p:cNvPicPr>
            <a:picLocks noChangeAspect="1" noChangeArrowheads="1"/>
          </p:cNvPicPr>
          <p:nvPr/>
        </p:nvPicPr>
        <p:blipFill>
          <a:blip r:embed="rId4" cstate="print"/>
          <a:srcRect/>
          <a:stretch>
            <a:fillRect/>
          </a:stretch>
        </p:blipFill>
        <p:spPr bwMode="auto">
          <a:xfrm>
            <a:off x="8159750" y="4814888"/>
            <a:ext cx="1927225" cy="1441450"/>
          </a:xfrm>
          <a:prstGeom prst="rect">
            <a:avLst/>
          </a:prstGeom>
          <a:noFill/>
          <a:ln w="9525">
            <a:noFill/>
            <a:miter lim="800000"/>
            <a:headEnd/>
            <a:tailEnd/>
          </a:ln>
        </p:spPr>
      </p:pic>
      <p:sp>
        <p:nvSpPr>
          <p:cNvPr id="1029" name="Rectangle 2"/>
          <p:cNvSpPr>
            <a:spLocks noGrp="1" noChangeArrowheads="1"/>
          </p:cNvSpPr>
          <p:nvPr>
            <p:ph type="title"/>
          </p:nvPr>
        </p:nvSpPr>
        <p:spPr/>
        <p:txBody>
          <a:bodyPr/>
          <a:lstStyle/>
          <a:p>
            <a:pPr eaLnBrk="1" hangingPunct="1"/>
            <a:r>
              <a:rPr lang="en-GB" altLang="en-GB" smtClean="0">
                <a:solidFill>
                  <a:srgbClr val="7B9899"/>
                </a:solidFill>
              </a:rPr>
              <a:t>Diversité  des supports : intéractions</a:t>
            </a:r>
          </a:p>
        </p:txBody>
      </p:sp>
      <p:sp>
        <p:nvSpPr>
          <p:cNvPr id="1030" name="Rectangle 3"/>
          <p:cNvSpPr>
            <a:spLocks noGrp="1" noChangeArrowheads="1"/>
          </p:cNvSpPr>
          <p:nvPr>
            <p:ph sz="quarter" idx="1"/>
          </p:nvPr>
        </p:nvSpPr>
        <p:spPr>
          <a:xfrm>
            <a:off x="390525" y="1744663"/>
            <a:ext cx="10658475" cy="5541962"/>
          </a:xfrm>
        </p:spPr>
        <p:txBody>
          <a:bodyPr/>
          <a:lstStyle/>
          <a:p>
            <a:pPr eaLnBrk="1" hangingPunct="1">
              <a:buFont typeface="Monotype Sorts" pitchFamily="2" charset="2"/>
              <a:buNone/>
            </a:pPr>
            <a:r>
              <a:rPr lang="fr-FR" altLang="en-GB" smtClean="0"/>
              <a:t>Capacités d’int</a:t>
            </a:r>
            <a:r>
              <a:rPr lang="en-GB" altLang="en-GB" smtClean="0"/>
              <a:t>eraction nouvelle : tactile</a:t>
            </a:r>
          </a:p>
          <a:p>
            <a:pPr eaLnBrk="1" hangingPunct="1">
              <a:buFont typeface="Monotype Sorts" pitchFamily="2" charset="2"/>
              <a:buNone/>
            </a:pPr>
            <a:r>
              <a:rPr lang="fr-FR" altLang="en-GB" smtClean="0"/>
              <a:t>borne</a:t>
            </a:r>
            <a:r>
              <a:rPr lang="en-GB" altLang="en-GB" smtClean="0"/>
              <a:t>s - </a:t>
            </a:r>
            <a:r>
              <a:rPr lang="fr-FR" altLang="en-GB" smtClean="0"/>
              <a:t>tables – vitrines – murs interactifs</a:t>
            </a:r>
          </a:p>
        </p:txBody>
      </p:sp>
      <p:grpSp>
        <p:nvGrpSpPr>
          <p:cNvPr id="1031" name="Group 206"/>
          <p:cNvGrpSpPr>
            <a:grpSpLocks/>
          </p:cNvGrpSpPr>
          <p:nvPr/>
        </p:nvGrpSpPr>
        <p:grpSpPr bwMode="auto">
          <a:xfrm>
            <a:off x="800100" y="5673725"/>
            <a:ext cx="900113" cy="1265238"/>
            <a:chOff x="936" y="3092"/>
            <a:chExt cx="912" cy="1299"/>
          </a:xfrm>
        </p:grpSpPr>
        <p:graphicFrame>
          <p:nvGraphicFramePr>
            <p:cNvPr id="1026" name="Object 198"/>
            <p:cNvGraphicFramePr>
              <a:graphicFrameLocks noChangeAspect="1"/>
            </p:cNvGraphicFramePr>
            <p:nvPr/>
          </p:nvGraphicFramePr>
          <p:xfrm>
            <a:off x="1272" y="3770"/>
            <a:ext cx="416" cy="621"/>
          </p:xfrm>
          <a:graphic>
            <a:graphicData uri="http://schemas.openxmlformats.org/presentationml/2006/ole">
              <p:oleObj spid="_x0000_s1026" r:id="rId5" imgW="3048000" imgH="4546600" progId="">
                <p:embed/>
              </p:oleObj>
            </a:graphicData>
          </a:graphic>
        </p:graphicFrame>
        <p:grpSp>
          <p:nvGrpSpPr>
            <p:cNvPr id="1036" name="Group 199"/>
            <p:cNvGrpSpPr>
              <a:grpSpLocks/>
            </p:cNvGrpSpPr>
            <p:nvPr/>
          </p:nvGrpSpPr>
          <p:grpSpPr bwMode="auto">
            <a:xfrm>
              <a:off x="936" y="3092"/>
              <a:ext cx="912" cy="770"/>
              <a:chOff x="-392" y="5188"/>
              <a:chExt cx="1536" cy="1296"/>
            </a:xfrm>
          </p:grpSpPr>
          <p:sp>
            <p:nvSpPr>
              <p:cNvPr id="1037" name="Freeform 184"/>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1038" name="Freeform 185"/>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1039" name="Freeform 186"/>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1040" name="Freeform 187"/>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1041" name="Freeform 188"/>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1042" name="Freeform 189"/>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173272" name="Picture 216" descr="ms_surface"/>
          <p:cNvPicPr>
            <a:picLocks noChangeAspect="1" noChangeArrowheads="1"/>
          </p:cNvPicPr>
          <p:nvPr/>
        </p:nvPicPr>
        <p:blipFill>
          <a:blip r:embed="rId6" cstate="print"/>
          <a:srcRect/>
          <a:stretch>
            <a:fillRect/>
          </a:stretch>
        </p:blipFill>
        <p:spPr bwMode="auto">
          <a:xfrm>
            <a:off x="3019425" y="3562350"/>
            <a:ext cx="2162175" cy="1343025"/>
          </a:xfrm>
          <a:prstGeom prst="rect">
            <a:avLst/>
          </a:prstGeom>
          <a:noFill/>
          <a:ln w="9525">
            <a:noFill/>
            <a:miter lim="800000"/>
            <a:headEnd/>
            <a:tailEnd/>
          </a:ln>
        </p:spPr>
      </p:pic>
      <p:pic>
        <p:nvPicPr>
          <p:cNvPr id="173274" name="Picture 218" descr="vitrine%20interactive2"/>
          <p:cNvPicPr>
            <a:picLocks noChangeAspect="1" noChangeArrowheads="1"/>
          </p:cNvPicPr>
          <p:nvPr/>
        </p:nvPicPr>
        <p:blipFill>
          <a:blip r:embed="rId7" cstate="print"/>
          <a:srcRect/>
          <a:stretch>
            <a:fillRect/>
          </a:stretch>
        </p:blipFill>
        <p:spPr bwMode="auto">
          <a:xfrm>
            <a:off x="5610225" y="3178175"/>
            <a:ext cx="1633538" cy="2503488"/>
          </a:xfrm>
          <a:prstGeom prst="rect">
            <a:avLst/>
          </a:prstGeom>
          <a:noFill/>
          <a:ln w="9525">
            <a:noFill/>
            <a:miter lim="800000"/>
            <a:headEnd/>
            <a:tailEnd/>
          </a:ln>
        </p:spPr>
      </p:pic>
      <p:pic>
        <p:nvPicPr>
          <p:cNvPr id="173276" name="Picture 220" descr="302932693_7cd2074c7a"/>
          <p:cNvPicPr>
            <a:picLocks noChangeAspect="1" noChangeArrowheads="1"/>
          </p:cNvPicPr>
          <p:nvPr/>
        </p:nvPicPr>
        <p:blipFill>
          <a:blip r:embed="rId8" cstate="print"/>
          <a:srcRect/>
          <a:stretch>
            <a:fillRect/>
          </a:stretch>
        </p:blipFill>
        <p:spPr bwMode="auto">
          <a:xfrm>
            <a:off x="542925" y="3529013"/>
            <a:ext cx="2228850" cy="1671637"/>
          </a:xfrm>
          <a:prstGeom prst="rect">
            <a:avLst/>
          </a:prstGeom>
          <a:noFill/>
          <a:ln w="9525">
            <a:noFill/>
            <a:miter lim="800000"/>
            <a:headEnd/>
            <a:tailEnd/>
          </a:ln>
        </p:spPr>
      </p:pic>
      <p:sp>
        <p:nvSpPr>
          <p:cNvPr id="1035" name="Text Box 223"/>
          <p:cNvSpPr txBox="1">
            <a:spLocks noChangeArrowheads="1"/>
          </p:cNvSpPr>
          <p:nvPr/>
        </p:nvSpPr>
        <p:spPr bwMode="auto">
          <a:xfrm>
            <a:off x="2374900" y="6126163"/>
            <a:ext cx="6038850" cy="835025"/>
          </a:xfrm>
          <a:prstGeom prst="rect">
            <a:avLst/>
          </a:prstGeom>
          <a:noFill/>
          <a:ln w="12700">
            <a:noFill/>
            <a:miter lim="800000"/>
            <a:headEnd type="none" w="sm" len="sm"/>
            <a:tailEnd type="none" w="sm" len="sm"/>
          </a:ln>
        </p:spPr>
        <p:txBody>
          <a:bodyPr wrap="none">
            <a:spAutoFit/>
          </a:bodyPr>
          <a:lstStyle/>
          <a:p>
            <a:r>
              <a:rPr lang="fr-FR"/>
              <a:t>Différence de taille des écrans – multi touch ou non – </a:t>
            </a:r>
          </a:p>
          <a:p>
            <a:r>
              <a:rPr lang="fr-FR"/>
              <a:t>utilisateur experts ou non</a:t>
            </a:r>
          </a:p>
          <a:p>
            <a:r>
              <a:rPr lang="fr-FR"/>
              <a:t>Environnement bruyant – sombre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a:xfrm>
            <a:off x="403225" y="1771649"/>
            <a:ext cx="10112375" cy="4386263"/>
          </a:xfrm>
        </p:spPr>
        <p:txBody>
          <a:bodyPr/>
          <a:lstStyle/>
          <a:p>
            <a:pPr eaLnBrk="1" hangingPunct="1"/>
            <a:r>
              <a:rPr lang="fr-FR" sz="2800" dirty="0" smtClean="0"/>
              <a:t>Migration d’une application</a:t>
            </a:r>
          </a:p>
          <a:p>
            <a:pPr eaLnBrk="1" hangingPunct="1">
              <a:buNone/>
            </a:pPr>
            <a:r>
              <a:rPr lang="fr-FR" sz="2800" dirty="0" smtClean="0"/>
              <a:t>   La  même application peut s’exécuter sur des supports différents</a:t>
            </a:r>
          </a:p>
          <a:p>
            <a:pPr eaLnBrk="1" hangingPunct="1">
              <a:buFont typeface="Arial" pitchFamily="34" charset="0"/>
              <a:buChar char="•"/>
            </a:pPr>
            <a:r>
              <a:rPr lang="fr-FR" sz="2800" dirty="0" smtClean="0"/>
              <a:t>Migration de certaines taches</a:t>
            </a:r>
          </a:p>
          <a:p>
            <a:pPr eaLnBrk="1" hangingPunct="1">
              <a:buNone/>
            </a:pPr>
            <a:r>
              <a:rPr lang="fr-FR" sz="2800" dirty="0" smtClean="0"/>
              <a:t>	</a:t>
            </a:r>
          </a:p>
          <a:p>
            <a:pPr eaLnBrk="1" hangingPunct="1">
              <a:buNone/>
            </a:pPr>
            <a:r>
              <a:rPr lang="fr-FR" sz="2800" dirty="0" smtClean="0"/>
              <a:t>Besoins identifiés par un changement d’environnement (arrivée dans un lieu public) </a:t>
            </a:r>
          </a:p>
          <a:p>
            <a:pPr eaLnBrk="1" hangingPunct="1">
              <a:buNone/>
            </a:pPr>
            <a:r>
              <a:rPr lang="fr-FR" sz="2800" dirty="0" smtClean="0"/>
              <a:t>Besoins provoqués par l’utilisateur (changement de matériel, mains occupées par une tache ?)</a:t>
            </a:r>
          </a:p>
          <a:p>
            <a:pPr eaLnBrk="1" hangingPunct="1">
              <a:buNone/>
            </a:pPr>
            <a:r>
              <a:rPr lang="fr-FR" sz="2800" dirty="0" smtClean="0"/>
              <a:t>                                    Différence entre migration et portage?</a:t>
            </a:r>
            <a:endParaRPr lang="fr-FR" dirty="0" smtClean="0"/>
          </a:p>
          <a:p>
            <a:pPr eaLnBrk="1" hangingPunct="1">
              <a:buNone/>
            </a:pPr>
            <a:endParaRPr lang="fr-FR" dirty="0" smtClean="0"/>
          </a:p>
          <a:p>
            <a:pPr lvl="1" eaLnBrk="1" hangingPunct="1"/>
            <a:endParaRPr lang="fr-FR" dirty="0" smtClean="0"/>
          </a:p>
          <a:p>
            <a:pPr lvl="1" eaLnBrk="1" hangingPunct="1"/>
            <a:endParaRPr lang="fr-FR" dirty="0" smtClean="0"/>
          </a:p>
          <a:p>
            <a:pPr lvl="1" eaLnBrk="1" hangingPunct="1"/>
            <a:endParaRPr lang="fr-F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smtClean="0">
                <a:solidFill>
                  <a:srgbClr val="7B9899"/>
                </a:solidFill>
              </a:rPr>
              <a:t>Besoins de plasticité</a:t>
            </a:r>
          </a:p>
        </p:txBody>
      </p:sp>
      <p:sp>
        <p:nvSpPr>
          <p:cNvPr id="83971" name="Rectangle 3"/>
          <p:cNvSpPr>
            <a:spLocks noGrp="1" noChangeArrowheads="1"/>
          </p:cNvSpPr>
          <p:nvPr>
            <p:ph sz="quarter" idx="1"/>
          </p:nvPr>
        </p:nvSpPr>
        <p:spPr/>
        <p:txBody>
          <a:bodyPr>
            <a:normAutofit/>
          </a:bodyPr>
          <a:lstStyle/>
          <a:p>
            <a:pPr marL="320022" indent="-320022" eaLnBrk="1" fontAlgn="auto" hangingPunct="1">
              <a:spcAft>
                <a:spcPts val="0"/>
              </a:spcAft>
              <a:buFont typeface="Wingdings 2"/>
              <a:buChar char=""/>
              <a:defRPr/>
            </a:pPr>
            <a:r>
              <a:rPr lang="fr-FR" dirty="0" smtClean="0"/>
              <a:t>Entre supports tactiles :</a:t>
            </a:r>
          </a:p>
          <a:p>
            <a:pPr marL="640043" lvl="1" indent="-320022" eaLnBrk="1" fontAlgn="auto" hangingPunct="1">
              <a:spcAft>
                <a:spcPts val="0"/>
              </a:spcAft>
              <a:buFont typeface="Wingdings"/>
              <a:buChar char=""/>
              <a:defRPr/>
            </a:pPr>
            <a:r>
              <a:rPr lang="fr-FR" dirty="0" smtClean="0"/>
              <a:t> de la table au mur, du téléphone au PC ?</a:t>
            </a:r>
          </a:p>
          <a:p>
            <a:pPr marL="640043" lvl="1" indent="-320022" eaLnBrk="1" fontAlgn="auto" hangingPunct="1">
              <a:spcAft>
                <a:spcPts val="0"/>
              </a:spcAft>
              <a:buNone/>
              <a:defRPr/>
            </a:pPr>
            <a:r>
              <a:rPr lang="fr-FR" dirty="0" smtClean="0"/>
              <a:t>- Différences de taille d’écran, différence de système, différences des capacités tactiles</a:t>
            </a:r>
          </a:p>
          <a:p>
            <a:pPr marL="640043" lvl="1" indent="-320022" eaLnBrk="1" fontAlgn="auto" hangingPunct="1">
              <a:spcAft>
                <a:spcPts val="0"/>
              </a:spcAft>
              <a:buFont typeface="Wingdings"/>
              <a:buChar char=""/>
              <a:defRPr/>
            </a:pPr>
            <a:endParaRPr lang="fr-FR" dirty="0" smtClean="0"/>
          </a:p>
          <a:p>
            <a:pPr marL="320022" indent="-320022" eaLnBrk="1" fontAlgn="auto" hangingPunct="1">
              <a:spcAft>
                <a:spcPts val="0"/>
              </a:spcAft>
              <a:buFont typeface="Wingdings 2"/>
              <a:buChar char=""/>
              <a:defRPr/>
            </a:pPr>
            <a:r>
              <a:rPr lang="fr-FR" dirty="0" smtClean="0"/>
              <a:t>Entre un support non tactile et un support tactile :</a:t>
            </a:r>
          </a:p>
          <a:p>
            <a:pPr marL="640043" lvl="1" indent="-320022" eaLnBrk="1" fontAlgn="auto" hangingPunct="1">
              <a:spcAft>
                <a:spcPts val="0"/>
              </a:spcAft>
              <a:buFont typeface="Wingdings"/>
              <a:buChar char=""/>
              <a:defRPr/>
            </a:pPr>
            <a:r>
              <a:rPr lang="fr-FR" dirty="0" smtClean="0"/>
              <a:t> quand changer l’interaction ? Pourquoi ?</a:t>
            </a:r>
          </a:p>
          <a:p>
            <a:pPr marL="640043" lvl="1" indent="-320022" eaLnBrk="1" fontAlgn="auto" hangingPunct="1">
              <a:spcAft>
                <a:spcPts val="0"/>
              </a:spcAft>
              <a:buFont typeface="Wingdings"/>
              <a:buChar char=""/>
              <a:defRPr/>
            </a:pPr>
            <a:r>
              <a:rPr lang="fr-FR" dirty="0" smtClean="0"/>
              <a:t> Impact sur la présentation ?</a:t>
            </a:r>
          </a:p>
          <a:p>
            <a:pPr marL="640043" lvl="1" indent="-320022" eaLnBrk="1" fontAlgn="auto" hangingPunct="1">
              <a:spcAft>
                <a:spcPts val="0"/>
              </a:spcAft>
              <a:buFont typeface="Wingdings"/>
              <a:buChar char=""/>
              <a:defRPr/>
            </a:pPr>
            <a:r>
              <a:rPr lang="fr-FR" dirty="0" smtClean="0"/>
              <a:t> Impact sur l’enchaînement des taches</a:t>
            </a:r>
          </a:p>
          <a:p>
            <a:pPr marL="640043" lvl="1" indent="-320022" eaLnBrk="1" fontAlgn="auto" hangingPunct="1">
              <a:spcAft>
                <a:spcPts val="0"/>
              </a:spcAft>
              <a:buNone/>
              <a:defRPr/>
            </a:pPr>
            <a:r>
              <a:rPr lang="fr-FR" dirty="0" smtClean="0"/>
              <a:t>- Différences de technique d’interaction, d’usage….</a:t>
            </a:r>
          </a:p>
          <a:p>
            <a:pPr marL="640043" lvl="1" indent="-320022" eaLnBrk="1" fontAlgn="auto" hangingPunct="1">
              <a:spcAft>
                <a:spcPts val="0"/>
              </a:spcAft>
              <a:buFont typeface="Wingdings"/>
              <a:buChar char=""/>
              <a:defRPr/>
            </a:pP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r>
              <a:rPr lang="en-GB" altLang="en-GB" smtClean="0">
                <a:solidFill>
                  <a:srgbClr val="7B9899"/>
                </a:solidFill>
              </a:rPr>
              <a:t>Diversité  des supports : supports dédiés</a:t>
            </a:r>
          </a:p>
        </p:txBody>
      </p:sp>
      <p:sp>
        <p:nvSpPr>
          <p:cNvPr id="2052" name="Rectangle 5"/>
          <p:cNvSpPr>
            <a:spLocks noGrp="1" noChangeArrowheads="1"/>
          </p:cNvSpPr>
          <p:nvPr>
            <p:ph sz="quarter" idx="1"/>
          </p:nvPr>
        </p:nvSpPr>
        <p:spPr>
          <a:xfrm>
            <a:off x="422275" y="1592263"/>
            <a:ext cx="10274300" cy="5080000"/>
          </a:xfrm>
        </p:spPr>
        <p:txBody>
          <a:bodyPr/>
          <a:lstStyle/>
          <a:p>
            <a:pPr eaLnBrk="1" hangingPunct="1"/>
            <a:r>
              <a:rPr lang="en-GB" altLang="en-GB" smtClean="0"/>
              <a:t>Supports dédiés à une activité</a:t>
            </a:r>
            <a:endParaRPr lang="fr-FR" altLang="en-GB" smtClean="0"/>
          </a:p>
        </p:txBody>
      </p:sp>
      <p:grpSp>
        <p:nvGrpSpPr>
          <p:cNvPr id="2053" name="Group 28"/>
          <p:cNvGrpSpPr>
            <a:grpSpLocks/>
          </p:cNvGrpSpPr>
          <p:nvPr/>
        </p:nvGrpSpPr>
        <p:grpSpPr bwMode="auto">
          <a:xfrm>
            <a:off x="1562100" y="5645150"/>
            <a:ext cx="900113" cy="1265238"/>
            <a:chOff x="936" y="3092"/>
            <a:chExt cx="912" cy="1299"/>
          </a:xfrm>
        </p:grpSpPr>
        <p:graphicFrame>
          <p:nvGraphicFramePr>
            <p:cNvPr id="2050" name="Object 29"/>
            <p:cNvGraphicFramePr>
              <a:graphicFrameLocks noChangeAspect="1"/>
            </p:cNvGraphicFramePr>
            <p:nvPr/>
          </p:nvGraphicFramePr>
          <p:xfrm>
            <a:off x="1272" y="3770"/>
            <a:ext cx="416" cy="621"/>
          </p:xfrm>
          <a:graphic>
            <a:graphicData uri="http://schemas.openxmlformats.org/presentationml/2006/ole">
              <p:oleObj spid="_x0000_s2050" r:id="rId3" imgW="3048000" imgH="4546600" progId="">
                <p:embed/>
              </p:oleObj>
            </a:graphicData>
          </a:graphic>
        </p:graphicFrame>
        <p:grpSp>
          <p:nvGrpSpPr>
            <p:cNvPr id="2060" name="Group 30"/>
            <p:cNvGrpSpPr>
              <a:grpSpLocks/>
            </p:cNvGrpSpPr>
            <p:nvPr/>
          </p:nvGrpSpPr>
          <p:grpSpPr bwMode="auto">
            <a:xfrm>
              <a:off x="936" y="3092"/>
              <a:ext cx="912" cy="770"/>
              <a:chOff x="-392" y="5188"/>
              <a:chExt cx="1536" cy="1296"/>
            </a:xfrm>
          </p:grpSpPr>
          <p:sp>
            <p:nvSpPr>
              <p:cNvPr id="2061" name="Freeform 31"/>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2062" name="Freeform 32"/>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2063" name="Freeform 33"/>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2064" name="Freeform 34"/>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2065" name="Freeform 35"/>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2066" name="Freeform 36"/>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2077" name="Picture 45"/>
          <p:cNvPicPr>
            <a:picLocks noChangeAspect="1" noChangeArrowheads="1"/>
          </p:cNvPicPr>
          <p:nvPr/>
        </p:nvPicPr>
        <p:blipFill>
          <a:blip r:embed="rId4" cstate="print"/>
          <a:srcRect/>
          <a:stretch>
            <a:fillRect/>
          </a:stretch>
        </p:blipFill>
        <p:spPr bwMode="auto">
          <a:xfrm>
            <a:off x="8467725" y="2216150"/>
            <a:ext cx="1920875" cy="1416050"/>
          </a:xfrm>
          <a:prstGeom prst="rect">
            <a:avLst/>
          </a:prstGeom>
          <a:noFill/>
          <a:ln w="12700">
            <a:noFill/>
            <a:miter lim="800000"/>
            <a:headEnd type="none" w="sm" len="sm"/>
            <a:tailEnd type="none" w="sm" len="sm"/>
          </a:ln>
        </p:spPr>
      </p:pic>
      <p:pic>
        <p:nvPicPr>
          <p:cNvPr id="812081" name="Picture 49" descr="nuvifone-g60-02"/>
          <p:cNvPicPr>
            <a:picLocks noChangeAspect="1" noChangeArrowheads="1"/>
          </p:cNvPicPr>
          <p:nvPr/>
        </p:nvPicPr>
        <p:blipFill>
          <a:blip r:embed="rId5" cstate="print"/>
          <a:srcRect/>
          <a:stretch>
            <a:fillRect/>
          </a:stretch>
        </p:blipFill>
        <p:spPr bwMode="auto">
          <a:xfrm>
            <a:off x="7512050" y="4170363"/>
            <a:ext cx="2784475" cy="1854200"/>
          </a:xfrm>
          <a:prstGeom prst="rect">
            <a:avLst/>
          </a:prstGeom>
          <a:noFill/>
          <a:ln w="9525">
            <a:noFill/>
            <a:miter lim="800000"/>
            <a:headEnd/>
            <a:tailEnd/>
          </a:ln>
        </p:spPr>
      </p:pic>
      <p:pic>
        <p:nvPicPr>
          <p:cNvPr id="812076" name="Picture 44" descr="Glasstron"/>
          <p:cNvPicPr>
            <a:picLocks noChangeAspect="1" noChangeArrowheads="1"/>
          </p:cNvPicPr>
          <p:nvPr/>
        </p:nvPicPr>
        <p:blipFill>
          <a:blip r:embed="rId6" cstate="print"/>
          <a:srcRect/>
          <a:stretch>
            <a:fillRect/>
          </a:stretch>
        </p:blipFill>
        <p:spPr bwMode="auto">
          <a:xfrm>
            <a:off x="5972175" y="2928938"/>
            <a:ext cx="1878013" cy="1089025"/>
          </a:xfrm>
          <a:prstGeom prst="rect">
            <a:avLst/>
          </a:prstGeom>
          <a:noFill/>
          <a:ln w="9525">
            <a:noFill/>
            <a:miter lim="800000"/>
            <a:headEnd/>
            <a:tailEnd/>
          </a:ln>
        </p:spPr>
      </p:pic>
      <p:pic>
        <p:nvPicPr>
          <p:cNvPr id="812074" name="Picture 42" descr="montre-plongee-vagary-profondimetre-IR0-019-50"/>
          <p:cNvPicPr>
            <a:picLocks noChangeAspect="1" noChangeArrowheads="1"/>
          </p:cNvPicPr>
          <p:nvPr/>
        </p:nvPicPr>
        <p:blipFill>
          <a:blip r:embed="rId7" cstate="print"/>
          <a:srcRect/>
          <a:stretch>
            <a:fillRect/>
          </a:stretch>
        </p:blipFill>
        <p:spPr bwMode="auto">
          <a:xfrm>
            <a:off x="3562350" y="2628900"/>
            <a:ext cx="2420938" cy="2300288"/>
          </a:xfrm>
          <a:prstGeom prst="rect">
            <a:avLst/>
          </a:prstGeom>
          <a:noFill/>
          <a:ln w="9525">
            <a:noFill/>
            <a:miter lim="800000"/>
            <a:headEnd/>
            <a:tailEnd/>
          </a:ln>
        </p:spPr>
      </p:pic>
      <p:pic>
        <p:nvPicPr>
          <p:cNvPr id="812079" name="Picture 47" descr="sunvisor"/>
          <p:cNvPicPr>
            <a:picLocks noChangeAspect="1" noChangeArrowheads="1"/>
          </p:cNvPicPr>
          <p:nvPr/>
        </p:nvPicPr>
        <p:blipFill>
          <a:blip r:embed="rId8" cstate="print"/>
          <a:srcRect/>
          <a:stretch>
            <a:fillRect/>
          </a:stretch>
        </p:blipFill>
        <p:spPr bwMode="auto">
          <a:xfrm>
            <a:off x="508000" y="3048000"/>
            <a:ext cx="3001963" cy="1776413"/>
          </a:xfrm>
          <a:prstGeom prst="rect">
            <a:avLst/>
          </a:prstGeom>
          <a:noFill/>
          <a:ln w="9525">
            <a:noFill/>
            <a:miter lim="800000"/>
            <a:headEnd/>
            <a:tailEnd/>
          </a:ln>
        </p:spPr>
      </p:pic>
      <p:sp>
        <p:nvSpPr>
          <p:cNvPr id="2059" name="Text Box 50"/>
          <p:cNvSpPr txBox="1">
            <a:spLocks noChangeArrowheads="1"/>
          </p:cNvSpPr>
          <p:nvPr/>
        </p:nvSpPr>
        <p:spPr bwMode="auto">
          <a:xfrm>
            <a:off x="3384550" y="6040438"/>
            <a:ext cx="5073650" cy="835025"/>
          </a:xfrm>
          <a:prstGeom prst="rect">
            <a:avLst/>
          </a:prstGeom>
          <a:noFill/>
          <a:ln w="12700">
            <a:noFill/>
            <a:miter lim="800000"/>
            <a:headEnd type="none" w="sm" len="sm"/>
            <a:tailEnd type="none" w="sm" len="sm"/>
          </a:ln>
        </p:spPr>
        <p:txBody>
          <a:bodyPr wrap="none">
            <a:spAutoFit/>
          </a:bodyPr>
          <a:lstStyle/>
          <a:p>
            <a:r>
              <a:rPr lang="fr-FR"/>
              <a:t>Niveau d’expertise des utilisateurs experts – </a:t>
            </a:r>
          </a:p>
          <a:p>
            <a:r>
              <a:rPr lang="fr-FR"/>
              <a:t>Niveau de fiabilité</a:t>
            </a:r>
          </a:p>
          <a:p>
            <a:r>
              <a:rPr lang="fr-FR"/>
              <a:t>En mobilité</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p:txBody>
          <a:bodyPr/>
          <a:lstStyle/>
          <a:p>
            <a:pPr eaLnBrk="1" hangingPunct="1"/>
            <a:r>
              <a:rPr lang="fr-FR" smtClean="0"/>
              <a:t>Nouveau matériel </a:t>
            </a:r>
          </a:p>
          <a:p>
            <a:pPr lvl="1" eaLnBrk="1" hangingPunct="1"/>
            <a:r>
              <a:rPr lang="fr-FR" smtClean="0"/>
              <a:t>Changement de voiture</a:t>
            </a:r>
          </a:p>
          <a:p>
            <a:pPr lvl="1" eaLnBrk="1" hangingPunct="1"/>
            <a:r>
              <a:rPr lang="fr-FR" smtClean="0"/>
              <a:t>Sortie d’une nouvelle montre de plongée</a:t>
            </a:r>
          </a:p>
          <a:p>
            <a:pPr lvl="1" eaLnBrk="1" hangingPunct="1"/>
            <a:r>
              <a:rPr lang="fr-FR" smtClean="0"/>
              <a:t>Changement de lieu : sur le site de dépannage ou sur le site professionnel : exemple du fontainier, du réparateur d’électroménager</a:t>
            </a:r>
          </a:p>
          <a:p>
            <a:pPr lvl="1" eaLnBrk="1" hangingPunct="1"/>
            <a:endParaRPr lang="fr-FR" smtClean="0"/>
          </a:p>
          <a:p>
            <a:pPr lvl="1" eaLnBrk="1" hangingPunct="1"/>
            <a:r>
              <a:rPr lang="fr-FR" smtClean="0"/>
              <a:t>Choix de l’utilisateur ou de son environnement professionnel ou du niveau d’expertise</a:t>
            </a:r>
          </a:p>
          <a:p>
            <a:pPr lvl="1" eaLnBrk="1" hangingPunct="1"/>
            <a:endParaRPr 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subTitle" idx="1"/>
          </p:nvPr>
        </p:nvSpPr>
        <p:spPr>
          <a:xfrm>
            <a:off x="2406650" y="6088063"/>
            <a:ext cx="7734300" cy="1947862"/>
          </a:xfrm>
        </p:spPr>
        <p:txBody>
          <a:bodyPr>
            <a:normAutofit/>
          </a:bodyPr>
          <a:lstStyle/>
          <a:p>
            <a:pPr eaLnBrk="1" fontAlgn="auto" hangingPunct="1">
              <a:spcAft>
                <a:spcPts val="0"/>
              </a:spcAft>
              <a:buFont typeface="Wingdings 2"/>
              <a:buNone/>
              <a:defRPr/>
            </a:pPr>
            <a:r>
              <a:rPr lang="fr-FR" altLang="en-GB" dirty="0" smtClean="0"/>
              <a:t>M</a:t>
            </a:r>
            <a:r>
              <a:rPr lang="en-GB" altLang="en-GB" dirty="0" err="1" smtClean="0"/>
              <a:t>êmes</a:t>
            </a:r>
            <a:r>
              <a:rPr lang="en-GB" altLang="en-GB" dirty="0" smtClean="0"/>
              <a:t> usages ?</a:t>
            </a:r>
          </a:p>
          <a:p>
            <a:pPr eaLnBrk="1" fontAlgn="auto" hangingPunct="1">
              <a:spcAft>
                <a:spcPts val="0"/>
              </a:spcAft>
              <a:buFont typeface="Wingdings 2"/>
              <a:buNone/>
              <a:defRPr/>
            </a:pPr>
            <a:r>
              <a:rPr lang="en-GB" altLang="en-GB" dirty="0" err="1" smtClean="0"/>
              <a:t>Mêmes</a:t>
            </a:r>
            <a:r>
              <a:rPr lang="en-GB" altLang="en-GB" dirty="0" smtClean="0"/>
              <a:t> services ?</a:t>
            </a:r>
            <a:endParaRPr lang="fr-FR" altLang="en-GB" dirty="0" smtClean="0"/>
          </a:p>
        </p:txBody>
      </p:sp>
      <p:sp>
        <p:nvSpPr>
          <p:cNvPr id="2" name="Rectangle 2"/>
          <p:cNvSpPr>
            <a:spLocks noGrp="1" noChangeArrowheads="1"/>
          </p:cNvSpPr>
          <p:nvPr>
            <p:ph type="ctrTitle"/>
          </p:nvPr>
        </p:nvSpPr>
        <p:spPr>
          <a:xfrm>
            <a:off x="654050" y="538163"/>
            <a:ext cx="9391650" cy="1633537"/>
          </a:xfrm>
        </p:spPr>
        <p:txBody>
          <a:bodyPr/>
          <a:lstStyle/>
          <a:p>
            <a:pPr eaLnBrk="1" hangingPunct="1"/>
            <a:r>
              <a:rPr lang="en-GB" altLang="en-GB" smtClean="0"/>
              <a:t>Supports mobiles</a:t>
            </a:r>
          </a:p>
        </p:txBody>
      </p:sp>
      <p:grpSp>
        <p:nvGrpSpPr>
          <p:cNvPr id="3077" name="Group 26"/>
          <p:cNvGrpSpPr>
            <a:grpSpLocks/>
          </p:cNvGrpSpPr>
          <p:nvPr/>
        </p:nvGrpSpPr>
        <p:grpSpPr bwMode="auto">
          <a:xfrm>
            <a:off x="1562100" y="5645150"/>
            <a:ext cx="900113" cy="1265238"/>
            <a:chOff x="936" y="3092"/>
            <a:chExt cx="912" cy="1299"/>
          </a:xfrm>
        </p:grpSpPr>
        <p:graphicFrame>
          <p:nvGraphicFramePr>
            <p:cNvPr id="3074" name="Object 27"/>
            <p:cNvGraphicFramePr>
              <a:graphicFrameLocks noChangeAspect="1"/>
            </p:cNvGraphicFramePr>
            <p:nvPr/>
          </p:nvGraphicFramePr>
          <p:xfrm>
            <a:off x="1272" y="3770"/>
            <a:ext cx="416" cy="621"/>
          </p:xfrm>
          <a:graphic>
            <a:graphicData uri="http://schemas.openxmlformats.org/presentationml/2006/ole">
              <p:oleObj spid="_x0000_s3074" r:id="rId3" imgW="3048000" imgH="4546600" progId="">
                <p:embed/>
              </p:oleObj>
            </a:graphicData>
          </a:graphic>
        </p:graphicFrame>
        <p:grpSp>
          <p:nvGrpSpPr>
            <p:cNvPr id="3084" name="Group 28"/>
            <p:cNvGrpSpPr>
              <a:grpSpLocks/>
            </p:cNvGrpSpPr>
            <p:nvPr/>
          </p:nvGrpSpPr>
          <p:grpSpPr bwMode="auto">
            <a:xfrm>
              <a:off x="936" y="3092"/>
              <a:ext cx="912" cy="770"/>
              <a:chOff x="-392" y="5188"/>
              <a:chExt cx="1536" cy="1296"/>
            </a:xfrm>
          </p:grpSpPr>
          <p:sp>
            <p:nvSpPr>
              <p:cNvPr id="3085" name="Freeform 29"/>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3086" name="Freeform 30"/>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3087" name="Freeform 31"/>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3088" name="Freeform 32"/>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3089" name="Freeform 33"/>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3090" name="Freeform 34"/>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3146" name="Picture 90" descr="img33b"/>
          <p:cNvPicPr>
            <a:picLocks noChangeAspect="1" noChangeArrowheads="1"/>
          </p:cNvPicPr>
          <p:nvPr/>
        </p:nvPicPr>
        <p:blipFill>
          <a:blip r:embed="rId4" cstate="print"/>
          <a:srcRect/>
          <a:stretch>
            <a:fillRect/>
          </a:stretch>
        </p:blipFill>
        <p:spPr bwMode="auto">
          <a:xfrm>
            <a:off x="8378825" y="4225925"/>
            <a:ext cx="2286000" cy="2286000"/>
          </a:xfrm>
          <a:prstGeom prst="rect">
            <a:avLst/>
          </a:prstGeom>
          <a:noFill/>
          <a:ln w="9525">
            <a:noFill/>
            <a:miter lim="800000"/>
            <a:headEnd/>
            <a:tailEnd/>
          </a:ln>
        </p:spPr>
      </p:pic>
      <p:pic>
        <p:nvPicPr>
          <p:cNvPr id="813147" name="Picture 91" descr="p800_open"/>
          <p:cNvPicPr>
            <a:picLocks noChangeAspect="1" noChangeArrowheads="1"/>
          </p:cNvPicPr>
          <p:nvPr/>
        </p:nvPicPr>
        <p:blipFill>
          <a:blip r:embed="rId5" cstate="print"/>
          <a:srcRect/>
          <a:stretch>
            <a:fillRect/>
          </a:stretch>
        </p:blipFill>
        <p:spPr bwMode="auto">
          <a:xfrm>
            <a:off x="6276975" y="2940050"/>
            <a:ext cx="1846263" cy="2590800"/>
          </a:xfrm>
          <a:prstGeom prst="rect">
            <a:avLst/>
          </a:prstGeom>
          <a:noFill/>
          <a:ln w="9525">
            <a:noFill/>
            <a:miter lim="800000"/>
            <a:headEnd/>
            <a:tailEnd/>
          </a:ln>
        </p:spPr>
      </p:pic>
      <p:pic>
        <p:nvPicPr>
          <p:cNvPr id="813153" name="Picture 97" descr="tab"/>
          <p:cNvPicPr>
            <a:picLocks noChangeAspect="1" noChangeArrowheads="1"/>
          </p:cNvPicPr>
          <p:nvPr/>
        </p:nvPicPr>
        <p:blipFill>
          <a:blip r:embed="rId6" cstate="print"/>
          <a:srcRect/>
          <a:stretch>
            <a:fillRect/>
          </a:stretch>
        </p:blipFill>
        <p:spPr bwMode="auto">
          <a:xfrm>
            <a:off x="9213850" y="3106738"/>
            <a:ext cx="1085850" cy="771525"/>
          </a:xfrm>
          <a:prstGeom prst="rect">
            <a:avLst/>
          </a:prstGeom>
          <a:noFill/>
          <a:ln w="9525">
            <a:noFill/>
            <a:miter lim="800000"/>
            <a:headEnd/>
            <a:tailEnd/>
          </a:ln>
        </p:spPr>
      </p:pic>
      <p:pic>
        <p:nvPicPr>
          <p:cNvPr id="813154" name="Picture 98"/>
          <p:cNvPicPr>
            <a:picLocks noChangeAspect="1" noChangeArrowheads="1"/>
          </p:cNvPicPr>
          <p:nvPr/>
        </p:nvPicPr>
        <p:blipFill>
          <a:blip r:embed="rId7" cstate="print"/>
          <a:srcRect/>
          <a:stretch>
            <a:fillRect/>
          </a:stretch>
        </p:blipFill>
        <p:spPr bwMode="auto">
          <a:xfrm>
            <a:off x="3986213" y="2925763"/>
            <a:ext cx="1928812" cy="2922587"/>
          </a:xfrm>
          <a:prstGeom prst="rect">
            <a:avLst/>
          </a:prstGeom>
          <a:noFill/>
          <a:ln w="12700">
            <a:noFill/>
            <a:miter lim="800000"/>
            <a:headEnd type="none" w="sm" len="sm"/>
            <a:tailEnd type="none" w="sm" len="sm"/>
          </a:ln>
        </p:spPr>
      </p:pic>
      <p:pic>
        <p:nvPicPr>
          <p:cNvPr id="813156" name="Picture 100" descr="iphone-apple"/>
          <p:cNvPicPr>
            <a:picLocks noChangeAspect="1" noChangeArrowheads="1"/>
          </p:cNvPicPr>
          <p:nvPr/>
        </p:nvPicPr>
        <p:blipFill>
          <a:blip r:embed="rId8" cstate="print"/>
          <a:srcRect/>
          <a:stretch>
            <a:fillRect/>
          </a:stretch>
        </p:blipFill>
        <p:spPr bwMode="auto">
          <a:xfrm>
            <a:off x="388938" y="2951163"/>
            <a:ext cx="2874962"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FR" smtClean="0">
                <a:solidFill>
                  <a:srgbClr val="7B9899"/>
                </a:solidFill>
              </a:rPr>
              <a:t>Besoin en plasticité</a:t>
            </a:r>
          </a:p>
        </p:txBody>
      </p:sp>
      <p:sp>
        <p:nvSpPr>
          <p:cNvPr id="33795" name="Rectangle 3"/>
          <p:cNvSpPr>
            <a:spLocks noGrp="1" noChangeArrowheads="1"/>
          </p:cNvSpPr>
          <p:nvPr>
            <p:ph sz="quarter" idx="1"/>
          </p:nvPr>
        </p:nvSpPr>
        <p:spPr/>
        <p:txBody>
          <a:bodyPr/>
          <a:lstStyle/>
          <a:p>
            <a:pPr eaLnBrk="1" hangingPunct="1"/>
            <a:r>
              <a:rPr lang="fr-FR" smtClean="0"/>
              <a:t>Passage en mobilité</a:t>
            </a:r>
          </a:p>
          <a:p>
            <a:pPr lvl="1" eaLnBrk="1" hangingPunct="1"/>
            <a:r>
              <a:rPr lang="fr-FR" smtClean="0"/>
              <a:t>En déplacement</a:t>
            </a:r>
          </a:p>
          <a:p>
            <a:pPr lvl="1" eaLnBrk="1" hangingPunct="1"/>
            <a:r>
              <a:rPr lang="fr-FR" smtClean="0"/>
              <a:t>Dans les transports en commun</a:t>
            </a:r>
          </a:p>
          <a:p>
            <a:pPr eaLnBrk="1" hangingPunct="1">
              <a:buFont typeface="Monotype Sorts" pitchFamily="2" charset="2"/>
              <a:buNone/>
            </a:pPr>
            <a:endParaRPr lang="fr-FR" smtClean="0"/>
          </a:p>
          <a:p>
            <a:pPr eaLnBrk="1" hangingPunct="1">
              <a:buFont typeface="Monotype Sorts" pitchFamily="2" charset="2"/>
              <a:buNone/>
            </a:pPr>
            <a:r>
              <a:rPr lang="fr-FR" smtClean="0"/>
              <a:t>Changement de matériel</a:t>
            </a:r>
          </a:p>
          <a:p>
            <a:pPr lvl="1" eaLnBrk="1" hangingPunct="1">
              <a:buFontTx/>
              <a:buNone/>
            </a:pPr>
            <a:r>
              <a:rPr lang="fr-FR" smtClean="0"/>
              <a:t>Nouvelles technologies</a:t>
            </a:r>
          </a:p>
          <a:p>
            <a:pPr lvl="1" eaLnBrk="1" hangingPunct="1">
              <a:buFontTx/>
              <a:buNone/>
            </a:pPr>
            <a:r>
              <a:rPr lang="fr-FR" smtClean="0"/>
              <a:t>Nouveaux services</a:t>
            </a:r>
          </a:p>
          <a:p>
            <a:pPr lvl="1" eaLnBrk="1" hangingPunct="1">
              <a:buFontTx/>
              <a:buNone/>
            </a:pPr>
            <a:endParaRPr lang="fr-FR" smtClean="0"/>
          </a:p>
          <a:p>
            <a:pPr lvl="1" eaLnBrk="1" hangingPunct="1">
              <a:buFontTx/>
              <a:buNone/>
            </a:pPr>
            <a:r>
              <a:rPr lang="fr-FR" smtClean="0"/>
              <a:t>Quid de l’usage ? Quid du développeur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altLang="en-GB" smtClean="0">
                <a:solidFill>
                  <a:srgbClr val="7B9899"/>
                </a:solidFill>
              </a:rPr>
              <a:t>IHM, utilisateurs et usages</a:t>
            </a:r>
          </a:p>
        </p:txBody>
      </p:sp>
      <p:sp>
        <p:nvSpPr>
          <p:cNvPr id="4100" name="Rectangle 3"/>
          <p:cNvSpPr>
            <a:spLocks noGrp="1" noChangeArrowheads="1"/>
          </p:cNvSpPr>
          <p:nvPr>
            <p:ph sz="quarter" idx="1"/>
          </p:nvPr>
        </p:nvSpPr>
        <p:spPr/>
        <p:txBody>
          <a:bodyPr/>
          <a:lstStyle/>
          <a:p>
            <a:pPr eaLnBrk="1" hangingPunct="1"/>
            <a:r>
              <a:rPr lang="fr-FR" altLang="en-GB" smtClean="0"/>
              <a:t>Complexification </a:t>
            </a:r>
            <a:br>
              <a:rPr lang="fr-FR" altLang="en-GB" smtClean="0"/>
            </a:br>
            <a:r>
              <a:rPr lang="fr-FR" altLang="en-GB" smtClean="0"/>
              <a:t>de la conception ergonomique et logicielle </a:t>
            </a:r>
          </a:p>
        </p:txBody>
      </p:sp>
      <p:grpSp>
        <p:nvGrpSpPr>
          <p:cNvPr id="4101" name="Group 26"/>
          <p:cNvGrpSpPr>
            <a:grpSpLocks/>
          </p:cNvGrpSpPr>
          <p:nvPr/>
        </p:nvGrpSpPr>
        <p:grpSpPr bwMode="auto">
          <a:xfrm>
            <a:off x="1562100" y="5645150"/>
            <a:ext cx="900113" cy="1265238"/>
            <a:chOff x="936" y="3092"/>
            <a:chExt cx="912" cy="1299"/>
          </a:xfrm>
        </p:grpSpPr>
        <p:graphicFrame>
          <p:nvGraphicFramePr>
            <p:cNvPr id="4098" name="Object 27"/>
            <p:cNvGraphicFramePr>
              <a:graphicFrameLocks noChangeAspect="1"/>
            </p:cNvGraphicFramePr>
            <p:nvPr/>
          </p:nvGraphicFramePr>
          <p:xfrm>
            <a:off x="1272" y="3770"/>
            <a:ext cx="416" cy="621"/>
          </p:xfrm>
          <a:graphic>
            <a:graphicData uri="http://schemas.openxmlformats.org/presentationml/2006/ole">
              <p:oleObj spid="_x0000_s4098" r:id="rId3" imgW="3048000" imgH="4546600" progId="">
                <p:embed/>
              </p:oleObj>
            </a:graphicData>
          </a:graphic>
        </p:graphicFrame>
        <p:grpSp>
          <p:nvGrpSpPr>
            <p:cNvPr id="4107" name="Group 28"/>
            <p:cNvGrpSpPr>
              <a:grpSpLocks/>
            </p:cNvGrpSpPr>
            <p:nvPr/>
          </p:nvGrpSpPr>
          <p:grpSpPr bwMode="auto">
            <a:xfrm>
              <a:off x="936" y="3092"/>
              <a:ext cx="912" cy="770"/>
              <a:chOff x="-392" y="5188"/>
              <a:chExt cx="1536" cy="1296"/>
            </a:xfrm>
          </p:grpSpPr>
          <p:sp>
            <p:nvSpPr>
              <p:cNvPr id="4108" name="Freeform 29"/>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4109" name="Freeform 30"/>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4110" name="Freeform 31"/>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4111" name="Freeform 32"/>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4112" name="Freeform 33"/>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4113" name="Freeform 34"/>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4170" name="Picture 90"/>
          <p:cNvPicPr>
            <a:picLocks noChangeAspect="1" noChangeArrowheads="1"/>
          </p:cNvPicPr>
          <p:nvPr/>
        </p:nvPicPr>
        <p:blipFill>
          <a:blip r:embed="rId4" cstate="print"/>
          <a:srcRect/>
          <a:stretch>
            <a:fillRect/>
          </a:stretch>
        </p:blipFill>
        <p:spPr bwMode="gray">
          <a:xfrm>
            <a:off x="5949950" y="3403600"/>
            <a:ext cx="1752600" cy="1319213"/>
          </a:xfrm>
          <a:prstGeom prst="rect">
            <a:avLst/>
          </a:prstGeom>
          <a:noFill/>
          <a:ln w="9525">
            <a:noFill/>
            <a:miter lim="800000"/>
            <a:headEnd/>
            <a:tailEnd/>
          </a:ln>
        </p:spPr>
      </p:pic>
      <p:pic>
        <p:nvPicPr>
          <p:cNvPr id="814171" name="Picture 91" descr="sol"/>
          <p:cNvPicPr>
            <a:picLocks noChangeAspect="1" noChangeArrowheads="1"/>
          </p:cNvPicPr>
          <p:nvPr/>
        </p:nvPicPr>
        <p:blipFill>
          <a:blip r:embed="rId5" cstate="print"/>
          <a:srcRect/>
          <a:stretch>
            <a:fillRect/>
          </a:stretch>
        </p:blipFill>
        <p:spPr bwMode="auto">
          <a:xfrm>
            <a:off x="3394075" y="3403600"/>
            <a:ext cx="1981200" cy="1358900"/>
          </a:xfrm>
          <a:prstGeom prst="rect">
            <a:avLst/>
          </a:prstGeom>
          <a:noFill/>
          <a:ln w="9525">
            <a:noFill/>
            <a:miter lim="800000"/>
            <a:headEnd/>
            <a:tailEnd/>
          </a:ln>
        </p:spPr>
      </p:pic>
      <p:pic>
        <p:nvPicPr>
          <p:cNvPr id="814172" name="Picture 92"/>
          <p:cNvPicPr>
            <a:picLocks noChangeAspect="1" noChangeArrowheads="1"/>
          </p:cNvPicPr>
          <p:nvPr/>
        </p:nvPicPr>
        <p:blipFill>
          <a:blip r:embed="rId6" cstate="print"/>
          <a:srcRect/>
          <a:stretch>
            <a:fillRect/>
          </a:stretch>
        </p:blipFill>
        <p:spPr bwMode="gray">
          <a:xfrm>
            <a:off x="8343900" y="3387725"/>
            <a:ext cx="2228850" cy="1460500"/>
          </a:xfrm>
          <a:prstGeom prst="rect">
            <a:avLst/>
          </a:prstGeom>
          <a:noFill/>
          <a:ln w="9525">
            <a:noFill/>
            <a:miter lim="800000"/>
            <a:headEnd/>
            <a:tailEnd/>
          </a:ln>
        </p:spPr>
      </p:pic>
      <p:pic>
        <p:nvPicPr>
          <p:cNvPr id="814173" name="Picture 93"/>
          <p:cNvPicPr>
            <a:picLocks noChangeAspect="1" noChangeArrowheads="1"/>
          </p:cNvPicPr>
          <p:nvPr/>
        </p:nvPicPr>
        <p:blipFill>
          <a:blip r:embed="rId7" cstate="print"/>
          <a:srcRect/>
          <a:stretch>
            <a:fillRect/>
          </a:stretch>
        </p:blipFill>
        <p:spPr bwMode="gray">
          <a:xfrm>
            <a:off x="828675" y="3432175"/>
            <a:ext cx="1981200" cy="1308100"/>
          </a:xfrm>
          <a:prstGeom prst="rect">
            <a:avLst/>
          </a:prstGeom>
          <a:noFill/>
          <a:ln w="9525">
            <a:noFill/>
            <a:miter lim="800000"/>
            <a:headEnd/>
            <a:tailEnd/>
          </a:ln>
        </p:spPr>
      </p:pic>
      <p:sp>
        <p:nvSpPr>
          <p:cNvPr id="4106" name="Text Box 94"/>
          <p:cNvSpPr txBox="1">
            <a:spLocks noChangeArrowheads="1"/>
          </p:cNvSpPr>
          <p:nvPr/>
        </p:nvSpPr>
        <p:spPr bwMode="auto">
          <a:xfrm>
            <a:off x="3194050" y="6392863"/>
            <a:ext cx="4768850" cy="587375"/>
          </a:xfrm>
          <a:prstGeom prst="rect">
            <a:avLst/>
          </a:prstGeom>
          <a:noFill/>
          <a:ln w="12700">
            <a:noFill/>
            <a:miter lim="800000"/>
            <a:headEnd type="none" w="sm" len="sm"/>
            <a:tailEnd type="none" w="sm" len="sm"/>
          </a:ln>
        </p:spPr>
        <p:txBody>
          <a:bodyPr wrap="none">
            <a:spAutoFit/>
          </a:bodyPr>
          <a:lstStyle/>
          <a:p>
            <a:r>
              <a:rPr lang="fr-FR"/>
              <a:t>Continuité de service et adaptation au lieu</a:t>
            </a:r>
          </a:p>
          <a:p>
            <a:r>
              <a:rPr lang="fr-FR"/>
              <a:t>et à l’usager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87043" name="Rectangle 3"/>
          <p:cNvSpPr>
            <a:spLocks noGrp="1" noChangeArrowheads="1"/>
          </p:cNvSpPr>
          <p:nvPr>
            <p:ph sz="quarter" idx="1"/>
          </p:nvPr>
        </p:nvSpPr>
        <p:spPr/>
        <p:txBody>
          <a:bodyPr>
            <a:normAutofit fontScale="92500" lnSpcReduction="20000"/>
          </a:bodyPr>
          <a:lstStyle/>
          <a:p>
            <a:pPr marL="320022" indent="-320022" eaLnBrk="1" fontAlgn="auto" hangingPunct="1">
              <a:lnSpc>
                <a:spcPct val="90000"/>
              </a:lnSpc>
              <a:spcAft>
                <a:spcPts val="0"/>
              </a:spcAft>
              <a:buFont typeface="Wingdings 2"/>
              <a:buChar char=""/>
              <a:defRPr/>
            </a:pPr>
            <a:r>
              <a:rPr lang="fr-FR" smtClean="0"/>
              <a:t>Au domicile</a:t>
            </a:r>
          </a:p>
          <a:p>
            <a:pPr marL="640043" lvl="1" indent="-320022" eaLnBrk="1" fontAlgn="auto" hangingPunct="1">
              <a:lnSpc>
                <a:spcPct val="90000"/>
              </a:lnSpc>
              <a:spcAft>
                <a:spcPts val="0"/>
              </a:spcAft>
              <a:buFont typeface="Wingdings"/>
              <a:buChar char=""/>
              <a:defRPr/>
            </a:pPr>
            <a:r>
              <a:rPr lang="fr-FR" smtClean="0"/>
              <a:t>Des utilisateurs différents du même service</a:t>
            </a:r>
          </a:p>
          <a:p>
            <a:pPr marL="640043" lvl="1" indent="-320022" eaLnBrk="1" fontAlgn="auto" hangingPunct="1">
              <a:lnSpc>
                <a:spcPct val="90000"/>
              </a:lnSpc>
              <a:spcAft>
                <a:spcPts val="0"/>
              </a:spcAft>
              <a:buFont typeface="Wingdings"/>
              <a:buChar char=""/>
              <a:defRPr/>
            </a:pPr>
            <a:r>
              <a:rPr lang="fr-FR" smtClean="0"/>
              <a:t>Des supports différents selon les pièces et l’activité</a:t>
            </a:r>
          </a:p>
          <a:p>
            <a:pPr marL="320022" indent="-320022" eaLnBrk="1" fontAlgn="auto" hangingPunct="1">
              <a:lnSpc>
                <a:spcPct val="90000"/>
              </a:lnSpc>
              <a:spcAft>
                <a:spcPts val="0"/>
              </a:spcAft>
              <a:buFont typeface="Wingdings 2"/>
              <a:buChar char=""/>
              <a:defRPr/>
            </a:pPr>
            <a:r>
              <a:rPr lang="fr-FR" smtClean="0"/>
              <a:t>A l’extérieur – dans la rue</a:t>
            </a:r>
          </a:p>
          <a:p>
            <a:pPr marL="640043" lvl="1" indent="-320022" eaLnBrk="1" fontAlgn="auto" hangingPunct="1">
              <a:lnSpc>
                <a:spcPct val="90000"/>
              </a:lnSpc>
              <a:spcAft>
                <a:spcPts val="0"/>
              </a:spcAft>
              <a:buFont typeface="Wingdings"/>
              <a:buChar char=""/>
              <a:defRPr/>
            </a:pPr>
            <a:r>
              <a:rPr lang="fr-FR" smtClean="0"/>
              <a:t>Un environnement interagissant</a:t>
            </a:r>
          </a:p>
          <a:p>
            <a:pPr marL="960065" lvl="2" indent="-266685" eaLnBrk="1" fontAlgn="auto" hangingPunct="1">
              <a:lnSpc>
                <a:spcPct val="90000"/>
              </a:lnSpc>
              <a:spcAft>
                <a:spcPts val="0"/>
              </a:spcAft>
              <a:buClr>
                <a:schemeClr val="accent3"/>
              </a:buClr>
              <a:buFont typeface="Wingdings 2"/>
              <a:buChar char=""/>
              <a:defRPr/>
            </a:pPr>
            <a:r>
              <a:rPr lang="fr-FR" smtClean="0"/>
              <a:t>Les sollicitations commerciales, culturelles, de déplacement</a:t>
            </a:r>
          </a:p>
          <a:p>
            <a:pPr marL="640043" lvl="1" indent="-320022" eaLnBrk="1" fontAlgn="auto" hangingPunct="1">
              <a:lnSpc>
                <a:spcPct val="90000"/>
              </a:lnSpc>
              <a:spcAft>
                <a:spcPts val="0"/>
              </a:spcAft>
              <a:buFont typeface="Wingdings"/>
              <a:buChar char=""/>
              <a:defRPr/>
            </a:pPr>
            <a:r>
              <a:rPr lang="fr-FR" smtClean="0"/>
              <a:t>Des supports privés (mobiles) ou des supports publics (bornes interactives,….)</a:t>
            </a:r>
          </a:p>
          <a:p>
            <a:pPr marL="640043" lvl="1" indent="-320022" eaLnBrk="1" fontAlgn="auto" hangingPunct="1">
              <a:lnSpc>
                <a:spcPct val="90000"/>
              </a:lnSpc>
              <a:spcAft>
                <a:spcPts val="0"/>
              </a:spcAft>
              <a:buFont typeface="Wingdings"/>
              <a:buChar char=""/>
              <a:defRPr/>
            </a:pPr>
            <a:r>
              <a:rPr lang="fr-FR" smtClean="0"/>
              <a:t> Des contraintes environnementales  (bruit, lumière, mains occupées…)</a:t>
            </a:r>
          </a:p>
          <a:p>
            <a:pPr marL="320022" indent="-320022" eaLnBrk="1" fontAlgn="auto" hangingPunct="1">
              <a:lnSpc>
                <a:spcPct val="90000"/>
              </a:lnSpc>
              <a:spcAft>
                <a:spcPts val="0"/>
              </a:spcAft>
              <a:buFont typeface="Wingdings 2"/>
              <a:buChar char=""/>
              <a:defRPr/>
            </a:pPr>
            <a:r>
              <a:rPr lang="fr-FR" smtClean="0"/>
              <a:t>Dans l’univers professionnel</a:t>
            </a:r>
          </a:p>
          <a:p>
            <a:pPr marL="640043" lvl="1" indent="-320022" eaLnBrk="1" fontAlgn="auto" hangingPunct="1">
              <a:lnSpc>
                <a:spcPct val="90000"/>
              </a:lnSpc>
              <a:spcAft>
                <a:spcPts val="0"/>
              </a:spcAft>
              <a:buFont typeface="Wingdings"/>
              <a:buChar char=""/>
              <a:defRPr/>
            </a:pPr>
            <a:r>
              <a:rPr lang="fr-FR" smtClean="0"/>
              <a:t>Supports privés et supports professionnels : taches fixées</a:t>
            </a:r>
          </a:p>
          <a:p>
            <a:pPr marL="320022" indent="-320022" eaLnBrk="1" fontAlgn="auto" hangingPunct="1">
              <a:lnSpc>
                <a:spcPct val="90000"/>
              </a:lnSpc>
              <a:spcAft>
                <a:spcPts val="0"/>
              </a:spcAft>
              <a:buFont typeface="Wingdings 2"/>
              <a:buChar char=""/>
              <a:defRPr/>
            </a:pPr>
            <a:r>
              <a:rPr lang="fr-FR" smtClean="0"/>
              <a:t>D’un lieu à un autre </a:t>
            </a:r>
          </a:p>
          <a:p>
            <a:pPr marL="640043" lvl="1" indent="-320022" eaLnBrk="1" fontAlgn="auto" hangingPunct="1">
              <a:lnSpc>
                <a:spcPct val="90000"/>
              </a:lnSpc>
              <a:spcAft>
                <a:spcPts val="0"/>
              </a:spcAft>
              <a:buFont typeface="Wingdings"/>
              <a:buChar char=""/>
              <a:defRPr/>
            </a:pPr>
            <a:r>
              <a:rPr lang="fr-FR" smtClean="0"/>
              <a:t>Continuité de services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8275" y="0"/>
            <a:ext cx="10683875" cy="974725"/>
          </a:xfrm>
        </p:spPr>
        <p:txBody>
          <a:bodyPr/>
          <a:lstStyle/>
          <a:p>
            <a:pPr eaLnBrk="1" hangingPunct="1"/>
            <a:r>
              <a:rPr lang="en-US" smtClean="0">
                <a:solidFill>
                  <a:srgbClr val="7B9899"/>
                </a:solidFill>
              </a:rPr>
              <a:t>Espace problème</a:t>
            </a:r>
          </a:p>
        </p:txBody>
      </p:sp>
      <p:sp>
        <p:nvSpPr>
          <p:cNvPr id="5124" name="Rectangle 3"/>
          <p:cNvSpPr>
            <a:spLocks noGrp="1" noChangeArrowheads="1"/>
          </p:cNvSpPr>
          <p:nvPr>
            <p:ph sz="quarter" idx="1"/>
          </p:nvPr>
        </p:nvSpPr>
        <p:spPr/>
        <p:txBody>
          <a:bodyPr/>
          <a:lstStyle/>
          <a:p>
            <a:pPr marL="342900" indent="-342900" eaLnBrk="1" hangingPunct="1"/>
            <a:r>
              <a:rPr lang="en-US" smtClean="0"/>
              <a:t>Domaine de plasticité</a:t>
            </a:r>
          </a:p>
        </p:txBody>
      </p:sp>
      <p:graphicFrame>
        <p:nvGraphicFramePr>
          <p:cNvPr id="5122" name="Object 4"/>
          <p:cNvGraphicFramePr>
            <a:graphicFrameLocks noChangeAspect="1"/>
          </p:cNvGraphicFramePr>
          <p:nvPr/>
        </p:nvGraphicFramePr>
        <p:xfrm>
          <a:off x="1417638" y="2413000"/>
          <a:ext cx="8861425" cy="4076700"/>
        </p:xfrm>
        <a:graphic>
          <a:graphicData uri="http://schemas.openxmlformats.org/presentationml/2006/ole">
            <p:oleObj spid="_x0000_s5122" name="Picture" r:id="rId3" imgW="3785616" imgH="1892808" progId="Word.Picture.8">
              <p:embed/>
            </p:oleObj>
          </a:graphicData>
        </a:graphic>
      </p:graphicFrame>
      <p:grpSp>
        <p:nvGrpSpPr>
          <p:cNvPr id="2" name="Group 5"/>
          <p:cNvGrpSpPr>
            <a:grpSpLocks/>
          </p:cNvGrpSpPr>
          <p:nvPr/>
        </p:nvGrpSpPr>
        <p:grpSpPr bwMode="auto">
          <a:xfrm>
            <a:off x="5138738" y="2840038"/>
            <a:ext cx="2478087" cy="349250"/>
            <a:chOff x="2679" y="1610"/>
            <a:chExt cx="1292" cy="198"/>
          </a:xfrm>
        </p:grpSpPr>
        <p:sp>
          <p:nvSpPr>
            <p:cNvPr id="5144" name="Text Box 6"/>
            <p:cNvSpPr txBox="1">
              <a:spLocks noChangeArrowheads="1"/>
            </p:cNvSpPr>
            <p:nvPr/>
          </p:nvSpPr>
          <p:spPr bwMode="auto">
            <a:xfrm>
              <a:off x="2880" y="1610"/>
              <a:ext cx="1091" cy="17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Seuil de plasticité</a:t>
              </a:r>
            </a:p>
          </p:txBody>
        </p:sp>
        <p:sp>
          <p:nvSpPr>
            <p:cNvPr id="5145" name="Line 7"/>
            <p:cNvSpPr>
              <a:spLocks noChangeShapeType="1"/>
            </p:cNvSpPr>
            <p:nvPr/>
          </p:nvSpPr>
          <p:spPr bwMode="auto">
            <a:xfrm flipH="1">
              <a:off x="2679" y="1725"/>
              <a:ext cx="258" cy="83"/>
            </a:xfrm>
            <a:prstGeom prst="line">
              <a:avLst/>
            </a:prstGeom>
            <a:noFill/>
            <a:ln w="9525">
              <a:solidFill>
                <a:srgbClr val="000000"/>
              </a:solidFill>
              <a:round/>
              <a:headEnd/>
              <a:tailEnd type="triangle" w="med" len="med"/>
            </a:ln>
          </p:spPr>
          <p:txBody>
            <a:bodyPr/>
            <a:lstStyle/>
            <a:p>
              <a:endParaRPr lang="fr-FR"/>
            </a:p>
          </p:txBody>
        </p:sp>
      </p:grpSp>
      <p:grpSp>
        <p:nvGrpSpPr>
          <p:cNvPr id="3" name="Group 8"/>
          <p:cNvGrpSpPr>
            <a:grpSpLocks/>
          </p:cNvGrpSpPr>
          <p:nvPr/>
        </p:nvGrpSpPr>
        <p:grpSpPr bwMode="auto">
          <a:xfrm>
            <a:off x="3357563" y="3184525"/>
            <a:ext cx="4705350" cy="1457325"/>
            <a:chOff x="1750" y="1805"/>
            <a:chExt cx="2453" cy="827"/>
          </a:xfrm>
        </p:grpSpPr>
        <p:grpSp>
          <p:nvGrpSpPr>
            <p:cNvPr id="5140" name="Group 9"/>
            <p:cNvGrpSpPr>
              <a:grpSpLocks/>
            </p:cNvGrpSpPr>
            <p:nvPr/>
          </p:nvGrpSpPr>
          <p:grpSpPr bwMode="auto">
            <a:xfrm>
              <a:off x="1750" y="1805"/>
              <a:ext cx="2453" cy="827"/>
              <a:chOff x="1750" y="1805"/>
              <a:chExt cx="2453" cy="827"/>
            </a:xfrm>
          </p:grpSpPr>
          <p:sp>
            <p:nvSpPr>
              <p:cNvPr id="5142" name="Freeform 10"/>
              <p:cNvSpPr>
                <a:spLocks/>
              </p:cNvSpPr>
              <p:nvPr/>
            </p:nvSpPr>
            <p:spPr bwMode="auto">
              <a:xfrm>
                <a:off x="1750" y="1814"/>
                <a:ext cx="1355" cy="818"/>
              </a:xfrm>
              <a:custGeom>
                <a:avLst/>
                <a:gdLst>
                  <a:gd name="T0" fmla="*/ 38 w 2565"/>
                  <a:gd name="T1" fmla="*/ 3 h 2303"/>
                  <a:gd name="T2" fmla="*/ 44 w 2565"/>
                  <a:gd name="T3" fmla="*/ 1 h 2303"/>
                  <a:gd name="T4" fmla="*/ 59 w 2565"/>
                  <a:gd name="T5" fmla="*/ 0 h 2303"/>
                  <a:gd name="T6" fmla="*/ 77 w 2565"/>
                  <a:gd name="T7" fmla="*/ 0 h 2303"/>
                  <a:gd name="T8" fmla="*/ 101 w 2565"/>
                  <a:gd name="T9" fmla="*/ 3 h 2303"/>
                  <a:gd name="T10" fmla="*/ 101 w 2565"/>
                  <a:gd name="T11" fmla="*/ 5 h 2303"/>
                  <a:gd name="T12" fmla="*/ 86 w 2565"/>
                  <a:gd name="T13" fmla="*/ 9 h 2303"/>
                  <a:gd name="T14" fmla="*/ 68 w 2565"/>
                  <a:gd name="T15" fmla="*/ 12 h 2303"/>
                  <a:gd name="T16" fmla="*/ 26 w 2565"/>
                  <a:gd name="T17" fmla="*/ 13 h 2303"/>
                  <a:gd name="T18" fmla="*/ 12 w 2565"/>
                  <a:gd name="T19" fmla="*/ 9 h 2303"/>
                  <a:gd name="T20" fmla="*/ 3 w 2565"/>
                  <a:gd name="T21" fmla="*/ 5 h 2303"/>
                  <a:gd name="T22" fmla="*/ 26 w 2565"/>
                  <a:gd name="T23" fmla="*/ 4 h 2303"/>
                  <a:gd name="T24" fmla="*/ 38 w 2565"/>
                  <a:gd name="T25" fmla="*/ 3 h 2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5"/>
                  <a:gd name="T40" fmla="*/ 0 h 2303"/>
                  <a:gd name="T41" fmla="*/ 2565 w 2565"/>
                  <a:gd name="T42" fmla="*/ 2303 h 2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5" h="2303">
                    <a:moveTo>
                      <a:pt x="924" y="504"/>
                    </a:moveTo>
                    <a:cubicBezTo>
                      <a:pt x="996" y="432"/>
                      <a:pt x="984" y="287"/>
                      <a:pt x="1068" y="216"/>
                    </a:cubicBezTo>
                    <a:cubicBezTo>
                      <a:pt x="1151" y="144"/>
                      <a:pt x="1296" y="95"/>
                      <a:pt x="1428" y="72"/>
                    </a:cubicBezTo>
                    <a:cubicBezTo>
                      <a:pt x="1559" y="48"/>
                      <a:pt x="1687" y="0"/>
                      <a:pt x="1860" y="72"/>
                    </a:cubicBezTo>
                    <a:cubicBezTo>
                      <a:pt x="2032" y="144"/>
                      <a:pt x="2364" y="359"/>
                      <a:pt x="2465" y="504"/>
                    </a:cubicBezTo>
                    <a:cubicBezTo>
                      <a:pt x="2565" y="648"/>
                      <a:pt x="2529" y="768"/>
                      <a:pt x="2465" y="936"/>
                    </a:cubicBezTo>
                    <a:cubicBezTo>
                      <a:pt x="2400" y="1104"/>
                      <a:pt x="2212" y="1320"/>
                      <a:pt x="2076" y="1512"/>
                    </a:cubicBezTo>
                    <a:cubicBezTo>
                      <a:pt x="1939" y="1704"/>
                      <a:pt x="1884" y="1968"/>
                      <a:pt x="1644" y="2088"/>
                    </a:cubicBezTo>
                    <a:cubicBezTo>
                      <a:pt x="1404" y="2208"/>
                      <a:pt x="863" y="2303"/>
                      <a:pt x="636" y="2232"/>
                    </a:cubicBezTo>
                    <a:cubicBezTo>
                      <a:pt x="408" y="2160"/>
                      <a:pt x="372" y="1872"/>
                      <a:pt x="276" y="1656"/>
                    </a:cubicBezTo>
                    <a:cubicBezTo>
                      <a:pt x="180" y="1440"/>
                      <a:pt x="0" y="1103"/>
                      <a:pt x="60" y="936"/>
                    </a:cubicBezTo>
                    <a:cubicBezTo>
                      <a:pt x="119" y="768"/>
                      <a:pt x="492" y="720"/>
                      <a:pt x="636" y="648"/>
                    </a:cubicBezTo>
                    <a:cubicBezTo>
                      <a:pt x="780" y="576"/>
                      <a:pt x="852" y="576"/>
                      <a:pt x="924" y="504"/>
                    </a:cubicBezTo>
                    <a:close/>
                  </a:path>
                </a:pathLst>
              </a:custGeom>
              <a:solidFill>
                <a:srgbClr val="FFCC99"/>
              </a:solidFill>
              <a:ln w="28575">
                <a:solidFill>
                  <a:srgbClr val="000000"/>
                </a:solidFill>
                <a:round/>
                <a:headEnd/>
                <a:tailEnd/>
              </a:ln>
            </p:spPr>
            <p:txBody>
              <a:bodyPr/>
              <a:lstStyle/>
              <a:p>
                <a:endParaRPr lang="fr-FR"/>
              </a:p>
            </p:txBody>
          </p:sp>
          <p:sp>
            <p:nvSpPr>
              <p:cNvPr id="5143" name="Text Box 11"/>
              <p:cNvSpPr txBox="1">
                <a:spLocks noChangeArrowheads="1"/>
              </p:cNvSpPr>
              <p:nvPr/>
            </p:nvSpPr>
            <p:spPr bwMode="auto">
              <a:xfrm>
                <a:off x="3051" y="1805"/>
                <a:ext cx="1152" cy="173"/>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Domaine de plasticité</a:t>
                </a:r>
              </a:p>
            </p:txBody>
          </p:sp>
        </p:grpSp>
        <p:sp>
          <p:nvSpPr>
            <p:cNvPr id="5141" name="Line 12"/>
            <p:cNvSpPr>
              <a:spLocks noChangeShapeType="1"/>
            </p:cNvSpPr>
            <p:nvPr/>
          </p:nvSpPr>
          <p:spPr bwMode="auto">
            <a:xfrm flipH="1">
              <a:off x="2880" y="1888"/>
              <a:ext cx="228" cy="90"/>
            </a:xfrm>
            <a:prstGeom prst="line">
              <a:avLst/>
            </a:prstGeom>
            <a:noFill/>
            <a:ln w="9525">
              <a:solidFill>
                <a:srgbClr val="000000"/>
              </a:solidFill>
              <a:round/>
              <a:headEnd/>
              <a:tailEnd type="triangle" w="med" len="med"/>
            </a:ln>
          </p:spPr>
          <p:txBody>
            <a:bodyPr/>
            <a:lstStyle/>
            <a:p>
              <a:endParaRPr lang="fr-FR"/>
            </a:p>
          </p:txBody>
        </p:sp>
      </p:grpSp>
      <p:grpSp>
        <p:nvGrpSpPr>
          <p:cNvPr id="5" name="Group 13"/>
          <p:cNvGrpSpPr>
            <a:grpSpLocks/>
          </p:cNvGrpSpPr>
          <p:nvPr/>
        </p:nvGrpSpPr>
        <p:grpSpPr bwMode="auto">
          <a:xfrm>
            <a:off x="5026025" y="4292600"/>
            <a:ext cx="3194050" cy="511175"/>
            <a:chOff x="2620" y="2434"/>
            <a:chExt cx="1665" cy="289"/>
          </a:xfrm>
        </p:grpSpPr>
        <p:grpSp>
          <p:nvGrpSpPr>
            <p:cNvPr id="5135" name="Group 14"/>
            <p:cNvGrpSpPr>
              <a:grpSpLocks/>
            </p:cNvGrpSpPr>
            <p:nvPr/>
          </p:nvGrpSpPr>
          <p:grpSpPr bwMode="auto">
            <a:xfrm>
              <a:off x="2620" y="2550"/>
              <a:ext cx="260" cy="173"/>
              <a:chOff x="9435" y="10016"/>
              <a:chExt cx="649" cy="432"/>
            </a:xfrm>
          </p:grpSpPr>
          <p:sp>
            <p:nvSpPr>
              <p:cNvPr id="5138" name="Oval 15"/>
              <p:cNvSpPr>
                <a:spLocks noChangeArrowheads="1"/>
              </p:cNvSpPr>
              <p:nvPr/>
            </p:nvSpPr>
            <p:spPr bwMode="auto">
              <a:xfrm>
                <a:off x="9861" y="10160"/>
                <a:ext cx="148" cy="144"/>
              </a:xfrm>
              <a:prstGeom prst="ellipse">
                <a:avLst/>
              </a:prstGeom>
              <a:solidFill>
                <a:srgbClr val="000000"/>
              </a:solidFill>
              <a:ln w="9525">
                <a:solidFill>
                  <a:srgbClr val="000000"/>
                </a:solidFill>
                <a:round/>
                <a:headEnd/>
                <a:tailEnd/>
              </a:ln>
            </p:spPr>
            <p:txBody>
              <a:bodyPr/>
              <a:lstStyle/>
              <a:p>
                <a:endParaRPr lang="fr-FR"/>
              </a:p>
            </p:txBody>
          </p:sp>
          <p:sp>
            <p:nvSpPr>
              <p:cNvPr id="5139" name="Text Box 16"/>
              <p:cNvSpPr txBox="1">
                <a:spLocks noChangeArrowheads="1"/>
              </p:cNvSpPr>
              <p:nvPr/>
            </p:nvSpPr>
            <p:spPr bwMode="auto">
              <a:xfrm>
                <a:off x="9435" y="10016"/>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C2</a:t>
                </a:r>
              </a:p>
            </p:txBody>
          </p:sp>
        </p:grpSp>
        <p:sp>
          <p:nvSpPr>
            <p:cNvPr id="5136" name="Text Box 17"/>
            <p:cNvSpPr txBox="1">
              <a:spLocks noChangeArrowheads="1"/>
            </p:cNvSpPr>
            <p:nvPr/>
          </p:nvSpPr>
          <p:spPr bwMode="auto">
            <a:xfrm>
              <a:off x="3133" y="2434"/>
              <a:ext cx="115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non couvert</a:t>
              </a:r>
            </a:p>
          </p:txBody>
        </p:sp>
        <p:sp>
          <p:nvSpPr>
            <p:cNvPr id="5137" name="Line 18"/>
            <p:cNvSpPr>
              <a:spLocks noChangeShapeType="1"/>
            </p:cNvSpPr>
            <p:nvPr/>
          </p:nvSpPr>
          <p:spPr bwMode="auto">
            <a:xfrm flipH="1">
              <a:off x="2880" y="2512"/>
              <a:ext cx="312" cy="56"/>
            </a:xfrm>
            <a:prstGeom prst="line">
              <a:avLst/>
            </a:prstGeom>
            <a:noFill/>
            <a:ln w="9525">
              <a:solidFill>
                <a:srgbClr val="000000"/>
              </a:solidFill>
              <a:round/>
              <a:headEnd/>
              <a:tailEnd type="triangle" w="med" len="med"/>
            </a:ln>
          </p:spPr>
          <p:txBody>
            <a:bodyPr/>
            <a:lstStyle/>
            <a:p>
              <a:endParaRPr lang="fr-FR"/>
            </a:p>
          </p:txBody>
        </p:sp>
      </p:grpSp>
      <p:grpSp>
        <p:nvGrpSpPr>
          <p:cNvPr id="7" name="Group 19"/>
          <p:cNvGrpSpPr>
            <a:grpSpLocks/>
          </p:cNvGrpSpPr>
          <p:nvPr/>
        </p:nvGrpSpPr>
        <p:grpSpPr bwMode="auto">
          <a:xfrm>
            <a:off x="4554538" y="3810000"/>
            <a:ext cx="4056062" cy="406400"/>
            <a:chOff x="2374" y="2160"/>
            <a:chExt cx="2115" cy="230"/>
          </a:xfrm>
        </p:grpSpPr>
        <p:grpSp>
          <p:nvGrpSpPr>
            <p:cNvPr id="5129" name="Group 20"/>
            <p:cNvGrpSpPr>
              <a:grpSpLocks/>
            </p:cNvGrpSpPr>
            <p:nvPr/>
          </p:nvGrpSpPr>
          <p:grpSpPr bwMode="auto">
            <a:xfrm>
              <a:off x="2374" y="2160"/>
              <a:ext cx="259" cy="173"/>
              <a:chOff x="9504" y="9440"/>
              <a:chExt cx="649" cy="432"/>
            </a:xfrm>
          </p:grpSpPr>
          <p:sp>
            <p:nvSpPr>
              <p:cNvPr id="5133" name="Oval 21"/>
              <p:cNvSpPr>
                <a:spLocks noChangeArrowheads="1"/>
              </p:cNvSpPr>
              <p:nvPr/>
            </p:nvSpPr>
            <p:spPr bwMode="auto">
              <a:xfrm>
                <a:off x="9936" y="9584"/>
                <a:ext cx="148" cy="144"/>
              </a:xfrm>
              <a:prstGeom prst="ellipse">
                <a:avLst/>
              </a:prstGeom>
              <a:solidFill>
                <a:srgbClr val="000000"/>
              </a:solidFill>
              <a:ln w="9525">
                <a:solidFill>
                  <a:srgbClr val="000000"/>
                </a:solidFill>
                <a:round/>
                <a:headEnd/>
                <a:tailEnd/>
              </a:ln>
            </p:spPr>
            <p:txBody>
              <a:bodyPr/>
              <a:lstStyle/>
              <a:p>
                <a:endParaRPr lang="fr-FR"/>
              </a:p>
            </p:txBody>
          </p:sp>
          <p:sp>
            <p:nvSpPr>
              <p:cNvPr id="5134" name="Text Box 22"/>
              <p:cNvSpPr txBox="1">
                <a:spLocks noChangeArrowheads="1"/>
              </p:cNvSpPr>
              <p:nvPr/>
            </p:nvSpPr>
            <p:spPr bwMode="auto">
              <a:xfrm>
                <a:off x="9504" y="9440"/>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C1</a:t>
                </a:r>
              </a:p>
            </p:txBody>
          </p:sp>
        </p:grpSp>
        <p:grpSp>
          <p:nvGrpSpPr>
            <p:cNvPr id="5130" name="Group 23"/>
            <p:cNvGrpSpPr>
              <a:grpSpLocks/>
            </p:cNvGrpSpPr>
            <p:nvPr/>
          </p:nvGrpSpPr>
          <p:grpSpPr bwMode="auto">
            <a:xfrm>
              <a:off x="2640" y="2160"/>
              <a:ext cx="1849" cy="230"/>
              <a:chOff x="2640" y="2160"/>
              <a:chExt cx="1849" cy="230"/>
            </a:xfrm>
          </p:grpSpPr>
          <p:sp>
            <p:nvSpPr>
              <p:cNvPr id="5131" name="Text Box 24"/>
              <p:cNvSpPr txBox="1">
                <a:spLocks noChangeArrowheads="1"/>
              </p:cNvSpPr>
              <p:nvPr/>
            </p:nvSpPr>
            <p:spPr bwMode="auto">
              <a:xfrm>
                <a:off x="3057" y="2160"/>
                <a:ext cx="143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couvert par l’IHM</a:t>
                </a:r>
              </a:p>
            </p:txBody>
          </p:sp>
          <p:sp>
            <p:nvSpPr>
              <p:cNvPr id="5132" name="Line 25"/>
              <p:cNvSpPr>
                <a:spLocks noChangeShapeType="1"/>
              </p:cNvSpPr>
              <p:nvPr/>
            </p:nvSpPr>
            <p:spPr bwMode="auto">
              <a:xfrm flipH="1">
                <a:off x="2640" y="2256"/>
                <a:ext cx="440" cy="0"/>
              </a:xfrm>
              <a:prstGeom prst="line">
                <a:avLst/>
              </a:prstGeom>
              <a:noFill/>
              <a:ln w="3175">
                <a:solidFill>
                  <a:schemeClr val="tx1"/>
                </a:solidFill>
                <a:round/>
                <a:headEnd/>
                <a:tailEnd type="triangle" w="med" len="med"/>
              </a:ln>
            </p:spPr>
            <p:txBody>
              <a:bodyPr wrap="none" anchor="ctr"/>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95325" y="2287588"/>
            <a:ext cx="9096375" cy="808037"/>
          </a:xfrm>
          <a:solidFill>
            <a:schemeClr val="accent1"/>
          </a:solidFill>
        </p:spPr>
        <p:txBody>
          <a:bodyPr>
            <a:normAutofit fontScale="90000"/>
          </a:bodyPr>
          <a:lstStyle/>
          <a:p>
            <a:pPr eaLnBrk="1" fontAlgn="auto" hangingPunct="1">
              <a:lnSpc>
                <a:spcPct val="125000"/>
              </a:lnSpc>
              <a:spcBef>
                <a:spcPct val="40000"/>
              </a:spcBef>
              <a:spcAft>
                <a:spcPts val="0"/>
              </a:spcAft>
              <a:defRPr/>
            </a:pP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IHM  et </a:t>
            </a:r>
            <a:r>
              <a:rPr lang="en-GB" altLang="en-GB" sz="4000" dirty="0" err="1" smtClean="0">
                <a:cs typeface="Times New Roman" pitchFamily="18" charset="0"/>
              </a:rPr>
              <a:t>plasticité</a:t>
            </a:r>
            <a:r>
              <a:rPr lang="en-GB" altLang="en-GB" sz="4000" dirty="0" smtClean="0">
                <a:cs typeface="Times New Roman" pitchFamily="18" charset="0"/>
              </a:rPr>
              <a:t> </a:t>
            </a:r>
            <a:br>
              <a:rPr lang="en-GB" altLang="en-GB" sz="4000" dirty="0" smtClean="0">
                <a:cs typeface="Times New Roman" pitchFamily="18" charset="0"/>
              </a:rPr>
            </a:br>
            <a:r>
              <a:rPr lang="en-GB" altLang="en-GB" sz="4000" dirty="0" err="1" smtClean="0">
                <a:cs typeface="Times New Roman" pitchFamily="18" charset="0"/>
              </a:rPr>
              <a:t>ou</a:t>
            </a:r>
            <a:r>
              <a:rPr lang="en-GB" altLang="en-GB" sz="4000" dirty="0" smtClean="0">
                <a:cs typeface="Times New Roman" pitchFamily="18" charset="0"/>
              </a:rPr>
              <a:t> Adaptation des IHMs aux supports</a:t>
            </a:r>
            <a:br>
              <a:rPr lang="en-GB" altLang="en-GB" sz="4000" dirty="0" smtClean="0">
                <a:cs typeface="Times New Roman" pitchFamily="18" charset="0"/>
              </a:rPr>
            </a:br>
            <a:r>
              <a:rPr lang="fr-FR" altLang="en-GB" sz="2800" dirty="0" smtClean="0">
                <a:solidFill>
                  <a:srgbClr val="FFFFCC"/>
                </a:solidFill>
              </a:rPr>
              <a:t/>
            </a:r>
            <a:br>
              <a:rPr lang="fr-FR" altLang="en-GB" sz="2800" dirty="0" smtClean="0">
                <a:solidFill>
                  <a:srgbClr val="FFFFCC"/>
                </a:solidFill>
              </a:rPr>
            </a:br>
            <a:r>
              <a:rPr lang="en-GB" altLang="en-GB" sz="2800" dirty="0" smtClean="0">
                <a:solidFill>
                  <a:srgbClr val="FFFFCC"/>
                </a:solidFill>
              </a:rPr>
              <a:t/>
            </a:r>
            <a:br>
              <a:rPr lang="en-GB" altLang="en-GB" sz="2800" dirty="0" smtClean="0">
                <a:solidFill>
                  <a:srgbClr val="FFFFCC"/>
                </a:solidFill>
              </a:rPr>
            </a:br>
            <a:endParaRPr lang="fr-FR" altLang="en-GB" sz="2800" dirty="0" smtClean="0">
              <a:solidFill>
                <a:srgbClr val="FFFFCC"/>
              </a:solidFill>
            </a:endParaRPr>
          </a:p>
        </p:txBody>
      </p:sp>
      <p:sp>
        <p:nvSpPr>
          <p:cNvPr id="23555"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
        <p:nvSpPr>
          <p:cNvPr id="23556" name="Rectangle 4"/>
          <p:cNvSpPr>
            <a:spLocks noChangeArrowheads="1"/>
          </p:cNvSpPr>
          <p:nvPr/>
        </p:nvSpPr>
        <p:spPr bwMode="auto">
          <a:xfrm>
            <a:off x="2476500" y="3852863"/>
            <a:ext cx="5524500" cy="3333750"/>
          </a:xfrm>
          <a:prstGeom prst="rect">
            <a:avLst/>
          </a:prstGeom>
          <a:noFill/>
          <a:ln w="9525">
            <a:noFill/>
            <a:miter lim="800000"/>
            <a:headEnd/>
            <a:tailEnd/>
          </a:ln>
        </p:spPr>
        <p:txBody>
          <a:bodyPr>
            <a:spAutoFit/>
          </a:bodyPr>
          <a:lstStyle/>
          <a:p>
            <a:pPr algn="ctr"/>
            <a:r>
              <a:rPr lang="en-GB" altLang="en-GB">
                <a:cs typeface="Times New Roman" pitchFamily="18" charset="0"/>
              </a:rPr>
              <a:t>IHM et</a:t>
            </a:r>
            <a:br>
              <a:rPr lang="en-GB" altLang="en-GB">
                <a:cs typeface="Times New Roman" pitchFamily="18" charset="0"/>
              </a:rPr>
            </a:br>
            <a:r>
              <a:rPr lang="en-GB" altLang="en-GB">
                <a:cs typeface="Times New Roman" pitchFamily="18" charset="0"/>
              </a:rPr>
              <a:t>Différents supports</a:t>
            </a:r>
            <a:br>
              <a:rPr lang="en-GB" altLang="en-GB">
                <a:cs typeface="Times New Roman" pitchFamily="18" charset="0"/>
              </a:rPr>
            </a:br>
            <a:r>
              <a:rPr lang="en-GB" altLang="en-GB">
                <a:cs typeface="Times New Roman" pitchFamily="18" charset="0"/>
              </a:rPr>
              <a:t>Différents utilisateurs</a:t>
            </a:r>
            <a:br>
              <a:rPr lang="en-GB" altLang="en-GB">
                <a:cs typeface="Times New Roman" pitchFamily="18" charset="0"/>
              </a:rPr>
            </a:br>
            <a:r>
              <a:rPr lang="en-GB" altLang="en-GB">
                <a:cs typeface="Times New Roman" pitchFamily="18" charset="0"/>
              </a:rPr>
              <a:t>Différents environnements  </a:t>
            </a:r>
          </a:p>
          <a:p>
            <a:pPr algn="ctr"/>
            <a:endParaRPr lang="en-GB" altLang="en-GB">
              <a:cs typeface="Times New Roman" pitchFamily="18" charset="0"/>
            </a:endParaRPr>
          </a:p>
          <a:p>
            <a:pPr algn="ctr"/>
            <a:r>
              <a:rPr lang="en-GB" altLang="en-GB">
                <a:cs typeface="Times New Roman" pitchFamily="18" charset="0"/>
              </a:rPr>
              <a:t> </a:t>
            </a:r>
            <a:br>
              <a:rPr lang="en-GB" altLang="en-GB">
                <a:cs typeface="Times New Roman" pitchFamily="18" charset="0"/>
              </a:rPr>
            </a:br>
            <a:r>
              <a:rPr lang="en-GB" altLang="en-GB">
                <a:cs typeface="Times New Roman" pitchFamily="18" charset="0"/>
              </a:rPr>
              <a:t>Problématique - aperçu des solutions industrielles et recherche</a:t>
            </a:r>
          </a:p>
          <a:p>
            <a:pPr algn="ctr"/>
            <a:endParaRPr lang="en-GB" altLang="en-GB">
              <a:cs typeface="Times New Roman" pitchFamily="18" charset="0"/>
            </a:endParaRPr>
          </a:p>
          <a:p>
            <a:pPr algn="ctr"/>
            <a:endParaRPr lang="en-GB" altLang="en-GB">
              <a:cs typeface="Times New Roman" pitchFamily="18" charset="0"/>
            </a:endParaRPr>
          </a:p>
          <a:p>
            <a:pPr algn="ctr"/>
            <a:r>
              <a:rPr lang="fr-FR" altLang="en-GB">
                <a:solidFill>
                  <a:srgbClr val="FF0066"/>
                </a:solidFill>
              </a:rPr>
              <a:t>Anne-Marie Déry </a:t>
            </a:r>
            <a:r>
              <a:rPr lang="fr-FR" altLang="en-GB">
                <a:solidFill>
                  <a:srgbClr val="FFFFCC"/>
                </a:solidFill>
                <a:hlinkClick r:id="rId2"/>
              </a:rPr>
              <a:t>pinna@</a:t>
            </a:r>
            <a:r>
              <a:rPr lang="en-GB" altLang="en-GB">
                <a:solidFill>
                  <a:srgbClr val="FFFFCC"/>
                </a:solidFill>
                <a:hlinkClick r:id="rId2"/>
              </a:rPr>
              <a:t>polytech.unice</a:t>
            </a:r>
            <a:r>
              <a:rPr lang="fr-FR" altLang="en-GB">
                <a:solidFill>
                  <a:srgbClr val="FFFFCC"/>
                </a:solidFill>
                <a:hlinkClick r:id="rId2"/>
              </a:rPr>
              <a:t>.fr</a:t>
            </a:r>
            <a:r>
              <a:rPr lang="fr-FR" altLang="en-GB">
                <a:solidFill>
                  <a:srgbClr val="FFFFCC"/>
                </a:solidFill>
              </a:rPr>
              <a:t/>
            </a:r>
            <a:br>
              <a:rPr lang="fr-FR" altLang="en-GB">
                <a:solidFill>
                  <a:srgbClr val="FFFFCC"/>
                </a:solidFill>
              </a:rPr>
            </a:br>
            <a:r>
              <a:rPr lang="en-GB" altLang="en-GB">
                <a:cs typeface="Times New Roman" pitchFamily="18" charset="0"/>
              </a:rPr>
              <a:t/>
            </a:r>
            <a:br>
              <a:rPr lang="en-GB" altLang="en-GB">
                <a:cs typeface="Times New Roman" pitchFamily="18" charset="0"/>
              </a:rPr>
            </a:br>
            <a:endParaRPr lang="fr-FR"/>
          </a:p>
        </p:txBody>
      </p:sp>
    </p:spTree>
  </p:cSld>
  <p:clrMapOvr>
    <a:masterClrMapping/>
  </p:clrMapOvr>
  <p:transition advTm="2662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smtClean="0">
                <a:solidFill>
                  <a:srgbClr val="7B9899"/>
                </a:solidFill>
              </a:rPr>
              <a:t>Plastique pour qui et quand ?</a:t>
            </a:r>
          </a:p>
        </p:txBody>
      </p:sp>
      <p:sp>
        <p:nvSpPr>
          <p:cNvPr id="12291" name="Rectangle 3"/>
          <p:cNvSpPr>
            <a:spLocks noGrp="1" noChangeArrowheads="1"/>
          </p:cNvSpPr>
          <p:nvPr>
            <p:ph sz="quarter" idx="1"/>
          </p:nvPr>
        </p:nvSpPr>
        <p:spPr/>
        <p:txBody>
          <a:bodyPr>
            <a:normAutofit fontScale="92500" lnSpcReduction="10000"/>
          </a:bodyPr>
          <a:lstStyle/>
          <a:p>
            <a:pPr marL="320022" indent="-320022" eaLnBrk="1" fontAlgn="auto" hangingPunct="1">
              <a:spcAft>
                <a:spcPts val="0"/>
              </a:spcAft>
              <a:buFont typeface="Monotype Sorts" pitchFamily="2" charset="2"/>
              <a:buNone/>
              <a:defRPr/>
            </a:pPr>
            <a:r>
              <a:rPr lang="fr-FR" dirty="0" smtClean="0"/>
              <a:t>2 cas </a:t>
            </a:r>
          </a:p>
          <a:p>
            <a:pPr marL="960065" lvl="2" indent="-266685" eaLnBrk="1" fontAlgn="auto" hangingPunct="1">
              <a:spcAft>
                <a:spcPts val="0"/>
              </a:spcAft>
              <a:buClr>
                <a:schemeClr val="accent3"/>
              </a:buClr>
              <a:buFont typeface="Wingdings 2"/>
              <a:buChar char=""/>
              <a:defRPr/>
            </a:pPr>
            <a:r>
              <a:rPr lang="fr-FR" dirty="0" smtClean="0"/>
              <a:t>A la conception – faciliter la vie du développeur</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Réutiliser un maximum pour chaque nouvelle cible</a:t>
            </a:r>
          </a:p>
          <a:p>
            <a:pPr marL="1280087" lvl="3" indent="-266685" eaLnBrk="1" fontAlgn="auto" hangingPunct="1">
              <a:spcAft>
                <a:spcPts val="0"/>
              </a:spcAft>
              <a:buClr>
                <a:schemeClr val="accent4"/>
              </a:buClr>
              <a:buFont typeface="Wingdings"/>
              <a:buChar char=""/>
              <a:defRPr/>
            </a:pPr>
            <a:r>
              <a:rPr lang="fr-FR" dirty="0" smtClean="0"/>
              <a:t>Diminuer le coût de développement</a:t>
            </a:r>
          </a:p>
          <a:p>
            <a:pPr marL="1280087" lvl="3" indent="-266685" eaLnBrk="1" fontAlgn="auto" hangingPunct="1">
              <a:spcAft>
                <a:spcPts val="0"/>
              </a:spcAft>
              <a:buClr>
                <a:schemeClr val="accent4"/>
              </a:buClr>
              <a:buFont typeface="Wingdings"/>
              <a:buChar char=""/>
              <a:defRPr/>
            </a:pPr>
            <a:r>
              <a:rPr lang="fr-FR" dirty="0" smtClean="0"/>
              <a:t>Prendre en compte l’usage (exemple Jeux vidéos  -Shiva)</a:t>
            </a:r>
          </a:p>
          <a:p>
            <a:pPr marL="1280087" lvl="3" indent="-266685" eaLnBrk="1" fontAlgn="auto" hangingPunct="1">
              <a:spcAft>
                <a:spcPts val="0"/>
              </a:spcAft>
              <a:buClr>
                <a:schemeClr val="accent4"/>
              </a:buClr>
              <a:buFontTx/>
              <a:buNone/>
              <a:defRPr/>
            </a:pPr>
            <a:endParaRPr lang="fr-FR" dirty="0" smtClean="0"/>
          </a:p>
          <a:p>
            <a:pPr marL="960065" lvl="2" indent="-266685" eaLnBrk="1" fontAlgn="auto" hangingPunct="1">
              <a:spcAft>
                <a:spcPts val="0"/>
              </a:spcAft>
              <a:buClr>
                <a:schemeClr val="accent3"/>
              </a:buClr>
              <a:buFont typeface="Wingdings 2"/>
              <a:buChar char=""/>
              <a:defRPr/>
            </a:pPr>
            <a:r>
              <a:rPr lang="fr-FR" dirty="0" smtClean="0"/>
              <a:t>A l’exécution – faciliter la vie de l’utilisateur final</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Faire migrer une application d’un support à un autre</a:t>
            </a:r>
          </a:p>
          <a:p>
            <a:pPr marL="1280087" lvl="3" indent="-266685" eaLnBrk="1" fontAlgn="auto" hangingPunct="1">
              <a:spcAft>
                <a:spcPts val="0"/>
              </a:spcAft>
              <a:buClr>
                <a:schemeClr val="accent4"/>
              </a:buClr>
              <a:buFont typeface="Wingdings"/>
              <a:buChar char=""/>
              <a:defRPr/>
            </a:pPr>
            <a:r>
              <a:rPr lang="fr-FR" dirty="0" smtClean="0"/>
              <a:t>Faire migrer des taches d’un support à un autre</a:t>
            </a:r>
          </a:p>
          <a:p>
            <a:pPr marL="1280087" lvl="3" indent="-266685" eaLnBrk="1" fontAlgn="auto" hangingPunct="1">
              <a:spcAft>
                <a:spcPts val="0"/>
              </a:spcAft>
              <a:buClr>
                <a:schemeClr val="accent4"/>
              </a:buClr>
              <a:buFont typeface="Wingdings"/>
              <a:buChar char=""/>
              <a:defRPr/>
            </a:pPr>
            <a:r>
              <a:rPr lang="fr-FR" dirty="0" smtClean="0"/>
              <a:t>Conserver les facilités l’usage et les habitudes tout en profitant des spécificités des supports</a:t>
            </a:r>
          </a:p>
        </p:txBody>
      </p:sp>
      <p:sp>
        <p:nvSpPr>
          <p:cNvPr id="4" name="Flèche vers le bas 3"/>
          <p:cNvSpPr/>
          <p:nvPr/>
        </p:nvSpPr>
        <p:spPr>
          <a:xfrm>
            <a:off x="9972675" y="2266950"/>
            <a:ext cx="70485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10683875" cy="974725"/>
          </a:xfrm>
        </p:spPr>
        <p:txBody>
          <a:bodyPr>
            <a:normAutofit/>
          </a:bodyPr>
          <a:lstStyle/>
          <a:p>
            <a:pPr eaLnBrk="1" fontAlgn="auto" hangingPunct="1">
              <a:spcAft>
                <a:spcPts val="0"/>
              </a:spcAft>
              <a:defRPr/>
            </a:pPr>
            <a:r>
              <a:rPr lang="fr-FR" sz="3200" dirty="0" smtClean="0">
                <a:solidFill>
                  <a:schemeClr val="accent3">
                    <a:shade val="75000"/>
                  </a:schemeClr>
                </a:solidFill>
              </a:rPr>
              <a:t>Premières Approches à la conception</a:t>
            </a:r>
          </a:p>
        </p:txBody>
      </p:sp>
      <p:graphicFrame>
        <p:nvGraphicFramePr>
          <p:cNvPr id="6146" name="Object 3"/>
          <p:cNvGraphicFramePr>
            <a:graphicFrameLocks noChangeAspect="1"/>
          </p:cNvGraphicFramePr>
          <p:nvPr/>
        </p:nvGraphicFramePr>
        <p:xfrm>
          <a:off x="2578100" y="3894138"/>
          <a:ext cx="495300" cy="804862"/>
        </p:xfrm>
        <a:graphic>
          <a:graphicData uri="http://schemas.openxmlformats.org/presentationml/2006/ole">
            <p:oleObj spid="_x0000_s6146" name="Document" r:id="rId3" imgW="410040" imgH="724320" progId="Word.Document.8">
              <p:embed/>
            </p:oleObj>
          </a:graphicData>
        </a:graphic>
      </p:graphicFrame>
      <p:graphicFrame>
        <p:nvGraphicFramePr>
          <p:cNvPr id="6147" name="Object 4"/>
          <p:cNvGraphicFramePr>
            <a:graphicFrameLocks noChangeAspect="1"/>
          </p:cNvGraphicFramePr>
          <p:nvPr/>
        </p:nvGraphicFramePr>
        <p:xfrm>
          <a:off x="2578100" y="5249863"/>
          <a:ext cx="679450" cy="1143000"/>
        </p:xfrm>
        <a:graphic>
          <a:graphicData uri="http://schemas.openxmlformats.org/presentationml/2006/ole">
            <p:oleObj spid="_x0000_s6147" name="Image" r:id="rId4" imgW="562691" imgH="1029277" progId="Word.Picture.8">
              <p:embed/>
            </p:oleObj>
          </a:graphicData>
        </a:graphic>
      </p:graphicFrame>
      <p:pic>
        <p:nvPicPr>
          <p:cNvPr id="6150" name="Picture 5" descr="http://images.cdiscount.com/imagesCNET/07/470027-066,180407-.jpg"/>
          <p:cNvPicPr>
            <a:picLocks noChangeAspect="1" noChangeArrowheads="1"/>
          </p:cNvPicPr>
          <p:nvPr/>
        </p:nvPicPr>
        <p:blipFill>
          <a:blip r:embed="rId5" r:link="rId6" cstate="print"/>
          <a:srcRect/>
          <a:stretch>
            <a:fillRect/>
          </a:stretch>
        </p:blipFill>
        <p:spPr bwMode="auto">
          <a:xfrm>
            <a:off x="2301875" y="2540000"/>
            <a:ext cx="1069975" cy="741363"/>
          </a:xfrm>
          <a:prstGeom prst="rect">
            <a:avLst/>
          </a:prstGeom>
          <a:noFill/>
          <a:ln w="9525">
            <a:noFill/>
            <a:miter lim="800000"/>
            <a:headEnd/>
            <a:tailEnd/>
          </a:ln>
        </p:spPr>
      </p:pic>
      <p:graphicFrame>
        <p:nvGraphicFramePr>
          <p:cNvPr id="6148" name="Object 6"/>
          <p:cNvGraphicFramePr>
            <a:graphicFrameLocks noChangeAspect="1"/>
          </p:cNvGraphicFramePr>
          <p:nvPr/>
        </p:nvGraphicFramePr>
        <p:xfrm>
          <a:off x="5391150" y="3438564"/>
          <a:ext cx="1884363" cy="1811299"/>
        </p:xfrm>
        <a:graphic>
          <a:graphicData uri="http://schemas.openxmlformats.org/presentationml/2006/ole">
            <p:oleObj spid="_x0000_s6148" name="Clip" r:id="rId7" imgW="3244320" imgH="3390840" progId="">
              <p:embed/>
            </p:oleObj>
          </a:graphicData>
        </a:graphic>
      </p:graphicFrame>
      <p:sp>
        <p:nvSpPr>
          <p:cNvPr id="6151" name="Line 7"/>
          <p:cNvSpPr>
            <a:spLocks noChangeShapeType="1"/>
          </p:cNvSpPr>
          <p:nvPr/>
        </p:nvSpPr>
        <p:spPr bwMode="auto">
          <a:xfrm flipH="1">
            <a:off x="7366000" y="4402138"/>
            <a:ext cx="1749425" cy="0"/>
          </a:xfrm>
          <a:prstGeom prst="line">
            <a:avLst/>
          </a:prstGeom>
          <a:noFill/>
          <a:ln w="9525">
            <a:solidFill>
              <a:schemeClr val="tx1"/>
            </a:solidFill>
            <a:round/>
            <a:headEnd/>
            <a:tailEnd type="triangle" w="med" len="med"/>
          </a:ln>
        </p:spPr>
        <p:txBody>
          <a:bodyPr wrap="none" anchor="ctr"/>
          <a:lstStyle/>
          <a:p>
            <a:endParaRPr lang="fr-FR"/>
          </a:p>
        </p:txBody>
      </p:sp>
      <p:sp>
        <p:nvSpPr>
          <p:cNvPr id="6152" name="Text Box 8"/>
          <p:cNvSpPr txBox="1">
            <a:spLocks noChangeArrowheads="1"/>
          </p:cNvSpPr>
          <p:nvPr/>
        </p:nvSpPr>
        <p:spPr bwMode="auto">
          <a:xfrm>
            <a:off x="7826375" y="3979863"/>
            <a:ext cx="836613"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XML</a:t>
            </a:r>
          </a:p>
        </p:txBody>
      </p:sp>
      <p:sp>
        <p:nvSpPr>
          <p:cNvPr id="6153" name="Line 9"/>
          <p:cNvSpPr>
            <a:spLocks noChangeShapeType="1"/>
          </p:cNvSpPr>
          <p:nvPr/>
        </p:nvSpPr>
        <p:spPr bwMode="auto">
          <a:xfrm>
            <a:off x="6445250" y="2709863"/>
            <a:ext cx="0" cy="762000"/>
          </a:xfrm>
          <a:prstGeom prst="line">
            <a:avLst/>
          </a:prstGeom>
          <a:noFill/>
          <a:ln w="9525">
            <a:solidFill>
              <a:schemeClr val="tx1"/>
            </a:solidFill>
            <a:round/>
            <a:headEnd/>
            <a:tailEnd type="triangle" w="med" len="med"/>
          </a:ln>
        </p:spPr>
        <p:txBody>
          <a:bodyPr wrap="none" anchor="ctr"/>
          <a:lstStyle/>
          <a:p>
            <a:endParaRPr lang="fr-FR"/>
          </a:p>
        </p:txBody>
      </p:sp>
      <p:sp>
        <p:nvSpPr>
          <p:cNvPr id="6154" name="Text Box 10"/>
          <p:cNvSpPr txBox="1">
            <a:spLocks noChangeArrowheads="1"/>
          </p:cNvSpPr>
          <p:nvPr/>
        </p:nvSpPr>
        <p:spPr bwMode="auto">
          <a:xfrm>
            <a:off x="6537325" y="2878138"/>
            <a:ext cx="744538"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XSL</a:t>
            </a:r>
          </a:p>
        </p:txBody>
      </p:sp>
      <p:sp>
        <p:nvSpPr>
          <p:cNvPr id="6155" name="Line 11"/>
          <p:cNvSpPr>
            <a:spLocks noChangeShapeType="1"/>
          </p:cNvSpPr>
          <p:nvPr/>
        </p:nvSpPr>
        <p:spPr bwMode="auto">
          <a:xfrm flipH="1" flipV="1">
            <a:off x="3498850" y="3048000"/>
            <a:ext cx="2025650" cy="1100138"/>
          </a:xfrm>
          <a:prstGeom prst="line">
            <a:avLst/>
          </a:prstGeom>
          <a:noFill/>
          <a:ln w="9525">
            <a:solidFill>
              <a:schemeClr val="tx1"/>
            </a:solidFill>
            <a:round/>
            <a:headEnd/>
            <a:tailEnd type="triangle" w="med" len="med"/>
          </a:ln>
        </p:spPr>
        <p:txBody>
          <a:bodyPr wrap="none" anchor="ctr"/>
          <a:lstStyle/>
          <a:p>
            <a:endParaRPr lang="fr-FR"/>
          </a:p>
        </p:txBody>
      </p:sp>
      <p:sp>
        <p:nvSpPr>
          <p:cNvPr id="6156" name="Line 12"/>
          <p:cNvSpPr>
            <a:spLocks noChangeShapeType="1"/>
          </p:cNvSpPr>
          <p:nvPr/>
        </p:nvSpPr>
        <p:spPr bwMode="auto">
          <a:xfrm flipH="1">
            <a:off x="3314700" y="4487863"/>
            <a:ext cx="2209800" cy="0"/>
          </a:xfrm>
          <a:prstGeom prst="line">
            <a:avLst/>
          </a:prstGeom>
          <a:noFill/>
          <a:ln w="9525">
            <a:solidFill>
              <a:schemeClr val="tx1"/>
            </a:solidFill>
            <a:round/>
            <a:headEnd/>
            <a:tailEnd type="triangle" w="med" len="med"/>
          </a:ln>
        </p:spPr>
        <p:txBody>
          <a:bodyPr wrap="none" anchor="ctr"/>
          <a:lstStyle/>
          <a:p>
            <a:endParaRPr lang="fr-FR"/>
          </a:p>
        </p:txBody>
      </p:sp>
      <p:sp>
        <p:nvSpPr>
          <p:cNvPr id="6157" name="Line 13"/>
          <p:cNvSpPr>
            <a:spLocks noChangeShapeType="1"/>
          </p:cNvSpPr>
          <p:nvPr/>
        </p:nvSpPr>
        <p:spPr bwMode="auto">
          <a:xfrm flipH="1">
            <a:off x="3406775" y="4910138"/>
            <a:ext cx="2117725" cy="931862"/>
          </a:xfrm>
          <a:prstGeom prst="line">
            <a:avLst/>
          </a:prstGeom>
          <a:noFill/>
          <a:ln w="9525">
            <a:solidFill>
              <a:schemeClr val="tx1"/>
            </a:solidFill>
            <a:round/>
            <a:headEnd/>
            <a:tailEnd type="triangle" w="med" len="med"/>
          </a:ln>
        </p:spPr>
        <p:txBody>
          <a:bodyPr wrap="none" anchor="ctr"/>
          <a:lstStyle/>
          <a:p>
            <a:endParaRPr lang="fr-FR"/>
          </a:p>
        </p:txBody>
      </p:sp>
      <p:sp>
        <p:nvSpPr>
          <p:cNvPr id="6158" name="Text Box 14"/>
          <p:cNvSpPr txBox="1">
            <a:spLocks noChangeArrowheads="1"/>
          </p:cNvSpPr>
          <p:nvPr/>
        </p:nvSpPr>
        <p:spPr bwMode="auto">
          <a:xfrm>
            <a:off x="4051300" y="3048000"/>
            <a:ext cx="1004888"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HTML</a:t>
            </a:r>
          </a:p>
        </p:txBody>
      </p:sp>
      <p:sp>
        <p:nvSpPr>
          <p:cNvPr id="6159" name="Text Box 15"/>
          <p:cNvSpPr txBox="1">
            <a:spLocks noChangeArrowheads="1"/>
          </p:cNvSpPr>
          <p:nvPr/>
        </p:nvSpPr>
        <p:spPr bwMode="auto">
          <a:xfrm>
            <a:off x="3675063" y="4064000"/>
            <a:ext cx="1296987"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VoiceML</a:t>
            </a:r>
          </a:p>
        </p:txBody>
      </p:sp>
      <p:sp>
        <p:nvSpPr>
          <p:cNvPr id="6160" name="Text Box 16"/>
          <p:cNvSpPr txBox="1">
            <a:spLocks noChangeArrowheads="1"/>
          </p:cNvSpPr>
          <p:nvPr/>
        </p:nvSpPr>
        <p:spPr bwMode="auto">
          <a:xfrm>
            <a:off x="4167188" y="5434013"/>
            <a:ext cx="896937"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WML</a:t>
            </a:r>
          </a:p>
        </p:txBody>
      </p:sp>
      <p:sp>
        <p:nvSpPr>
          <p:cNvPr id="6161" name="Rectangle 17"/>
          <p:cNvSpPr>
            <a:spLocks noChangeArrowheads="1"/>
          </p:cNvSpPr>
          <p:nvPr/>
        </p:nvSpPr>
        <p:spPr bwMode="auto">
          <a:xfrm>
            <a:off x="581025" y="1752600"/>
            <a:ext cx="184150" cy="339725"/>
          </a:xfrm>
          <a:prstGeom prst="rect">
            <a:avLst/>
          </a:prstGeom>
          <a:noFill/>
          <a:ln w="12700">
            <a:noFill/>
            <a:miter lim="800000"/>
            <a:headEnd type="none" w="sm" len="sm"/>
            <a:tailEnd type="none" w="sm" len="sm"/>
          </a:ln>
        </p:spPr>
        <p:txBody>
          <a:bodyPr wrap="none">
            <a:spAutoFit/>
          </a:bodyPr>
          <a:lstStyle/>
          <a:p>
            <a:endParaRPr lang="fr-FR">
              <a:solidFill>
                <a:schemeClr val="tx2"/>
              </a:solidFill>
            </a:endParaRPr>
          </a:p>
        </p:txBody>
      </p:sp>
      <p:sp>
        <p:nvSpPr>
          <p:cNvPr id="6162" name="Text Box 19"/>
          <p:cNvSpPr txBox="1">
            <a:spLocks noChangeArrowheads="1"/>
          </p:cNvSpPr>
          <p:nvPr/>
        </p:nvSpPr>
        <p:spPr bwMode="auto">
          <a:xfrm>
            <a:off x="5108575" y="5410201"/>
            <a:ext cx="3254375" cy="590931"/>
          </a:xfrm>
          <a:prstGeom prst="rect">
            <a:avLst/>
          </a:prstGeom>
          <a:noFill/>
          <a:ln w="12700">
            <a:noFill/>
            <a:miter lim="800000"/>
            <a:headEnd type="none" w="sm" len="sm"/>
            <a:tailEnd type="none" w="sm" len="sm"/>
          </a:ln>
        </p:spPr>
        <p:txBody>
          <a:bodyPr wrap="square">
            <a:spAutoFit/>
          </a:bodyPr>
          <a:lstStyle/>
          <a:p>
            <a:r>
              <a:rPr lang="fr-FR" dirty="0">
                <a:latin typeface="+mj-lt"/>
              </a:rPr>
              <a:t>Au centre une </a:t>
            </a:r>
            <a:r>
              <a:rPr lang="fr-FR" dirty="0" smtClean="0">
                <a:latin typeface="+mj-lt"/>
              </a:rPr>
              <a:t>description</a:t>
            </a:r>
          </a:p>
          <a:p>
            <a:r>
              <a:rPr lang="fr-FR" dirty="0" smtClean="0">
                <a:latin typeface="+mj-lt"/>
              </a:rPr>
              <a:t> </a:t>
            </a:r>
            <a:r>
              <a:rPr lang="fr-FR" dirty="0" err="1" smtClean="0">
                <a:latin typeface="+mj-lt"/>
              </a:rPr>
              <a:t>XMLisée</a:t>
            </a:r>
            <a:endParaRPr lang="fr-FR" dirty="0">
              <a:latin typeface="+mj-lt"/>
            </a:endParaRPr>
          </a:p>
        </p:txBody>
      </p:sp>
      <p:sp>
        <p:nvSpPr>
          <p:cNvPr id="19" name="Rectangle 18"/>
          <p:cNvSpPr/>
          <p:nvPr/>
        </p:nvSpPr>
        <p:spPr>
          <a:xfrm>
            <a:off x="4972050" y="2066735"/>
            <a:ext cx="5524500" cy="341632"/>
          </a:xfrm>
          <a:prstGeom prst="rect">
            <a:avLst/>
          </a:prstGeom>
        </p:spPr>
        <p:txBody>
          <a:bodyPr>
            <a:spAutoFit/>
          </a:bodyPr>
          <a:lstStyle/>
          <a:p>
            <a:r>
              <a:rPr lang="fr-FR" dirty="0" smtClean="0">
                <a:solidFill>
                  <a:schemeClr val="accent3">
                    <a:shade val="75000"/>
                  </a:schemeClr>
                </a:solidFill>
              </a:rPr>
              <a:t>basées sur des Traducteurs</a:t>
            </a:r>
            <a:endParaRPr lang="fr-FR" dirty="0"/>
          </a:p>
        </p:txBody>
      </p:sp>
      <p:sp>
        <p:nvSpPr>
          <p:cNvPr id="21" name="ZoneTexte 20"/>
          <p:cNvSpPr txBox="1"/>
          <p:nvPr/>
        </p:nvSpPr>
        <p:spPr>
          <a:xfrm>
            <a:off x="371475" y="1219200"/>
            <a:ext cx="3315331" cy="840230"/>
          </a:xfrm>
          <a:prstGeom prst="rect">
            <a:avLst/>
          </a:prstGeom>
          <a:solidFill>
            <a:schemeClr val="accent1">
              <a:lumMod val="40000"/>
              <a:lumOff val="60000"/>
            </a:schemeClr>
          </a:solidFill>
        </p:spPr>
        <p:txBody>
          <a:bodyPr wrap="none" rtlCol="0">
            <a:spAutoFit/>
          </a:bodyPr>
          <a:lstStyle/>
          <a:p>
            <a:r>
              <a:rPr lang="fr-FR" b="0" dirty="0" smtClean="0">
                <a:latin typeface="+mj-lt"/>
              </a:rPr>
              <a:t>Un langage commun</a:t>
            </a:r>
          </a:p>
          <a:p>
            <a:r>
              <a:rPr lang="fr-FR" b="0" dirty="0" smtClean="0">
                <a:latin typeface="+mj-lt"/>
              </a:rPr>
              <a:t>Une génération de code</a:t>
            </a:r>
          </a:p>
          <a:p>
            <a:r>
              <a:rPr lang="fr-FR" b="0" dirty="0" smtClean="0">
                <a:latin typeface="+mj-lt"/>
              </a:rPr>
              <a:t>Des techniques de compilation</a:t>
            </a:r>
            <a:endParaRPr lang="fr-FR" b="0" dirty="0">
              <a:latin typeface="+mj-lt"/>
            </a:endParaRPr>
          </a:p>
        </p:txBody>
      </p:sp>
      <p:sp>
        <p:nvSpPr>
          <p:cNvPr id="22" name="ZoneTexte 21"/>
          <p:cNvSpPr txBox="1"/>
          <p:nvPr/>
        </p:nvSpPr>
        <p:spPr>
          <a:xfrm>
            <a:off x="5000625" y="6486526"/>
            <a:ext cx="3795591" cy="480131"/>
          </a:xfrm>
          <a:prstGeom prst="rect">
            <a:avLst/>
          </a:prstGeom>
          <a:noFill/>
        </p:spPr>
        <p:txBody>
          <a:bodyPr wrap="square" rtlCol="0">
            <a:spAutoFit/>
          </a:bodyPr>
          <a:lstStyle/>
          <a:p>
            <a:r>
              <a:rPr lang="fr-FR" sz="2800" b="0" dirty="0" smtClean="0">
                <a:latin typeface="+mj-lt"/>
              </a:rPr>
              <a:t>Limites et Avantages ?</a:t>
            </a:r>
            <a:endParaRPr lang="fr-FR" sz="2800" b="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00025"/>
            <a:ext cx="10683875" cy="974725"/>
          </a:xfrm>
        </p:spPr>
        <p:txBody>
          <a:bodyPr>
            <a:normAutofit fontScale="90000"/>
          </a:bodyPr>
          <a:lstStyle/>
          <a:p>
            <a:pPr eaLnBrk="1" fontAlgn="auto" hangingPunct="1">
              <a:spcAft>
                <a:spcPts val="0"/>
              </a:spcAft>
              <a:defRPr/>
            </a:pPr>
            <a:r>
              <a:rPr lang="fr-FR" sz="3200" dirty="0" smtClean="0">
                <a:solidFill>
                  <a:schemeClr val="tx1"/>
                </a:solidFill>
              </a:rPr>
              <a:t>Premières Approche à l’exécution :</a:t>
            </a:r>
            <a:br>
              <a:rPr lang="fr-FR" sz="3200" dirty="0" smtClean="0">
                <a:solidFill>
                  <a:schemeClr val="tx1"/>
                </a:solidFill>
              </a:rPr>
            </a:br>
            <a:endParaRPr lang="en-US" sz="3200" dirty="0" smtClean="0">
              <a:solidFill>
                <a:schemeClr val="tx1"/>
              </a:solidFill>
            </a:endParaRPr>
          </a:p>
        </p:txBody>
      </p:sp>
      <p:sp>
        <p:nvSpPr>
          <p:cNvPr id="39939" name="Rectangle 3"/>
          <p:cNvSpPr>
            <a:spLocks noGrp="1" noChangeArrowheads="1"/>
          </p:cNvSpPr>
          <p:nvPr>
            <p:ph type="body" idx="4294967295"/>
          </p:nvPr>
        </p:nvSpPr>
        <p:spPr>
          <a:xfrm>
            <a:off x="369888" y="1108075"/>
            <a:ext cx="10679112" cy="5856288"/>
          </a:xfrm>
        </p:spPr>
        <p:txBody>
          <a:bodyPr/>
          <a:lstStyle/>
          <a:p>
            <a:pPr marL="342900" indent="-342900" eaLnBrk="1" hangingPunct="1"/>
            <a:r>
              <a:rPr lang="en-US" sz="2100" dirty="0" err="1" smtClean="0"/>
              <a:t>Problème</a:t>
            </a:r>
            <a:r>
              <a:rPr lang="en-US" sz="2100" dirty="0" smtClean="0"/>
              <a:t>  </a:t>
            </a:r>
            <a:r>
              <a:rPr lang="en-US" sz="2100" dirty="0" err="1" smtClean="0"/>
              <a:t>traité</a:t>
            </a:r>
            <a:r>
              <a:rPr lang="en-US" sz="2100" dirty="0" smtClean="0"/>
              <a:t> : </a:t>
            </a:r>
            <a:r>
              <a:rPr lang="fr-FR" sz="2000" dirty="0" smtClean="0">
                <a:solidFill>
                  <a:schemeClr val="tx1"/>
                </a:solidFill>
              </a:rPr>
              <a:t>Migration totale</a:t>
            </a:r>
            <a:endParaRPr lang="en-US" sz="2100" dirty="0" smtClean="0"/>
          </a:p>
          <a:p>
            <a:pPr marL="742950" lvl="1" indent="-285750" eaLnBrk="1" hangingPunct="1">
              <a:lnSpc>
                <a:spcPct val="140000"/>
              </a:lnSpc>
            </a:pPr>
            <a:r>
              <a:rPr lang="en-US" sz="2000" dirty="0" err="1" smtClean="0"/>
              <a:t>Exemple</a:t>
            </a:r>
            <a:endParaRPr lang="en-US" sz="2000" dirty="0" smtClean="0"/>
          </a:p>
          <a:p>
            <a:pPr lvl="2" eaLnBrk="1" hangingPunct="1">
              <a:lnSpc>
                <a:spcPct val="120000"/>
              </a:lnSpc>
            </a:pPr>
            <a:r>
              <a:rPr lang="en-US" sz="1800" dirty="0" smtClean="0"/>
              <a:t>SI la </a:t>
            </a:r>
            <a:r>
              <a:rPr lang="en-US" sz="1800" dirty="0" err="1" smtClean="0"/>
              <a:t>batterie</a:t>
            </a:r>
            <a:r>
              <a:rPr lang="en-US" sz="1800" dirty="0" smtClean="0"/>
              <a:t> du PC </a:t>
            </a:r>
            <a:r>
              <a:rPr lang="en-US" sz="1800" dirty="0" err="1" smtClean="0"/>
              <a:t>faiblit</a:t>
            </a:r>
            <a:r>
              <a:rPr lang="en-US" sz="1800" dirty="0" smtClean="0"/>
              <a:t> ALORS passer </a:t>
            </a:r>
            <a:r>
              <a:rPr lang="en-US" sz="1800" dirty="0" err="1" smtClean="0"/>
              <a:t>sur</a:t>
            </a:r>
            <a:r>
              <a:rPr lang="en-US" sz="1800" dirty="0" smtClean="0"/>
              <a:t> PDA</a:t>
            </a:r>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lvl="2" eaLnBrk="1" hangingPunct="1">
              <a:lnSpc>
                <a:spcPct val="120000"/>
              </a:lnSpc>
            </a:pPr>
            <a:endParaRPr lang="en-US" sz="1800" dirty="0" smtClean="0"/>
          </a:p>
          <a:p>
            <a:pPr lvl="4" eaLnBrk="1" hangingPunct="1">
              <a:lnSpc>
                <a:spcPct val="120000"/>
              </a:lnSpc>
            </a:pPr>
            <a:endParaRPr lang="en-US" sz="16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buNone/>
            </a:pPr>
            <a:r>
              <a:rPr lang="en-US" sz="2000" dirty="0" smtClean="0"/>
              <a:t>SI </a:t>
            </a:r>
            <a:r>
              <a:rPr lang="en-US" sz="2000" i="1" dirty="0" smtClean="0"/>
              <a:t>condition</a:t>
            </a:r>
            <a:r>
              <a:rPr lang="en-US" sz="2000" dirty="0" smtClean="0"/>
              <a:t> ALORS </a:t>
            </a:r>
            <a:r>
              <a:rPr lang="en-US" sz="2000" i="1" dirty="0" smtClean="0"/>
              <a:t>action</a:t>
            </a: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p:txBody>
      </p:sp>
      <p:sp>
        <p:nvSpPr>
          <p:cNvPr id="39942" name="Text Box 6"/>
          <p:cNvSpPr txBox="1">
            <a:spLocks noChangeArrowheads="1"/>
          </p:cNvSpPr>
          <p:nvPr/>
        </p:nvSpPr>
        <p:spPr bwMode="auto">
          <a:xfrm>
            <a:off x="455613" y="6086475"/>
            <a:ext cx="4973637" cy="508000"/>
          </a:xfrm>
          <a:prstGeom prst="rect">
            <a:avLst/>
          </a:prstGeom>
          <a:noFill/>
          <a:ln w="25400">
            <a:noFill/>
            <a:miter lim="800000"/>
            <a:headEnd/>
            <a:tailEnd/>
          </a:ln>
        </p:spPr>
        <p:txBody>
          <a:bodyPr lIns="106674" tIns="53337" rIns="106674" bIns="53337">
            <a:spAutoFit/>
          </a:bodyPr>
          <a:lstStyle/>
          <a:p>
            <a:pPr defTabSz="1066800">
              <a:lnSpc>
                <a:spcPct val="100000"/>
              </a:lnSpc>
              <a:spcBef>
                <a:spcPct val="50000"/>
              </a:spcBef>
            </a:pPr>
            <a:r>
              <a:rPr lang="en-US" sz="2800" dirty="0">
                <a:latin typeface="Times New Roman" pitchFamily="18" charset="0"/>
                <a:ea typeface="Osaka" charset="-128"/>
              </a:rPr>
              <a:t>Action	        </a:t>
            </a:r>
            <a:r>
              <a:rPr lang="en-US" sz="2800" dirty="0">
                <a:latin typeface="Times New Roman" pitchFamily="18" charset="0"/>
                <a:ea typeface="Osaka" charset="-128"/>
                <a:sym typeface="Symbol" pitchFamily="18" charset="2"/>
              </a:rPr>
              <a:t>      </a:t>
            </a:r>
            <a:r>
              <a:rPr lang="en-US" sz="2800" dirty="0" err="1">
                <a:latin typeface="Times New Roman" pitchFamily="18" charset="0"/>
                <a:ea typeface="Osaka" charset="-128"/>
                <a:sym typeface="Symbol" pitchFamily="18" charset="2"/>
              </a:rPr>
              <a:t>R</a:t>
            </a:r>
            <a:r>
              <a:rPr lang="en-US" sz="2800" dirty="0" err="1">
                <a:latin typeface="Times" pitchFamily="18" charset="0"/>
                <a:ea typeface="Osaka" charset="-128"/>
                <a:sym typeface="Symbol" pitchFamily="18" charset="2"/>
              </a:rPr>
              <a:t>é</a:t>
            </a:r>
            <a:r>
              <a:rPr lang="en-US" sz="2800" dirty="0" err="1">
                <a:latin typeface="Times New Roman" pitchFamily="18" charset="0"/>
                <a:ea typeface="Osaka" charset="-128"/>
                <a:sym typeface="Symbol" pitchFamily="18" charset="2"/>
              </a:rPr>
              <a:t>action</a:t>
            </a:r>
            <a:r>
              <a:rPr lang="en-US" sz="2800" dirty="0">
                <a:latin typeface="Times New Roman" pitchFamily="18" charset="0"/>
                <a:ea typeface="Osaka" charset="-128"/>
              </a:rPr>
              <a:t>	</a:t>
            </a:r>
            <a:endParaRPr lang="en-US" sz="2800" b="0" dirty="0">
              <a:latin typeface="Times New Roman" pitchFamily="18" charset="0"/>
              <a:ea typeface="Osaka" charset="-128"/>
            </a:endParaRPr>
          </a:p>
        </p:txBody>
      </p:sp>
      <p:pic>
        <p:nvPicPr>
          <p:cNvPr id="39943" name="Picture 7" descr="adesign_photo_1"/>
          <p:cNvPicPr>
            <a:picLocks noChangeAspect="1" noChangeArrowheads="1"/>
          </p:cNvPicPr>
          <p:nvPr/>
        </p:nvPicPr>
        <p:blipFill>
          <a:blip r:embed="rId2" cstate="print"/>
          <a:srcRect/>
          <a:stretch>
            <a:fillRect/>
          </a:stretch>
        </p:blipFill>
        <p:spPr bwMode="auto">
          <a:xfrm>
            <a:off x="2311400" y="2773363"/>
            <a:ext cx="3302000" cy="2252662"/>
          </a:xfrm>
          <a:prstGeom prst="rect">
            <a:avLst/>
          </a:prstGeom>
          <a:noFill/>
          <a:ln w="9525">
            <a:noFill/>
            <a:miter lim="800000"/>
            <a:headEnd/>
            <a:tailEnd/>
          </a:ln>
        </p:spPr>
      </p:pic>
      <p:pic>
        <p:nvPicPr>
          <p:cNvPr id="39944" name="Picture 8" descr="image1_s"/>
          <p:cNvPicPr>
            <a:picLocks noChangeAspect="1" noChangeArrowheads="1"/>
          </p:cNvPicPr>
          <p:nvPr/>
        </p:nvPicPr>
        <p:blipFill>
          <a:blip r:embed="rId3" cstate="print"/>
          <a:srcRect/>
          <a:stretch>
            <a:fillRect/>
          </a:stretch>
        </p:blipFill>
        <p:spPr bwMode="auto">
          <a:xfrm>
            <a:off x="8915400" y="3128963"/>
            <a:ext cx="1416050" cy="1735137"/>
          </a:xfrm>
          <a:prstGeom prst="rect">
            <a:avLst/>
          </a:prstGeom>
          <a:noFill/>
          <a:ln w="9525">
            <a:noFill/>
            <a:miter lim="800000"/>
            <a:headEnd/>
            <a:tailEnd/>
          </a:ln>
        </p:spPr>
      </p:pic>
      <p:pic>
        <p:nvPicPr>
          <p:cNvPr id="39945" name="Picture 9"/>
          <p:cNvPicPr>
            <a:picLocks noChangeAspect="1" noChangeArrowheads="1"/>
          </p:cNvPicPr>
          <p:nvPr/>
        </p:nvPicPr>
        <p:blipFill>
          <a:blip r:embed="rId4" cstate="print"/>
          <a:srcRect/>
          <a:stretch>
            <a:fillRect/>
          </a:stretch>
        </p:blipFill>
        <p:spPr bwMode="auto">
          <a:xfrm>
            <a:off x="306388" y="3136900"/>
            <a:ext cx="1887537" cy="1214438"/>
          </a:xfrm>
          <a:prstGeom prst="rect">
            <a:avLst/>
          </a:prstGeom>
          <a:noFill/>
          <a:ln w="9525">
            <a:noFill/>
            <a:miter lim="800000"/>
            <a:headEnd/>
            <a:tailEnd/>
          </a:ln>
        </p:spPr>
      </p:pic>
      <p:grpSp>
        <p:nvGrpSpPr>
          <p:cNvPr id="39946" name="Group 10"/>
          <p:cNvGrpSpPr>
            <a:grpSpLocks/>
          </p:cNvGrpSpPr>
          <p:nvPr/>
        </p:nvGrpSpPr>
        <p:grpSpPr bwMode="auto">
          <a:xfrm>
            <a:off x="7485063" y="3282950"/>
            <a:ext cx="1277937" cy="1060450"/>
            <a:chOff x="2650" y="1044"/>
            <a:chExt cx="723" cy="864"/>
          </a:xfrm>
        </p:grpSpPr>
        <p:pic>
          <p:nvPicPr>
            <p:cNvPr id="39948" name="Picture 11"/>
            <p:cNvPicPr>
              <a:picLocks noChangeAspect="1" noChangeArrowheads="1"/>
            </p:cNvPicPr>
            <p:nvPr/>
          </p:nvPicPr>
          <p:blipFill>
            <a:blip r:embed="rId5" cstate="print"/>
            <a:srcRect/>
            <a:stretch>
              <a:fillRect/>
            </a:stretch>
          </p:blipFill>
          <p:spPr bwMode="auto">
            <a:xfrm>
              <a:off x="2650" y="1044"/>
              <a:ext cx="723" cy="864"/>
            </a:xfrm>
            <a:prstGeom prst="rect">
              <a:avLst/>
            </a:prstGeom>
            <a:noFill/>
            <a:ln w="9525">
              <a:noFill/>
              <a:miter lim="800000"/>
              <a:headEnd/>
              <a:tailEnd/>
            </a:ln>
          </p:spPr>
        </p:pic>
        <p:pic>
          <p:nvPicPr>
            <p:cNvPr id="39949" name="Picture 12"/>
            <p:cNvPicPr>
              <a:picLocks noChangeAspect="1" noChangeArrowheads="1"/>
            </p:cNvPicPr>
            <p:nvPr/>
          </p:nvPicPr>
          <p:blipFill>
            <a:blip r:embed="rId6" cstate="print"/>
            <a:srcRect/>
            <a:stretch>
              <a:fillRect/>
            </a:stretch>
          </p:blipFill>
          <p:spPr bwMode="auto">
            <a:xfrm>
              <a:off x="2650" y="1044"/>
              <a:ext cx="723" cy="864"/>
            </a:xfrm>
            <a:prstGeom prst="rect">
              <a:avLst/>
            </a:prstGeom>
            <a:noFill/>
            <a:ln w="9525">
              <a:noFill/>
              <a:miter lim="800000"/>
              <a:headEnd/>
              <a:tailEnd/>
            </a:ln>
          </p:spPr>
        </p:pic>
      </p:grpSp>
      <p:sp>
        <p:nvSpPr>
          <p:cNvPr id="39947" name="Line 13"/>
          <p:cNvSpPr>
            <a:spLocks noChangeShapeType="1"/>
          </p:cNvSpPr>
          <p:nvPr/>
        </p:nvSpPr>
        <p:spPr bwMode="auto">
          <a:xfrm>
            <a:off x="5830888" y="3724275"/>
            <a:ext cx="1581150" cy="0"/>
          </a:xfrm>
          <a:prstGeom prst="line">
            <a:avLst/>
          </a:prstGeom>
          <a:noFill/>
          <a:ln w="25400">
            <a:solidFill>
              <a:schemeClr val="tx1"/>
            </a:solidFill>
            <a:round/>
            <a:headEnd/>
            <a:tailEnd type="triangle" w="med" len="med"/>
          </a:ln>
        </p:spPr>
        <p:txBody>
          <a:bodyPr wrap="none" anchor="ctr"/>
          <a:lstStyle/>
          <a:p>
            <a:endParaRPr lang="fr-FR"/>
          </a:p>
        </p:txBody>
      </p:sp>
      <p:sp>
        <p:nvSpPr>
          <p:cNvPr id="14" name="Rectangle 13"/>
          <p:cNvSpPr/>
          <p:nvPr/>
        </p:nvSpPr>
        <p:spPr>
          <a:xfrm>
            <a:off x="6219553" y="5491490"/>
            <a:ext cx="3764172" cy="473912"/>
          </a:xfrm>
          <a:prstGeom prst="rect">
            <a:avLst/>
          </a:prstGeom>
          <a:solidFill>
            <a:schemeClr val="accent1">
              <a:lumMod val="40000"/>
              <a:lumOff val="60000"/>
            </a:schemeClr>
          </a:solidFill>
        </p:spPr>
        <p:txBody>
          <a:bodyPr wrap="none">
            <a:spAutoFit/>
          </a:bodyPr>
          <a:lstStyle/>
          <a:p>
            <a:pPr marL="742950" lvl="1" indent="-285750" eaLnBrk="1" hangingPunct="1">
              <a:lnSpc>
                <a:spcPct val="140000"/>
              </a:lnSpc>
            </a:pPr>
            <a:r>
              <a:rPr lang="en-US" sz="2000" b="0" dirty="0" err="1" smtClean="0">
                <a:latin typeface="+mj-lt"/>
              </a:rPr>
              <a:t>Ecrire</a:t>
            </a:r>
            <a:r>
              <a:rPr lang="en-US" sz="2000" b="0" dirty="0" smtClean="0">
                <a:latin typeface="+mj-lt"/>
              </a:rPr>
              <a:t> </a:t>
            </a:r>
            <a:r>
              <a:rPr lang="en-US" sz="2000" b="0" dirty="0" err="1" smtClean="0">
                <a:latin typeface="+mj-lt"/>
              </a:rPr>
              <a:t>une</a:t>
            </a:r>
            <a:r>
              <a:rPr lang="en-US" sz="2000" b="0" dirty="0" smtClean="0">
                <a:latin typeface="+mj-lt"/>
              </a:rPr>
              <a:t> machine à </a:t>
            </a:r>
            <a:r>
              <a:rPr lang="en-US" sz="2000" b="0" dirty="0" err="1" smtClean="0">
                <a:latin typeface="+mj-lt"/>
              </a:rPr>
              <a:t>états</a:t>
            </a:r>
            <a:r>
              <a:rPr lang="en-US" sz="2000" b="0" dirty="0" smtClean="0">
                <a:latin typeface="+mj-lt"/>
              </a:rPr>
              <a:t> </a:t>
            </a:r>
          </a:p>
        </p:txBody>
      </p:sp>
      <p:sp>
        <p:nvSpPr>
          <p:cNvPr id="15" name="Rectangle 14"/>
          <p:cNvSpPr/>
          <p:nvPr/>
        </p:nvSpPr>
        <p:spPr>
          <a:xfrm>
            <a:off x="6178645" y="6315709"/>
            <a:ext cx="3735318" cy="480131"/>
          </a:xfrm>
          <a:prstGeom prst="rect">
            <a:avLst/>
          </a:prstGeom>
        </p:spPr>
        <p:txBody>
          <a:bodyPr wrap="none">
            <a:spAutoFit/>
          </a:bodyPr>
          <a:lstStyle/>
          <a:p>
            <a:r>
              <a:rPr lang="fr-FR" sz="2800" b="0" dirty="0">
                <a:latin typeface="+mj-lt"/>
              </a:rPr>
              <a:t>Limites et Avantages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rot="-24801">
            <a:off x="2041525" y="2233613"/>
            <a:ext cx="2263775" cy="198437"/>
          </a:xfrm>
          <a:prstGeom prst="rect">
            <a:avLst/>
          </a:prstGeom>
          <a:noFill/>
          <a:ln w="9525">
            <a:noFill/>
            <a:miter lim="800000"/>
            <a:headEnd/>
            <a:tailEnd/>
          </a:ln>
        </p:spPr>
        <p:txBody>
          <a:bodyPr lIns="0" tIns="0" rIns="0" bIns="0">
            <a:spAutoFit/>
          </a:bodyPr>
          <a:lstStyle/>
          <a:p>
            <a:pPr algn="r" defTabSz="1066800">
              <a:lnSpc>
                <a:spcPct val="100000"/>
              </a:lnSpc>
            </a:pPr>
            <a:r>
              <a:rPr lang="en-US" sz="1300">
                <a:latin typeface="Times New Roman" pitchFamily="18" charset="0"/>
                <a:ea typeface="Osaka" charset="-128"/>
              </a:rPr>
              <a:t>Reconnaissance de situation</a:t>
            </a:r>
            <a:endParaRPr lang="en-US" sz="1300" b="0">
              <a:latin typeface="Times New Roman" pitchFamily="18" charset="0"/>
              <a:ea typeface="Osaka" charset="-128"/>
            </a:endParaRPr>
          </a:p>
        </p:txBody>
      </p:sp>
      <p:sp>
        <p:nvSpPr>
          <p:cNvPr id="40963" name="Rectangle 4"/>
          <p:cNvSpPr>
            <a:spLocks noChangeArrowheads="1"/>
          </p:cNvSpPr>
          <p:nvPr/>
        </p:nvSpPr>
        <p:spPr bwMode="auto">
          <a:xfrm rot="-24353">
            <a:off x="8128000" y="5530850"/>
            <a:ext cx="2386013" cy="609600"/>
          </a:xfrm>
          <a:prstGeom prst="rect">
            <a:avLst/>
          </a:prstGeom>
          <a:noFill/>
          <a:ln w="9525">
            <a:noFill/>
            <a:miter lim="800000"/>
            <a:headEnd/>
            <a:tailEnd/>
          </a:ln>
        </p:spPr>
        <p:txBody>
          <a:bodyPr lIns="0" tIns="0" rIns="0" bIns="0">
            <a:spAutoFit/>
          </a:bodyPr>
          <a:lstStyle/>
          <a:p>
            <a:pPr algn="ctr" defTabSz="1066800">
              <a:lnSpc>
                <a:spcPct val="100000"/>
              </a:lnSpc>
            </a:pPr>
            <a:r>
              <a:rPr lang="en-US" sz="2000">
                <a:latin typeface="Times New Roman" pitchFamily="18" charset="0"/>
                <a:ea typeface="Osaka" charset="-128"/>
              </a:rPr>
              <a:t>Exécution de la réaction</a:t>
            </a:r>
            <a:endParaRPr lang="en-US" sz="1300" b="0">
              <a:latin typeface="Times New Roman" pitchFamily="18" charset="0"/>
              <a:ea typeface="Osaka" charset="-128"/>
            </a:endParaRPr>
          </a:p>
        </p:txBody>
      </p:sp>
      <p:sp>
        <p:nvSpPr>
          <p:cNvPr id="40964" name="Line 5"/>
          <p:cNvSpPr>
            <a:spLocks noChangeShapeType="1"/>
          </p:cNvSpPr>
          <p:nvPr/>
        </p:nvSpPr>
        <p:spPr bwMode="auto">
          <a:xfrm flipH="1">
            <a:off x="5622925" y="5791200"/>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2" name="Group 6"/>
          <p:cNvGrpSpPr>
            <a:grpSpLocks/>
          </p:cNvGrpSpPr>
          <p:nvPr/>
        </p:nvGrpSpPr>
        <p:grpSpPr bwMode="auto">
          <a:xfrm>
            <a:off x="7412038" y="2138363"/>
            <a:ext cx="514350" cy="269875"/>
            <a:chOff x="2077" y="3137"/>
            <a:chExt cx="207" cy="110"/>
          </a:xfrm>
        </p:grpSpPr>
        <p:grpSp>
          <p:nvGrpSpPr>
            <p:cNvPr id="3" name="Group 7"/>
            <p:cNvGrpSpPr>
              <a:grpSpLocks/>
            </p:cNvGrpSpPr>
            <p:nvPr/>
          </p:nvGrpSpPr>
          <p:grpSpPr bwMode="auto">
            <a:xfrm>
              <a:off x="2077" y="3149"/>
              <a:ext cx="128" cy="98"/>
              <a:chOff x="2077" y="3149"/>
              <a:chExt cx="128" cy="98"/>
            </a:xfrm>
          </p:grpSpPr>
          <p:sp>
            <p:nvSpPr>
              <p:cNvPr id="41077" name="Freeform 8"/>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8" name="Freeform 9"/>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4" name="Group 10"/>
            <p:cNvGrpSpPr>
              <a:grpSpLocks/>
            </p:cNvGrpSpPr>
            <p:nvPr/>
          </p:nvGrpSpPr>
          <p:grpSpPr bwMode="auto">
            <a:xfrm>
              <a:off x="2226" y="3137"/>
              <a:ext cx="58" cy="110"/>
              <a:chOff x="2226" y="3137"/>
              <a:chExt cx="58" cy="110"/>
            </a:xfrm>
          </p:grpSpPr>
          <p:sp>
            <p:nvSpPr>
              <p:cNvPr id="41073" name="Oval 11"/>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74" name="Line 12"/>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75" name="Line 13"/>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76" name="Line 14"/>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5" name="Group 15"/>
          <p:cNvGrpSpPr>
            <a:grpSpLocks/>
          </p:cNvGrpSpPr>
          <p:nvPr/>
        </p:nvGrpSpPr>
        <p:grpSpPr bwMode="auto">
          <a:xfrm>
            <a:off x="8128000" y="3197225"/>
            <a:ext cx="515938" cy="269875"/>
            <a:chOff x="2077" y="3137"/>
            <a:chExt cx="207" cy="110"/>
          </a:xfrm>
        </p:grpSpPr>
        <p:grpSp>
          <p:nvGrpSpPr>
            <p:cNvPr id="6" name="Group 16"/>
            <p:cNvGrpSpPr>
              <a:grpSpLocks/>
            </p:cNvGrpSpPr>
            <p:nvPr/>
          </p:nvGrpSpPr>
          <p:grpSpPr bwMode="auto">
            <a:xfrm>
              <a:off x="2077" y="3149"/>
              <a:ext cx="128" cy="98"/>
              <a:chOff x="2077" y="3149"/>
              <a:chExt cx="128" cy="98"/>
            </a:xfrm>
          </p:grpSpPr>
          <p:sp>
            <p:nvSpPr>
              <p:cNvPr id="41069" name="Freeform 17"/>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0" name="Freeform 18"/>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7" name="Group 19"/>
            <p:cNvGrpSpPr>
              <a:grpSpLocks/>
            </p:cNvGrpSpPr>
            <p:nvPr/>
          </p:nvGrpSpPr>
          <p:grpSpPr bwMode="auto">
            <a:xfrm>
              <a:off x="2226" y="3137"/>
              <a:ext cx="58" cy="110"/>
              <a:chOff x="2226" y="3137"/>
              <a:chExt cx="58" cy="110"/>
            </a:xfrm>
          </p:grpSpPr>
          <p:sp>
            <p:nvSpPr>
              <p:cNvPr id="41065" name="Oval 20"/>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66" name="Line 21"/>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67" name="Line 22"/>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8" name="Line 23"/>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8" name="Group 24"/>
          <p:cNvGrpSpPr>
            <a:grpSpLocks/>
          </p:cNvGrpSpPr>
          <p:nvPr/>
        </p:nvGrpSpPr>
        <p:grpSpPr bwMode="auto">
          <a:xfrm>
            <a:off x="5622925" y="2138363"/>
            <a:ext cx="512763" cy="269875"/>
            <a:chOff x="2077" y="3137"/>
            <a:chExt cx="207" cy="110"/>
          </a:xfrm>
        </p:grpSpPr>
        <p:grpSp>
          <p:nvGrpSpPr>
            <p:cNvPr id="9" name="Group 25"/>
            <p:cNvGrpSpPr>
              <a:grpSpLocks/>
            </p:cNvGrpSpPr>
            <p:nvPr/>
          </p:nvGrpSpPr>
          <p:grpSpPr bwMode="auto">
            <a:xfrm>
              <a:off x="2077" y="3149"/>
              <a:ext cx="128" cy="98"/>
              <a:chOff x="2077" y="3149"/>
              <a:chExt cx="128" cy="98"/>
            </a:xfrm>
          </p:grpSpPr>
          <p:sp>
            <p:nvSpPr>
              <p:cNvPr id="41061" name="Freeform 2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62" name="Freeform 2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0" name="Group 28"/>
            <p:cNvGrpSpPr>
              <a:grpSpLocks/>
            </p:cNvGrpSpPr>
            <p:nvPr/>
          </p:nvGrpSpPr>
          <p:grpSpPr bwMode="auto">
            <a:xfrm>
              <a:off x="2226" y="3137"/>
              <a:ext cx="58" cy="110"/>
              <a:chOff x="2226" y="3137"/>
              <a:chExt cx="58" cy="110"/>
            </a:xfrm>
          </p:grpSpPr>
          <p:sp>
            <p:nvSpPr>
              <p:cNvPr id="41057" name="Oval 2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8" name="Line 3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9" name="Line 3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0" name="Line 3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68" name="Line 33"/>
          <p:cNvSpPr>
            <a:spLocks noChangeShapeType="1"/>
          </p:cNvSpPr>
          <p:nvPr/>
        </p:nvSpPr>
        <p:spPr bwMode="auto">
          <a:xfrm>
            <a:off x="5622925" y="2490788"/>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11" name="Group 34"/>
          <p:cNvGrpSpPr>
            <a:grpSpLocks/>
          </p:cNvGrpSpPr>
          <p:nvPr/>
        </p:nvGrpSpPr>
        <p:grpSpPr bwMode="auto">
          <a:xfrm>
            <a:off x="8128000" y="4376738"/>
            <a:ext cx="515938" cy="271462"/>
            <a:chOff x="2077" y="3137"/>
            <a:chExt cx="207" cy="110"/>
          </a:xfrm>
        </p:grpSpPr>
        <p:grpSp>
          <p:nvGrpSpPr>
            <p:cNvPr id="12" name="Group 35"/>
            <p:cNvGrpSpPr>
              <a:grpSpLocks/>
            </p:cNvGrpSpPr>
            <p:nvPr/>
          </p:nvGrpSpPr>
          <p:grpSpPr bwMode="auto">
            <a:xfrm>
              <a:off x="2077" y="3149"/>
              <a:ext cx="128" cy="98"/>
              <a:chOff x="2077" y="3149"/>
              <a:chExt cx="128" cy="98"/>
            </a:xfrm>
          </p:grpSpPr>
          <p:sp>
            <p:nvSpPr>
              <p:cNvPr id="41053" name="Freeform 3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54" name="Freeform 3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3" name="Group 38"/>
            <p:cNvGrpSpPr>
              <a:grpSpLocks/>
            </p:cNvGrpSpPr>
            <p:nvPr/>
          </p:nvGrpSpPr>
          <p:grpSpPr bwMode="auto">
            <a:xfrm>
              <a:off x="2226" y="3137"/>
              <a:ext cx="58" cy="110"/>
              <a:chOff x="2226" y="3137"/>
              <a:chExt cx="58" cy="110"/>
            </a:xfrm>
          </p:grpSpPr>
          <p:sp>
            <p:nvSpPr>
              <p:cNvPr id="41049" name="Oval 3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0" name="Line 4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1" name="Line 4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52" name="Line 4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0" name="Rectangle 43"/>
          <p:cNvSpPr>
            <a:spLocks noChangeArrowheads="1"/>
          </p:cNvSpPr>
          <p:nvPr/>
        </p:nvSpPr>
        <p:spPr bwMode="auto">
          <a:xfrm>
            <a:off x="8326438" y="5032375"/>
            <a:ext cx="385762" cy="354013"/>
          </a:xfrm>
          <a:prstGeom prst="rect">
            <a:avLst/>
          </a:prstGeom>
          <a:noFill/>
          <a:ln w="9525">
            <a:noFill/>
            <a:miter lim="800000"/>
            <a:headEnd/>
            <a:tailEnd/>
          </a:ln>
        </p:spPr>
        <p:txBody>
          <a:bodyPr/>
          <a:lstStyle/>
          <a:p>
            <a:endParaRPr lang="fr-FR"/>
          </a:p>
        </p:txBody>
      </p:sp>
      <p:grpSp>
        <p:nvGrpSpPr>
          <p:cNvPr id="14" name="Group 44"/>
          <p:cNvGrpSpPr>
            <a:grpSpLocks/>
          </p:cNvGrpSpPr>
          <p:nvPr/>
        </p:nvGrpSpPr>
        <p:grpSpPr bwMode="auto">
          <a:xfrm>
            <a:off x="7412038" y="5438775"/>
            <a:ext cx="514350" cy="269875"/>
            <a:chOff x="2077" y="3137"/>
            <a:chExt cx="207" cy="110"/>
          </a:xfrm>
        </p:grpSpPr>
        <p:grpSp>
          <p:nvGrpSpPr>
            <p:cNvPr id="15" name="Group 45"/>
            <p:cNvGrpSpPr>
              <a:grpSpLocks/>
            </p:cNvGrpSpPr>
            <p:nvPr/>
          </p:nvGrpSpPr>
          <p:grpSpPr bwMode="auto">
            <a:xfrm>
              <a:off x="2077" y="3149"/>
              <a:ext cx="128" cy="98"/>
              <a:chOff x="2077" y="3149"/>
              <a:chExt cx="128" cy="98"/>
            </a:xfrm>
          </p:grpSpPr>
          <p:sp>
            <p:nvSpPr>
              <p:cNvPr id="41045" name="Freeform 4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46" name="Freeform 4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6" name="Group 48"/>
            <p:cNvGrpSpPr>
              <a:grpSpLocks/>
            </p:cNvGrpSpPr>
            <p:nvPr/>
          </p:nvGrpSpPr>
          <p:grpSpPr bwMode="auto">
            <a:xfrm>
              <a:off x="2226" y="3137"/>
              <a:ext cx="58" cy="110"/>
              <a:chOff x="2226" y="3137"/>
              <a:chExt cx="58" cy="110"/>
            </a:xfrm>
          </p:grpSpPr>
          <p:sp>
            <p:nvSpPr>
              <p:cNvPr id="41041" name="Oval 4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42" name="Line 5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43" name="Line 5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44" name="Line 5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2" name="Rectangle 53"/>
          <p:cNvSpPr>
            <a:spLocks noChangeArrowheads="1"/>
          </p:cNvSpPr>
          <p:nvPr/>
        </p:nvSpPr>
        <p:spPr bwMode="auto">
          <a:xfrm>
            <a:off x="3592513" y="4259263"/>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3" name="Rectangle 54"/>
          <p:cNvSpPr>
            <a:spLocks noChangeArrowheads="1"/>
          </p:cNvSpPr>
          <p:nvPr/>
        </p:nvSpPr>
        <p:spPr bwMode="auto">
          <a:xfrm>
            <a:off x="3711575" y="4376738"/>
            <a:ext cx="938213" cy="455612"/>
          </a:xfrm>
          <a:prstGeom prst="rect">
            <a:avLst/>
          </a:prstGeom>
          <a:noFill/>
          <a:ln w="9525">
            <a:noFill/>
            <a:miter lim="800000"/>
            <a:headEnd/>
            <a:tailEnd/>
          </a:ln>
        </p:spPr>
        <p:txBody>
          <a:bodyPr/>
          <a:lstStyle/>
          <a:p>
            <a:endParaRPr lang="fr-FR"/>
          </a:p>
        </p:txBody>
      </p:sp>
      <p:sp>
        <p:nvSpPr>
          <p:cNvPr id="40974" name="Rectangle 55"/>
          <p:cNvSpPr>
            <a:spLocks noChangeArrowheads="1"/>
          </p:cNvSpPr>
          <p:nvPr/>
        </p:nvSpPr>
        <p:spPr bwMode="auto">
          <a:xfrm>
            <a:off x="3719513" y="4354513"/>
            <a:ext cx="10668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Capture du</a:t>
            </a:r>
            <a:endParaRPr lang="en-US" sz="1300" b="0">
              <a:latin typeface="Times New Roman" pitchFamily="18" charset="0"/>
              <a:ea typeface="Osaka" charset="-128"/>
            </a:endParaRPr>
          </a:p>
        </p:txBody>
      </p:sp>
      <p:sp>
        <p:nvSpPr>
          <p:cNvPr id="40975" name="Rectangle 56"/>
          <p:cNvSpPr>
            <a:spLocks noChangeArrowheads="1"/>
          </p:cNvSpPr>
          <p:nvPr/>
        </p:nvSpPr>
        <p:spPr bwMode="auto">
          <a:xfrm>
            <a:off x="3810000" y="4633913"/>
            <a:ext cx="5699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76" name="Rectangle 57"/>
          <p:cNvSpPr>
            <a:spLocks noChangeArrowheads="1"/>
          </p:cNvSpPr>
          <p:nvPr/>
        </p:nvSpPr>
        <p:spPr bwMode="auto">
          <a:xfrm>
            <a:off x="6218238" y="201930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7" name="Rectangle 58"/>
          <p:cNvSpPr>
            <a:spLocks noChangeArrowheads="1"/>
          </p:cNvSpPr>
          <p:nvPr/>
        </p:nvSpPr>
        <p:spPr bwMode="auto">
          <a:xfrm>
            <a:off x="6326188" y="2019300"/>
            <a:ext cx="903287" cy="187325"/>
          </a:xfrm>
          <a:prstGeom prst="rect">
            <a:avLst/>
          </a:prstGeom>
          <a:noFill/>
          <a:ln w="9525">
            <a:noFill/>
            <a:miter lim="800000"/>
            <a:headEnd/>
            <a:tailEnd/>
          </a:ln>
        </p:spPr>
        <p:txBody>
          <a:bodyPr wrap="none"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Identification</a:t>
            </a:r>
            <a:endParaRPr lang="en-US" sz="1300" b="0">
              <a:latin typeface="Times New Roman" pitchFamily="18" charset="0"/>
              <a:ea typeface="Osaka" charset="-128"/>
            </a:endParaRPr>
          </a:p>
        </p:txBody>
      </p:sp>
      <p:sp>
        <p:nvSpPr>
          <p:cNvPr id="40978" name="Rectangle 59"/>
          <p:cNvSpPr>
            <a:spLocks noChangeArrowheads="1"/>
          </p:cNvSpPr>
          <p:nvPr/>
        </p:nvSpPr>
        <p:spPr bwMode="auto">
          <a:xfrm>
            <a:off x="6419850" y="2233613"/>
            <a:ext cx="1111250"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Des solutions</a:t>
            </a:r>
            <a:endParaRPr lang="en-US" sz="1300" b="0">
              <a:latin typeface="Times New Roman" pitchFamily="18" charset="0"/>
              <a:ea typeface="Osaka" charset="-128"/>
            </a:endParaRPr>
          </a:p>
        </p:txBody>
      </p:sp>
      <p:sp>
        <p:nvSpPr>
          <p:cNvPr id="40979" name="Rectangle 60"/>
          <p:cNvSpPr>
            <a:spLocks noChangeArrowheads="1"/>
          </p:cNvSpPr>
          <p:nvPr/>
        </p:nvSpPr>
        <p:spPr bwMode="auto">
          <a:xfrm>
            <a:off x="6445250" y="2478088"/>
            <a:ext cx="7096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candidates</a:t>
            </a:r>
            <a:endParaRPr lang="en-US" sz="1300" b="0">
              <a:latin typeface="Times New Roman" pitchFamily="18" charset="0"/>
              <a:ea typeface="Osaka" charset="-128"/>
            </a:endParaRPr>
          </a:p>
        </p:txBody>
      </p:sp>
      <p:grpSp>
        <p:nvGrpSpPr>
          <p:cNvPr id="17" name="Group 61"/>
          <p:cNvGrpSpPr>
            <a:grpSpLocks/>
          </p:cNvGrpSpPr>
          <p:nvPr/>
        </p:nvGrpSpPr>
        <p:grpSpPr bwMode="auto">
          <a:xfrm>
            <a:off x="6918325" y="3108325"/>
            <a:ext cx="1193800" cy="706438"/>
            <a:chOff x="3607" y="1762"/>
            <a:chExt cx="622" cy="401"/>
          </a:xfrm>
        </p:grpSpPr>
        <p:sp>
          <p:nvSpPr>
            <p:cNvPr id="41034" name="Rectangle 62"/>
            <p:cNvSpPr>
              <a:spLocks noChangeArrowheads="1"/>
            </p:cNvSpPr>
            <p:nvPr/>
          </p:nvSpPr>
          <p:spPr bwMode="auto">
            <a:xfrm>
              <a:off x="3607" y="1762"/>
              <a:ext cx="622" cy="401"/>
            </a:xfrm>
            <a:prstGeom prst="rect">
              <a:avLst/>
            </a:prstGeom>
            <a:solidFill>
              <a:srgbClr val="AEB8F5"/>
            </a:solidFill>
            <a:ln w="9525">
              <a:solidFill>
                <a:srgbClr val="000000"/>
              </a:solidFill>
              <a:miter lim="800000"/>
              <a:headEnd/>
              <a:tailEnd/>
            </a:ln>
          </p:spPr>
          <p:txBody>
            <a:bodyPr/>
            <a:lstStyle/>
            <a:p>
              <a:endParaRPr lang="fr-FR"/>
            </a:p>
          </p:txBody>
        </p:sp>
        <p:grpSp>
          <p:nvGrpSpPr>
            <p:cNvPr id="18" name="Group 63"/>
            <p:cNvGrpSpPr>
              <a:grpSpLocks/>
            </p:cNvGrpSpPr>
            <p:nvPr/>
          </p:nvGrpSpPr>
          <p:grpSpPr bwMode="auto">
            <a:xfrm>
              <a:off x="3677" y="1786"/>
              <a:ext cx="548" cy="362"/>
              <a:chOff x="4607" y="3841"/>
              <a:chExt cx="423" cy="260"/>
            </a:xfrm>
          </p:grpSpPr>
          <p:sp>
            <p:nvSpPr>
              <p:cNvPr id="41036" name="Rectangle 64"/>
              <p:cNvSpPr>
                <a:spLocks noChangeArrowheads="1"/>
              </p:cNvSpPr>
              <p:nvPr/>
            </p:nvSpPr>
            <p:spPr bwMode="auto">
              <a:xfrm>
                <a:off x="4607" y="3841"/>
                <a:ext cx="423"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Selection d’une</a:t>
                </a:r>
                <a:endParaRPr lang="en-US" sz="1300" b="0">
                  <a:latin typeface="Times New Roman" pitchFamily="18" charset="0"/>
                  <a:ea typeface="Osaka" charset="-128"/>
                </a:endParaRPr>
              </a:p>
            </p:txBody>
          </p:sp>
          <p:sp>
            <p:nvSpPr>
              <p:cNvPr id="41037" name="Rectangle 65"/>
              <p:cNvSpPr>
                <a:spLocks noChangeArrowheads="1"/>
              </p:cNvSpPr>
              <p:nvPr/>
            </p:nvSpPr>
            <p:spPr bwMode="auto">
              <a:xfrm>
                <a:off x="4631" y="3933"/>
                <a:ext cx="218"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solution</a:t>
                </a:r>
                <a:endParaRPr lang="en-US" sz="1300" b="0">
                  <a:latin typeface="Times New Roman" pitchFamily="18" charset="0"/>
                  <a:ea typeface="Osaka" charset="-128"/>
                </a:endParaRPr>
              </a:p>
            </p:txBody>
          </p:sp>
          <p:sp>
            <p:nvSpPr>
              <p:cNvPr id="41038" name="Rectangle 66"/>
              <p:cNvSpPr>
                <a:spLocks noChangeArrowheads="1"/>
              </p:cNvSpPr>
              <p:nvPr/>
            </p:nvSpPr>
            <p:spPr bwMode="auto">
              <a:xfrm>
                <a:off x="4655" y="4025"/>
                <a:ext cx="259"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a:t>
                </a:r>
                <a:endParaRPr lang="en-US" sz="1300" b="0">
                  <a:latin typeface="Times New Roman" pitchFamily="18" charset="0"/>
                  <a:ea typeface="Osaka" charset="-128"/>
                </a:endParaRPr>
              </a:p>
            </p:txBody>
          </p:sp>
        </p:grpSp>
      </p:grpSp>
      <p:sp>
        <p:nvSpPr>
          <p:cNvPr id="40981" name="Rectangle 67"/>
          <p:cNvSpPr>
            <a:spLocks noChangeArrowheads="1"/>
          </p:cNvSpPr>
          <p:nvPr/>
        </p:nvSpPr>
        <p:spPr bwMode="auto">
          <a:xfrm>
            <a:off x="3592513" y="307975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82" name="Rectangle 68"/>
          <p:cNvSpPr>
            <a:spLocks noChangeArrowheads="1"/>
          </p:cNvSpPr>
          <p:nvPr/>
        </p:nvSpPr>
        <p:spPr bwMode="auto">
          <a:xfrm>
            <a:off x="3830638" y="3059113"/>
            <a:ext cx="955675"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Détection de</a:t>
            </a:r>
            <a:endParaRPr lang="en-US" sz="1300" b="0">
              <a:latin typeface="Times New Roman" pitchFamily="18" charset="0"/>
              <a:ea typeface="Osaka" charset="-128"/>
            </a:endParaRPr>
          </a:p>
        </p:txBody>
      </p:sp>
      <p:sp>
        <p:nvSpPr>
          <p:cNvPr id="40983" name="Rectangle 69"/>
          <p:cNvSpPr>
            <a:spLocks noChangeArrowheads="1"/>
          </p:cNvSpPr>
          <p:nvPr/>
        </p:nvSpPr>
        <p:spPr bwMode="auto">
          <a:xfrm>
            <a:off x="3681413" y="330835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4" name="Rectangle 70"/>
          <p:cNvSpPr>
            <a:spLocks noChangeArrowheads="1"/>
          </p:cNvSpPr>
          <p:nvPr/>
        </p:nvSpPr>
        <p:spPr bwMode="auto">
          <a:xfrm>
            <a:off x="3895725" y="3529013"/>
            <a:ext cx="890588"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5" name="Rectangle 71"/>
          <p:cNvSpPr>
            <a:spLocks noChangeArrowheads="1"/>
          </p:cNvSpPr>
          <p:nvPr/>
        </p:nvSpPr>
        <p:spPr bwMode="auto">
          <a:xfrm>
            <a:off x="4427538" y="2019300"/>
            <a:ext cx="1195387" cy="708025"/>
          </a:xfrm>
          <a:prstGeom prst="rect">
            <a:avLst/>
          </a:prstGeom>
          <a:solidFill>
            <a:srgbClr val="AEB8F5"/>
          </a:solidFill>
          <a:ln w="9525">
            <a:solidFill>
              <a:srgbClr val="000000"/>
            </a:solidFill>
            <a:miter lim="800000"/>
            <a:headEnd/>
            <a:tailEnd/>
          </a:ln>
        </p:spPr>
        <p:txBody>
          <a:bodyPr/>
          <a:lstStyle/>
          <a:p>
            <a:endParaRPr lang="fr-FR"/>
          </a:p>
        </p:txBody>
      </p:sp>
      <p:sp>
        <p:nvSpPr>
          <p:cNvPr id="40986" name="Rectangle 72"/>
          <p:cNvSpPr>
            <a:spLocks noChangeArrowheads="1"/>
          </p:cNvSpPr>
          <p:nvPr/>
        </p:nvSpPr>
        <p:spPr bwMode="auto">
          <a:xfrm>
            <a:off x="4548188" y="2019300"/>
            <a:ext cx="1114425"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Identification du</a:t>
            </a:r>
            <a:endParaRPr lang="en-US" sz="1300" b="0">
              <a:latin typeface="Times New Roman" pitchFamily="18" charset="0"/>
              <a:ea typeface="Osaka" charset="-128"/>
            </a:endParaRPr>
          </a:p>
        </p:txBody>
      </p:sp>
      <p:sp>
        <p:nvSpPr>
          <p:cNvPr id="40987" name="Rectangle 73"/>
          <p:cNvSpPr>
            <a:spLocks noChangeArrowheads="1"/>
          </p:cNvSpPr>
          <p:nvPr/>
        </p:nvSpPr>
        <p:spPr bwMode="auto">
          <a:xfrm>
            <a:off x="4557713" y="227330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8" name="Rectangle 74"/>
          <p:cNvSpPr>
            <a:spLocks noChangeArrowheads="1"/>
          </p:cNvSpPr>
          <p:nvPr/>
        </p:nvSpPr>
        <p:spPr bwMode="auto">
          <a:xfrm>
            <a:off x="4667250" y="2470150"/>
            <a:ext cx="955675" cy="185738"/>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9" name="Rectangle 75"/>
          <p:cNvSpPr>
            <a:spLocks noChangeArrowheads="1"/>
          </p:cNvSpPr>
          <p:nvPr/>
        </p:nvSpPr>
        <p:spPr bwMode="auto">
          <a:xfrm>
            <a:off x="6934200" y="4254500"/>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0" name="Rectangle 76"/>
          <p:cNvSpPr>
            <a:spLocks noChangeArrowheads="1"/>
          </p:cNvSpPr>
          <p:nvPr/>
        </p:nvSpPr>
        <p:spPr bwMode="auto">
          <a:xfrm>
            <a:off x="7053263" y="4141788"/>
            <a:ext cx="938212" cy="690562"/>
          </a:xfrm>
          <a:prstGeom prst="rect">
            <a:avLst/>
          </a:prstGeom>
          <a:noFill/>
          <a:ln w="9525">
            <a:noFill/>
            <a:miter lim="800000"/>
            <a:headEnd/>
            <a:tailEnd/>
          </a:ln>
        </p:spPr>
        <p:txBody>
          <a:bodyPr/>
          <a:lstStyle/>
          <a:p>
            <a:endParaRPr lang="fr-FR"/>
          </a:p>
        </p:txBody>
      </p:sp>
      <p:sp>
        <p:nvSpPr>
          <p:cNvPr id="40991" name="Rectangle 77"/>
          <p:cNvSpPr>
            <a:spLocks noChangeArrowheads="1"/>
          </p:cNvSpPr>
          <p:nvPr/>
        </p:nvSpPr>
        <p:spPr bwMode="auto">
          <a:xfrm>
            <a:off x="6934200" y="4354513"/>
            <a:ext cx="1433513"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Exécution du</a:t>
            </a:r>
            <a:endParaRPr lang="en-US" sz="1300" b="0">
              <a:latin typeface="Times New Roman" pitchFamily="18" charset="0"/>
              <a:ea typeface="Osaka" charset="-128"/>
            </a:endParaRPr>
          </a:p>
        </p:txBody>
      </p:sp>
      <p:sp>
        <p:nvSpPr>
          <p:cNvPr id="40992" name="Rectangle 78"/>
          <p:cNvSpPr>
            <a:spLocks noChangeArrowheads="1"/>
          </p:cNvSpPr>
          <p:nvPr/>
        </p:nvSpPr>
        <p:spPr bwMode="auto">
          <a:xfrm>
            <a:off x="7173913" y="4600575"/>
            <a:ext cx="598487"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prologue</a:t>
            </a:r>
            <a:endParaRPr lang="en-US" sz="1300" b="0">
              <a:latin typeface="Times New Roman" pitchFamily="18" charset="0"/>
              <a:ea typeface="Osaka" charset="-128"/>
            </a:endParaRPr>
          </a:p>
        </p:txBody>
      </p:sp>
      <p:sp>
        <p:nvSpPr>
          <p:cNvPr id="40993" name="Rectangle 79"/>
          <p:cNvSpPr>
            <a:spLocks noChangeArrowheads="1"/>
          </p:cNvSpPr>
          <p:nvPr/>
        </p:nvSpPr>
        <p:spPr bwMode="auto">
          <a:xfrm>
            <a:off x="6218238" y="5319713"/>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4" name="Rectangle 80"/>
          <p:cNvSpPr>
            <a:spLocks noChangeArrowheads="1"/>
          </p:cNvSpPr>
          <p:nvPr/>
        </p:nvSpPr>
        <p:spPr bwMode="auto">
          <a:xfrm>
            <a:off x="62182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 la</a:t>
            </a:r>
            <a:endParaRPr lang="en-US" sz="1300" b="0">
              <a:latin typeface="Times New Roman" pitchFamily="18" charset="0"/>
              <a:ea typeface="Osaka" charset="-128"/>
            </a:endParaRPr>
          </a:p>
        </p:txBody>
      </p:sp>
      <p:sp>
        <p:nvSpPr>
          <p:cNvPr id="40995" name="Rectangle 81"/>
          <p:cNvSpPr>
            <a:spLocks noChangeArrowheads="1"/>
          </p:cNvSpPr>
          <p:nvPr/>
        </p:nvSpPr>
        <p:spPr bwMode="auto">
          <a:xfrm>
            <a:off x="6456363" y="5651500"/>
            <a:ext cx="9652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reaction</a:t>
            </a:r>
            <a:endParaRPr lang="en-US" sz="1300" b="0">
              <a:latin typeface="Times New Roman" pitchFamily="18" charset="0"/>
              <a:ea typeface="Osaka" charset="-128"/>
            </a:endParaRPr>
          </a:p>
        </p:txBody>
      </p:sp>
      <p:sp>
        <p:nvSpPr>
          <p:cNvPr id="40996" name="Rectangle 82"/>
          <p:cNvSpPr>
            <a:spLocks noChangeArrowheads="1"/>
          </p:cNvSpPr>
          <p:nvPr/>
        </p:nvSpPr>
        <p:spPr bwMode="auto">
          <a:xfrm>
            <a:off x="4427538" y="5319713"/>
            <a:ext cx="1195387" cy="708025"/>
          </a:xfrm>
          <a:prstGeom prst="rect">
            <a:avLst/>
          </a:prstGeom>
          <a:solidFill>
            <a:srgbClr val="FFA100"/>
          </a:solidFill>
          <a:ln w="9525">
            <a:solidFill>
              <a:srgbClr val="000000"/>
            </a:solidFill>
            <a:miter lim="800000"/>
            <a:headEnd/>
            <a:tailEnd/>
          </a:ln>
        </p:spPr>
        <p:txBody>
          <a:bodyPr/>
          <a:lstStyle/>
          <a:p>
            <a:endParaRPr lang="fr-FR"/>
          </a:p>
        </p:txBody>
      </p:sp>
      <p:sp>
        <p:nvSpPr>
          <p:cNvPr id="40997" name="Rectangle 83"/>
          <p:cNvSpPr>
            <a:spLocks noChangeArrowheads="1"/>
          </p:cNvSpPr>
          <p:nvPr/>
        </p:nvSpPr>
        <p:spPr bwMode="auto">
          <a:xfrm>
            <a:off x="44275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a:t>
            </a:r>
            <a:endParaRPr lang="en-US" sz="1300" b="0">
              <a:latin typeface="Times New Roman" pitchFamily="18" charset="0"/>
              <a:ea typeface="Osaka" charset="-128"/>
            </a:endParaRPr>
          </a:p>
        </p:txBody>
      </p:sp>
      <p:sp>
        <p:nvSpPr>
          <p:cNvPr id="40998" name="Rectangle 84"/>
          <p:cNvSpPr>
            <a:spLocks noChangeArrowheads="1"/>
          </p:cNvSpPr>
          <p:nvPr/>
        </p:nvSpPr>
        <p:spPr bwMode="auto">
          <a:xfrm>
            <a:off x="4633913" y="5651500"/>
            <a:ext cx="868362"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L’épilogue</a:t>
            </a:r>
            <a:endParaRPr lang="en-US" sz="1300" b="0">
              <a:latin typeface="Times New Roman" pitchFamily="18" charset="0"/>
              <a:ea typeface="Osaka" charset="-128"/>
            </a:endParaRPr>
          </a:p>
        </p:txBody>
      </p:sp>
      <p:sp>
        <p:nvSpPr>
          <p:cNvPr id="40999" name="Line 85"/>
          <p:cNvSpPr>
            <a:spLocks noChangeShapeType="1"/>
          </p:cNvSpPr>
          <p:nvPr/>
        </p:nvSpPr>
        <p:spPr bwMode="auto">
          <a:xfrm>
            <a:off x="6815138" y="2727325"/>
            <a:ext cx="358775" cy="352425"/>
          </a:xfrm>
          <a:prstGeom prst="line">
            <a:avLst/>
          </a:prstGeom>
          <a:noFill/>
          <a:ln w="9525">
            <a:solidFill>
              <a:schemeClr val="tx1"/>
            </a:solidFill>
            <a:round/>
            <a:headEnd/>
            <a:tailEnd type="triangle" w="med" len="med"/>
          </a:ln>
        </p:spPr>
        <p:txBody>
          <a:bodyPr wrap="none" anchor="ctr"/>
          <a:lstStyle/>
          <a:p>
            <a:endParaRPr lang="fr-FR"/>
          </a:p>
        </p:txBody>
      </p:sp>
      <p:sp>
        <p:nvSpPr>
          <p:cNvPr id="41000" name="Line 86"/>
          <p:cNvSpPr>
            <a:spLocks noChangeShapeType="1"/>
          </p:cNvSpPr>
          <p:nvPr/>
        </p:nvSpPr>
        <p:spPr bwMode="auto">
          <a:xfrm>
            <a:off x="4427538" y="4967288"/>
            <a:ext cx="358775" cy="352425"/>
          </a:xfrm>
          <a:prstGeom prst="line">
            <a:avLst/>
          </a:prstGeom>
          <a:noFill/>
          <a:ln w="9525">
            <a:solidFill>
              <a:schemeClr val="tx1"/>
            </a:solidFill>
            <a:round/>
            <a:headEnd type="triangle" w="med" len="med"/>
            <a:tailEnd/>
          </a:ln>
        </p:spPr>
        <p:txBody>
          <a:bodyPr wrap="none" anchor="ctr"/>
          <a:lstStyle/>
          <a:p>
            <a:endParaRPr lang="fr-FR"/>
          </a:p>
        </p:txBody>
      </p:sp>
      <p:sp>
        <p:nvSpPr>
          <p:cNvPr id="41001" name="Line 87"/>
          <p:cNvSpPr>
            <a:spLocks noChangeShapeType="1"/>
          </p:cNvSpPr>
          <p:nvPr/>
        </p:nvSpPr>
        <p:spPr bwMode="auto">
          <a:xfrm>
            <a:off x="7531100" y="3787775"/>
            <a:ext cx="3175" cy="471488"/>
          </a:xfrm>
          <a:prstGeom prst="line">
            <a:avLst/>
          </a:prstGeom>
          <a:noFill/>
          <a:ln w="9525">
            <a:solidFill>
              <a:schemeClr val="tx1"/>
            </a:solidFill>
            <a:round/>
            <a:headEnd/>
            <a:tailEnd type="triangle" w="med" len="med"/>
          </a:ln>
        </p:spPr>
        <p:txBody>
          <a:bodyPr wrap="none" anchor="ctr"/>
          <a:lstStyle/>
          <a:p>
            <a:endParaRPr lang="fr-FR"/>
          </a:p>
        </p:txBody>
      </p:sp>
      <p:sp>
        <p:nvSpPr>
          <p:cNvPr id="41002" name="Line 88"/>
          <p:cNvSpPr>
            <a:spLocks noChangeShapeType="1"/>
          </p:cNvSpPr>
          <p:nvPr/>
        </p:nvSpPr>
        <p:spPr bwMode="auto">
          <a:xfrm>
            <a:off x="4189413" y="3787775"/>
            <a:ext cx="1587" cy="471488"/>
          </a:xfrm>
          <a:prstGeom prst="line">
            <a:avLst/>
          </a:prstGeom>
          <a:noFill/>
          <a:ln w="9525">
            <a:solidFill>
              <a:schemeClr val="tx1"/>
            </a:solidFill>
            <a:round/>
            <a:headEnd type="triangle" w="med" len="med"/>
            <a:tailEnd/>
          </a:ln>
        </p:spPr>
        <p:txBody>
          <a:bodyPr wrap="none" anchor="ctr"/>
          <a:lstStyle/>
          <a:p>
            <a:endParaRPr lang="fr-FR"/>
          </a:p>
        </p:txBody>
      </p:sp>
      <p:sp>
        <p:nvSpPr>
          <p:cNvPr id="41003" name="Line 89"/>
          <p:cNvSpPr>
            <a:spLocks noChangeShapeType="1"/>
          </p:cNvSpPr>
          <p:nvPr/>
        </p:nvSpPr>
        <p:spPr bwMode="auto">
          <a:xfrm flipH="1">
            <a:off x="4548188" y="2727325"/>
            <a:ext cx="357187" cy="352425"/>
          </a:xfrm>
          <a:prstGeom prst="line">
            <a:avLst/>
          </a:prstGeom>
          <a:noFill/>
          <a:ln w="9525">
            <a:solidFill>
              <a:schemeClr val="tx1"/>
            </a:solidFill>
            <a:round/>
            <a:headEnd type="triangle" w="med" len="med"/>
            <a:tailEnd/>
          </a:ln>
        </p:spPr>
        <p:txBody>
          <a:bodyPr wrap="none" anchor="ctr"/>
          <a:lstStyle/>
          <a:p>
            <a:endParaRPr lang="fr-FR"/>
          </a:p>
        </p:txBody>
      </p:sp>
      <p:sp>
        <p:nvSpPr>
          <p:cNvPr id="41004" name="Line 90"/>
          <p:cNvSpPr>
            <a:spLocks noChangeShapeType="1"/>
          </p:cNvSpPr>
          <p:nvPr/>
        </p:nvSpPr>
        <p:spPr bwMode="auto">
          <a:xfrm flipH="1">
            <a:off x="6934200" y="4967288"/>
            <a:ext cx="358775" cy="352425"/>
          </a:xfrm>
          <a:prstGeom prst="line">
            <a:avLst/>
          </a:prstGeom>
          <a:noFill/>
          <a:ln w="9525">
            <a:solidFill>
              <a:schemeClr val="tx1"/>
            </a:solidFill>
            <a:round/>
            <a:headEnd/>
            <a:tailEnd type="triangle" w="med" len="med"/>
          </a:ln>
        </p:spPr>
        <p:txBody>
          <a:bodyPr wrap="none" anchor="ctr"/>
          <a:lstStyle/>
          <a:p>
            <a:endParaRPr lang="fr-FR"/>
          </a:p>
        </p:txBody>
      </p:sp>
      <p:grpSp>
        <p:nvGrpSpPr>
          <p:cNvPr id="19" name="Group 91"/>
          <p:cNvGrpSpPr>
            <a:grpSpLocks/>
          </p:cNvGrpSpPr>
          <p:nvPr/>
        </p:nvGrpSpPr>
        <p:grpSpPr bwMode="auto">
          <a:xfrm>
            <a:off x="5622925" y="5438775"/>
            <a:ext cx="512763" cy="269875"/>
            <a:chOff x="2077" y="3137"/>
            <a:chExt cx="207" cy="110"/>
          </a:xfrm>
        </p:grpSpPr>
        <p:grpSp>
          <p:nvGrpSpPr>
            <p:cNvPr id="20" name="Group 92"/>
            <p:cNvGrpSpPr>
              <a:grpSpLocks/>
            </p:cNvGrpSpPr>
            <p:nvPr/>
          </p:nvGrpSpPr>
          <p:grpSpPr bwMode="auto">
            <a:xfrm>
              <a:off x="2077" y="3149"/>
              <a:ext cx="128" cy="98"/>
              <a:chOff x="2077" y="3149"/>
              <a:chExt cx="128" cy="98"/>
            </a:xfrm>
          </p:grpSpPr>
          <p:sp>
            <p:nvSpPr>
              <p:cNvPr id="41032" name="Freeform 93"/>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33" name="Freeform 94"/>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1" name="Group 95"/>
            <p:cNvGrpSpPr>
              <a:grpSpLocks/>
            </p:cNvGrpSpPr>
            <p:nvPr/>
          </p:nvGrpSpPr>
          <p:grpSpPr bwMode="auto">
            <a:xfrm>
              <a:off x="2226" y="3137"/>
              <a:ext cx="58" cy="110"/>
              <a:chOff x="2226" y="3137"/>
              <a:chExt cx="58" cy="110"/>
            </a:xfrm>
          </p:grpSpPr>
          <p:sp>
            <p:nvSpPr>
              <p:cNvPr id="41028" name="Oval 96"/>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9" name="Line 97"/>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30" name="Line 98"/>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31" name="Line 99"/>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2" name="Group 100"/>
          <p:cNvGrpSpPr>
            <a:grpSpLocks/>
          </p:cNvGrpSpPr>
          <p:nvPr/>
        </p:nvGrpSpPr>
        <p:grpSpPr bwMode="auto">
          <a:xfrm>
            <a:off x="4786313" y="4376738"/>
            <a:ext cx="514350" cy="271462"/>
            <a:chOff x="2077" y="3137"/>
            <a:chExt cx="207" cy="110"/>
          </a:xfrm>
        </p:grpSpPr>
        <p:grpSp>
          <p:nvGrpSpPr>
            <p:cNvPr id="23" name="Group 101"/>
            <p:cNvGrpSpPr>
              <a:grpSpLocks/>
            </p:cNvGrpSpPr>
            <p:nvPr/>
          </p:nvGrpSpPr>
          <p:grpSpPr bwMode="auto">
            <a:xfrm>
              <a:off x="2077" y="3149"/>
              <a:ext cx="128" cy="98"/>
              <a:chOff x="2077" y="3149"/>
              <a:chExt cx="128" cy="98"/>
            </a:xfrm>
          </p:grpSpPr>
          <p:sp>
            <p:nvSpPr>
              <p:cNvPr id="41024" name="Freeform 102"/>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25" name="Freeform 103"/>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4" name="Group 104"/>
            <p:cNvGrpSpPr>
              <a:grpSpLocks/>
            </p:cNvGrpSpPr>
            <p:nvPr/>
          </p:nvGrpSpPr>
          <p:grpSpPr bwMode="auto">
            <a:xfrm>
              <a:off x="2226" y="3137"/>
              <a:ext cx="58" cy="110"/>
              <a:chOff x="2226" y="3137"/>
              <a:chExt cx="58" cy="110"/>
            </a:xfrm>
          </p:grpSpPr>
          <p:sp>
            <p:nvSpPr>
              <p:cNvPr id="41020" name="Oval 105"/>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1" name="Line 106"/>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22" name="Line 107"/>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23" name="Line 108"/>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5" name="Group 109"/>
          <p:cNvGrpSpPr>
            <a:grpSpLocks/>
          </p:cNvGrpSpPr>
          <p:nvPr/>
        </p:nvGrpSpPr>
        <p:grpSpPr bwMode="auto">
          <a:xfrm>
            <a:off x="4786313" y="3197225"/>
            <a:ext cx="514350" cy="269875"/>
            <a:chOff x="2077" y="3137"/>
            <a:chExt cx="207" cy="110"/>
          </a:xfrm>
        </p:grpSpPr>
        <p:grpSp>
          <p:nvGrpSpPr>
            <p:cNvPr id="26" name="Group 110"/>
            <p:cNvGrpSpPr>
              <a:grpSpLocks/>
            </p:cNvGrpSpPr>
            <p:nvPr/>
          </p:nvGrpSpPr>
          <p:grpSpPr bwMode="auto">
            <a:xfrm>
              <a:off x="2077" y="3149"/>
              <a:ext cx="128" cy="98"/>
              <a:chOff x="2077" y="3149"/>
              <a:chExt cx="128" cy="98"/>
            </a:xfrm>
          </p:grpSpPr>
          <p:sp>
            <p:nvSpPr>
              <p:cNvPr id="41016" name="Freeform 111"/>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17" name="Freeform 112"/>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7" name="Group 113"/>
            <p:cNvGrpSpPr>
              <a:grpSpLocks/>
            </p:cNvGrpSpPr>
            <p:nvPr/>
          </p:nvGrpSpPr>
          <p:grpSpPr bwMode="auto">
            <a:xfrm>
              <a:off x="2226" y="3137"/>
              <a:ext cx="58" cy="110"/>
              <a:chOff x="2226" y="3137"/>
              <a:chExt cx="58" cy="110"/>
            </a:xfrm>
          </p:grpSpPr>
          <p:sp>
            <p:nvSpPr>
              <p:cNvPr id="41012" name="Oval 114"/>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13" name="Line 115"/>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14" name="Line 116"/>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15" name="Line 117"/>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1008" name="Rectangle 118"/>
          <p:cNvSpPr>
            <a:spLocks noChangeArrowheads="1"/>
          </p:cNvSpPr>
          <p:nvPr/>
        </p:nvSpPr>
        <p:spPr bwMode="auto">
          <a:xfrm rot="-9371">
            <a:off x="8232775" y="2233613"/>
            <a:ext cx="2506663" cy="198437"/>
          </a:xfrm>
          <a:prstGeom prst="rect">
            <a:avLst/>
          </a:prstGeom>
          <a:noFill/>
          <a:ln w="9525">
            <a:noFill/>
            <a:miter lim="800000"/>
            <a:headEnd/>
            <a:tailEnd/>
          </a:ln>
        </p:spPr>
        <p:txBody>
          <a:bodyPr lIns="0" tIns="0" rIns="0" bIns="0">
            <a:spAutoFit/>
          </a:bodyPr>
          <a:lstStyle/>
          <a:p>
            <a:pPr defTabSz="1066800">
              <a:lnSpc>
                <a:spcPct val="100000"/>
              </a:lnSpc>
            </a:pPr>
            <a:r>
              <a:rPr lang="en-US" sz="1300">
                <a:latin typeface="Times New Roman" pitchFamily="18" charset="0"/>
                <a:ea typeface="Osaka" charset="-128"/>
              </a:rPr>
              <a:t>Calcul d’une réaction</a:t>
            </a:r>
            <a:endParaRPr lang="en-US" sz="1300" b="0">
              <a:latin typeface="Times New Roman" pitchFamily="18" charset="0"/>
              <a:ea typeface="Osaka" charset="-128"/>
            </a:endParaRPr>
          </a:p>
        </p:txBody>
      </p:sp>
      <p:sp>
        <p:nvSpPr>
          <p:cNvPr id="41009" name="Rectangle 119"/>
          <p:cNvSpPr>
            <a:spLocks noGrp="1"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a:solidFill>
                  <a:schemeClr val="tx2"/>
                </a:solidFill>
                <a:ea typeface="Osaka" charset="-128"/>
              </a:rPr>
              <a:t>Cadre de r</a:t>
            </a:r>
            <a:r>
              <a:rPr lang="en-US" sz="3700">
                <a:solidFill>
                  <a:schemeClr val="tx2"/>
                </a:solidFill>
                <a:latin typeface="Times" pitchFamily="18" charset="0"/>
                <a:ea typeface="Osaka" charset="-128"/>
              </a:rPr>
              <a:t>é</a:t>
            </a:r>
            <a:r>
              <a:rPr lang="en-US" sz="3700">
                <a:solidFill>
                  <a:schemeClr val="tx2"/>
                </a:solidFill>
                <a:ea typeface="Osaka" charset="-128"/>
              </a:rPr>
              <a:t>f</a:t>
            </a:r>
            <a:r>
              <a:rPr lang="en-US" sz="3700">
                <a:solidFill>
                  <a:schemeClr val="tx2"/>
                </a:solidFill>
                <a:latin typeface="Times" pitchFamily="18" charset="0"/>
                <a:ea typeface="Osaka" charset="-128"/>
              </a:rPr>
              <a:t>é</a:t>
            </a:r>
            <a:r>
              <a:rPr lang="en-US" sz="3700">
                <a:solidFill>
                  <a:schemeClr val="tx2"/>
                </a:solidFill>
                <a:ea typeface="Osaka" charset="-128"/>
              </a:rPr>
              <a:t>rence : phase </a:t>
            </a:r>
            <a:r>
              <a:rPr lang="en-US" sz="3700">
                <a:solidFill>
                  <a:schemeClr val="tx2"/>
                </a:solidFill>
                <a:latin typeface="Times" pitchFamily="18" charset="0"/>
                <a:ea typeface="Osaka" charset="-128"/>
              </a:rPr>
              <a:t>“</a:t>
            </a:r>
            <a:r>
              <a:rPr lang="en-US" sz="3700">
                <a:solidFill>
                  <a:schemeClr val="tx2"/>
                </a:solidFill>
                <a:ea typeface="Osaka" charset="-128"/>
              </a:rPr>
              <a:t>ex</a:t>
            </a:r>
            <a:r>
              <a:rPr lang="en-US" sz="3700">
                <a:solidFill>
                  <a:schemeClr val="tx2"/>
                </a:solidFill>
                <a:latin typeface="Times" pitchFamily="18" charset="0"/>
                <a:ea typeface="Osaka" charset="-128"/>
              </a:rPr>
              <a:t>é</a:t>
            </a:r>
            <a:r>
              <a:rPr lang="en-US" sz="3700">
                <a:solidFill>
                  <a:schemeClr val="tx2"/>
                </a:solidFill>
                <a:ea typeface="Osaka" charset="-128"/>
              </a:rPr>
              <a:t>cution</a:t>
            </a:r>
            <a:r>
              <a:rPr lang="en-US" sz="3700">
                <a:solidFill>
                  <a:schemeClr val="tx2"/>
                </a:solidFill>
                <a:latin typeface="Times" pitchFamily="18" charset="0"/>
                <a:ea typeface="Osaka" charset="-128"/>
              </a:rPr>
              <a:t>”</a:t>
            </a:r>
            <a:endParaRPr lang="en-US" sz="3700">
              <a:solidFill>
                <a:schemeClr val="tx2"/>
              </a:solidFill>
              <a:ea typeface="Osaka"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
          </p:nvPr>
        </p:nvSpPr>
        <p:spPr/>
        <p:txBody>
          <a:bodyPr/>
          <a:lstStyle/>
          <a:p>
            <a:pPr eaLnBrk="1" hangingPunct="1"/>
            <a:r>
              <a:rPr lang="fr-FR" dirty="0" smtClean="0"/>
              <a:t>Identifier le problème = </a:t>
            </a:r>
            <a:r>
              <a:rPr lang="fr-FR" sz="2700" dirty="0" smtClean="0"/>
              <a:t>Quel est le besoin en plasticité</a:t>
            </a:r>
          </a:p>
          <a:p>
            <a:pPr lvl="1" eaLnBrk="1" hangingPunct="1"/>
            <a:r>
              <a:rPr lang="fr-FR" sz="2400" dirty="0" smtClean="0"/>
              <a:t>Conception et/ou exécution ? </a:t>
            </a:r>
          </a:p>
          <a:p>
            <a:pPr lvl="1" eaLnBrk="1" hangingPunct="1"/>
            <a:r>
              <a:rPr lang="fr-FR" sz="2400" dirty="0" smtClean="0"/>
              <a:t>Quels dispositifs visés ?</a:t>
            </a:r>
          </a:p>
          <a:p>
            <a:pPr lvl="1" eaLnBrk="1" hangingPunct="1"/>
            <a:r>
              <a:rPr lang="fr-FR" sz="2400" dirty="0" smtClean="0"/>
              <a:t>Quel(s) environnent(s) ? </a:t>
            </a:r>
          </a:p>
          <a:p>
            <a:pPr lvl="1" eaLnBrk="1" hangingPunct="1"/>
            <a:r>
              <a:rPr lang="fr-FR" sz="2400" dirty="0" smtClean="0"/>
              <a:t>Quel(s) utilisateur(s) ?</a:t>
            </a:r>
          </a:p>
          <a:p>
            <a:pPr eaLnBrk="1" hangingPunct="1"/>
            <a:r>
              <a:rPr lang="fr-FR" dirty="0" smtClean="0"/>
              <a:t>Etudier l’existant</a:t>
            </a:r>
          </a:p>
          <a:p>
            <a:pPr lvl="1" eaLnBrk="1" hangingPunct="1"/>
            <a:r>
              <a:rPr lang="fr-FR" sz="2800" dirty="0" smtClean="0"/>
              <a:t>Quelles sont  les technologies adaptées ?</a:t>
            </a:r>
            <a:endParaRPr lang="fr-FR" dirty="0" smtClean="0"/>
          </a:p>
          <a:p>
            <a:pPr lvl="1" eaLnBrk="1" hangingPunct="1"/>
            <a:r>
              <a:rPr lang="fr-FR" sz="2800" dirty="0" smtClean="0"/>
              <a:t>De quels travaux de recherche peut-on s’inspirer ?</a:t>
            </a:r>
          </a:p>
          <a:p>
            <a:pPr eaLnBrk="1" hangingPunct="1"/>
            <a:r>
              <a:rPr lang="fr-FR" sz="3300" dirty="0" smtClean="0"/>
              <a:t>Proposer une solution</a:t>
            </a:r>
          </a:p>
          <a:p>
            <a:pPr lvl="1" eaLnBrk="1" hangingPunct="1"/>
            <a:r>
              <a:rPr lang="fr-FR" dirty="0" smtClean="0"/>
              <a:t>Solution partielle ou complète</a:t>
            </a:r>
          </a:p>
          <a:p>
            <a:pPr lvl="1" eaLnBrk="1" hangingPunct="1"/>
            <a:r>
              <a:rPr lang="fr-FR" dirty="0" smtClean="0"/>
              <a:t>Solution ad-hoc ou modèle</a:t>
            </a:r>
          </a:p>
          <a:p>
            <a:pPr lvl="1" eaLnBrk="1" hangingPunct="1"/>
            <a:endParaRPr lang="fr-FR" sz="3500" dirty="0" smtClean="0"/>
          </a:p>
          <a:p>
            <a:pPr eaLnBrk="1" hangingPunct="1"/>
            <a:endParaRPr lang="fr-FR" sz="3300" dirty="0" smtClean="0"/>
          </a:p>
        </p:txBody>
      </p:sp>
      <p:sp>
        <p:nvSpPr>
          <p:cNvPr id="5" name="Titre 4"/>
          <p:cNvSpPr>
            <a:spLocks noGrp="1"/>
          </p:cNvSpPr>
          <p:nvPr>
            <p:ph type="title"/>
          </p:nvPr>
        </p:nvSpPr>
        <p:spPr/>
        <p:txBody>
          <a:bodyPr/>
          <a:lstStyle/>
          <a:p>
            <a:r>
              <a:rPr lang="fr-FR" dirty="0" smtClean="0"/>
              <a:t>Démarche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10682288" cy="974725"/>
          </a:xfrm>
        </p:spPr>
        <p:txBody>
          <a:bodyPr/>
          <a:lstStyle/>
          <a:p>
            <a:pPr eaLnBrk="1" hangingPunct="1"/>
            <a:r>
              <a:rPr lang="fr-FR" smtClean="0"/>
              <a:t>Interventions dans le module</a:t>
            </a:r>
          </a:p>
        </p:txBody>
      </p:sp>
      <p:sp>
        <p:nvSpPr>
          <p:cNvPr id="103427" name="Rectangle 3"/>
          <p:cNvSpPr>
            <a:spLocks noGrp="1" noChangeArrowheads="1"/>
          </p:cNvSpPr>
          <p:nvPr>
            <p:ph type="body" idx="4294967295"/>
          </p:nvPr>
        </p:nvSpPr>
        <p:spPr>
          <a:xfrm>
            <a:off x="369888" y="1108075"/>
            <a:ext cx="10679112" cy="5856288"/>
          </a:xfrm>
        </p:spPr>
        <p:txBody>
          <a:bodyPr>
            <a:normAutofit lnSpcReduction="10000"/>
          </a:bodyPr>
          <a:lstStyle/>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solutions partielles industrielles</a:t>
            </a:r>
          </a:p>
          <a:p>
            <a:pPr marL="640043" lvl="1" indent="-320022" eaLnBrk="1" fontAlgn="auto" hangingPunct="1">
              <a:spcAft>
                <a:spcPts val="0"/>
              </a:spcAft>
              <a:buFont typeface="Wingdings"/>
              <a:buChar char=""/>
              <a:defRPr/>
            </a:pPr>
            <a:r>
              <a:rPr lang="fr-FR" smtClean="0"/>
              <a:t>Pour des types d’application (Site Web)</a:t>
            </a:r>
          </a:p>
          <a:p>
            <a:pPr marL="640043" lvl="1" indent="-320022" eaLnBrk="1" fontAlgn="auto" hangingPunct="1">
              <a:spcAft>
                <a:spcPts val="0"/>
              </a:spcAft>
              <a:buFont typeface="Wingdings"/>
              <a:buChar char=""/>
              <a:defRPr/>
            </a:pPr>
            <a:r>
              <a:rPr lang="fr-FR" smtClean="0"/>
              <a:t>Pour des types de supports (téléphones mobiles)</a:t>
            </a:r>
          </a:p>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projets – en recherche</a:t>
            </a:r>
          </a:p>
          <a:p>
            <a:pPr marL="640043" lvl="1" indent="-320022" eaLnBrk="1" fontAlgn="auto" hangingPunct="1">
              <a:spcAft>
                <a:spcPts val="0"/>
              </a:spcAft>
              <a:buFont typeface="Wingdings"/>
              <a:buChar char=""/>
              <a:defRPr/>
            </a:pPr>
            <a:r>
              <a:rPr lang="fr-FR" smtClean="0"/>
              <a:t>De la réutilisation pour la composition d’applications existantes</a:t>
            </a:r>
          </a:p>
          <a:p>
            <a:pPr marL="640043" lvl="1" indent="-320022" eaLnBrk="1" fontAlgn="auto" hangingPunct="1">
              <a:spcAft>
                <a:spcPts val="0"/>
              </a:spcAft>
              <a:buFont typeface="Wingdings"/>
              <a:buChar char=""/>
              <a:defRPr/>
            </a:pPr>
            <a:r>
              <a:rPr lang="fr-FR" smtClean="0"/>
              <a:t>De la migration dirigée par l’utilisateur</a:t>
            </a:r>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 typeface="Wingdings"/>
              <a:buChar char=""/>
              <a:defRPr/>
            </a:pPr>
            <a:r>
              <a:rPr lang="fr-FR" smtClean="0"/>
              <a:t>Points communs : niveau de description des interfaces plus ou moins abstraits : Langages à balises et IHM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subTitle" idx="1"/>
          </p:nvPr>
        </p:nvSpPr>
        <p:spPr/>
        <p:txBody>
          <a:bodyPr>
            <a:normAutofit fontScale="92500" lnSpcReduction="10000"/>
          </a:bodyPr>
          <a:lstStyle/>
          <a:p>
            <a:pPr eaLnBrk="1" fontAlgn="auto" hangingPunct="1">
              <a:spcAft>
                <a:spcPts val="0"/>
              </a:spcAft>
              <a:buFont typeface="Wingdings 2"/>
              <a:buNone/>
              <a:defRPr/>
            </a:pPr>
            <a:r>
              <a:rPr lang="fr-FR" dirty="0" smtClean="0"/>
              <a:t>Les solutions actuelles a des </a:t>
            </a:r>
            <a:r>
              <a:rPr lang="fr-FR" dirty="0" err="1" smtClean="0"/>
              <a:t>problemes</a:t>
            </a:r>
            <a:r>
              <a:rPr lang="fr-FR" dirty="0" smtClean="0"/>
              <a:t> simples existent pour le WEB</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DES </a:t>
            </a:r>
            <a:r>
              <a:rPr lang="fr-FR" dirty="0" err="1" smtClean="0"/>
              <a:t>SOLUTIONs</a:t>
            </a:r>
            <a:r>
              <a:rPr lang="fr-FR" dirty="0" smtClean="0"/>
              <a:t> ad-hoc sont bien connues</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Les travaux recherche sont nombreux</a:t>
            </a:r>
          </a:p>
        </p:txBody>
      </p:sp>
      <p:sp>
        <p:nvSpPr>
          <p:cNvPr id="43010" name="Rectangle 4"/>
          <p:cNvSpPr>
            <a:spLocks noGrp="1" noChangeArrowheads="1"/>
          </p:cNvSpPr>
          <p:nvPr>
            <p:ph type="ctrTitle"/>
          </p:nvPr>
        </p:nvSpPr>
        <p:spPr/>
        <p:txBody>
          <a:bodyPr/>
          <a:lstStyle/>
          <a:p>
            <a:pPr eaLnBrk="1" hangingPunct="1"/>
            <a:r>
              <a:rPr lang="fr-FR" dirty="0" smtClean="0"/>
              <a:t> Bref aperçu</a:t>
            </a:r>
            <a:br>
              <a:rPr lang="fr-FR" dirty="0" smtClean="0"/>
            </a:br>
            <a:r>
              <a:rPr lang="fr-FR" dirty="0" smtClean="0"/>
              <a:t>concernant les acteurs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idx="4294967295"/>
          </p:nvPr>
        </p:nvSpPr>
        <p:spPr>
          <a:xfrm>
            <a:off x="0" y="2366963"/>
            <a:ext cx="9391650" cy="1633537"/>
          </a:xfrm>
        </p:spPr>
        <p:txBody>
          <a:bodyPr/>
          <a:lstStyle/>
          <a:p>
            <a:pPr eaLnBrk="1" hangingPunct="1"/>
            <a:r>
              <a:rPr lang="fr-FR" sz="3200" dirty="0" smtClean="0"/>
              <a:t>Quand les organismes de normalisation</a:t>
            </a:r>
            <a:br>
              <a:rPr lang="fr-FR" sz="3200" dirty="0" smtClean="0"/>
            </a:br>
            <a:r>
              <a:rPr lang="fr-FR" sz="3200" dirty="0" smtClean="0"/>
              <a:t>s’y mettent …</a:t>
            </a:r>
            <a:br>
              <a:rPr lang="fr-FR" sz="3200" dirty="0" smtClean="0"/>
            </a:br>
            <a:r>
              <a:rPr lang="fr-FR" sz="3200" dirty="0" smtClean="0"/>
              <a:t/>
            </a:r>
            <a:br>
              <a:rPr lang="fr-FR" sz="3200" dirty="0" smtClean="0"/>
            </a:br>
            <a:r>
              <a:rPr lang="fr-FR" sz="3200" dirty="0" smtClean="0"/>
              <a:t>W3C et OASIS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idx="1"/>
          </p:nvPr>
        </p:nvSpPr>
        <p:spPr/>
        <p:txBody>
          <a:bodyPr/>
          <a:lstStyle/>
          <a:p>
            <a:pPr>
              <a:defRPr/>
            </a:pPr>
            <a:r>
              <a:rPr lang="en-GB" sz="2400"/>
              <a:t>WEB Design and Applications et </a:t>
            </a:r>
            <a:r>
              <a:rPr lang="en-GB" sz="2400" err="1"/>
              <a:t>plateformes</a:t>
            </a:r>
            <a:endParaRPr lang="en-GB" sz="2400"/>
          </a:p>
          <a:p>
            <a:pPr>
              <a:defRPr/>
            </a:pPr>
            <a:endParaRPr lang="fr-FR"/>
          </a:p>
        </p:txBody>
      </p:sp>
      <p:sp>
        <p:nvSpPr>
          <p:cNvPr id="8" name="Espace réservé du texte 7"/>
          <p:cNvSpPr>
            <a:spLocks noGrp="1"/>
          </p:cNvSpPr>
          <p:nvPr>
            <p:ph type="body" sz="half" idx="3"/>
          </p:nvPr>
        </p:nvSpPr>
        <p:spPr>
          <a:xfrm>
            <a:off x="5894388" y="1779588"/>
            <a:ext cx="4883150" cy="812800"/>
          </a:xfrm>
        </p:spPr>
        <p:txBody>
          <a:bodyPr/>
          <a:lstStyle/>
          <a:p>
            <a:pPr>
              <a:defRPr/>
            </a:pPr>
            <a:r>
              <a:rPr lang="en-GB" sz="2400" dirty="0" smtClean="0"/>
              <a:t>WEB Design and Applications et </a:t>
            </a:r>
            <a:r>
              <a:rPr lang="en-GB" sz="2400" dirty="0" err="1" smtClean="0"/>
              <a:t>utilisateurs</a:t>
            </a:r>
            <a:endParaRPr lang="en-GB" sz="2400" dirty="0" smtClean="0"/>
          </a:p>
          <a:p>
            <a:pPr>
              <a:defRPr/>
            </a:pPr>
            <a:endParaRPr lang="fr-FR" dirty="0"/>
          </a:p>
        </p:txBody>
      </p:sp>
      <p:sp>
        <p:nvSpPr>
          <p:cNvPr id="47107" name="Espace réservé du contenu 6"/>
          <p:cNvSpPr>
            <a:spLocks noGrp="1"/>
          </p:cNvSpPr>
          <p:nvPr>
            <p:ph sz="quarter" idx="2"/>
          </p:nvPr>
        </p:nvSpPr>
        <p:spPr>
          <a:xfrm>
            <a:off x="355600" y="2660650"/>
            <a:ext cx="4883150" cy="4241800"/>
          </a:xfrm>
        </p:spPr>
        <p:txBody>
          <a:bodyPr/>
          <a:lstStyle/>
          <a:p>
            <a:r>
              <a:rPr lang="en-US" sz="1800" dirty="0" smtClean="0"/>
              <a:t>Pour  mobile : “One Web” pour </a:t>
            </a:r>
            <a:r>
              <a:rPr lang="en-US" sz="1800" dirty="0" err="1" smtClean="0"/>
              <a:t>une</a:t>
            </a:r>
            <a:r>
              <a:rPr lang="en-US" sz="1800" dirty="0" smtClean="0"/>
              <a:t> </a:t>
            </a:r>
            <a:r>
              <a:rPr lang="en-US" sz="1800" dirty="0" err="1" smtClean="0"/>
              <a:t>grande</a:t>
            </a:r>
            <a:r>
              <a:rPr lang="en-US" sz="1800" dirty="0" smtClean="0"/>
              <a:t> </a:t>
            </a:r>
            <a:r>
              <a:rPr lang="en-US" sz="1800" dirty="0" err="1" smtClean="0"/>
              <a:t>variété</a:t>
            </a:r>
            <a:r>
              <a:rPr lang="en-US" sz="1800" dirty="0" smtClean="0"/>
              <a:t> de </a:t>
            </a:r>
            <a:r>
              <a:rPr lang="en-US" sz="1800" dirty="0" err="1" smtClean="0"/>
              <a:t>dispositifs</a:t>
            </a:r>
            <a:r>
              <a:rPr lang="en-US" sz="1800" dirty="0" smtClean="0"/>
              <a:t>, de </a:t>
            </a:r>
            <a:r>
              <a:rPr lang="en-US" sz="1800" dirty="0" err="1" smtClean="0"/>
              <a:t>contextes</a:t>
            </a:r>
            <a:r>
              <a:rPr lang="en-US" sz="1800" dirty="0" smtClean="0"/>
              <a:t> et de lieu grace au W3C’s Mobile Web </a:t>
            </a:r>
            <a:r>
              <a:rPr lang="en-US" sz="1800" dirty="0" err="1" smtClean="0"/>
              <a:t>BestPractices</a:t>
            </a:r>
            <a:r>
              <a:rPr lang="en-US" sz="1800" dirty="0" smtClean="0"/>
              <a:t>.</a:t>
            </a:r>
          </a:p>
          <a:p>
            <a:endParaRPr lang="en-US" sz="1800" dirty="0" smtClean="0"/>
          </a:p>
          <a:p>
            <a:endParaRPr lang="en-US" sz="1800" dirty="0" smtClean="0"/>
          </a:p>
          <a:p>
            <a:endParaRPr lang="en-US" sz="1800" dirty="0" smtClean="0"/>
          </a:p>
          <a:p>
            <a:r>
              <a:rPr lang="en-US" sz="1800" dirty="0" smtClean="0"/>
              <a:t>Device API Working group</a:t>
            </a:r>
          </a:p>
          <a:p>
            <a:r>
              <a:rPr lang="en-US" sz="1800" dirty="0" smtClean="0"/>
              <a:t>Model-Based UI  : W3C Incubator Group  - Rapport Final 04 May 2010 ( http://www.w3.org/2005/Incubator/model-based-ui/) </a:t>
            </a:r>
          </a:p>
          <a:p>
            <a:endParaRPr lang="fr-FR" dirty="0" smtClean="0"/>
          </a:p>
        </p:txBody>
      </p:sp>
      <p:sp>
        <p:nvSpPr>
          <p:cNvPr id="47108" name="Espace réservé du contenu 8"/>
          <p:cNvSpPr>
            <a:spLocks noGrp="1"/>
          </p:cNvSpPr>
          <p:nvPr>
            <p:ph sz="quarter" idx="4"/>
          </p:nvPr>
        </p:nvSpPr>
        <p:spPr/>
        <p:txBody>
          <a:bodyPr/>
          <a:lstStyle/>
          <a:p>
            <a:r>
              <a:rPr lang="en-US" sz="1600" smtClean="0"/>
              <a:t>Accessibilité : W3C’s Web Accessibility Initiative (WAI) grace aux Web Content Accessibility Guidelines (WCAG) aide à construire des contenus accesiibles à tous quelque soit le handicap</a:t>
            </a:r>
          </a:p>
          <a:p>
            <a:endParaRPr lang="en-US" sz="1600" smtClean="0"/>
          </a:p>
          <a:p>
            <a:r>
              <a:rPr lang="en-US" sz="1600" smtClean="0"/>
              <a:t>Respect de la vie privée : POWDER permettrait d’impliquer l’utilisateur pour faire des choix prenant en compte la vie privée. Donenr confiance aux usagers</a:t>
            </a:r>
          </a:p>
          <a:p>
            <a:endParaRPr lang="en-US" sz="1600" smtClean="0"/>
          </a:p>
          <a:p>
            <a:r>
              <a:rPr lang="en-US" sz="1600" smtClean="0"/>
              <a:t>Internationalisation : HTML,  XML construits sur  Unicode, for instance plus publication d’in guide</a:t>
            </a:r>
            <a:endParaRPr lang="fr-FR" sz="1600" smtClean="0"/>
          </a:p>
        </p:txBody>
      </p:sp>
      <p:sp>
        <p:nvSpPr>
          <p:cNvPr id="47109" name="Rectangle 2"/>
          <p:cNvSpPr>
            <a:spLocks noGrp="1" noChangeArrowheads="1"/>
          </p:cNvSpPr>
          <p:nvPr>
            <p:ph type="title"/>
          </p:nvPr>
        </p:nvSpPr>
        <p:spPr/>
        <p:txBody>
          <a:bodyPr/>
          <a:lstStyle/>
          <a:p>
            <a:pPr eaLnBrk="1" hangingPunct="1"/>
            <a:r>
              <a:rPr lang="fr-FR" sz="3200" dirty="0" smtClean="0"/>
              <a:t>W3C</a:t>
            </a:r>
            <a:br>
              <a:rPr lang="fr-FR" sz="3200" dirty="0" smtClean="0"/>
            </a:br>
            <a:r>
              <a:rPr lang="fr-FR" sz="3200" dirty="0" smtClean="0"/>
              <a:t>http://www.w3.org/standards/webdesign/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736600" y="1722438"/>
            <a:ext cx="10312400" cy="5110162"/>
          </a:xfrm>
        </p:spPr>
        <p:txBody>
          <a:bodyPr/>
          <a:lstStyle/>
          <a:p>
            <a:pPr eaLnBrk="1" hangingPunct="1">
              <a:lnSpc>
                <a:spcPct val="80000"/>
              </a:lnSpc>
              <a:buNone/>
            </a:pPr>
            <a:r>
              <a:rPr lang="fr-FR" sz="2800" dirty="0" smtClean="0"/>
              <a:t>Equipes concernées : Fabio </a:t>
            </a:r>
            <a:r>
              <a:rPr lang="fr-FR" sz="2800" dirty="0" err="1" smtClean="0"/>
              <a:t>Paterno</a:t>
            </a:r>
            <a:r>
              <a:rPr lang="fr-FR" sz="2800" dirty="0" smtClean="0"/>
              <a:t> </a:t>
            </a:r>
          </a:p>
          <a:p>
            <a:pPr eaLnBrk="1" hangingPunct="1">
              <a:lnSpc>
                <a:spcPct val="80000"/>
              </a:lnSpc>
              <a:buNone/>
            </a:pPr>
            <a:r>
              <a:rPr lang="fr-FR" sz="2800" dirty="0" smtClean="0"/>
              <a:t>				        et Jean </a:t>
            </a:r>
            <a:r>
              <a:rPr lang="fr-FR" sz="2800" dirty="0" err="1" smtClean="0"/>
              <a:t>Vanderdonckt</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Rapport Final :</a:t>
            </a:r>
          </a:p>
          <a:p>
            <a:pPr eaLnBrk="1" hangingPunct="1">
              <a:lnSpc>
                <a:spcPct val="80000"/>
              </a:lnSpc>
              <a:buNone/>
            </a:pPr>
            <a:endParaRPr lang="fr-FR" sz="2800" dirty="0" smtClean="0"/>
          </a:p>
          <a:p>
            <a:pPr eaLnBrk="1" hangingPunct="1">
              <a:lnSpc>
                <a:spcPct val="80000"/>
              </a:lnSpc>
              <a:buNone/>
            </a:pPr>
            <a:r>
              <a:rPr lang="en-US" sz="2800" dirty="0" smtClean="0">
                <a:hlinkClick r:id="rId2"/>
              </a:rPr>
              <a:t>http://www.w3.org/2005/Incubator/model-based-ui/XGR-mbui-20100504</a:t>
            </a:r>
            <a:endParaRPr lang="fr-FR" sz="2800" dirty="0" smtClean="0"/>
          </a:p>
        </p:txBody>
      </p:sp>
      <p:pic>
        <p:nvPicPr>
          <p:cNvPr id="4" name="Picture 10" descr="http://idata.over-blog.com/0/38/34/40/r__sum__.gif"/>
          <p:cNvPicPr>
            <a:picLocks noChangeAspect="1" noChangeArrowheads="1"/>
          </p:cNvPicPr>
          <p:nvPr/>
        </p:nvPicPr>
        <p:blipFill>
          <a:blip r:embed="rId3" cstate="print"/>
          <a:srcRect/>
          <a:stretch>
            <a:fillRect/>
          </a:stretch>
        </p:blipFill>
        <p:spPr bwMode="auto">
          <a:xfrm>
            <a:off x="1041400" y="2949576"/>
            <a:ext cx="1473200" cy="12590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body" idx="4294967295"/>
          </p:nvPr>
        </p:nvSpPr>
        <p:spPr>
          <a:xfrm>
            <a:off x="600075" y="1128713"/>
            <a:ext cx="10448925" cy="3052762"/>
          </a:xfrm>
          <a:noFill/>
        </p:spPr>
        <p:txBody>
          <a:bodyPr/>
          <a:lstStyle/>
          <a:p>
            <a:pPr marL="342900" indent="-342900" eaLnBrk="1" hangingPunct="1"/>
            <a:r>
              <a:rPr lang="en-US" smtClean="0"/>
              <a:t>Un peu d’histoire …</a:t>
            </a:r>
          </a:p>
          <a:p>
            <a:pPr marL="742950" lvl="1" indent="-285750" eaLnBrk="1" hangingPunct="1">
              <a:lnSpc>
                <a:spcPct val="140000"/>
              </a:lnSpc>
            </a:pPr>
            <a:r>
              <a:rPr lang="en-US" smtClean="0"/>
              <a:t>Introduction du terme à Interact’99</a:t>
            </a:r>
          </a:p>
          <a:p>
            <a:pPr lvl="2" eaLnBrk="1" hangingPunct="1">
              <a:lnSpc>
                <a:spcPct val="120000"/>
              </a:lnSpc>
            </a:pPr>
            <a:endParaRPr lang="en-US" smtClean="0"/>
          </a:p>
          <a:p>
            <a:pPr marL="742950" lvl="1" indent="-285750" eaLnBrk="1" hangingPunct="1">
              <a:lnSpc>
                <a:spcPct val="140000"/>
              </a:lnSpc>
            </a:pPr>
            <a:r>
              <a:rPr lang="en-US" smtClean="0"/>
              <a:t>Capacité d’une interface à s’adapter à son contexte d’usage dans  le respect de son utilisabilité</a:t>
            </a:r>
          </a:p>
          <a:p>
            <a:pPr marL="742950" lvl="1" indent="-285750" eaLnBrk="1" hangingPunct="1">
              <a:lnSpc>
                <a:spcPct val="140000"/>
              </a:lnSpc>
            </a:pPr>
            <a:endParaRPr lang="en-US" smtClean="0"/>
          </a:p>
          <a:p>
            <a:pPr marL="742950" lvl="1" indent="-285750" eaLnBrk="1" hangingPunct="1">
              <a:lnSpc>
                <a:spcPct val="140000"/>
              </a:lnSpc>
            </a:pPr>
            <a:r>
              <a:rPr lang="en-US" smtClean="0"/>
              <a:t>Contexte d’usage</a:t>
            </a:r>
          </a:p>
          <a:p>
            <a:pPr lvl="2" eaLnBrk="1" hangingPunct="1">
              <a:lnSpc>
                <a:spcPct val="120000"/>
              </a:lnSpc>
            </a:pPr>
            <a:r>
              <a:rPr lang="en-US" smtClean="0"/>
              <a:t>Plate-forme</a:t>
            </a:r>
          </a:p>
          <a:p>
            <a:pPr lvl="2" eaLnBrk="1" hangingPunct="1">
              <a:lnSpc>
                <a:spcPct val="120000"/>
              </a:lnSpc>
            </a:pPr>
            <a:r>
              <a:rPr lang="en-US" smtClean="0"/>
              <a:t>Environnement</a:t>
            </a:r>
          </a:p>
          <a:p>
            <a:pPr lvl="2" eaLnBrk="1" hangingPunct="1">
              <a:lnSpc>
                <a:spcPct val="120000"/>
              </a:lnSpc>
            </a:pPr>
            <a:r>
              <a:rPr lang="en-US" smtClean="0"/>
              <a:t>Utilisateur (2001)</a:t>
            </a:r>
          </a:p>
        </p:txBody>
      </p:sp>
      <p:sp>
        <p:nvSpPr>
          <p:cNvPr id="24579"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90525"/>
            <a:ext cx="10682288" cy="974725"/>
          </a:xfrm>
        </p:spPr>
        <p:txBody>
          <a:bodyPr/>
          <a:lstStyle/>
          <a:p>
            <a:pPr eaLnBrk="1" hangingPunct="1"/>
            <a:r>
              <a:rPr lang="fr-FR" sz="3200" dirty="0" smtClean="0"/>
              <a:t>UIML</a:t>
            </a:r>
            <a:br>
              <a:rPr lang="fr-FR" sz="3200" dirty="0" smtClean="0"/>
            </a:br>
            <a:r>
              <a:rPr lang="fr-FR" sz="3200" dirty="0" smtClean="0"/>
              <a:t>http://www.uiml.org/</a:t>
            </a:r>
          </a:p>
        </p:txBody>
      </p:sp>
      <p:sp>
        <p:nvSpPr>
          <p:cNvPr id="45059" name="Rectangle 3"/>
          <p:cNvSpPr>
            <a:spLocks noChangeArrowheads="1"/>
          </p:cNvSpPr>
          <p:nvPr/>
        </p:nvSpPr>
        <p:spPr bwMode="auto">
          <a:xfrm>
            <a:off x="179388" y="2999786"/>
            <a:ext cx="10383837" cy="3831818"/>
          </a:xfrm>
          <a:prstGeom prst="rect">
            <a:avLst/>
          </a:prstGeom>
          <a:noFill/>
          <a:ln w="12700">
            <a:noFill/>
            <a:miter lim="800000"/>
            <a:headEnd type="none" w="sm" len="sm"/>
            <a:tailEnd type="none" w="sm" len="sm"/>
          </a:ln>
        </p:spPr>
        <p:txBody>
          <a:bodyPr anchor="ctr">
            <a:spAutoFit/>
          </a:bodyPr>
          <a:lstStyle/>
          <a:p>
            <a:r>
              <a:rPr lang="fr-FR" i="1" dirty="0" smtClean="0">
                <a:latin typeface="+mj-lt"/>
              </a:rPr>
              <a:t>	Description dérivée d'</a:t>
            </a:r>
            <a:r>
              <a:rPr lang="fr-FR" i="1" dirty="0" smtClean="0">
                <a:latin typeface="+mj-lt"/>
                <a:hlinkClick r:id="rId2" tooltip="Extensible Markup Language"/>
              </a:rPr>
              <a:t>XML</a:t>
            </a:r>
            <a:r>
              <a:rPr lang="fr-FR" i="1" dirty="0" smtClean="0">
                <a:latin typeface="+mj-lt"/>
              </a:rPr>
              <a:t> pour décrire </a:t>
            </a:r>
            <a:r>
              <a:rPr lang="fr-FR" i="1" dirty="0">
                <a:latin typeface="+mj-lt"/>
              </a:rPr>
              <a:t>des </a:t>
            </a:r>
            <a:r>
              <a:rPr lang="fr-FR" i="1" dirty="0">
                <a:latin typeface="+mj-lt"/>
                <a:hlinkClick r:id="rId3" tooltip="Environnement graphique"/>
              </a:rPr>
              <a:t>interfaces </a:t>
            </a:r>
            <a:r>
              <a:rPr lang="fr-FR" i="1" dirty="0" smtClean="0">
                <a:latin typeface="+mj-lt"/>
                <a:hlinkClick r:id="rId3" tooltip="Environnement graphique"/>
              </a:rPr>
              <a:t>graphiques</a:t>
            </a:r>
            <a:endParaRPr lang="fr-FR" i="1" dirty="0" smtClean="0">
              <a:latin typeface="+mj-lt"/>
            </a:endParaRPr>
          </a:p>
          <a:p>
            <a:endParaRPr lang="fr-FR" i="1" dirty="0">
              <a:latin typeface="+mj-lt"/>
            </a:endParaRPr>
          </a:p>
          <a:p>
            <a:endParaRPr lang="fr-FR" i="1" dirty="0">
              <a:latin typeface="+mj-lt"/>
            </a:endParaRPr>
          </a:p>
          <a:p>
            <a:r>
              <a:rPr lang="fr-FR" i="1" dirty="0" smtClean="0">
                <a:latin typeface="+mj-lt"/>
              </a:rPr>
              <a:t>	</a:t>
            </a:r>
          </a:p>
          <a:p>
            <a:r>
              <a:rPr lang="fr-FR" i="1" dirty="0">
                <a:latin typeface="+mj-lt"/>
              </a:rPr>
              <a:t>	</a:t>
            </a:r>
            <a:r>
              <a:rPr lang="fr-FR" i="1" dirty="0" smtClean="0">
                <a:latin typeface="+mj-lt"/>
              </a:rPr>
              <a:t>Représentation </a:t>
            </a:r>
            <a:r>
              <a:rPr lang="fr-FR" i="1" dirty="0">
                <a:latin typeface="+mj-lt"/>
              </a:rPr>
              <a:t>pour divers </a:t>
            </a:r>
            <a:r>
              <a:rPr lang="fr-FR" i="1" dirty="0">
                <a:latin typeface="+mj-lt"/>
                <a:hlinkClick r:id="rId4" tooltip="Environnements graphique"/>
              </a:rPr>
              <a:t>GUI</a:t>
            </a:r>
            <a:r>
              <a:rPr lang="fr-FR" i="1" dirty="0">
                <a:latin typeface="+mj-lt"/>
              </a:rPr>
              <a:t> (par exemple </a:t>
            </a:r>
            <a:r>
              <a:rPr lang="fr-FR" i="1" dirty="0">
                <a:latin typeface="+mj-lt"/>
                <a:hlinkClick r:id="rId5" tooltip="Java awt (page inexistante)"/>
              </a:rPr>
              <a:t>Java </a:t>
            </a:r>
            <a:r>
              <a:rPr lang="fr-FR" i="1" dirty="0" err="1">
                <a:latin typeface="+mj-lt"/>
                <a:hlinkClick r:id="rId5" tooltip="Java awt (page inexistante)"/>
              </a:rPr>
              <a:t>awt</a:t>
            </a:r>
            <a:r>
              <a:rPr lang="fr-FR" i="1" dirty="0" smtClean="0">
                <a:latin typeface="+mj-lt"/>
              </a:rPr>
              <a:t>).</a:t>
            </a:r>
          </a:p>
          <a:p>
            <a:endParaRPr lang="fr-FR" i="1" dirty="0">
              <a:latin typeface="+mj-lt"/>
            </a:endParaRPr>
          </a:p>
          <a:p>
            <a:r>
              <a:rPr lang="fr-FR" i="1" dirty="0" smtClean="0">
                <a:latin typeface="+mj-lt"/>
              </a:rPr>
              <a:t>IDEE : </a:t>
            </a:r>
            <a:r>
              <a:rPr lang="fr-FR" i="1" dirty="0" err="1" smtClean="0">
                <a:latin typeface="+mj-lt"/>
              </a:rPr>
              <a:t>Dédinir</a:t>
            </a:r>
            <a:r>
              <a:rPr lang="fr-FR" i="1" dirty="0" smtClean="0">
                <a:latin typeface="+mj-lt"/>
              </a:rPr>
              <a:t> </a:t>
            </a:r>
            <a:r>
              <a:rPr lang="fr-FR" i="1" dirty="0"/>
              <a:t>un métalangage canonique qui peut décrire n'importe quelle interface utilisateur </a:t>
            </a:r>
            <a:r>
              <a:rPr lang="fr-FR" i="1" dirty="0" smtClean="0">
                <a:latin typeface="+mj-lt"/>
              </a:rPr>
              <a:t>indépendants </a:t>
            </a:r>
            <a:r>
              <a:rPr lang="fr-FR" i="1" dirty="0">
                <a:latin typeface="+mj-lt"/>
              </a:rPr>
              <a:t>des plateformes, qu'il s'agisse des plateformes actuelles ou futures.</a:t>
            </a:r>
          </a:p>
          <a:p>
            <a:endParaRPr lang="fr-FR" i="1" dirty="0" smtClean="0">
              <a:latin typeface="+mj-lt"/>
            </a:endParaRPr>
          </a:p>
          <a:p>
            <a:r>
              <a:rPr lang="fr-FR" i="1" dirty="0" smtClean="0">
                <a:latin typeface="+mj-lt"/>
              </a:rPr>
              <a:t>- </a:t>
            </a:r>
            <a:r>
              <a:rPr lang="fr-FR" i="1" dirty="0">
                <a:latin typeface="+mj-lt"/>
              </a:rPr>
              <a:t>interface de bureau, interface web, interface mobile, système embarqué, ou encore applications « voix ». </a:t>
            </a:r>
          </a:p>
          <a:p>
            <a:endParaRPr lang="fr-FR" i="1" dirty="0">
              <a:latin typeface="+mj-lt"/>
              <a:hlinkClick r:id="rId6"/>
            </a:endParaRPr>
          </a:p>
          <a:p>
            <a:endParaRPr lang="en-GB" b="0" dirty="0">
              <a:latin typeface="+mj-lt"/>
            </a:endParaRPr>
          </a:p>
          <a:p>
            <a:pPr algn="ctr"/>
            <a:endParaRPr lang="en-GB" dirty="0">
              <a:latin typeface="+mj-lt"/>
            </a:endParaRPr>
          </a:p>
        </p:txBody>
      </p:sp>
      <p:sp>
        <p:nvSpPr>
          <p:cNvPr id="45061" name="Rectangle 5"/>
          <p:cNvSpPr>
            <a:spLocks noChangeArrowheads="1"/>
          </p:cNvSpPr>
          <p:nvPr/>
        </p:nvSpPr>
        <p:spPr bwMode="auto">
          <a:xfrm>
            <a:off x="349250" y="1743075"/>
            <a:ext cx="3930650" cy="840230"/>
          </a:xfrm>
          <a:prstGeom prst="rect">
            <a:avLst/>
          </a:prstGeom>
          <a:solidFill>
            <a:schemeClr val="accent1">
              <a:lumMod val="40000"/>
              <a:lumOff val="60000"/>
            </a:schemeClr>
          </a:solidFill>
          <a:ln w="12700">
            <a:noFill/>
            <a:miter lim="800000"/>
            <a:headEnd type="none" w="sm" len="sm"/>
            <a:tailEnd type="none" w="sm" len="sm"/>
          </a:ln>
        </p:spPr>
        <p:txBody>
          <a:bodyPr>
            <a:spAutoFit/>
          </a:bodyPr>
          <a:lstStyle/>
          <a:p>
            <a:r>
              <a:rPr lang="en-GB" i="1" dirty="0">
                <a:hlinkClick r:id="rId6"/>
              </a:rPr>
              <a:t>UIML 1.0:</a:t>
            </a:r>
            <a:r>
              <a:rPr lang="en-GB" dirty="0"/>
              <a:t>  </a:t>
            </a:r>
            <a:r>
              <a:rPr lang="en-GB" dirty="0" err="1"/>
              <a:t>Décembre</a:t>
            </a:r>
            <a:r>
              <a:rPr lang="en-GB" dirty="0"/>
              <a:t> 1997 </a:t>
            </a:r>
            <a:endParaRPr lang="en-GB" dirty="0" smtClean="0"/>
          </a:p>
          <a:p>
            <a:r>
              <a:rPr lang="en-GB" i="1" dirty="0" smtClean="0">
                <a:hlinkClick r:id="rId7"/>
              </a:rPr>
              <a:t>UIML 3.1:</a:t>
            </a:r>
            <a:r>
              <a:rPr lang="en-GB" i="1" dirty="0" smtClean="0"/>
              <a:t> Mars 2004</a:t>
            </a:r>
            <a:r>
              <a:rPr lang="en-GB" dirty="0" smtClean="0"/>
              <a:t> </a:t>
            </a:r>
            <a:endParaRPr lang="en-GB" b="0" dirty="0" smtClean="0"/>
          </a:p>
          <a:p>
            <a:r>
              <a:rPr lang="fr-FR" dirty="0" smtClean="0">
                <a:hlinkClick r:id="rId8"/>
              </a:rPr>
              <a:t>http</a:t>
            </a:r>
            <a:r>
              <a:rPr lang="fr-FR" dirty="0">
                <a:hlinkClick r:id="rId8"/>
              </a:rPr>
              <a:t>://www.oasis-open.org</a:t>
            </a:r>
            <a:r>
              <a:rPr lang="fr-FR" dirty="0"/>
              <a:t>  UIML 4</a:t>
            </a:r>
          </a:p>
        </p:txBody>
      </p:sp>
      <p:sp>
        <p:nvSpPr>
          <p:cNvPr id="7" name="Croix 6"/>
          <p:cNvSpPr/>
          <p:nvPr/>
        </p:nvSpPr>
        <p:spPr>
          <a:xfrm>
            <a:off x="4648200" y="3305175"/>
            <a:ext cx="466725" cy="4381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02625" y="3410584"/>
            <a:ext cx="2890535" cy="341632"/>
          </a:xfrm>
          <a:prstGeom prst="rect">
            <a:avLst/>
          </a:prstGeom>
        </p:spPr>
        <p:txBody>
          <a:bodyPr wrap="none">
            <a:spAutoFit/>
          </a:bodyPr>
          <a:lstStyle/>
          <a:p>
            <a:r>
              <a:rPr lang="fr-FR" i="1" dirty="0"/>
              <a:t>Outils </a:t>
            </a:r>
            <a:r>
              <a:rPr lang="fr-FR" i="1" dirty="0" smtClean="0"/>
              <a:t>appelés </a:t>
            </a:r>
            <a:r>
              <a:rPr lang="fr-FR" i="1" dirty="0" err="1" smtClean="0"/>
              <a:t>renderers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54000"/>
            <a:ext cx="10312400" cy="842963"/>
          </a:xfrm>
        </p:spPr>
        <p:txBody>
          <a:bodyPr/>
          <a:lstStyle/>
          <a:p>
            <a:pPr eaLnBrk="1" hangingPunct="1"/>
            <a:r>
              <a:rPr lang="fr-FR" dirty="0" smtClean="0"/>
              <a:t>Exemple UIML</a:t>
            </a:r>
          </a:p>
        </p:txBody>
      </p:sp>
      <p:sp>
        <p:nvSpPr>
          <p:cNvPr id="46083" name="Rectangle 3"/>
          <p:cNvSpPr>
            <a:spLocks noGrp="1" noChangeArrowheads="1"/>
          </p:cNvSpPr>
          <p:nvPr>
            <p:ph type="body" idx="4294967295"/>
          </p:nvPr>
        </p:nvSpPr>
        <p:spPr>
          <a:xfrm>
            <a:off x="304800" y="1422400"/>
            <a:ext cx="5230813" cy="5380038"/>
          </a:xfrm>
          <a:ln>
            <a:solidFill>
              <a:schemeClr val="tx1"/>
            </a:solidFill>
          </a:ln>
        </p:spPr>
        <p:txBody>
          <a:bodyPr/>
          <a:lstStyle/>
          <a:p>
            <a:pPr eaLnBrk="1" hangingPunct="1">
              <a:lnSpc>
                <a:spcPct val="90000"/>
              </a:lnSpc>
              <a:buFont typeface="Monotype Sorts" pitchFamily="2" charset="2"/>
              <a:buNone/>
            </a:pPr>
            <a:endParaRPr lang="en-GB" smtClean="0">
              <a:solidFill>
                <a:srgbClr val="FF0000"/>
              </a:solidFill>
            </a:endParaRPr>
          </a:p>
          <a:p>
            <a:pPr lvl="1" eaLnBrk="1" hangingPunct="1">
              <a:lnSpc>
                <a:spcPct val="90000"/>
              </a:lnSpc>
            </a:pPr>
            <a:r>
              <a:rPr lang="en-GB" smtClean="0">
                <a:solidFill>
                  <a:srgbClr val="000000"/>
                </a:solidFill>
              </a:rPr>
              <a:t>« </a:t>
            </a:r>
            <a:r>
              <a:rPr lang="en-GB" smtClean="0">
                <a:solidFill>
                  <a:srgbClr val="FF0000"/>
                </a:solidFill>
              </a:rPr>
              <a:t>U</a:t>
            </a:r>
            <a:r>
              <a:rPr lang="en-GB" smtClean="0"/>
              <a:t>ser </a:t>
            </a:r>
            <a:r>
              <a:rPr lang="en-GB" smtClean="0">
                <a:solidFill>
                  <a:srgbClr val="FF0000"/>
                </a:solidFill>
              </a:rPr>
              <a:t>I</a:t>
            </a:r>
            <a:r>
              <a:rPr lang="en-GB" smtClean="0"/>
              <a:t>nterface </a:t>
            </a:r>
            <a:r>
              <a:rPr lang="en-GB" smtClean="0">
                <a:solidFill>
                  <a:srgbClr val="FF0000"/>
                </a:solidFill>
              </a:rPr>
              <a:t>M</a:t>
            </a:r>
            <a:r>
              <a:rPr lang="en-GB" smtClean="0"/>
              <a:t>arkup </a:t>
            </a:r>
            <a:r>
              <a:rPr lang="en-GB" smtClean="0">
                <a:solidFill>
                  <a:srgbClr val="FF0000"/>
                </a:solidFill>
              </a:rPr>
              <a:t>L</a:t>
            </a:r>
            <a:r>
              <a:rPr lang="en-GB" smtClean="0"/>
              <a:t>anguage »</a:t>
            </a:r>
          </a:p>
          <a:p>
            <a:pPr lvl="1" eaLnBrk="1" hangingPunct="1">
              <a:lnSpc>
                <a:spcPct val="90000"/>
              </a:lnSpc>
            </a:pPr>
            <a:r>
              <a:rPr lang="en-GB" smtClean="0"/>
              <a:t>Langage multi-interface (graphique, voix, ...)</a:t>
            </a:r>
          </a:p>
          <a:p>
            <a:pPr lvl="1" eaLnBrk="1" hangingPunct="1">
              <a:lnSpc>
                <a:spcPct val="90000"/>
              </a:lnSpc>
            </a:pPr>
            <a:r>
              <a:rPr lang="en-GB" smtClean="0"/>
              <a:t>Une norme : UIML (uiml.org)</a:t>
            </a:r>
          </a:p>
          <a:p>
            <a:pPr lvl="1" eaLnBrk="1" hangingPunct="1">
              <a:lnSpc>
                <a:spcPct val="90000"/>
              </a:lnSpc>
            </a:pPr>
            <a:r>
              <a:rPr lang="en-GB" smtClean="0"/>
              <a:t>Des implémentations ou « renderers »</a:t>
            </a:r>
          </a:p>
          <a:p>
            <a:pPr lvl="2" eaLnBrk="1" hangingPunct="1">
              <a:lnSpc>
                <a:spcPct val="90000"/>
              </a:lnSpc>
            </a:pPr>
            <a:r>
              <a:rPr lang="en-GB" smtClean="0">
                <a:solidFill>
                  <a:schemeClr val="tx2"/>
                </a:solidFill>
              </a:rPr>
              <a:t>Harmonia</a:t>
            </a:r>
            <a:r>
              <a:rPr lang="en-GB" smtClean="0"/>
              <a:t> : Awt/Swing, HTML, WML, VXML, ...</a:t>
            </a:r>
          </a:p>
          <a:p>
            <a:pPr lvl="2" eaLnBrk="1" hangingPunct="1">
              <a:lnSpc>
                <a:spcPct val="90000"/>
              </a:lnSpc>
            </a:pPr>
            <a:r>
              <a:rPr lang="en-GB" smtClean="0">
                <a:solidFill>
                  <a:schemeClr val="tx2"/>
                </a:solidFill>
              </a:rPr>
              <a:t>Rubico :</a:t>
            </a:r>
            <a:r>
              <a:rPr lang="en-GB" smtClean="0"/>
              <a:t> Visual Basic, GUI builder</a:t>
            </a:r>
          </a:p>
          <a:p>
            <a:pPr lvl="2" eaLnBrk="1" hangingPunct="1">
              <a:lnSpc>
                <a:spcPct val="90000"/>
              </a:lnSpc>
            </a:pPr>
            <a:r>
              <a:rPr lang="en-GB" smtClean="0">
                <a:solidFill>
                  <a:schemeClr val="tx2"/>
                </a:solidFill>
              </a:rPr>
              <a:t>TV Server, AG</a:t>
            </a:r>
            <a:r>
              <a:rPr lang="en-GB" smtClean="0"/>
              <a:t> : C++ for embedded systems</a:t>
            </a:r>
            <a:endParaRPr lang="fr-FR" smtClean="0"/>
          </a:p>
        </p:txBody>
      </p:sp>
      <p:sp>
        <p:nvSpPr>
          <p:cNvPr id="46084" name="Rectangle 4"/>
          <p:cNvSpPr>
            <a:spLocks noChangeArrowheads="1"/>
          </p:cNvSpPr>
          <p:nvPr/>
        </p:nvSpPr>
        <p:spPr bwMode="auto">
          <a:xfrm>
            <a:off x="5743575" y="2278063"/>
            <a:ext cx="5048250" cy="2320925"/>
          </a:xfrm>
          <a:prstGeom prst="rect">
            <a:avLst/>
          </a:prstGeom>
          <a:noFill/>
          <a:ln w="12700">
            <a:noFill/>
            <a:miter lim="800000"/>
            <a:headEnd type="none" w="sm" len="sm"/>
            <a:tailEnd type="none" w="sm" len="sm"/>
          </a:ln>
        </p:spPr>
        <p:txBody>
          <a:bodyPr>
            <a:spAutoFit/>
          </a:bodyPr>
          <a:lstStyle/>
          <a:p>
            <a:r>
              <a:rPr lang="en-GB" b="0" dirty="0"/>
              <a:t>Les 4 parties d'un document UIML</a:t>
            </a:r>
            <a:r>
              <a:rPr lang="en-GB" b="0" dirty="0">
                <a:solidFill>
                  <a:srgbClr val="000000"/>
                </a:solidFill>
              </a:rPr>
              <a:t>:</a:t>
            </a:r>
          </a:p>
          <a:p>
            <a:pPr lvl="1"/>
            <a:r>
              <a:rPr lang="en-GB" b="0" dirty="0">
                <a:solidFill>
                  <a:srgbClr val="CC6633"/>
                </a:solidFill>
              </a:rPr>
              <a:t>&lt;Head&gt;</a:t>
            </a:r>
            <a:r>
              <a:rPr lang="en-GB" b="0" dirty="0"/>
              <a:t> : metadata (author, date, version, ...)</a:t>
            </a:r>
          </a:p>
          <a:p>
            <a:pPr lvl="1"/>
            <a:r>
              <a:rPr lang="en-GB" b="0" dirty="0">
                <a:solidFill>
                  <a:srgbClr val="CC6633"/>
                </a:solidFill>
              </a:rPr>
              <a:t>&lt;Template&gt;</a:t>
            </a:r>
            <a:r>
              <a:rPr lang="en-GB" b="0" dirty="0"/>
              <a:t> : </a:t>
            </a:r>
            <a:r>
              <a:rPr lang="en-GB" b="0" dirty="0" err="1"/>
              <a:t>réutilisation</a:t>
            </a:r>
            <a:r>
              <a:rPr lang="en-GB" b="0" dirty="0"/>
              <a:t> de fragments</a:t>
            </a:r>
          </a:p>
          <a:p>
            <a:pPr lvl="1"/>
            <a:r>
              <a:rPr lang="en-GB" b="0" dirty="0">
                <a:solidFill>
                  <a:srgbClr val="CC6633"/>
                </a:solidFill>
              </a:rPr>
              <a:t>&lt;Interface&gt;</a:t>
            </a:r>
            <a:r>
              <a:rPr lang="en-GB" b="0" dirty="0"/>
              <a:t> : interface </a:t>
            </a:r>
            <a:r>
              <a:rPr lang="en-GB" b="0" dirty="0" err="1"/>
              <a:t>proprement</a:t>
            </a:r>
            <a:r>
              <a:rPr lang="en-GB" b="0" dirty="0"/>
              <a:t> </a:t>
            </a:r>
            <a:r>
              <a:rPr lang="en-GB" b="0" dirty="0" err="1"/>
              <a:t>dite</a:t>
            </a:r>
            <a:endParaRPr lang="en-GB" b="0" dirty="0"/>
          </a:p>
          <a:p>
            <a:pPr lvl="2"/>
            <a:r>
              <a:rPr lang="en-GB" b="0" dirty="0">
                <a:solidFill>
                  <a:srgbClr val="FF0000"/>
                </a:solidFill>
              </a:rPr>
              <a:t>&lt;Structure&gt;</a:t>
            </a:r>
            <a:r>
              <a:rPr lang="en-GB" b="0" dirty="0"/>
              <a:t> : </a:t>
            </a:r>
            <a:r>
              <a:rPr lang="en-GB" b="0" dirty="0" err="1"/>
              <a:t>arbre</a:t>
            </a:r>
            <a:r>
              <a:rPr lang="en-GB" b="0" dirty="0"/>
              <a:t> des « widgets »</a:t>
            </a:r>
          </a:p>
          <a:p>
            <a:pPr lvl="2"/>
            <a:r>
              <a:rPr lang="en-GB" b="0" dirty="0">
                <a:solidFill>
                  <a:srgbClr val="FF0000"/>
                </a:solidFill>
              </a:rPr>
              <a:t>&lt;Style&gt;</a:t>
            </a:r>
            <a:r>
              <a:rPr lang="en-GB" b="0" dirty="0"/>
              <a:t> : styles (</a:t>
            </a:r>
            <a:r>
              <a:rPr lang="en-GB" b="0" dirty="0" err="1"/>
              <a:t>propriétés</a:t>
            </a:r>
            <a:r>
              <a:rPr lang="en-GB" b="0" dirty="0"/>
              <a:t>) des widgets</a:t>
            </a:r>
          </a:p>
          <a:p>
            <a:pPr lvl="2"/>
            <a:r>
              <a:rPr lang="en-GB" b="0" dirty="0">
                <a:solidFill>
                  <a:srgbClr val="FF0000"/>
                </a:solidFill>
              </a:rPr>
              <a:t>&lt;Content&gt;</a:t>
            </a:r>
            <a:r>
              <a:rPr lang="en-GB" b="0" dirty="0"/>
              <a:t> : </a:t>
            </a:r>
            <a:r>
              <a:rPr lang="en-GB" b="0" dirty="0" err="1"/>
              <a:t>contenu</a:t>
            </a:r>
            <a:r>
              <a:rPr lang="en-GB" b="0" dirty="0"/>
              <a:t> (</a:t>
            </a:r>
            <a:r>
              <a:rPr lang="en-GB" b="0" dirty="0" err="1"/>
              <a:t>texte</a:t>
            </a:r>
            <a:r>
              <a:rPr lang="en-GB" b="0" dirty="0"/>
              <a:t>, image, son)</a:t>
            </a:r>
          </a:p>
          <a:p>
            <a:pPr lvl="2"/>
            <a:r>
              <a:rPr lang="en-GB" b="0" dirty="0">
                <a:solidFill>
                  <a:srgbClr val="FF0000"/>
                </a:solidFill>
              </a:rPr>
              <a:t>&lt;</a:t>
            </a:r>
            <a:r>
              <a:rPr lang="en-GB" b="0" dirty="0" err="1">
                <a:solidFill>
                  <a:srgbClr val="FF0000"/>
                </a:solidFill>
              </a:rPr>
              <a:t>Behavior</a:t>
            </a:r>
            <a:r>
              <a:rPr lang="en-GB" b="0" dirty="0">
                <a:solidFill>
                  <a:srgbClr val="FF0000"/>
                </a:solidFill>
              </a:rPr>
              <a:t>&gt;</a:t>
            </a:r>
            <a:r>
              <a:rPr lang="en-GB" b="0" dirty="0"/>
              <a:t> : objet / </a:t>
            </a:r>
            <a:r>
              <a:rPr lang="en-GB" b="0" dirty="0" err="1"/>
              <a:t>événement</a:t>
            </a:r>
            <a:r>
              <a:rPr lang="en-GB" b="0" dirty="0"/>
              <a:t> / action</a:t>
            </a:r>
          </a:p>
          <a:p>
            <a:pPr lvl="1"/>
            <a:r>
              <a:rPr lang="en-GB" b="0" dirty="0">
                <a:solidFill>
                  <a:srgbClr val="CC6633"/>
                </a:solidFill>
              </a:rPr>
              <a:t>&lt;Peers&gt;</a:t>
            </a:r>
            <a:r>
              <a:rPr lang="en-GB" b="0" dirty="0"/>
              <a:t> : mappings et liens </a:t>
            </a:r>
            <a:r>
              <a:rPr lang="en-GB" b="0" dirty="0" err="1"/>
              <a:t>vers</a:t>
            </a:r>
            <a:r>
              <a:rPr lang="en-GB" b="0" dirty="0"/>
              <a:t> </a:t>
            </a:r>
            <a:r>
              <a:rPr lang="en-GB" b="0" dirty="0" err="1"/>
              <a:t>l'extérieur</a:t>
            </a:r>
            <a:endParaRPr lang="fr-FR"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smtClean="0"/>
              <a:t>Quand les RIA sont inspirés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sz="quarter" idx="1"/>
          </p:nvPr>
        </p:nvSpPr>
        <p:spPr>
          <a:xfrm>
            <a:off x="217488" y="2200275"/>
            <a:ext cx="10079037" cy="5076825"/>
          </a:xfrm>
          <a:solidFill>
            <a:srgbClr val="FFFFFF">
              <a:alpha val="50000"/>
            </a:srgbClr>
          </a:solidFill>
        </p:spPr>
        <p:txBody>
          <a:bodyPr lIns="104994" tIns="54597" rIns="104994" bIns="54597" anchor="t">
            <a:normAutofit/>
          </a:bodyPr>
          <a:lstStyle/>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RIA = le meilleur du web et du "desktop"</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chemeClr val="tx1"/>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chemeClr val="tx1"/>
                </a:solidFill>
              </a:rPr>
              <a:t>RIA &amp; conception des interfaces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Séparer présentation - logique – données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Briques d'IHM réutilisables</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rgbClr val="FFFF99"/>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Nécessité d'installer un plugin dans le navigateur et forte concurrence sur les technologies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600" dirty="0">
                <a:solidFill>
                  <a:schemeClr val="tx1"/>
                </a:solidFill>
                <a:latin typeface="+mj-lt"/>
              </a:rPr>
              <a:t>Multiplication des technologies </a:t>
            </a:r>
            <a:r>
              <a:rPr lang="en-GB" sz="2600" dirty="0" err="1">
                <a:solidFill>
                  <a:schemeClr val="tx1"/>
                </a:solidFill>
                <a:latin typeface="+mj-lt"/>
              </a:rPr>
              <a:t>sur</a:t>
            </a:r>
            <a:r>
              <a:rPr lang="en-GB" sz="2600" dirty="0">
                <a:solidFill>
                  <a:schemeClr val="tx1"/>
                </a:solidFill>
                <a:latin typeface="+mj-lt"/>
              </a:rPr>
              <a:t> le </a:t>
            </a:r>
            <a:r>
              <a:rPr lang="en-GB" sz="2600" dirty="0" err="1">
                <a:solidFill>
                  <a:schemeClr val="tx1"/>
                </a:solidFill>
                <a:latin typeface="+mj-lt"/>
              </a:rPr>
              <a:t>poste</a:t>
            </a:r>
            <a:r>
              <a:rPr lang="en-GB" sz="2600" dirty="0">
                <a:solidFill>
                  <a:schemeClr val="tx1"/>
                </a:solidFill>
                <a:latin typeface="+mj-lt"/>
              </a:rPr>
              <a:t> de travail !</a:t>
            </a: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rgbClr val="FFFF99"/>
                </a:solidFill>
              </a:rPr>
              <a:t>...</a:t>
            </a:r>
          </a:p>
        </p:txBody>
      </p:sp>
      <p:sp>
        <p:nvSpPr>
          <p:cNvPr id="50179" name="Text Box 3"/>
          <p:cNvSpPr txBox="1">
            <a:spLocks noChangeArrowheads="1"/>
          </p:cNvSpPr>
          <p:nvPr/>
        </p:nvSpPr>
        <p:spPr bwMode="auto">
          <a:xfrm>
            <a:off x="0" y="0"/>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3700">
                <a:solidFill>
                  <a:srgbClr val="000000"/>
                </a:solidFill>
                <a:latin typeface="Comic Sans MS" pitchFamily="66" charset="0"/>
                <a:cs typeface="Lucida Sans Unicode" pitchFamily="34" charset="0"/>
              </a:rPr>
              <a:t>RIAs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sz="quarter" idx="1"/>
          </p:nvPr>
        </p:nvSpPr>
        <p:spPr>
          <a:xfrm>
            <a:off x="293688" y="1573213"/>
            <a:ext cx="11310937" cy="6367462"/>
          </a:xfrm>
          <a:solidFill>
            <a:srgbClr val="FFFFFF">
              <a:alpha val="50000"/>
            </a:srgbClr>
          </a:solidFill>
        </p:spPr>
        <p:txBody>
          <a:bodyPr lIns="104994" tIns="54597" rIns="104994" bIns="54597" anchor="t">
            <a:normAutofit/>
          </a:bodyPr>
          <a:lstStyle/>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smtClean="0"/>
              <a:t>AJAX : un ensemble de techno open source </a:t>
            </a:r>
            <a:r>
              <a:rPr lang="en-GB" sz="2400" dirty="0" err="1" smtClean="0"/>
              <a:t>éprouvées</a:t>
            </a:r>
            <a:endParaRPr lang="en-GB" sz="2400" dirty="0" smtClean="0"/>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Asynchronous </a:t>
            </a:r>
            <a:r>
              <a:rPr lang="en-GB" sz="2000" dirty="0" err="1">
                <a:solidFill>
                  <a:schemeClr val="tx1"/>
                </a:solidFill>
              </a:rPr>
              <a:t>Javascript</a:t>
            </a:r>
            <a:r>
              <a:rPr lang="en-GB" sz="2000" dirty="0">
                <a:solidFill>
                  <a:schemeClr val="tx1"/>
                </a:solidFill>
              </a:rPr>
              <a:t> And XML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Utilisation </a:t>
            </a:r>
            <a:r>
              <a:rPr lang="en-GB" sz="2000" dirty="0" err="1">
                <a:solidFill>
                  <a:schemeClr val="tx1"/>
                </a:solidFill>
              </a:rPr>
              <a:t>combinée</a:t>
            </a:r>
            <a:r>
              <a:rPr lang="en-GB" sz="2000" dirty="0">
                <a:solidFill>
                  <a:schemeClr val="tx1"/>
                </a:solidFill>
              </a:rPr>
              <a:t> nouvelle</a:t>
            </a:r>
          </a:p>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err="1" smtClean="0"/>
              <a:t>Autres</a:t>
            </a:r>
            <a:r>
              <a:rPr lang="en-GB" sz="2400" dirty="0" smtClean="0"/>
              <a:t> </a:t>
            </a:r>
            <a:r>
              <a:rPr lang="en-GB" sz="2400" dirty="0" err="1" smtClean="0"/>
              <a:t>offres</a:t>
            </a:r>
            <a:r>
              <a:rPr lang="en-GB" sz="2400" dirty="0" smtClean="0"/>
              <a: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Adobe Flex (2004) : </a:t>
            </a:r>
            <a:br>
              <a:rPr lang="en-GB" sz="2000" dirty="0">
                <a:solidFill>
                  <a:schemeClr val="tx1"/>
                </a:solidFill>
              </a:rPr>
            </a:br>
            <a:r>
              <a:rPr lang="en-GB" sz="2000" dirty="0">
                <a:solidFill>
                  <a:schemeClr val="tx1"/>
                </a:solidFill>
              </a:rPr>
              <a:t>http://www.adobe.com/support/documentation/en/flex/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Microsoft </a:t>
            </a:r>
            <a:r>
              <a:rPr lang="en-GB" sz="2000" dirty="0" err="1">
                <a:solidFill>
                  <a:schemeClr val="tx1"/>
                </a:solidFill>
              </a:rPr>
              <a:t>Silverlight</a:t>
            </a:r>
            <a:r>
              <a:rPr lang="en-GB" sz="2000" dirty="0">
                <a:solidFill>
                  <a:schemeClr val="tx1"/>
                </a:solidFill>
              </a:rPr>
              <a:t> (2006) : http://www.silverlight.net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Sun </a:t>
            </a:r>
            <a:r>
              <a:rPr lang="en-GB" sz="2000" dirty="0" err="1">
                <a:solidFill>
                  <a:schemeClr val="tx1"/>
                </a:solidFill>
              </a:rPr>
              <a:t>JavaFX</a:t>
            </a:r>
            <a:r>
              <a:rPr lang="en-GB" sz="2000" dirty="0">
                <a:solidFill>
                  <a:schemeClr val="tx1"/>
                </a:solidFill>
              </a:rPr>
              <a:t> (2008) :</a:t>
            </a:r>
            <a:br>
              <a:rPr lang="en-GB" sz="2000" dirty="0">
                <a:solidFill>
                  <a:schemeClr val="tx1"/>
                </a:solidFill>
              </a:rPr>
            </a:br>
            <a:r>
              <a:rPr lang="en-GB" sz="2000" dirty="0">
                <a:solidFill>
                  <a:schemeClr val="tx1"/>
                </a:solidFill>
              </a:rPr>
              <a:t>http://www.javafx.com/</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Mozilla XUL (XML User Interface Language)</a:t>
            </a:r>
            <a:br>
              <a:rPr lang="en-GB" sz="2000" dirty="0">
                <a:solidFill>
                  <a:schemeClr val="tx1"/>
                </a:solidFill>
              </a:rPr>
            </a:br>
            <a:r>
              <a:rPr lang="en-GB" sz="2000" dirty="0">
                <a:solidFill>
                  <a:schemeClr val="tx1"/>
                </a:solidFill>
              </a:rPr>
              <a:t>http://www.mozilla.org/projects/xul/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 </a:t>
            </a:r>
          </a:p>
        </p:txBody>
      </p:sp>
      <p:sp>
        <p:nvSpPr>
          <p:cNvPr id="51203" name="Text Box 3"/>
          <p:cNvSpPr txBox="1">
            <a:spLocks noChangeArrowheads="1"/>
          </p:cNvSpPr>
          <p:nvPr/>
        </p:nvSpPr>
        <p:spPr bwMode="auto">
          <a:xfrm>
            <a:off x="0" y="142875"/>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en-GB" sz="3700" dirty="0">
                <a:solidFill>
                  <a:srgbClr val="000000"/>
                </a:solidFill>
                <a:latin typeface="Comic Sans MS" pitchFamily="66" charset="0"/>
                <a:cs typeface="Lucida Sans Unicode" pitchFamily="34" charset="0"/>
              </a:rPr>
              <a:t>Solutions RIAs </a:t>
            </a:r>
            <a:r>
              <a:rPr lang="en-GB" sz="3700" dirty="0" err="1">
                <a:solidFill>
                  <a:srgbClr val="000000"/>
                </a:solidFill>
                <a:latin typeface="Comic Sans MS" pitchFamily="66" charset="0"/>
                <a:cs typeface="Lucida Sans Unicode" pitchFamily="34" charset="0"/>
              </a:rPr>
              <a:t>disponibles</a:t>
            </a:r>
            <a:endParaRPr lang="en-GB" sz="3700" dirty="0">
              <a:solidFill>
                <a:srgbClr val="000000"/>
              </a:solidFill>
              <a:latin typeface="Comic Sans MS" pitchFamily="66" charset="0"/>
              <a:cs typeface="Lucida Sans Unicode" pitchFamily="34" charset="0"/>
            </a:endParaRPr>
          </a:p>
        </p:txBody>
      </p:sp>
      <p:pic>
        <p:nvPicPr>
          <p:cNvPr id="836612" name="Picture 4"/>
          <p:cNvPicPr>
            <a:picLocks noChangeAspect="1" noChangeArrowheads="1"/>
          </p:cNvPicPr>
          <p:nvPr/>
        </p:nvPicPr>
        <p:blipFill>
          <a:blip r:embed="rId3" cstate="print"/>
          <a:srcRect/>
          <a:stretch>
            <a:fillRect/>
          </a:stretch>
        </p:blipFill>
        <p:spPr bwMode="auto">
          <a:xfrm>
            <a:off x="7699375" y="5124450"/>
            <a:ext cx="3033713" cy="1690688"/>
          </a:xfrm>
          <a:prstGeom prst="rect">
            <a:avLst/>
          </a:prstGeom>
          <a:noFill/>
          <a:ln w="36000">
            <a:solidFill>
              <a:srgbClr val="000000"/>
            </a:solidFill>
            <a:round/>
            <a:headEnd/>
            <a:tailEnd/>
          </a:ln>
          <a:effectLst>
            <a:outerShdw dist="152735" dir="2700000" algn="ctr" rotWithShape="0">
              <a:srgbClr val="808080"/>
            </a:outerShdw>
          </a:effectLst>
        </p:spPr>
      </p:pic>
      <p:sp>
        <p:nvSpPr>
          <p:cNvPr id="51205" name="Text Box 5"/>
          <p:cNvSpPr txBox="1">
            <a:spLocks noChangeArrowheads="1"/>
          </p:cNvSpPr>
          <p:nvPr/>
        </p:nvSpPr>
        <p:spPr bwMode="auto">
          <a:xfrm>
            <a:off x="7621588" y="6959600"/>
            <a:ext cx="3427412" cy="439738"/>
          </a:xfrm>
          <a:prstGeom prst="rect">
            <a:avLst/>
          </a:prstGeom>
          <a:noFill/>
          <a:ln w="9525">
            <a:noFill/>
            <a:round/>
            <a:headEnd/>
            <a:tailEnd/>
          </a:ln>
        </p:spPr>
        <p:txBody>
          <a:bodyPr lIns="104994" tIns="52497" rIns="104994" bIns="52497"/>
          <a:lstStyle/>
          <a:p>
            <a:pPr defTabSz="523875" eaLnBrk="1" hangingPunct="1">
              <a:lnSpc>
                <a:spcPct val="100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1900">
                <a:solidFill>
                  <a:srgbClr val="0000FF"/>
                </a:solidFill>
                <a:latin typeface="Comic Sans MS" pitchFamily="66" charset="0"/>
                <a:cs typeface="Arial" pitchFamily="34" charset="0"/>
              </a:rPr>
              <a:t>Source : Google Insights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dirty="0" smtClean="0"/>
              <a:t>Les solutions sur mobile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smtClean="0">
                <a:solidFill>
                  <a:srgbClr val="7B9899"/>
                </a:solidFill>
              </a:rPr>
              <a:t>Exigence des supports mobiles</a:t>
            </a:r>
          </a:p>
        </p:txBody>
      </p:sp>
      <p:sp>
        <p:nvSpPr>
          <p:cNvPr id="52227" name="Rectangle 3"/>
          <p:cNvSpPr>
            <a:spLocks noGrp="1" noChangeArrowheads="1"/>
          </p:cNvSpPr>
          <p:nvPr>
            <p:ph sz="quarter" idx="1"/>
          </p:nvPr>
        </p:nvSpPr>
        <p:spPr/>
        <p:txBody>
          <a:bodyPr/>
          <a:lstStyle/>
          <a:p>
            <a:pPr eaLnBrk="1" hangingPunct="1"/>
            <a:r>
              <a:rPr lang="fr-FR" dirty="0" smtClean="0"/>
              <a:t>Illustration des besoins en entreprise pour la téléphonie</a:t>
            </a:r>
          </a:p>
          <a:p>
            <a:pPr lvl="1" eaLnBrk="1" hangingPunct="1">
              <a:lnSpc>
                <a:spcPct val="90000"/>
              </a:lnSpc>
            </a:pPr>
            <a:endParaRPr lang="fr-FR" sz="2200" dirty="0" smtClean="0"/>
          </a:p>
          <a:p>
            <a:pPr lvl="1" eaLnBrk="1" hangingPunct="1">
              <a:lnSpc>
                <a:spcPct val="90000"/>
              </a:lnSpc>
            </a:pPr>
            <a:r>
              <a:rPr lang="fr-FR" sz="2200" dirty="0" smtClean="0"/>
              <a:t>Le développement rapide des nouveaux modèles de téléphones portables pose le problème de</a:t>
            </a:r>
          </a:p>
          <a:p>
            <a:pPr lvl="2" eaLnBrk="1" hangingPunct="1">
              <a:lnSpc>
                <a:spcPct val="90000"/>
              </a:lnSpc>
            </a:pPr>
            <a:r>
              <a:rPr lang="fr-FR" sz="1900" dirty="0" smtClean="0"/>
              <a:t>faciliter l’implémentation de nouvelles solutions logicielles et </a:t>
            </a:r>
          </a:p>
          <a:p>
            <a:pPr lvl="2" eaLnBrk="1" hangingPunct="1">
              <a:lnSpc>
                <a:spcPct val="90000"/>
              </a:lnSpc>
            </a:pPr>
            <a:r>
              <a:rPr lang="fr-FR" sz="1900" dirty="0" smtClean="0"/>
              <a:t> créer des interfaces utilisateurs. </a:t>
            </a:r>
          </a:p>
          <a:p>
            <a:pPr lvl="2" eaLnBrk="1" hangingPunct="1">
              <a:lnSpc>
                <a:spcPct val="90000"/>
              </a:lnSpc>
            </a:pPr>
            <a:endParaRPr lang="fr-FR" sz="1900" dirty="0" smtClean="0"/>
          </a:p>
          <a:p>
            <a:pPr lvl="1" eaLnBrk="1" hangingPunct="1">
              <a:lnSpc>
                <a:spcPct val="90000"/>
              </a:lnSpc>
            </a:pPr>
            <a:r>
              <a:rPr lang="fr-FR" sz="2200" dirty="0" smtClean="0"/>
              <a:t>La différence entre d’une plateforme de téléphone à l’autre pose les problèmes de </a:t>
            </a:r>
          </a:p>
          <a:p>
            <a:pPr lvl="2" eaLnBrk="1" hangingPunct="1">
              <a:lnSpc>
                <a:spcPct val="90000"/>
              </a:lnSpc>
            </a:pPr>
            <a:r>
              <a:rPr lang="fr-FR" sz="2000" dirty="0" smtClean="0"/>
              <a:t>réutiliser les développements</a:t>
            </a:r>
            <a:endParaRPr lang="fr-FR" sz="1900" dirty="0" smtClean="0"/>
          </a:p>
          <a:p>
            <a:pPr lvl="2" eaLnBrk="1" hangingPunct="1">
              <a:lnSpc>
                <a:spcPct val="90000"/>
              </a:lnSpc>
            </a:pPr>
            <a:r>
              <a:rPr lang="fr-FR" sz="2200" dirty="0" smtClean="0"/>
              <a:t>développer des variantes des produits plus rapidement.</a:t>
            </a:r>
          </a:p>
          <a:p>
            <a:pPr lvl="1" eaLnBrk="1" hangingPunct="1">
              <a:buNone/>
            </a:pPr>
            <a:endParaRPr lang="fr-FR" dirty="0" smtClean="0"/>
          </a:p>
          <a:p>
            <a:pPr eaLnBrk="1" hangingPunct="1"/>
            <a:r>
              <a:rPr lang="fr-FR" dirty="0" smtClean="0"/>
              <a:t>Exemple d’Open Plug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dirty="0" smtClean="0">
                <a:solidFill>
                  <a:srgbClr val="7B9899"/>
                </a:solidFill>
              </a:rPr>
              <a:t>Open Plug Suite et Open Plus Studio</a:t>
            </a:r>
            <a:endParaRPr lang="fr-FR" dirty="0" smtClean="0">
              <a:solidFill>
                <a:srgbClr val="7B9899"/>
              </a:solidFill>
            </a:endParaRPr>
          </a:p>
        </p:txBody>
      </p:sp>
      <p:sp>
        <p:nvSpPr>
          <p:cNvPr id="53251" name="Rectangle 3"/>
          <p:cNvSpPr>
            <a:spLocks noGrp="1" noChangeArrowheads="1"/>
          </p:cNvSpPr>
          <p:nvPr>
            <p:ph sz="quarter" idx="1"/>
          </p:nvPr>
        </p:nvSpPr>
        <p:spPr/>
        <p:txBody>
          <a:bodyPr/>
          <a:lstStyle/>
          <a:p>
            <a:pPr eaLnBrk="1" hangingPunct="1">
              <a:lnSpc>
                <a:spcPct val="90000"/>
              </a:lnSpc>
            </a:pPr>
            <a:r>
              <a:rPr lang="fr-FR" sz="2600" dirty="0" smtClean="0"/>
              <a:t>Open-Plug </a:t>
            </a:r>
            <a:r>
              <a:rPr lang="fr-FR" sz="2600" dirty="0" smtClean="0"/>
              <a:t>: http://www.openplug.com/</a:t>
            </a:r>
            <a:endParaRPr lang="fr-FR" sz="2600" dirty="0" smtClean="0"/>
          </a:p>
          <a:p>
            <a:pPr lvl="1" eaLnBrk="1" hangingPunct="1">
              <a:lnSpc>
                <a:spcPct val="90000"/>
              </a:lnSpc>
            </a:pPr>
            <a:r>
              <a:rPr lang="fr-FR" sz="2200" dirty="0" smtClean="0"/>
              <a:t>Créateur d’ELIPS </a:t>
            </a:r>
          </a:p>
          <a:p>
            <a:pPr lvl="1" eaLnBrk="1" hangingPunct="1">
              <a:lnSpc>
                <a:spcPct val="90000"/>
              </a:lnSpc>
            </a:pPr>
            <a:r>
              <a:rPr lang="fr-FR" sz="2200" dirty="0" smtClean="0"/>
              <a:t>Créée en 2002, Open-Plug est basée à Sophia-Antipolis.  Open-Plug est membre de la Fondation </a:t>
            </a:r>
            <a:r>
              <a:rPr lang="fr-FR" sz="2200" dirty="0" err="1" smtClean="0"/>
              <a:t>LiMo</a:t>
            </a:r>
            <a:r>
              <a:rPr lang="fr-FR" sz="2200" dirty="0" smtClean="0"/>
              <a:t> (Linux Mobile </a:t>
            </a:r>
            <a:r>
              <a:rPr lang="fr-FR" sz="2200" dirty="0" err="1" smtClean="0"/>
              <a:t>Foundation</a:t>
            </a:r>
            <a:r>
              <a:rPr lang="fr-FR" sz="2200" dirty="0" smtClean="0"/>
              <a:t>). </a:t>
            </a:r>
          </a:p>
          <a:p>
            <a:pPr lvl="1" eaLnBrk="1" hangingPunct="1">
              <a:lnSpc>
                <a:spcPct val="90000"/>
              </a:lnSpc>
            </a:pPr>
            <a:r>
              <a:rPr lang="fr-FR" sz="2200" dirty="0" smtClean="0"/>
              <a:t>Fruit de 5 ans de R&amp;D et a fait l’objet de dépôts de brevets</a:t>
            </a:r>
            <a:r>
              <a:rPr lang="fr-FR" sz="2200" dirty="0" smtClean="0"/>
              <a:t>.</a:t>
            </a:r>
          </a:p>
          <a:p>
            <a:pPr lvl="1" eaLnBrk="1" hangingPunct="1">
              <a:lnSpc>
                <a:spcPct val="90000"/>
              </a:lnSpc>
            </a:pPr>
            <a:r>
              <a:rPr lang="en-US" sz="2400" dirty="0" smtClean="0">
                <a:hlinkClick r:id="rId2" action="ppaction://hlinkfile"/>
              </a:rPr>
              <a:t>Alcatel-Lucent </a:t>
            </a:r>
            <a:r>
              <a:rPr lang="en-US" sz="2400" dirty="0" err="1" smtClean="0">
                <a:hlinkClick r:id="rId2" action="ppaction://hlinkfile"/>
              </a:rPr>
              <a:t>rachète</a:t>
            </a:r>
            <a:r>
              <a:rPr lang="en-US" sz="2400" dirty="0" smtClean="0">
                <a:hlinkClick r:id="rId2" action="ppaction://hlinkfile"/>
              </a:rPr>
              <a:t> </a:t>
            </a:r>
            <a:r>
              <a:rPr lang="en-US" sz="2400" dirty="0" err="1" smtClean="0">
                <a:hlinkClick r:id="rId2" action="ppaction://hlinkfile"/>
              </a:rPr>
              <a:t>OpenPlug</a:t>
            </a:r>
            <a:r>
              <a:rPr lang="en-US" sz="2400" dirty="0" smtClean="0"/>
              <a:t> </a:t>
            </a:r>
            <a:r>
              <a:rPr lang="en-US" sz="2400" dirty="0" smtClean="0"/>
              <a:t>en 2010</a:t>
            </a:r>
            <a:endParaRPr lang="fr-FR" sz="2200" dirty="0" smtClean="0"/>
          </a:p>
          <a:p>
            <a:pPr lvl="1" eaLnBrk="1" hangingPunct="1">
              <a:lnSpc>
                <a:spcPct val="90000"/>
              </a:lnSpc>
            </a:pPr>
            <a:endParaRPr lang="fr-FR" sz="2200" dirty="0" smtClean="0"/>
          </a:p>
          <a:p>
            <a:pPr eaLnBrk="1" hangingPunct="1">
              <a:lnSpc>
                <a:spcPct val="90000"/>
              </a:lnSpc>
            </a:pPr>
            <a:r>
              <a:rPr lang="fr-FR" sz="2600" dirty="0" smtClean="0"/>
              <a:t>ELIPS est intégré à la suite Open Plug</a:t>
            </a:r>
            <a:endParaRPr lang="fr-FR" sz="2600" dirty="0" smtClean="0"/>
          </a:p>
          <a:p>
            <a:pPr lvl="1" eaLnBrk="1" hangingPunct="1">
              <a:lnSpc>
                <a:spcPct val="90000"/>
              </a:lnSpc>
            </a:pPr>
            <a:r>
              <a:rPr lang="fr-FR" sz="2200" dirty="0" smtClean="0"/>
              <a:t>environnement ouvert de développement (Framework) de téléphones portables grand public. CELIPS permet aux éditeurs de logiciels, aux fabricants de téléphones et aux opérateurs de téléphonie mobile de créer et de déployer des applications mobiles, des interfaces utilisateurs riches et des solutions logicielles. </a:t>
            </a:r>
          </a:p>
          <a:p>
            <a:pPr lvl="1" eaLnBrk="1" hangingPunct="1">
              <a:lnSpc>
                <a:spcPct val="90000"/>
              </a:lnSpc>
            </a:pPr>
            <a:endParaRPr lang="fr-FR" sz="2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smtClean="0"/>
              <a:t>Quand les chercheurs s’en mêlent…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en présence</a:t>
            </a:r>
          </a:p>
        </p:txBody>
      </p:sp>
      <p:sp>
        <p:nvSpPr>
          <p:cNvPr id="55299" name="Rectangle 3"/>
          <p:cNvSpPr>
            <a:spLocks noGrp="1" noChangeArrowheads="1"/>
          </p:cNvSpPr>
          <p:nvPr>
            <p:ph type="body" idx="4294967295"/>
          </p:nvPr>
        </p:nvSpPr>
        <p:spPr>
          <a:xfrm>
            <a:off x="285750" y="1179513"/>
            <a:ext cx="10312400" cy="5110162"/>
          </a:xfrm>
        </p:spPr>
        <p:txBody>
          <a:bodyPr/>
          <a:lstStyle/>
          <a:p>
            <a:pPr eaLnBrk="1" hangingPunct="1">
              <a:lnSpc>
                <a:spcPct val="80000"/>
              </a:lnSpc>
            </a:pPr>
            <a:r>
              <a:rPr lang="fr-FR" sz="2800" dirty="0" smtClean="0"/>
              <a:t>Equipe IIHM Laboratoire IMAG à Grenoble</a:t>
            </a:r>
          </a:p>
          <a:p>
            <a:pPr marL="742950" lvl="1" indent="-285750" eaLnBrk="1" hangingPunct="1">
              <a:lnSpc>
                <a:spcPct val="80000"/>
              </a:lnSpc>
            </a:pPr>
            <a:r>
              <a:rPr lang="fr-FR" sz="2400" dirty="0" err="1" smtClean="0"/>
              <a:t>Gaelle</a:t>
            </a:r>
            <a:r>
              <a:rPr lang="fr-FR" sz="2400" dirty="0" smtClean="0"/>
              <a:t> </a:t>
            </a:r>
            <a:r>
              <a:rPr lang="fr-FR" sz="2400" dirty="0" err="1" smtClean="0"/>
              <a:t>Calvary</a:t>
            </a:r>
            <a:r>
              <a:rPr lang="fr-FR" sz="2400" dirty="0" smtClean="0"/>
              <a:t> &amp; </a:t>
            </a:r>
            <a:r>
              <a:rPr lang="fr-FR" sz="2400" dirty="0" err="1" smtClean="0"/>
              <a:t>Joelle</a:t>
            </a:r>
            <a:r>
              <a:rPr lang="fr-FR" sz="2400" dirty="0" smtClean="0"/>
              <a:t> </a:t>
            </a:r>
            <a:r>
              <a:rPr lang="fr-FR" sz="2400" dirty="0" err="1" smtClean="0"/>
              <a:t>Coutaz</a:t>
            </a:r>
            <a:r>
              <a:rPr lang="fr-FR" sz="2400" dirty="0" smtClean="0"/>
              <a:t>  </a:t>
            </a:r>
            <a:r>
              <a:rPr lang="fr-FR" sz="2400" dirty="0" smtClean="0">
                <a:solidFill>
                  <a:srgbClr val="00B0F0"/>
                </a:solidFill>
                <a:hlinkClick r:id="rId2"/>
              </a:rPr>
              <a:t>http://iihm.imag.fr/publication/</a:t>
            </a:r>
            <a:r>
              <a:rPr lang="fr-FR" sz="2400" dirty="0" smtClean="0">
                <a:solidFill>
                  <a:srgbClr val="00B0F0"/>
                </a:solidFill>
              </a:rPr>
              <a:t> </a:t>
            </a:r>
          </a:p>
          <a:p>
            <a:pPr eaLnBrk="1" hangingPunct="1">
              <a:lnSpc>
                <a:spcPct val="80000"/>
              </a:lnSpc>
            </a:pPr>
            <a:r>
              <a:rPr lang="fr-FR" sz="2800" dirty="0" smtClean="0"/>
              <a:t>Equipe RAINBOW Laboratoire I3S à Sophia Antipolis</a:t>
            </a:r>
          </a:p>
          <a:p>
            <a:pPr marL="742950" lvl="1" indent="-285750" eaLnBrk="1" hangingPunct="1">
              <a:lnSpc>
                <a:spcPct val="80000"/>
              </a:lnSpc>
            </a:pPr>
            <a:r>
              <a:rPr lang="fr-FR" sz="2400" dirty="0" smtClean="0"/>
              <a:t>Michel </a:t>
            </a:r>
            <a:r>
              <a:rPr lang="fr-FR" sz="2400" dirty="0" err="1" smtClean="0"/>
              <a:t>Riveill</a:t>
            </a:r>
            <a:r>
              <a:rPr lang="fr-FR" sz="2400" dirty="0" smtClean="0"/>
              <a:t> &amp; Philippe </a:t>
            </a:r>
            <a:r>
              <a:rPr lang="fr-FR" sz="2400" dirty="0" err="1" smtClean="0"/>
              <a:t>Renevier</a:t>
            </a:r>
            <a:r>
              <a:rPr lang="fr-FR" sz="2400" dirty="0" smtClean="0"/>
              <a:t> &amp; Audrey </a:t>
            </a:r>
            <a:r>
              <a:rPr lang="fr-FR" sz="2400" dirty="0" err="1" smtClean="0"/>
              <a:t>Occello</a:t>
            </a:r>
            <a:r>
              <a:rPr lang="fr-FR" sz="2400" dirty="0" smtClean="0"/>
              <a:t> &amp; Anne Marie </a:t>
            </a:r>
            <a:r>
              <a:rPr lang="fr-FR" sz="2400" dirty="0" err="1" smtClean="0"/>
              <a:t>Dery</a:t>
            </a:r>
            <a:r>
              <a:rPr lang="fr-FR" sz="2400" dirty="0" smtClean="0"/>
              <a:t>  </a:t>
            </a:r>
            <a:r>
              <a:rPr lang="fr-FR" sz="2400" dirty="0" smtClean="0">
                <a:solidFill>
                  <a:srgbClr val="00B0F0"/>
                </a:solidFill>
                <a:hlinkClick r:id="rId3"/>
              </a:rPr>
              <a:t>http://atelierihm.polytech.unice.fr/bibliographie/</a:t>
            </a:r>
            <a:r>
              <a:rPr lang="fr-FR" sz="2400" dirty="0" smtClean="0">
                <a:solidFill>
                  <a:srgbClr val="00B0F0"/>
                </a:solidFill>
              </a:rPr>
              <a:t> </a:t>
            </a:r>
          </a:p>
          <a:p>
            <a:pPr eaLnBrk="1" hangingPunct="1">
              <a:lnSpc>
                <a:spcPct val="80000"/>
              </a:lnSpc>
            </a:pPr>
            <a:r>
              <a:rPr lang="fr-FR" sz="2800" dirty="0" smtClean="0"/>
              <a:t>Laboratoire HIIS à l’université de Pise</a:t>
            </a:r>
          </a:p>
          <a:p>
            <a:pPr marL="742950" lvl="1" indent="-285750" eaLnBrk="1" hangingPunct="1">
              <a:lnSpc>
                <a:spcPct val="80000"/>
              </a:lnSpc>
            </a:pPr>
            <a:r>
              <a:rPr lang="fr-FR" sz="2400" dirty="0" smtClean="0"/>
              <a:t>Fabio </a:t>
            </a:r>
            <a:r>
              <a:rPr lang="fr-FR" sz="2400" dirty="0" err="1" smtClean="0"/>
              <a:t>Paterno</a:t>
            </a:r>
            <a:r>
              <a:rPr lang="fr-FR" sz="2400" dirty="0" smtClean="0"/>
              <a:t>  </a:t>
            </a:r>
            <a:r>
              <a:rPr lang="fr-FR" sz="2400" dirty="0" smtClean="0">
                <a:hlinkClick r:id="rId4"/>
              </a:rPr>
              <a:t>http://hiis.isti.cnr.it/publications.php</a:t>
            </a:r>
            <a:endParaRPr lang="fr-FR" sz="2400" dirty="0" smtClean="0"/>
          </a:p>
          <a:p>
            <a:pPr eaLnBrk="1" hangingPunct="1">
              <a:lnSpc>
                <a:spcPct val="80000"/>
              </a:lnSpc>
            </a:pPr>
            <a:r>
              <a:rPr lang="fr-FR" sz="3200" dirty="0" smtClean="0"/>
              <a:t>Laboratoire CHI Université catholique de Louvain</a:t>
            </a:r>
          </a:p>
          <a:p>
            <a:pPr lvl="1" eaLnBrk="1" hangingPunct="1">
              <a:lnSpc>
                <a:spcPct val="80000"/>
              </a:lnSpc>
            </a:pPr>
            <a:r>
              <a:rPr lang="fr-FR" sz="2400" dirty="0" smtClean="0"/>
              <a:t>Jean </a:t>
            </a:r>
            <a:r>
              <a:rPr lang="fr-FR" sz="2400" dirty="0" err="1" smtClean="0"/>
              <a:t>Vanderdonckt</a:t>
            </a:r>
            <a:endParaRPr lang="fr-FR" sz="2400" dirty="0" smtClean="0"/>
          </a:p>
          <a:p>
            <a:pPr lvl="1" eaLnBrk="1" hangingPunct="1">
              <a:lnSpc>
                <a:spcPct val="80000"/>
              </a:lnSpc>
            </a:pPr>
            <a:r>
              <a:rPr lang="fr-FR" sz="2400" dirty="0" smtClean="0">
                <a:solidFill>
                  <a:srgbClr val="00B0F0"/>
                </a:solidFill>
                <a:hlinkClick r:id="rId5"/>
              </a:rPr>
              <a:t>http://uclouvain.academia.edu/JeanVanderdonckt/Papers</a:t>
            </a:r>
            <a:r>
              <a:rPr lang="fr-FR" sz="2400" dirty="0" smtClean="0">
                <a:solidFill>
                  <a:srgbClr val="00B0F0"/>
                </a:solidFill>
              </a:rPr>
              <a:t> </a:t>
            </a:r>
          </a:p>
          <a:p>
            <a:pPr eaLnBrk="1" hangingPunct="1">
              <a:lnSpc>
                <a:spcPct val="80000"/>
              </a:lnSpc>
            </a:pPr>
            <a:r>
              <a:rPr lang="fr-FR" sz="3200" dirty="0" smtClean="0"/>
              <a:t>Equipe IHM au Université de Valencienne</a:t>
            </a:r>
          </a:p>
          <a:p>
            <a:pPr marL="742950" lvl="1" indent="-285750" eaLnBrk="1" hangingPunct="1">
              <a:lnSpc>
                <a:spcPct val="80000"/>
              </a:lnSpc>
            </a:pPr>
            <a:r>
              <a:rPr lang="fr-FR" sz="2400" dirty="0" smtClean="0"/>
              <a:t>Anas Hariri &amp; Sophie </a:t>
            </a:r>
            <a:r>
              <a:rPr lang="fr-FR" sz="2400" dirty="0" err="1" smtClean="0"/>
              <a:t>Lepreux</a:t>
            </a:r>
            <a:r>
              <a:rPr lang="fr-FR" sz="2400" dirty="0" smtClean="0"/>
              <a:t> &amp; Christophe </a:t>
            </a:r>
            <a:r>
              <a:rPr lang="fr-FR" sz="2400" dirty="0" err="1" smtClean="0"/>
              <a:t>Kolski</a:t>
            </a:r>
            <a:endParaRPr lang="fr-FR" sz="2400" dirty="0" smtClean="0"/>
          </a:p>
          <a:p>
            <a:pPr marL="742950" lvl="1" indent="-285750" eaLnBrk="1" hangingPunct="1">
              <a:lnSpc>
                <a:spcPct val="80000"/>
              </a:lnSpc>
              <a:buNone/>
            </a:pPr>
            <a:r>
              <a:rPr lang="fr-FR" sz="2400" dirty="0" smtClean="0">
                <a:solidFill>
                  <a:srgbClr val="00B0F0"/>
                </a:solidFill>
                <a:hlinkClick r:id="rId6"/>
              </a:rPr>
              <a:t>http://www.univ-valenciennes.fr/LAMIH-intra/site/commun/_gestion/publis/recherche/resultat.php?id_perso=97&amp;langue=lang_fr</a:t>
            </a:r>
            <a:r>
              <a:rPr lang="fr-FR" sz="2400" dirty="0" smtClean="0">
                <a:solidFill>
                  <a:srgbClr val="00B0F0"/>
                </a:solidFill>
              </a:rPr>
              <a:t> </a:t>
            </a:r>
            <a:endParaRPr lang="fr-FR" sz="2800" dirty="0" smtClean="0"/>
          </a:p>
          <a:p>
            <a:pPr eaLnBrk="1" hangingPunct="1"/>
            <a:endParaRPr lang="fr-FR" dirty="0" smtClean="0"/>
          </a:p>
          <a:p>
            <a:pPr eaLnBrk="1" hangingPunct="1"/>
            <a:endParaRPr lang="fr-FR" dirty="0" smtClean="0"/>
          </a:p>
          <a:p>
            <a:pPr marL="742950" lvl="1" indent="-285750" eaLnBrk="1" hangingPunct="1">
              <a:lnSpc>
                <a:spcPct val="80000"/>
              </a:lnSpc>
            </a:pPr>
            <a:endParaRPr lang="fr-FR"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body" idx="4294967295"/>
          </p:nvPr>
        </p:nvSpPr>
        <p:spPr>
          <a:xfrm>
            <a:off x="600075" y="1195388"/>
            <a:ext cx="10448925" cy="3052762"/>
          </a:xfrm>
          <a:noFill/>
        </p:spPr>
        <p:txBody>
          <a:bodyPr/>
          <a:lstStyle/>
          <a:p>
            <a:pPr marL="342900" indent="-342900" eaLnBrk="1" hangingPunct="1"/>
            <a:r>
              <a:rPr lang="en-US" smtClean="0"/>
              <a:t>Adaptation aux utilisateurs</a:t>
            </a:r>
            <a:endParaRPr lang="en-US" b="1" smtClean="0"/>
          </a:p>
          <a:p>
            <a:pPr lvl="2" eaLnBrk="1" hangingPunct="1">
              <a:lnSpc>
                <a:spcPct val="120000"/>
              </a:lnSpc>
            </a:pPr>
            <a:r>
              <a:rPr lang="en-US" b="1" smtClean="0"/>
              <a:t>Une forte évolution ces dernières années</a:t>
            </a:r>
          </a:p>
          <a:p>
            <a:pPr lvl="3" eaLnBrk="1" hangingPunct="1">
              <a:lnSpc>
                <a:spcPct val="120000"/>
              </a:lnSpc>
              <a:buFont typeface="Wingdings" pitchFamily="2" charset="2"/>
              <a:buNone/>
            </a:pPr>
            <a:r>
              <a:rPr lang="en-US" b="1" smtClean="0"/>
              <a:t>Informatique pour tous</a:t>
            </a:r>
          </a:p>
        </p:txBody>
      </p:sp>
      <p:sp>
        <p:nvSpPr>
          <p:cNvPr id="25603"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5604" name="Picture 2" descr="http://t0.gstatic.com/images?q=tbn:ANd9GcSBMPu_0oAhTBgTrrf1P2wBR_lfD9Va26S71kIpvx4GBUy1i6NIlg"/>
          <p:cNvPicPr>
            <a:picLocks noChangeAspect="1" noChangeArrowheads="1"/>
          </p:cNvPicPr>
          <p:nvPr/>
        </p:nvPicPr>
        <p:blipFill>
          <a:blip r:embed="rId2" cstate="print"/>
          <a:srcRect/>
          <a:stretch>
            <a:fillRect/>
          </a:stretch>
        </p:blipFill>
        <p:spPr bwMode="auto">
          <a:xfrm>
            <a:off x="404813" y="2835275"/>
            <a:ext cx="1924050" cy="2371725"/>
          </a:xfrm>
          <a:prstGeom prst="rect">
            <a:avLst/>
          </a:prstGeom>
          <a:noFill/>
          <a:ln w="9525">
            <a:noFill/>
            <a:miter lim="800000"/>
            <a:headEnd/>
            <a:tailEnd/>
          </a:ln>
        </p:spPr>
      </p:pic>
      <p:pic>
        <p:nvPicPr>
          <p:cNvPr id="25605" name="Picture 4" descr="http://lejoursanspub.fr/blog/images/07.billlets/darty.jpg"/>
          <p:cNvPicPr>
            <a:picLocks noChangeAspect="1" noChangeArrowheads="1"/>
          </p:cNvPicPr>
          <p:nvPr/>
        </p:nvPicPr>
        <p:blipFill>
          <a:blip r:embed="rId3" cstate="print"/>
          <a:srcRect/>
          <a:stretch>
            <a:fillRect/>
          </a:stretch>
        </p:blipFill>
        <p:spPr bwMode="auto">
          <a:xfrm>
            <a:off x="4016375" y="2667000"/>
            <a:ext cx="2870200" cy="2132013"/>
          </a:xfrm>
          <a:prstGeom prst="rect">
            <a:avLst/>
          </a:prstGeom>
          <a:noFill/>
          <a:ln w="9525">
            <a:noFill/>
            <a:miter lim="800000"/>
            <a:headEnd/>
            <a:tailEnd/>
          </a:ln>
        </p:spPr>
      </p:pic>
      <p:pic>
        <p:nvPicPr>
          <p:cNvPr id="25606" name="Picture 6" descr="http://blog.marithe.fr/M/mamiee.jpg"/>
          <p:cNvPicPr>
            <a:picLocks noChangeAspect="1" noChangeArrowheads="1"/>
          </p:cNvPicPr>
          <p:nvPr/>
        </p:nvPicPr>
        <p:blipFill>
          <a:blip r:embed="rId4" cstate="print"/>
          <a:srcRect/>
          <a:stretch>
            <a:fillRect/>
          </a:stretch>
        </p:blipFill>
        <p:spPr bwMode="auto">
          <a:xfrm>
            <a:off x="446088" y="5114925"/>
            <a:ext cx="2840037" cy="1890713"/>
          </a:xfrm>
          <a:prstGeom prst="rect">
            <a:avLst/>
          </a:prstGeom>
          <a:noFill/>
          <a:ln w="9525">
            <a:noFill/>
            <a:miter lim="800000"/>
            <a:headEnd/>
            <a:tailEnd/>
          </a:ln>
        </p:spPr>
      </p:pic>
      <p:pic>
        <p:nvPicPr>
          <p:cNvPr id="25607" name="Picture 8" descr="http://www.lefigaro.fr/medias/2008/09/27/c3541c6e-8c06-11dd-8e79-41ebbdee7412.jpg"/>
          <p:cNvPicPr>
            <a:picLocks noChangeAspect="1" noChangeArrowheads="1"/>
          </p:cNvPicPr>
          <p:nvPr/>
        </p:nvPicPr>
        <p:blipFill>
          <a:blip r:embed="rId5" cstate="print"/>
          <a:srcRect/>
          <a:stretch>
            <a:fillRect/>
          </a:stretch>
        </p:blipFill>
        <p:spPr bwMode="auto">
          <a:xfrm>
            <a:off x="7791450" y="2166938"/>
            <a:ext cx="2752725" cy="1512887"/>
          </a:xfrm>
          <a:prstGeom prst="rect">
            <a:avLst/>
          </a:prstGeom>
          <a:noFill/>
          <a:ln w="9525">
            <a:noFill/>
            <a:miter lim="800000"/>
            <a:headEnd/>
            <a:tailEnd/>
          </a:ln>
        </p:spPr>
      </p:pic>
      <p:pic>
        <p:nvPicPr>
          <p:cNvPr id="25608" name="Picture 10" descr="http://t1.gstatic.com/images?q=tbn:ANd9GcRadRIlPCuK-OU8VWWqCXQAYDL3qaD1KlkPTlzskq6hAUlCYfl6FwKG2j3MVA"/>
          <p:cNvPicPr>
            <a:picLocks noChangeAspect="1" noChangeArrowheads="1"/>
          </p:cNvPicPr>
          <p:nvPr/>
        </p:nvPicPr>
        <p:blipFill>
          <a:blip r:embed="rId6" cstate="print"/>
          <a:srcRect/>
          <a:stretch>
            <a:fillRect/>
          </a:stretch>
        </p:blipFill>
        <p:spPr bwMode="auto">
          <a:xfrm>
            <a:off x="3895725" y="4838700"/>
            <a:ext cx="2905125" cy="2197100"/>
          </a:xfrm>
          <a:prstGeom prst="rect">
            <a:avLst/>
          </a:prstGeom>
          <a:noFill/>
          <a:ln w="9525">
            <a:noFill/>
            <a:miter lim="800000"/>
            <a:headEnd/>
            <a:tailEnd/>
          </a:ln>
        </p:spPr>
      </p:pic>
      <p:sp>
        <p:nvSpPr>
          <p:cNvPr id="25609" name="ZoneTexte 24"/>
          <p:cNvSpPr txBox="1">
            <a:spLocks noChangeArrowheads="1"/>
          </p:cNvSpPr>
          <p:nvPr/>
        </p:nvSpPr>
        <p:spPr bwMode="auto">
          <a:xfrm>
            <a:off x="4419600" y="7086600"/>
            <a:ext cx="2368550" cy="341313"/>
          </a:xfrm>
          <a:prstGeom prst="rect">
            <a:avLst/>
          </a:prstGeom>
          <a:noFill/>
          <a:ln w="9525">
            <a:noFill/>
            <a:miter lim="800000"/>
            <a:headEnd/>
            <a:tailEnd/>
          </a:ln>
        </p:spPr>
        <p:txBody>
          <a:bodyPr wrap="none">
            <a:spAutoFit/>
          </a:bodyPr>
          <a:lstStyle/>
          <a:p>
            <a:r>
              <a:rPr lang="fr-FR"/>
              <a:t>Lyonnaise des eaux</a:t>
            </a:r>
          </a:p>
        </p:txBody>
      </p:sp>
      <p:pic>
        <p:nvPicPr>
          <p:cNvPr id="25610" name="Picture 12" descr="https://lh6.googleusercontent.com/-qZuQQSJAsXo/TQso9qggiKI/AAAAAAAAJD0/mWA1R368JOw/s720/100_5960.JPG"/>
          <p:cNvPicPr>
            <a:picLocks noChangeAspect="1" noChangeArrowheads="1"/>
          </p:cNvPicPr>
          <p:nvPr/>
        </p:nvPicPr>
        <p:blipFill>
          <a:blip r:embed="rId7" cstate="print"/>
          <a:srcRect/>
          <a:stretch>
            <a:fillRect/>
          </a:stretch>
        </p:blipFill>
        <p:spPr bwMode="auto">
          <a:xfrm>
            <a:off x="8202613" y="3905250"/>
            <a:ext cx="236537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 Adaptation à la conception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subTitle" idx="1"/>
          </p:nvPr>
        </p:nvSpPr>
        <p:spPr>
          <a:xfrm>
            <a:off x="781050" y="3132667"/>
            <a:ext cx="8610600" cy="1963208"/>
          </a:xfrm>
        </p:spPr>
        <p:txBody>
          <a:bodyPr/>
          <a:lstStyle/>
          <a:p>
            <a:pPr eaLnBrk="1" hangingPunct="1">
              <a:defRPr/>
            </a:pPr>
            <a:r>
              <a:rPr lang="fr-FR" sz="2000" dirty="0" err="1" smtClean="0"/>
              <a:t>Cameleon</a:t>
            </a:r>
            <a:r>
              <a:rPr lang="fr-FR" sz="2000" dirty="0" smtClean="0"/>
              <a:t/>
            </a:r>
            <a:br>
              <a:rPr lang="fr-FR" sz="2000" dirty="0" smtClean="0"/>
            </a:br>
            <a:r>
              <a:rPr lang="en-US" sz="2000" i="1" dirty="0" smtClean="0"/>
              <a:t> Context Aware </a:t>
            </a:r>
            <a:r>
              <a:rPr lang="en-US" sz="2000" i="1" dirty="0" err="1" smtClean="0"/>
              <a:t>Modelling</a:t>
            </a:r>
            <a:r>
              <a:rPr lang="en-US" sz="2000" i="1" dirty="0" smtClean="0"/>
              <a:t> for Enabling and Leveraging Effective interaction </a:t>
            </a:r>
            <a:br>
              <a:rPr lang="en-US" sz="2000" i="1" dirty="0" smtClean="0"/>
            </a:br>
            <a:r>
              <a:rPr lang="en-US" sz="2000" i="1" dirty="0" smtClean="0"/>
              <a:t>(IST R&amp;D 2001-2004)</a:t>
            </a:r>
          </a:p>
          <a:p>
            <a:pPr eaLnBrk="1" hangingPunct="1">
              <a:defRPr/>
            </a:pPr>
            <a:endParaRPr lang="en-US" sz="2000" i="1" dirty="0" smtClean="0"/>
          </a:p>
          <a:p>
            <a:pPr eaLnBrk="1" hangingPunct="1">
              <a:defRPr/>
            </a:pPr>
            <a:endParaRPr lang="en-US" sz="2000" i="1" dirty="0" smtClean="0"/>
          </a:p>
        </p:txBody>
      </p:sp>
      <p:sp>
        <p:nvSpPr>
          <p:cNvPr id="4" name="Titre 3"/>
          <p:cNvSpPr>
            <a:spLocks noGrp="1"/>
          </p:cNvSpPr>
          <p:nvPr>
            <p:ph type="ctrTitle"/>
          </p:nvPr>
        </p:nvSpPr>
        <p:spPr/>
        <p:txBody>
          <a:bodyPr/>
          <a:lstStyle/>
          <a:p>
            <a:r>
              <a:rPr lang="fr-FR" sz="5400" dirty="0" smtClean="0"/>
              <a:t>Un cadre de référence : </a:t>
            </a:r>
            <a:r>
              <a:rPr lang="fr-FR" dirty="0" smtClean="0"/>
              <a:t>CAMELEON</a:t>
            </a:r>
            <a:endParaRPr lang="fr-FR" dirty="0"/>
          </a:p>
        </p:txBody>
      </p:sp>
      <p:sp>
        <p:nvSpPr>
          <p:cNvPr id="5" name="Rectangle 4"/>
          <p:cNvSpPr/>
          <p:nvPr/>
        </p:nvSpPr>
        <p:spPr>
          <a:xfrm>
            <a:off x="5221121" y="6515734"/>
            <a:ext cx="5083508" cy="341632"/>
          </a:xfrm>
          <a:prstGeom prst="rect">
            <a:avLst/>
          </a:prstGeom>
        </p:spPr>
        <p:txBody>
          <a:bodyPr wrap="none">
            <a:spAutoFit/>
          </a:bodyPr>
          <a:lstStyle/>
          <a:p>
            <a:pPr eaLnBrk="1" hangingPunct="1">
              <a:defRPr/>
            </a:pPr>
            <a:r>
              <a:rPr lang="fr-FR" dirty="0" smtClean="0"/>
              <a:t>http://giove.isti.cnr.it/projects/cameleon.html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495300" y="1570038"/>
            <a:ext cx="10312400" cy="5110162"/>
          </a:xfrm>
        </p:spPr>
        <p:txBody>
          <a:bodyPr/>
          <a:lstStyle/>
          <a:p>
            <a:pPr eaLnBrk="1" hangingPunct="1">
              <a:lnSpc>
                <a:spcPct val="80000"/>
              </a:lnSpc>
              <a:buNone/>
            </a:pPr>
            <a:r>
              <a:rPr lang="fr-FR" sz="2800" dirty="0" smtClean="0"/>
              <a:t>http://giove.isti.cnr.it/projects/cameleon.html</a:t>
            </a:r>
          </a:p>
          <a:p>
            <a:pPr eaLnBrk="1" hangingPunct="1">
              <a:lnSpc>
                <a:spcPct val="80000"/>
              </a:lnSpc>
            </a:pPr>
            <a:endParaRPr lang="fr-FR" sz="2800" dirty="0" smtClean="0"/>
          </a:p>
          <a:p>
            <a:r>
              <a:rPr lang="fr-FR" sz="2800" dirty="0" smtClean="0">
                <a:hlinkClick r:id="rId2" action="ppaction://hlinkfile"/>
              </a:rPr>
              <a:t>I.S.T.I</a:t>
            </a:r>
            <a:r>
              <a:rPr lang="fr-FR" sz="2800" dirty="0" smtClean="0"/>
              <a:t>  (Pisa, </a:t>
            </a:r>
            <a:r>
              <a:rPr lang="fr-FR" sz="2800" dirty="0" err="1" smtClean="0"/>
              <a:t>Italy</a:t>
            </a:r>
            <a:r>
              <a:rPr lang="fr-FR" sz="2800" dirty="0" smtClean="0"/>
              <a:t>) </a:t>
            </a:r>
          </a:p>
          <a:p>
            <a:r>
              <a:rPr lang="fr-FR" sz="2800" dirty="0" smtClean="0">
                <a:hlinkClick r:id="rId3" action="ppaction://hlinkfile"/>
              </a:rPr>
              <a:t>Université Catholique de Louvain</a:t>
            </a:r>
            <a:r>
              <a:rPr lang="fr-FR" sz="2800" dirty="0" smtClean="0"/>
              <a:t> (Louvain, </a:t>
            </a:r>
            <a:r>
              <a:rPr lang="fr-FR" sz="2800" dirty="0" err="1" smtClean="0"/>
              <a:t>Belgium</a:t>
            </a:r>
            <a:r>
              <a:rPr lang="fr-FR" sz="2800" dirty="0" smtClean="0"/>
              <a:t>) </a:t>
            </a:r>
          </a:p>
          <a:p>
            <a:r>
              <a:rPr lang="fr-FR" sz="2800" dirty="0" smtClean="0">
                <a:hlinkClick r:id="rId4" action="ppaction://hlinkfile"/>
              </a:rPr>
              <a:t>Université Joseph Fourier</a:t>
            </a:r>
            <a:r>
              <a:rPr lang="fr-FR" sz="2800" dirty="0" smtClean="0"/>
              <a:t> (Grenoble, France) </a:t>
            </a:r>
          </a:p>
          <a:p>
            <a:endParaRPr lang="fr-FR" sz="2800" dirty="0" smtClean="0"/>
          </a:p>
          <a:p>
            <a:pPr>
              <a:buNone/>
            </a:pPr>
            <a:r>
              <a:rPr lang="fr-FR" sz="2800" dirty="0" smtClean="0"/>
              <a:t>http://giove.isti.cnr.it/projects/cameleon/external_publications.html</a:t>
            </a:r>
            <a:endParaRPr lang="fr-FR" sz="2800" dirty="0"/>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584200" y="5426076"/>
            <a:ext cx="1473200" cy="1259072"/>
          </a:xfrm>
          <a:prstGeom prst="rect">
            <a:avLst/>
          </a:prstGeom>
          <a:noFill/>
        </p:spPr>
      </p:pic>
      <p:sp>
        <p:nvSpPr>
          <p:cNvPr id="6" name="Rectangle 5"/>
          <p:cNvSpPr/>
          <p:nvPr/>
        </p:nvSpPr>
        <p:spPr>
          <a:xfrm>
            <a:off x="2381250" y="5553074"/>
            <a:ext cx="8210550" cy="1338828"/>
          </a:xfrm>
          <a:prstGeom prst="rect">
            <a:avLst/>
          </a:prstGeom>
        </p:spPr>
        <p:txBody>
          <a:bodyPr wrap="square">
            <a:spAutoFit/>
          </a:bodyPr>
          <a:lstStyle/>
          <a:p>
            <a:r>
              <a:rPr lang="en-US" dirty="0" smtClean="0">
                <a:hlinkClick r:id="rId6"/>
              </a:rPr>
              <a:t>http://iihm.imag.fr/publication/C10a/</a:t>
            </a:r>
            <a:r>
              <a:rPr lang="en-US" dirty="0" smtClean="0"/>
              <a:t>  User Interface Plasticity: Model Driven Engineering to the Limit!</a:t>
            </a:r>
          </a:p>
          <a:p>
            <a:r>
              <a:rPr lang="fr-FR" dirty="0" smtClean="0">
                <a:hlinkClick r:id="rId7"/>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a:lnSpc>
                <a:spcPct val="92000"/>
              </a:lnSpc>
            </a:pPr>
            <a:r>
              <a:rPr lang="en-US" sz="3600" dirty="0" smtClean="0">
                <a:solidFill>
                  <a:schemeClr val="tx2"/>
                </a:solidFill>
              </a:rPr>
              <a:t>Phase de “conception</a:t>
            </a:r>
            <a:r>
              <a:rPr lang="en-US" sz="3600" dirty="0">
                <a:solidFill>
                  <a:schemeClr val="tx2"/>
                </a:solidFill>
              </a:rPr>
              <a:t>”</a:t>
            </a:r>
          </a:p>
        </p:txBody>
      </p:sp>
      <p:sp>
        <p:nvSpPr>
          <p:cNvPr id="59396" name="Rectangle 4"/>
          <p:cNvSpPr>
            <a:spLocks noChangeArrowheads="1"/>
          </p:cNvSpPr>
          <p:nvPr/>
        </p:nvSpPr>
        <p:spPr bwMode="auto">
          <a:xfrm>
            <a:off x="3376613" y="2101850"/>
            <a:ext cx="3460750" cy="4064000"/>
          </a:xfrm>
          <a:prstGeom prst="rect">
            <a:avLst/>
          </a:prstGeom>
          <a:solidFill>
            <a:srgbClr val="FFFFCC"/>
          </a:solidFill>
          <a:ln w="9525">
            <a:solidFill>
              <a:srgbClr val="000000"/>
            </a:solidFill>
            <a:miter lim="800000"/>
            <a:headEnd/>
            <a:tailEnd/>
          </a:ln>
        </p:spPr>
        <p:txBody>
          <a:bodyPr/>
          <a:lstStyle/>
          <a:p>
            <a:endParaRPr lang="fr-FR"/>
          </a:p>
        </p:txBody>
      </p:sp>
      <p:sp>
        <p:nvSpPr>
          <p:cNvPr id="59397" name="Rectangle 5"/>
          <p:cNvSpPr>
            <a:spLocks noChangeArrowheads="1"/>
          </p:cNvSpPr>
          <p:nvPr/>
        </p:nvSpPr>
        <p:spPr bwMode="auto">
          <a:xfrm>
            <a:off x="6994525" y="2101850"/>
            <a:ext cx="3489325" cy="4064000"/>
          </a:xfrm>
          <a:prstGeom prst="rect">
            <a:avLst/>
          </a:prstGeom>
          <a:solidFill>
            <a:srgbClr val="E9FFE6"/>
          </a:solidFill>
          <a:ln w="9525">
            <a:solidFill>
              <a:srgbClr val="000000"/>
            </a:solidFill>
            <a:miter lim="800000"/>
            <a:headEnd/>
            <a:tailEnd/>
          </a:ln>
        </p:spPr>
        <p:txBody>
          <a:bodyPr/>
          <a:lstStyle/>
          <a:p>
            <a:endParaRPr lang="fr-FR"/>
          </a:p>
        </p:txBody>
      </p:sp>
      <p:sp>
        <p:nvSpPr>
          <p:cNvPr id="59398" name="Freeform 6"/>
          <p:cNvSpPr>
            <a:spLocks/>
          </p:cNvSpPr>
          <p:nvPr/>
        </p:nvSpPr>
        <p:spPr bwMode="auto">
          <a:xfrm>
            <a:off x="3617913" y="2271713"/>
            <a:ext cx="1176337"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399" name="Freeform 7"/>
          <p:cNvSpPr>
            <a:spLocks/>
          </p:cNvSpPr>
          <p:nvPr/>
        </p:nvSpPr>
        <p:spPr bwMode="auto">
          <a:xfrm>
            <a:off x="3729038"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00" name="Rectangle 8"/>
          <p:cNvSpPr>
            <a:spLocks noChangeArrowheads="1"/>
          </p:cNvSpPr>
          <p:nvPr/>
        </p:nvSpPr>
        <p:spPr bwMode="auto">
          <a:xfrm>
            <a:off x="3560763" y="2355850"/>
            <a:ext cx="1289050" cy="203200"/>
          </a:xfrm>
          <a:prstGeom prst="rect">
            <a:avLst/>
          </a:prstGeom>
          <a:noFill/>
          <a:ln w="9525">
            <a:noFill/>
            <a:miter lim="800000"/>
            <a:headEnd/>
            <a:tailEnd/>
          </a:ln>
        </p:spPr>
        <p:txBody>
          <a:bodyPr lIns="0" tIns="0" rIns="0" bIns="0">
            <a:spAutoFit/>
          </a:bodyPr>
          <a:lstStyle/>
          <a:p>
            <a:pPr algn="ctr" defTabSz="1066800">
              <a:lnSpc>
                <a:spcPct val="100000"/>
              </a:lnSpc>
            </a:pPr>
            <a:r>
              <a:rPr lang="en-US" sz="1400">
                <a:solidFill>
                  <a:srgbClr val="000000"/>
                </a:solidFill>
                <a:latin typeface="Times New Roman" pitchFamily="18" charset="0"/>
                <a:ea typeface="Osaka" charset="-128"/>
              </a:rPr>
              <a:t>Config 1</a:t>
            </a:r>
            <a:endParaRPr lang="en-US" sz="2800" b="0">
              <a:latin typeface="Times New Roman" pitchFamily="18" charset="0"/>
              <a:ea typeface="Osaka" charset="-128"/>
            </a:endParaRPr>
          </a:p>
        </p:txBody>
      </p:sp>
      <p:grpSp>
        <p:nvGrpSpPr>
          <p:cNvPr id="59401" name="Group 9"/>
          <p:cNvGrpSpPr>
            <a:grpSpLocks/>
          </p:cNvGrpSpPr>
          <p:nvPr/>
        </p:nvGrpSpPr>
        <p:grpSpPr bwMode="auto">
          <a:xfrm>
            <a:off x="4640263" y="2535238"/>
            <a:ext cx="533400" cy="2192337"/>
            <a:chOff x="2387" y="1061"/>
            <a:chExt cx="278" cy="1243"/>
          </a:xfrm>
        </p:grpSpPr>
        <p:sp>
          <p:nvSpPr>
            <p:cNvPr id="59525" name="Line 10"/>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26" name="Line 11"/>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27" name="Line 12"/>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28" name="Line 13"/>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29" name="Line 14"/>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sp>
        <p:nvSpPr>
          <p:cNvPr id="59402" name="Rectangle 15"/>
          <p:cNvSpPr>
            <a:spLocks noChangeArrowheads="1"/>
          </p:cNvSpPr>
          <p:nvPr/>
        </p:nvSpPr>
        <p:spPr bwMode="auto">
          <a:xfrm>
            <a:off x="5168900"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3" name="Rectangle 16"/>
          <p:cNvSpPr>
            <a:spLocks noChangeArrowheads="1"/>
          </p:cNvSpPr>
          <p:nvPr/>
        </p:nvSpPr>
        <p:spPr bwMode="auto">
          <a:xfrm>
            <a:off x="5168900" y="2355850"/>
            <a:ext cx="1104900" cy="593725"/>
          </a:xfrm>
          <a:prstGeom prst="rect">
            <a:avLst/>
          </a:prstGeom>
          <a:solidFill>
            <a:srgbClr val="E6E6E6"/>
          </a:solidFill>
          <a:ln w="9525">
            <a:noFill/>
            <a:miter lim="800000"/>
            <a:headEnd/>
            <a:tailEnd/>
          </a:ln>
        </p:spPr>
        <p:txBody>
          <a:bodyPr/>
          <a:lstStyle/>
          <a:p>
            <a:endParaRPr lang="fr-FR"/>
          </a:p>
        </p:txBody>
      </p:sp>
      <p:sp>
        <p:nvSpPr>
          <p:cNvPr id="59404" name="Rectangle 17"/>
          <p:cNvSpPr>
            <a:spLocks noChangeArrowheads="1"/>
          </p:cNvSpPr>
          <p:nvPr/>
        </p:nvSpPr>
        <p:spPr bwMode="auto">
          <a:xfrm>
            <a:off x="5168900" y="2355850"/>
            <a:ext cx="1104900" cy="593725"/>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5" name="Rectangle 18"/>
          <p:cNvSpPr>
            <a:spLocks noChangeArrowheads="1"/>
          </p:cNvSpPr>
          <p:nvPr/>
        </p:nvSpPr>
        <p:spPr bwMode="auto">
          <a:xfrm>
            <a:off x="5218113" y="2355850"/>
            <a:ext cx="1006475" cy="56197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06" name="Rectangle 19"/>
          <p:cNvSpPr>
            <a:spLocks noChangeArrowheads="1"/>
          </p:cNvSpPr>
          <p:nvPr/>
        </p:nvSpPr>
        <p:spPr bwMode="auto">
          <a:xfrm>
            <a:off x="5168900"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7" name="Text Box 20"/>
          <p:cNvSpPr txBox="1">
            <a:spLocks noChangeArrowheads="1"/>
          </p:cNvSpPr>
          <p:nvPr/>
        </p:nvSpPr>
        <p:spPr bwMode="auto">
          <a:xfrm>
            <a:off x="5218113" y="4219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concrète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08" name="Rectangle 21"/>
          <p:cNvSpPr>
            <a:spLocks noChangeArrowheads="1"/>
          </p:cNvSpPr>
          <p:nvPr/>
        </p:nvSpPr>
        <p:spPr bwMode="auto">
          <a:xfrm>
            <a:off x="5140325" y="5235575"/>
            <a:ext cx="1139825"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9" name="Text Box 22"/>
          <p:cNvSpPr txBox="1">
            <a:spLocks noChangeArrowheads="1"/>
          </p:cNvSpPr>
          <p:nvPr/>
        </p:nvSpPr>
        <p:spPr bwMode="auto">
          <a:xfrm>
            <a:off x="5252843" y="5235575"/>
            <a:ext cx="960828"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0" name="Text Box 23"/>
          <p:cNvSpPr txBox="1">
            <a:spLocks noChangeArrowheads="1"/>
          </p:cNvSpPr>
          <p:nvPr/>
        </p:nvSpPr>
        <p:spPr bwMode="auto">
          <a:xfrm>
            <a:off x="5218113" y="3287713"/>
            <a:ext cx="1012825" cy="7032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1" name="Freeform 24"/>
          <p:cNvSpPr>
            <a:spLocks/>
          </p:cNvSpPr>
          <p:nvPr/>
        </p:nvSpPr>
        <p:spPr bwMode="auto">
          <a:xfrm>
            <a:off x="9085263" y="2271713"/>
            <a:ext cx="1174750"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12" name="Rectangle 25"/>
          <p:cNvSpPr>
            <a:spLocks noChangeArrowheads="1"/>
          </p:cNvSpPr>
          <p:nvPr/>
        </p:nvSpPr>
        <p:spPr bwMode="auto">
          <a:xfrm>
            <a:off x="7612063"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3" name="Rectangle 26"/>
          <p:cNvSpPr>
            <a:spLocks noChangeArrowheads="1"/>
          </p:cNvSpPr>
          <p:nvPr/>
        </p:nvSpPr>
        <p:spPr bwMode="auto">
          <a:xfrm>
            <a:off x="7612063" y="2355850"/>
            <a:ext cx="1104900" cy="593725"/>
          </a:xfrm>
          <a:prstGeom prst="rect">
            <a:avLst/>
          </a:prstGeom>
          <a:solidFill>
            <a:srgbClr val="E6E6E6"/>
          </a:solidFill>
          <a:ln w="9525">
            <a:noFill/>
            <a:miter lim="800000"/>
            <a:headEnd/>
            <a:tailEnd/>
          </a:ln>
        </p:spPr>
        <p:txBody>
          <a:bodyPr/>
          <a:lstStyle/>
          <a:p>
            <a:endParaRPr lang="fr-FR"/>
          </a:p>
        </p:txBody>
      </p:sp>
      <p:sp>
        <p:nvSpPr>
          <p:cNvPr id="59414" name="Rectangle 27"/>
          <p:cNvSpPr>
            <a:spLocks noChangeArrowheads="1"/>
          </p:cNvSpPr>
          <p:nvPr/>
        </p:nvSpPr>
        <p:spPr bwMode="auto">
          <a:xfrm>
            <a:off x="7612063" y="2355850"/>
            <a:ext cx="1104900" cy="593725"/>
          </a:xfrm>
          <a:prstGeom prst="rect">
            <a:avLst/>
          </a:prstGeom>
          <a:solidFill>
            <a:srgbClr val="E6E6E6"/>
          </a:solidFill>
          <a:ln w="9525">
            <a:solidFill>
              <a:schemeClr val="tx1"/>
            </a:solidFill>
            <a:miter lim="800000"/>
            <a:headEnd/>
            <a:tailEnd/>
          </a:ln>
        </p:spPr>
        <p:txBody>
          <a:bodyPr wrap="none" lIns="106674" tIns="53337" rIns="106674" bIns="53337" anchor="ct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fr-FR" sz="1300" b="0">
              <a:solidFill>
                <a:srgbClr val="000000"/>
              </a:solidFill>
              <a:latin typeface="Times New Roman" pitchFamily="18" charset="0"/>
              <a:ea typeface="Osaka" charset="-128"/>
            </a:endParaRPr>
          </a:p>
        </p:txBody>
      </p:sp>
      <p:sp>
        <p:nvSpPr>
          <p:cNvPr id="59415" name="Rectangle 28"/>
          <p:cNvSpPr>
            <a:spLocks noChangeArrowheads="1"/>
          </p:cNvSpPr>
          <p:nvPr/>
        </p:nvSpPr>
        <p:spPr bwMode="auto">
          <a:xfrm>
            <a:off x="7612063"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6" name="Rectangle 29"/>
          <p:cNvSpPr>
            <a:spLocks noChangeArrowheads="1"/>
          </p:cNvSpPr>
          <p:nvPr/>
        </p:nvSpPr>
        <p:spPr bwMode="auto">
          <a:xfrm>
            <a:off x="7502525" y="5273675"/>
            <a:ext cx="11303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7" name="Text Box 30"/>
          <p:cNvSpPr txBox="1">
            <a:spLocks noChangeArrowheads="1"/>
          </p:cNvSpPr>
          <p:nvPr/>
        </p:nvSpPr>
        <p:spPr bwMode="auto">
          <a:xfrm>
            <a:off x="7659688" y="3287713"/>
            <a:ext cx="1012825" cy="663575"/>
          </a:xfrm>
          <a:prstGeom prst="rect">
            <a:avLst/>
          </a:prstGeom>
          <a:noFill/>
          <a:ln w="9525">
            <a:noFill/>
            <a:miter lim="800000"/>
            <a:headEnd/>
            <a:tailEnd/>
          </a:ln>
        </p:spPr>
        <p:txBody>
          <a:bodyPr lIns="106674" tIns="53337" rIns="106674" bIns="53337">
            <a:spAutoFit/>
          </a:bodyPr>
          <a:lstStyle/>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p:txBody>
      </p:sp>
      <p:sp>
        <p:nvSpPr>
          <p:cNvPr id="59418" name="Line 31"/>
          <p:cNvSpPr>
            <a:spLocks noChangeShapeType="1"/>
          </p:cNvSpPr>
          <p:nvPr/>
        </p:nvSpPr>
        <p:spPr bwMode="auto">
          <a:xfrm>
            <a:off x="1443038" y="1847850"/>
            <a:ext cx="8194675" cy="0"/>
          </a:xfrm>
          <a:prstGeom prst="line">
            <a:avLst/>
          </a:prstGeom>
          <a:noFill/>
          <a:ln w="9525">
            <a:solidFill>
              <a:schemeClr val="tx1"/>
            </a:solidFill>
            <a:round/>
            <a:headEnd/>
            <a:tailEnd/>
          </a:ln>
        </p:spPr>
        <p:txBody>
          <a:bodyPr wrap="none" anchor="ctr"/>
          <a:lstStyle/>
          <a:p>
            <a:endParaRPr lang="fr-FR"/>
          </a:p>
        </p:txBody>
      </p:sp>
      <p:sp>
        <p:nvSpPr>
          <p:cNvPr id="59419" name="Rectangle 32"/>
          <p:cNvSpPr>
            <a:spLocks noChangeArrowheads="1"/>
          </p:cNvSpPr>
          <p:nvPr/>
        </p:nvSpPr>
        <p:spPr bwMode="auto">
          <a:xfrm>
            <a:off x="6046788" y="1847850"/>
            <a:ext cx="2332037" cy="236538"/>
          </a:xfrm>
          <a:prstGeom prst="rect">
            <a:avLst/>
          </a:prstGeom>
          <a:noFill/>
          <a:ln w="9525">
            <a:noFill/>
            <a:miter lim="800000"/>
            <a:headEnd/>
            <a:tailEnd/>
          </a:ln>
        </p:spPr>
        <p:txBody>
          <a:bodyPr lIns="0" tIns="0" rIns="0" bIns="0">
            <a:spAutoFit/>
          </a:bodyPr>
          <a:lstStyle/>
          <a:p>
            <a:pPr defTabSz="1066800">
              <a:lnSpc>
                <a:spcPct val="100000"/>
              </a:lnSpc>
            </a:pPr>
            <a:r>
              <a:rPr lang="en-US" sz="1600">
                <a:solidFill>
                  <a:srgbClr val="000000"/>
                </a:solidFill>
                <a:latin typeface="Times New Roman" pitchFamily="18" charset="0"/>
                <a:ea typeface="Osaka" charset="-128"/>
              </a:rPr>
              <a:t>Modèles archétypes</a:t>
            </a:r>
            <a:endParaRPr lang="en-US" sz="2800" b="0">
              <a:latin typeface="Times New Roman" pitchFamily="18" charset="0"/>
              <a:ea typeface="Osaka" charset="-128"/>
            </a:endParaRPr>
          </a:p>
        </p:txBody>
      </p:sp>
      <p:sp>
        <p:nvSpPr>
          <p:cNvPr id="59420" name="Line 33"/>
          <p:cNvSpPr>
            <a:spLocks noChangeShapeType="1"/>
          </p:cNvSpPr>
          <p:nvPr/>
        </p:nvSpPr>
        <p:spPr bwMode="auto">
          <a:xfrm flipV="1">
            <a:off x="1443038" y="1847850"/>
            <a:ext cx="0" cy="423863"/>
          </a:xfrm>
          <a:prstGeom prst="line">
            <a:avLst/>
          </a:prstGeom>
          <a:noFill/>
          <a:ln w="9525">
            <a:solidFill>
              <a:schemeClr val="tx1"/>
            </a:solidFill>
            <a:round/>
            <a:headEnd/>
            <a:tailEnd/>
          </a:ln>
        </p:spPr>
        <p:txBody>
          <a:bodyPr wrap="none" anchor="ctr"/>
          <a:lstStyle/>
          <a:p>
            <a:endParaRPr lang="fr-FR"/>
          </a:p>
        </p:txBody>
      </p:sp>
      <p:sp>
        <p:nvSpPr>
          <p:cNvPr id="59421" name="Line 34"/>
          <p:cNvSpPr>
            <a:spLocks noChangeShapeType="1"/>
          </p:cNvSpPr>
          <p:nvPr/>
        </p:nvSpPr>
        <p:spPr bwMode="auto">
          <a:xfrm>
            <a:off x="4205288"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2" name="Rectangle 35"/>
          <p:cNvSpPr>
            <a:spLocks noChangeArrowheads="1"/>
          </p:cNvSpPr>
          <p:nvPr/>
        </p:nvSpPr>
        <p:spPr bwMode="auto">
          <a:xfrm>
            <a:off x="9361488" y="2355850"/>
            <a:ext cx="828675" cy="203200"/>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Config 2</a:t>
            </a:r>
            <a:endParaRPr lang="en-US" sz="2800" b="0">
              <a:latin typeface="Times New Roman" pitchFamily="18" charset="0"/>
              <a:ea typeface="Osaka" charset="-128"/>
            </a:endParaRPr>
          </a:p>
        </p:txBody>
      </p:sp>
      <p:sp>
        <p:nvSpPr>
          <p:cNvPr id="59423" name="Line 36"/>
          <p:cNvSpPr>
            <a:spLocks noChangeShapeType="1"/>
          </p:cNvSpPr>
          <p:nvPr/>
        </p:nvSpPr>
        <p:spPr bwMode="auto">
          <a:xfrm>
            <a:off x="9637713"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4" name="Freeform 37"/>
          <p:cNvSpPr>
            <a:spLocks/>
          </p:cNvSpPr>
          <p:nvPr/>
        </p:nvSpPr>
        <p:spPr bwMode="auto">
          <a:xfrm>
            <a:off x="37449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5" name="Freeform 38"/>
          <p:cNvSpPr>
            <a:spLocks/>
          </p:cNvSpPr>
          <p:nvPr/>
        </p:nvSpPr>
        <p:spPr bwMode="auto">
          <a:xfrm>
            <a:off x="3744913" y="3625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6" name="Freeform 39"/>
          <p:cNvSpPr>
            <a:spLocks/>
          </p:cNvSpPr>
          <p:nvPr/>
        </p:nvSpPr>
        <p:spPr bwMode="auto">
          <a:xfrm>
            <a:off x="3744913" y="4049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7" name="Freeform 40"/>
          <p:cNvSpPr>
            <a:spLocks/>
          </p:cNvSpPr>
          <p:nvPr/>
        </p:nvSpPr>
        <p:spPr bwMode="auto">
          <a:xfrm>
            <a:off x="3744913" y="4473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8" name="Freeform 41"/>
          <p:cNvSpPr>
            <a:spLocks/>
          </p:cNvSpPr>
          <p:nvPr/>
        </p:nvSpPr>
        <p:spPr bwMode="auto">
          <a:xfrm>
            <a:off x="3744913" y="5065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9" name="Freeform 42"/>
          <p:cNvSpPr>
            <a:spLocks/>
          </p:cNvSpPr>
          <p:nvPr/>
        </p:nvSpPr>
        <p:spPr bwMode="auto">
          <a:xfrm>
            <a:off x="3744913" y="5489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0" name="Rectangle 43"/>
          <p:cNvSpPr>
            <a:spLocks noChangeArrowheads="1"/>
          </p:cNvSpPr>
          <p:nvPr/>
        </p:nvSpPr>
        <p:spPr bwMode="auto">
          <a:xfrm>
            <a:off x="38369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31" name="Rectangle 44"/>
          <p:cNvSpPr>
            <a:spLocks noChangeArrowheads="1"/>
          </p:cNvSpPr>
          <p:nvPr/>
        </p:nvSpPr>
        <p:spPr bwMode="auto">
          <a:xfrm>
            <a:off x="38369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32" name="Rectangle 45"/>
          <p:cNvSpPr>
            <a:spLocks noChangeArrowheads="1"/>
          </p:cNvSpPr>
          <p:nvPr/>
        </p:nvSpPr>
        <p:spPr bwMode="auto">
          <a:xfrm>
            <a:off x="3836988" y="362585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33" name="Rectangle 46"/>
          <p:cNvSpPr>
            <a:spLocks noChangeArrowheads="1"/>
          </p:cNvSpPr>
          <p:nvPr/>
        </p:nvSpPr>
        <p:spPr bwMode="auto">
          <a:xfrm>
            <a:off x="3775075" y="4049713"/>
            <a:ext cx="798513"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4" name="Rectangle 47"/>
          <p:cNvSpPr>
            <a:spLocks noChangeArrowheads="1"/>
          </p:cNvSpPr>
          <p:nvPr/>
        </p:nvSpPr>
        <p:spPr bwMode="auto">
          <a:xfrm>
            <a:off x="3744913" y="4473575"/>
            <a:ext cx="92075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5" name="Rectangle 48"/>
          <p:cNvSpPr>
            <a:spLocks noChangeArrowheads="1"/>
          </p:cNvSpPr>
          <p:nvPr/>
        </p:nvSpPr>
        <p:spPr bwMode="auto">
          <a:xfrm>
            <a:off x="3836988" y="5065713"/>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6" name="Rectangle 49"/>
          <p:cNvSpPr>
            <a:spLocks noChangeArrowheads="1"/>
          </p:cNvSpPr>
          <p:nvPr/>
        </p:nvSpPr>
        <p:spPr bwMode="auto">
          <a:xfrm>
            <a:off x="3836988" y="5489575"/>
            <a:ext cx="73660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dirty="0">
                <a:solidFill>
                  <a:srgbClr val="000000"/>
                </a:solidFill>
                <a:latin typeface="Times New Roman" pitchFamily="18" charset="0"/>
                <a:ea typeface="Osaka" charset="-128"/>
              </a:rPr>
              <a:t>Transition</a:t>
            </a:r>
          </a:p>
          <a:p>
            <a:pPr algn="ctr" defTabSz="1066800">
              <a:lnSpc>
                <a:spcPct val="100000"/>
              </a:lnSpc>
            </a:pPr>
            <a:endParaRPr lang="en-US" sz="1300" b="0" dirty="0">
              <a:solidFill>
                <a:srgbClr val="000000"/>
              </a:solidFill>
              <a:latin typeface="Times New Roman" pitchFamily="18" charset="0"/>
              <a:ea typeface="Osaka" charset="-128"/>
            </a:endParaRPr>
          </a:p>
        </p:txBody>
      </p:sp>
      <p:sp>
        <p:nvSpPr>
          <p:cNvPr id="59437" name="Freeform 50"/>
          <p:cNvSpPr>
            <a:spLocks/>
          </p:cNvSpPr>
          <p:nvPr/>
        </p:nvSpPr>
        <p:spPr bwMode="auto">
          <a:xfrm>
            <a:off x="9269413"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8" name="Rectangle 51"/>
          <p:cNvSpPr>
            <a:spLocks noChangeArrowheads="1"/>
          </p:cNvSpPr>
          <p:nvPr/>
        </p:nvSpPr>
        <p:spPr bwMode="auto">
          <a:xfrm>
            <a:off x="93614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439" name="Freeform 52"/>
          <p:cNvSpPr>
            <a:spLocks/>
          </p:cNvSpPr>
          <p:nvPr/>
        </p:nvSpPr>
        <p:spPr bwMode="auto">
          <a:xfrm>
            <a:off x="92694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40" name="Rectangle 53"/>
          <p:cNvSpPr>
            <a:spLocks noChangeArrowheads="1"/>
          </p:cNvSpPr>
          <p:nvPr/>
        </p:nvSpPr>
        <p:spPr bwMode="auto">
          <a:xfrm>
            <a:off x="93614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grpSp>
        <p:nvGrpSpPr>
          <p:cNvPr id="59441" name="Group 54"/>
          <p:cNvGrpSpPr>
            <a:grpSpLocks/>
          </p:cNvGrpSpPr>
          <p:nvPr/>
        </p:nvGrpSpPr>
        <p:grpSpPr bwMode="auto">
          <a:xfrm>
            <a:off x="9269413" y="3625850"/>
            <a:ext cx="903287" cy="1228725"/>
            <a:chOff x="4800" y="1584"/>
            <a:chExt cx="471" cy="696"/>
          </a:xfrm>
        </p:grpSpPr>
        <p:sp>
          <p:nvSpPr>
            <p:cNvPr id="59519" name="Freeform 55"/>
            <p:cNvSpPr>
              <a:spLocks/>
            </p:cNvSpPr>
            <p:nvPr/>
          </p:nvSpPr>
          <p:spPr bwMode="auto">
            <a:xfrm>
              <a:off x="4800" y="158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0" name="Rectangle 56"/>
            <p:cNvSpPr>
              <a:spLocks noChangeArrowheads="1"/>
            </p:cNvSpPr>
            <p:nvPr/>
          </p:nvSpPr>
          <p:spPr bwMode="auto">
            <a:xfrm>
              <a:off x="4848" y="158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521" name="Freeform 57"/>
            <p:cNvSpPr>
              <a:spLocks/>
            </p:cNvSpPr>
            <p:nvPr/>
          </p:nvSpPr>
          <p:spPr bwMode="auto">
            <a:xfrm>
              <a:off x="4800" y="182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2" name="Rectangle 58"/>
            <p:cNvSpPr>
              <a:spLocks noChangeArrowheads="1"/>
            </p:cNvSpPr>
            <p:nvPr/>
          </p:nvSpPr>
          <p:spPr bwMode="auto">
            <a:xfrm>
              <a:off x="4848" y="182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23" name="Freeform 59"/>
            <p:cNvSpPr>
              <a:spLocks/>
            </p:cNvSpPr>
            <p:nvPr/>
          </p:nvSpPr>
          <p:spPr bwMode="auto">
            <a:xfrm>
              <a:off x="4800" y="206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4" name="Rectangle 60"/>
            <p:cNvSpPr>
              <a:spLocks noChangeArrowheads="1"/>
            </p:cNvSpPr>
            <p:nvPr/>
          </p:nvSpPr>
          <p:spPr bwMode="auto">
            <a:xfrm>
              <a:off x="4848" y="206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2" name="Group 61"/>
          <p:cNvGrpSpPr>
            <a:grpSpLocks/>
          </p:cNvGrpSpPr>
          <p:nvPr/>
        </p:nvGrpSpPr>
        <p:grpSpPr bwMode="auto">
          <a:xfrm>
            <a:off x="9269413" y="5065713"/>
            <a:ext cx="920750" cy="804862"/>
            <a:chOff x="4800" y="2304"/>
            <a:chExt cx="480" cy="456"/>
          </a:xfrm>
        </p:grpSpPr>
        <p:sp>
          <p:nvSpPr>
            <p:cNvPr id="59515" name="Freeform 62"/>
            <p:cNvSpPr>
              <a:spLocks/>
            </p:cNvSpPr>
            <p:nvPr/>
          </p:nvSpPr>
          <p:spPr bwMode="auto">
            <a:xfrm>
              <a:off x="4800" y="230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6" name="Rectangle 63"/>
            <p:cNvSpPr>
              <a:spLocks noChangeArrowheads="1"/>
            </p:cNvSpPr>
            <p:nvPr/>
          </p:nvSpPr>
          <p:spPr bwMode="auto">
            <a:xfrm>
              <a:off x="4800" y="2304"/>
              <a:ext cx="480"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17" name="Freeform 64"/>
            <p:cNvSpPr>
              <a:spLocks/>
            </p:cNvSpPr>
            <p:nvPr/>
          </p:nvSpPr>
          <p:spPr bwMode="auto">
            <a:xfrm>
              <a:off x="4800" y="254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8" name="Rectangle 65"/>
            <p:cNvSpPr>
              <a:spLocks noChangeArrowheads="1"/>
            </p:cNvSpPr>
            <p:nvPr/>
          </p:nvSpPr>
          <p:spPr bwMode="auto">
            <a:xfrm>
              <a:off x="4848" y="254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3" name="Group 66"/>
          <p:cNvGrpSpPr>
            <a:grpSpLocks/>
          </p:cNvGrpSpPr>
          <p:nvPr/>
        </p:nvGrpSpPr>
        <p:grpSpPr bwMode="auto">
          <a:xfrm flipH="1">
            <a:off x="8716963" y="2525713"/>
            <a:ext cx="533400" cy="2192337"/>
            <a:chOff x="2387" y="1061"/>
            <a:chExt cx="278" cy="1243"/>
          </a:xfrm>
        </p:grpSpPr>
        <p:sp>
          <p:nvSpPr>
            <p:cNvPr id="59510" name="Line 67"/>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11" name="Line 68"/>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12" name="Line 69"/>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13" name="Line 70"/>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14" name="Line 71"/>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grpSp>
        <p:nvGrpSpPr>
          <p:cNvPr id="59444" name="Group 72"/>
          <p:cNvGrpSpPr>
            <a:grpSpLocks/>
          </p:cNvGrpSpPr>
          <p:nvPr/>
        </p:nvGrpSpPr>
        <p:grpSpPr bwMode="auto">
          <a:xfrm>
            <a:off x="5692775" y="2949575"/>
            <a:ext cx="0" cy="2286000"/>
            <a:chOff x="2968" y="1672"/>
            <a:chExt cx="0" cy="1296"/>
          </a:xfrm>
        </p:grpSpPr>
        <p:sp>
          <p:nvSpPr>
            <p:cNvPr id="59507" name="Line 73"/>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8" name="Line 74"/>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9" name="Line 75"/>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grpSp>
        <p:nvGrpSpPr>
          <p:cNvPr id="59445" name="Group 76"/>
          <p:cNvGrpSpPr>
            <a:grpSpLocks/>
          </p:cNvGrpSpPr>
          <p:nvPr/>
        </p:nvGrpSpPr>
        <p:grpSpPr bwMode="auto">
          <a:xfrm>
            <a:off x="8194675" y="2949575"/>
            <a:ext cx="0" cy="2286000"/>
            <a:chOff x="2968" y="1672"/>
            <a:chExt cx="0" cy="1296"/>
          </a:xfrm>
        </p:grpSpPr>
        <p:sp>
          <p:nvSpPr>
            <p:cNvPr id="59504" name="Line 77"/>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5" name="Line 78"/>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6" name="Line 79"/>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sp>
        <p:nvSpPr>
          <p:cNvPr id="59446" name="Rectangle 80"/>
          <p:cNvSpPr>
            <a:spLocks noChangeArrowheads="1"/>
          </p:cNvSpPr>
          <p:nvPr/>
        </p:nvSpPr>
        <p:spPr bwMode="auto">
          <a:xfrm>
            <a:off x="7672388" y="2398713"/>
            <a:ext cx="1008062"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47" name="Text Box 81"/>
          <p:cNvSpPr txBox="1">
            <a:spLocks noChangeArrowheads="1"/>
          </p:cNvSpPr>
          <p:nvPr/>
        </p:nvSpPr>
        <p:spPr bwMode="auto">
          <a:xfrm>
            <a:off x="7672388" y="4260850"/>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smtClean="0">
                <a:latin typeface="Times New Roman" pitchFamily="18" charset="0"/>
                <a:ea typeface="Osaka" charset="-128"/>
              </a:rPr>
              <a:t>IHM </a:t>
            </a:r>
            <a:r>
              <a:rPr lang="en-US" sz="1300" b="0" dirty="0" err="1" smtClean="0">
                <a:latin typeface="Times New Roman" pitchFamily="18" charset="0"/>
                <a:ea typeface="Osaka" charset="-128"/>
              </a:rPr>
              <a:t>concrète</a:t>
            </a:r>
            <a:r>
              <a:rPr lang="en-US" sz="1300" b="0" dirty="0" smtClean="0">
                <a:latin typeface="Times New Roman" pitchFamily="18" charset="0"/>
                <a:ea typeface="Osaka" charset="-128"/>
              </a:rPr>
              <a:t> </a:t>
            </a:r>
            <a:br>
              <a:rPr lang="en-US" sz="1300" b="0" dirty="0" smtClean="0">
                <a:latin typeface="Times New Roman" pitchFamily="18" charset="0"/>
                <a:ea typeface="Osaka" charset="-128"/>
              </a:rPr>
            </a:br>
            <a:endParaRPr lang="en-US" sz="1300" b="0" dirty="0">
              <a:latin typeface="Times New Roman" pitchFamily="18" charset="0"/>
              <a:ea typeface="Osaka" charset="-128"/>
            </a:endParaRPr>
          </a:p>
        </p:txBody>
      </p:sp>
      <p:sp>
        <p:nvSpPr>
          <p:cNvPr id="59448" name="Text Box 82"/>
          <p:cNvSpPr txBox="1">
            <a:spLocks noChangeArrowheads="1"/>
          </p:cNvSpPr>
          <p:nvPr/>
        </p:nvSpPr>
        <p:spPr bwMode="auto">
          <a:xfrm>
            <a:off x="7683104" y="5276850"/>
            <a:ext cx="1002506"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49" name="Text Box 83"/>
          <p:cNvSpPr txBox="1">
            <a:spLocks noChangeArrowheads="1"/>
          </p:cNvSpPr>
          <p:nvPr/>
        </p:nvSpPr>
        <p:spPr bwMode="auto">
          <a:xfrm>
            <a:off x="7672388" y="3330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50" name="Rectangle 84"/>
          <p:cNvSpPr>
            <a:spLocks noChangeArrowheads="1"/>
          </p:cNvSpPr>
          <p:nvPr/>
        </p:nvSpPr>
        <p:spPr bwMode="auto">
          <a:xfrm>
            <a:off x="9361488" y="2709863"/>
            <a:ext cx="736600" cy="185737"/>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51" name="Rectangle 85"/>
          <p:cNvSpPr>
            <a:spLocks noChangeArrowheads="1"/>
          </p:cNvSpPr>
          <p:nvPr/>
        </p:nvSpPr>
        <p:spPr bwMode="auto">
          <a:xfrm>
            <a:off x="9361488" y="3132138"/>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52" name="Rectangle 86"/>
          <p:cNvSpPr>
            <a:spLocks noChangeArrowheads="1"/>
          </p:cNvSpPr>
          <p:nvPr/>
        </p:nvSpPr>
        <p:spPr bwMode="auto">
          <a:xfrm>
            <a:off x="9361488" y="3725863"/>
            <a:ext cx="736600" cy="373062"/>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53" name="Rectangle 87"/>
          <p:cNvSpPr>
            <a:spLocks noChangeArrowheads="1"/>
          </p:cNvSpPr>
          <p:nvPr/>
        </p:nvSpPr>
        <p:spPr bwMode="auto">
          <a:xfrm>
            <a:off x="9361488" y="4148138"/>
            <a:ext cx="796925"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4" name="Rectangle 88"/>
          <p:cNvSpPr>
            <a:spLocks noChangeArrowheads="1"/>
          </p:cNvSpPr>
          <p:nvPr/>
        </p:nvSpPr>
        <p:spPr bwMode="auto">
          <a:xfrm>
            <a:off x="9269413" y="4572000"/>
            <a:ext cx="92075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5" name="Rectangle 89"/>
          <p:cNvSpPr>
            <a:spLocks noChangeArrowheads="1"/>
          </p:cNvSpPr>
          <p:nvPr/>
        </p:nvSpPr>
        <p:spPr bwMode="auto">
          <a:xfrm>
            <a:off x="9361488" y="5164138"/>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6" name="Rectangle 90"/>
          <p:cNvSpPr>
            <a:spLocks noChangeArrowheads="1"/>
          </p:cNvSpPr>
          <p:nvPr/>
        </p:nvSpPr>
        <p:spPr bwMode="auto">
          <a:xfrm>
            <a:off x="9361488" y="558800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p>
          <a:p>
            <a:pPr algn="ctr" defTabSz="1066800">
              <a:lnSpc>
                <a:spcPct val="100000"/>
              </a:lnSpc>
            </a:pPr>
            <a:endParaRPr lang="en-US" sz="1300" b="0">
              <a:solidFill>
                <a:srgbClr val="000000"/>
              </a:solidFill>
              <a:latin typeface="Times New Roman" pitchFamily="18" charset="0"/>
              <a:ea typeface="Osaka" charset="-128"/>
            </a:endParaRPr>
          </a:p>
        </p:txBody>
      </p:sp>
      <p:grpSp>
        <p:nvGrpSpPr>
          <p:cNvPr id="59457" name="Group 91"/>
          <p:cNvGrpSpPr>
            <a:grpSpLocks/>
          </p:cNvGrpSpPr>
          <p:nvPr/>
        </p:nvGrpSpPr>
        <p:grpSpPr bwMode="auto">
          <a:xfrm>
            <a:off x="614363" y="2300288"/>
            <a:ext cx="1878012" cy="3979862"/>
            <a:chOff x="320" y="1304"/>
            <a:chExt cx="979" cy="2256"/>
          </a:xfrm>
        </p:grpSpPr>
        <p:grpSp>
          <p:nvGrpSpPr>
            <p:cNvPr id="59472" name="Group 92"/>
            <p:cNvGrpSpPr>
              <a:grpSpLocks/>
            </p:cNvGrpSpPr>
            <p:nvPr/>
          </p:nvGrpSpPr>
          <p:grpSpPr bwMode="auto">
            <a:xfrm>
              <a:off x="320" y="1304"/>
              <a:ext cx="960" cy="2256"/>
              <a:chOff x="3480" y="1704"/>
              <a:chExt cx="960" cy="2256"/>
            </a:xfrm>
          </p:grpSpPr>
          <p:sp>
            <p:nvSpPr>
              <p:cNvPr id="59474" name="Freeform 93"/>
              <p:cNvSpPr>
                <a:spLocks/>
              </p:cNvSpPr>
              <p:nvPr/>
            </p:nvSpPr>
            <p:spPr bwMode="auto">
              <a:xfrm>
                <a:off x="3480" y="1704"/>
                <a:ext cx="960" cy="2256"/>
              </a:xfrm>
              <a:custGeom>
                <a:avLst/>
                <a:gdLst>
                  <a:gd name="T0" fmla="*/ 3 w 1838"/>
                  <a:gd name="T1" fmla="*/ 0 h 5396"/>
                  <a:gd name="T2" fmla="*/ 3 w 1838"/>
                  <a:gd name="T3" fmla="*/ 0 h 5396"/>
                  <a:gd name="T4" fmla="*/ 3 w 1838"/>
                  <a:gd name="T5" fmla="*/ 0 h 5396"/>
                  <a:gd name="T6" fmla="*/ 2 w 1838"/>
                  <a:gd name="T7" fmla="*/ 0 h 5396"/>
                  <a:gd name="T8" fmla="*/ 2 w 1838"/>
                  <a:gd name="T9" fmla="*/ 0 h 5396"/>
                  <a:gd name="T10" fmla="*/ 2 w 1838"/>
                  <a:gd name="T11" fmla="*/ 0 h 5396"/>
                  <a:gd name="T12" fmla="*/ 2 w 1838"/>
                  <a:gd name="T13" fmla="*/ 0 h 5396"/>
                  <a:gd name="T14" fmla="*/ 1 w 1838"/>
                  <a:gd name="T15" fmla="*/ 0 h 5396"/>
                  <a:gd name="T16" fmla="*/ 1 w 1838"/>
                  <a:gd name="T17" fmla="*/ 0 h 5396"/>
                  <a:gd name="T18" fmla="*/ 1 w 1838"/>
                  <a:gd name="T19" fmla="*/ 0 h 5396"/>
                  <a:gd name="T20" fmla="*/ 1 w 1838"/>
                  <a:gd name="T21" fmla="*/ 0 h 5396"/>
                  <a:gd name="T22" fmla="*/ 1 w 1838"/>
                  <a:gd name="T23" fmla="*/ 0 h 5396"/>
                  <a:gd name="T24" fmla="*/ 1 w 1838"/>
                  <a:gd name="T25" fmla="*/ 0 h 5396"/>
                  <a:gd name="T26" fmla="*/ 1 w 1838"/>
                  <a:gd name="T27" fmla="*/ 0 h 5396"/>
                  <a:gd name="T28" fmla="*/ 0 w 1838"/>
                  <a:gd name="T29" fmla="*/ 1 h 5396"/>
                  <a:gd name="T30" fmla="*/ 0 w 1838"/>
                  <a:gd name="T31" fmla="*/ 11 h 5396"/>
                  <a:gd name="T32" fmla="*/ 1 w 1838"/>
                  <a:gd name="T33" fmla="*/ 11 h 5396"/>
                  <a:gd name="T34" fmla="*/ 1 w 1838"/>
                  <a:gd name="T35" fmla="*/ 12 h 5396"/>
                  <a:gd name="T36" fmla="*/ 1 w 1838"/>
                  <a:gd name="T37" fmla="*/ 12 h 5396"/>
                  <a:gd name="T38" fmla="*/ 1 w 1838"/>
                  <a:gd name="T39" fmla="*/ 12 h 5396"/>
                  <a:gd name="T40" fmla="*/ 1 w 1838"/>
                  <a:gd name="T41" fmla="*/ 12 h 5396"/>
                  <a:gd name="T42" fmla="*/ 1 w 1838"/>
                  <a:gd name="T43" fmla="*/ 12 h 5396"/>
                  <a:gd name="T44" fmla="*/ 1 w 1838"/>
                  <a:gd name="T45" fmla="*/ 12 h 5396"/>
                  <a:gd name="T46" fmla="*/ 2 w 1838"/>
                  <a:gd name="T47" fmla="*/ 12 h 5396"/>
                  <a:gd name="T48" fmla="*/ 2 w 1838"/>
                  <a:gd name="T49" fmla="*/ 12 h 5396"/>
                  <a:gd name="T50" fmla="*/ 2 w 1838"/>
                  <a:gd name="T51" fmla="*/ 12 h 5396"/>
                  <a:gd name="T52" fmla="*/ 2 w 1838"/>
                  <a:gd name="T53" fmla="*/ 12 h 5396"/>
                  <a:gd name="T54" fmla="*/ 3 w 1838"/>
                  <a:gd name="T55" fmla="*/ 12 h 5396"/>
                  <a:gd name="T56" fmla="*/ 3 w 1838"/>
                  <a:gd name="T57" fmla="*/ 12 h 5396"/>
                  <a:gd name="T58" fmla="*/ 3 w 1838"/>
                  <a:gd name="T59" fmla="*/ 12 h 5396"/>
                  <a:gd name="T60" fmla="*/ 16 w 1838"/>
                  <a:gd name="T61" fmla="*/ 12 h 5396"/>
                  <a:gd name="T62" fmla="*/ 17 w 1838"/>
                  <a:gd name="T63" fmla="*/ 12 h 5396"/>
                  <a:gd name="T64" fmla="*/ 17 w 1838"/>
                  <a:gd name="T65" fmla="*/ 12 h 5396"/>
                  <a:gd name="T66" fmla="*/ 17 w 1838"/>
                  <a:gd name="T67" fmla="*/ 12 h 5396"/>
                  <a:gd name="T68" fmla="*/ 17 w 1838"/>
                  <a:gd name="T69" fmla="*/ 12 h 5396"/>
                  <a:gd name="T70" fmla="*/ 18 w 1838"/>
                  <a:gd name="T71" fmla="*/ 12 h 5396"/>
                  <a:gd name="T72" fmla="*/ 18 w 1838"/>
                  <a:gd name="T73" fmla="*/ 12 h 5396"/>
                  <a:gd name="T74" fmla="*/ 19 w 1838"/>
                  <a:gd name="T75" fmla="*/ 12 h 5396"/>
                  <a:gd name="T76" fmla="*/ 19 w 1838"/>
                  <a:gd name="T77" fmla="*/ 12 h 5396"/>
                  <a:gd name="T78" fmla="*/ 19 w 1838"/>
                  <a:gd name="T79" fmla="*/ 12 h 5396"/>
                  <a:gd name="T80" fmla="*/ 19 w 1838"/>
                  <a:gd name="T81" fmla="*/ 12 h 5396"/>
                  <a:gd name="T82" fmla="*/ 19 w 1838"/>
                  <a:gd name="T83" fmla="*/ 12 h 5396"/>
                  <a:gd name="T84" fmla="*/ 19 w 1838"/>
                  <a:gd name="T85" fmla="*/ 12 h 5396"/>
                  <a:gd name="T86" fmla="*/ 20 w 1838"/>
                  <a:gd name="T87" fmla="*/ 11 h 5396"/>
                  <a:gd name="T88" fmla="*/ 20 w 1838"/>
                  <a:gd name="T89" fmla="*/ 11 h 5396"/>
                  <a:gd name="T90" fmla="*/ 20 w 1838"/>
                  <a:gd name="T91" fmla="*/ 1 h 5396"/>
                  <a:gd name="T92" fmla="*/ 20 w 1838"/>
                  <a:gd name="T93" fmla="*/ 0 h 5396"/>
                  <a:gd name="T94" fmla="*/ 19 w 1838"/>
                  <a:gd name="T95" fmla="*/ 0 h 5396"/>
                  <a:gd name="T96" fmla="*/ 19 w 1838"/>
                  <a:gd name="T97" fmla="*/ 0 h 5396"/>
                  <a:gd name="T98" fmla="*/ 19 w 1838"/>
                  <a:gd name="T99" fmla="*/ 0 h 5396"/>
                  <a:gd name="T100" fmla="*/ 19 w 1838"/>
                  <a:gd name="T101" fmla="*/ 0 h 5396"/>
                  <a:gd name="T102" fmla="*/ 19 w 1838"/>
                  <a:gd name="T103" fmla="*/ 0 h 5396"/>
                  <a:gd name="T104" fmla="*/ 19 w 1838"/>
                  <a:gd name="T105" fmla="*/ 0 h 5396"/>
                  <a:gd name="T106" fmla="*/ 18 w 1838"/>
                  <a:gd name="T107" fmla="*/ 0 h 5396"/>
                  <a:gd name="T108" fmla="*/ 18 w 1838"/>
                  <a:gd name="T109" fmla="*/ 0 h 5396"/>
                  <a:gd name="T110" fmla="*/ 17 w 1838"/>
                  <a:gd name="T111" fmla="*/ 0 h 5396"/>
                  <a:gd name="T112" fmla="*/ 17 w 1838"/>
                  <a:gd name="T113" fmla="*/ 0 h 5396"/>
                  <a:gd name="T114" fmla="*/ 17 w 1838"/>
                  <a:gd name="T115" fmla="*/ 0 h 5396"/>
                  <a:gd name="T116" fmla="*/ 17 w 1838"/>
                  <a:gd name="T117" fmla="*/ 0 h 5396"/>
                  <a:gd name="T118" fmla="*/ 16 w 1838"/>
                  <a:gd name="T119" fmla="*/ 0 h 5396"/>
                  <a:gd name="T120" fmla="*/ 3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75" name="Freeform 94"/>
              <p:cNvSpPr>
                <a:spLocks/>
              </p:cNvSpPr>
              <p:nvPr/>
            </p:nvSpPr>
            <p:spPr bwMode="auto">
              <a:xfrm>
                <a:off x="3624" y="189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76" name="Rectangle 95"/>
              <p:cNvSpPr>
                <a:spLocks noChangeArrowheads="1"/>
              </p:cNvSpPr>
              <p:nvPr/>
            </p:nvSpPr>
            <p:spPr bwMode="auto">
              <a:xfrm>
                <a:off x="3568" y="1728"/>
                <a:ext cx="859" cy="230"/>
              </a:xfrm>
              <a:prstGeom prst="rect">
                <a:avLst/>
              </a:prstGeom>
              <a:noFill/>
              <a:ln w="9525">
                <a:noFill/>
                <a:miter lim="800000"/>
                <a:headEnd/>
                <a:tailEnd/>
              </a:ln>
            </p:spPr>
            <p:txBody>
              <a:bodyPr lIns="0" tIns="0" rIns="0" bIns="0">
                <a:spAutoFit/>
              </a:bodyPr>
              <a:lstStyle/>
              <a:p>
                <a:pPr defTabSz="1066800">
                  <a:lnSpc>
                    <a:spcPct val="100000"/>
                  </a:lnSpc>
                </a:pPr>
                <a:endParaRPr lang="en-US" sz="2800" b="0">
                  <a:latin typeface="Times New Roman" pitchFamily="18" charset="0"/>
                  <a:ea typeface="Osaka" charset="-128"/>
                </a:endParaRPr>
              </a:p>
            </p:txBody>
          </p:sp>
          <p:sp>
            <p:nvSpPr>
              <p:cNvPr id="59477" name="Rectangle 96"/>
              <p:cNvSpPr>
                <a:spLocks noChangeArrowheads="1"/>
              </p:cNvSpPr>
              <p:nvPr/>
            </p:nvSpPr>
            <p:spPr bwMode="auto">
              <a:xfrm>
                <a:off x="3616" y="1896"/>
                <a:ext cx="66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Domaine</a:t>
                </a:r>
                <a:endParaRPr lang="en-US" sz="1300" b="0">
                  <a:latin typeface="Times New Roman" pitchFamily="18" charset="0"/>
                  <a:ea typeface="Osaka" charset="-128"/>
                </a:endParaRPr>
              </a:p>
            </p:txBody>
          </p:sp>
          <p:sp>
            <p:nvSpPr>
              <p:cNvPr id="59478" name="Rectangle 97"/>
              <p:cNvSpPr>
                <a:spLocks noChangeArrowheads="1"/>
              </p:cNvSpPr>
              <p:nvPr/>
            </p:nvSpPr>
            <p:spPr bwMode="auto">
              <a:xfrm>
                <a:off x="3817" y="2099"/>
                <a:ext cx="288" cy="85"/>
              </a:xfrm>
              <a:prstGeom prst="rect">
                <a:avLst/>
              </a:prstGeom>
              <a:noFill/>
              <a:ln w="9525">
                <a:noFill/>
                <a:miter lim="800000"/>
                <a:headEnd/>
                <a:tailEnd/>
              </a:ln>
            </p:spPr>
            <p:txBody>
              <a:bodyPr/>
              <a:lstStyle/>
              <a:p>
                <a:endParaRPr lang="fr-FR"/>
              </a:p>
            </p:txBody>
          </p:sp>
          <p:sp>
            <p:nvSpPr>
              <p:cNvPr id="59479" name="Rectangle 98"/>
              <p:cNvSpPr>
                <a:spLocks noChangeArrowheads="1"/>
              </p:cNvSpPr>
              <p:nvPr/>
            </p:nvSpPr>
            <p:spPr bwMode="auto">
              <a:xfrm>
                <a:off x="3845" y="2283"/>
                <a:ext cx="265" cy="104"/>
              </a:xfrm>
              <a:prstGeom prst="rect">
                <a:avLst/>
              </a:prstGeom>
              <a:noFill/>
              <a:ln w="9525">
                <a:noFill/>
                <a:miter lim="800000"/>
                <a:headEnd/>
                <a:tailEnd/>
              </a:ln>
            </p:spPr>
            <p:txBody>
              <a:bodyPr/>
              <a:lstStyle/>
              <a:p>
                <a:endParaRPr lang="fr-FR"/>
              </a:p>
            </p:txBody>
          </p:sp>
          <p:sp>
            <p:nvSpPr>
              <p:cNvPr id="59480" name="Freeform 99"/>
              <p:cNvSpPr>
                <a:spLocks/>
              </p:cNvSpPr>
              <p:nvPr/>
            </p:nvSpPr>
            <p:spPr bwMode="auto">
              <a:xfrm>
                <a:off x="3720" y="204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1" name="Rectangle 100"/>
              <p:cNvSpPr>
                <a:spLocks noChangeArrowheads="1"/>
              </p:cNvSpPr>
              <p:nvPr/>
            </p:nvSpPr>
            <p:spPr bwMode="auto">
              <a:xfrm>
                <a:off x="3768" y="204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82" name="Freeform 101"/>
              <p:cNvSpPr>
                <a:spLocks/>
              </p:cNvSpPr>
              <p:nvPr/>
            </p:nvSpPr>
            <p:spPr bwMode="auto">
              <a:xfrm>
                <a:off x="3720" y="223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3" name="Rectangle 102"/>
              <p:cNvSpPr>
                <a:spLocks noChangeArrowheads="1"/>
              </p:cNvSpPr>
              <p:nvPr/>
            </p:nvSpPr>
            <p:spPr bwMode="auto">
              <a:xfrm>
                <a:off x="3768" y="223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a:t>
                </a:r>
                <a:endParaRPr lang="en-US" sz="1300" b="0">
                  <a:latin typeface="Times New Roman" pitchFamily="18" charset="0"/>
                  <a:ea typeface="Osaka" charset="-128"/>
                </a:endParaRPr>
              </a:p>
            </p:txBody>
          </p:sp>
          <p:sp>
            <p:nvSpPr>
              <p:cNvPr id="59484" name="Freeform 103"/>
              <p:cNvSpPr>
                <a:spLocks/>
              </p:cNvSpPr>
              <p:nvPr/>
            </p:nvSpPr>
            <p:spPr bwMode="auto">
              <a:xfrm>
                <a:off x="3624" y="2520"/>
                <a:ext cx="672" cy="720"/>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85" name="Rectangle 104"/>
              <p:cNvSpPr>
                <a:spLocks noChangeArrowheads="1"/>
              </p:cNvSpPr>
              <p:nvPr/>
            </p:nvSpPr>
            <p:spPr bwMode="auto">
              <a:xfrm>
                <a:off x="3624" y="2520"/>
                <a:ext cx="67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59486" name="Rectangle 105"/>
              <p:cNvSpPr>
                <a:spLocks noChangeArrowheads="1"/>
              </p:cNvSpPr>
              <p:nvPr/>
            </p:nvSpPr>
            <p:spPr bwMode="auto">
              <a:xfrm>
                <a:off x="3817" y="2723"/>
                <a:ext cx="288" cy="85"/>
              </a:xfrm>
              <a:prstGeom prst="rect">
                <a:avLst/>
              </a:prstGeom>
              <a:noFill/>
              <a:ln w="9525">
                <a:noFill/>
                <a:miter lim="800000"/>
                <a:headEnd/>
                <a:tailEnd/>
              </a:ln>
            </p:spPr>
            <p:txBody>
              <a:bodyPr/>
              <a:lstStyle/>
              <a:p>
                <a:endParaRPr lang="fr-FR"/>
              </a:p>
            </p:txBody>
          </p:sp>
          <p:sp>
            <p:nvSpPr>
              <p:cNvPr id="59487" name="Rectangle 106"/>
              <p:cNvSpPr>
                <a:spLocks noChangeArrowheads="1"/>
              </p:cNvSpPr>
              <p:nvPr/>
            </p:nvSpPr>
            <p:spPr bwMode="auto">
              <a:xfrm>
                <a:off x="3845" y="2907"/>
                <a:ext cx="265" cy="104"/>
              </a:xfrm>
              <a:prstGeom prst="rect">
                <a:avLst/>
              </a:prstGeom>
              <a:noFill/>
              <a:ln w="9525">
                <a:noFill/>
                <a:miter lim="800000"/>
                <a:headEnd/>
                <a:tailEnd/>
              </a:ln>
            </p:spPr>
            <p:txBody>
              <a:bodyPr/>
              <a:lstStyle/>
              <a:p>
                <a:endParaRPr lang="fr-FR"/>
              </a:p>
            </p:txBody>
          </p:sp>
          <p:sp>
            <p:nvSpPr>
              <p:cNvPr id="59488" name="Freeform 107"/>
              <p:cNvSpPr>
                <a:spLocks/>
              </p:cNvSpPr>
              <p:nvPr/>
            </p:nvSpPr>
            <p:spPr bwMode="auto">
              <a:xfrm>
                <a:off x="3720" y="2664"/>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9" name="Rectangle 108"/>
              <p:cNvSpPr>
                <a:spLocks noChangeArrowheads="1"/>
              </p:cNvSpPr>
              <p:nvPr/>
            </p:nvSpPr>
            <p:spPr bwMode="auto">
              <a:xfrm>
                <a:off x="3768" y="2664"/>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a:t>
                </a:r>
                <a:endParaRPr lang="en-US" sz="1300" b="0">
                  <a:latin typeface="Times New Roman" pitchFamily="18" charset="0"/>
                  <a:ea typeface="Osaka" charset="-128"/>
                </a:endParaRPr>
              </a:p>
            </p:txBody>
          </p:sp>
          <p:sp>
            <p:nvSpPr>
              <p:cNvPr id="59490" name="Freeform 109"/>
              <p:cNvSpPr>
                <a:spLocks/>
              </p:cNvSpPr>
              <p:nvPr/>
            </p:nvSpPr>
            <p:spPr bwMode="auto">
              <a:xfrm>
                <a:off x="3720" y="2856"/>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1" name="Rectangle 110"/>
              <p:cNvSpPr>
                <a:spLocks noChangeArrowheads="1"/>
              </p:cNvSpPr>
              <p:nvPr/>
            </p:nvSpPr>
            <p:spPr bwMode="auto">
              <a:xfrm>
                <a:off x="3768" y="2856"/>
                <a:ext cx="42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endParaRPr lang="en-US" sz="1300" b="0">
                  <a:latin typeface="Times New Roman" pitchFamily="18" charset="0"/>
                  <a:ea typeface="Osaka" charset="-128"/>
                </a:endParaRPr>
              </a:p>
            </p:txBody>
          </p:sp>
          <p:grpSp>
            <p:nvGrpSpPr>
              <p:cNvPr id="59492" name="Group 111"/>
              <p:cNvGrpSpPr>
                <a:grpSpLocks/>
              </p:cNvGrpSpPr>
              <p:nvPr/>
            </p:nvGrpSpPr>
            <p:grpSpPr bwMode="auto">
              <a:xfrm>
                <a:off x="3720" y="3048"/>
                <a:ext cx="480" cy="155"/>
                <a:chOff x="480" y="2352"/>
                <a:chExt cx="480" cy="155"/>
              </a:xfrm>
            </p:grpSpPr>
            <p:sp>
              <p:nvSpPr>
                <p:cNvPr id="59501" name="Rectangle 112"/>
                <p:cNvSpPr>
                  <a:spLocks noChangeArrowheads="1"/>
                </p:cNvSpPr>
                <p:nvPr/>
              </p:nvSpPr>
              <p:spPr bwMode="auto">
                <a:xfrm>
                  <a:off x="605" y="2403"/>
                  <a:ext cx="265" cy="104"/>
                </a:xfrm>
                <a:prstGeom prst="rect">
                  <a:avLst/>
                </a:prstGeom>
                <a:noFill/>
                <a:ln w="9525">
                  <a:noFill/>
                  <a:miter lim="800000"/>
                  <a:headEnd/>
                  <a:tailEnd/>
                </a:ln>
              </p:spPr>
              <p:txBody>
                <a:bodyPr/>
                <a:lstStyle/>
                <a:p>
                  <a:endParaRPr lang="fr-FR"/>
                </a:p>
              </p:txBody>
            </p:sp>
            <p:sp>
              <p:nvSpPr>
                <p:cNvPr id="59502" name="Freeform 113"/>
                <p:cNvSpPr>
                  <a:spLocks/>
                </p:cNvSpPr>
                <p:nvPr/>
              </p:nvSpPr>
              <p:spPr bwMode="auto">
                <a:xfrm>
                  <a:off x="480" y="235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3" name="Rectangle 114"/>
                <p:cNvSpPr>
                  <a:spLocks noChangeArrowheads="1"/>
                </p:cNvSpPr>
                <p:nvPr/>
              </p:nvSpPr>
              <p:spPr bwMode="auto">
                <a:xfrm>
                  <a:off x="480" y="2352"/>
                  <a:ext cx="480"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endParaRPr lang="en-US" sz="1300" b="0">
                    <a:latin typeface="Times New Roman" pitchFamily="18" charset="0"/>
                    <a:ea typeface="Osaka" charset="-128"/>
                  </a:endParaRPr>
                </a:p>
              </p:txBody>
            </p:sp>
          </p:grpSp>
          <p:sp>
            <p:nvSpPr>
              <p:cNvPr id="59493" name="Freeform 115"/>
              <p:cNvSpPr>
                <a:spLocks/>
              </p:cNvSpPr>
              <p:nvPr/>
            </p:nvSpPr>
            <p:spPr bwMode="auto">
              <a:xfrm>
                <a:off x="3624" y="333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94" name="Rectangle 116"/>
              <p:cNvSpPr>
                <a:spLocks noChangeArrowheads="1"/>
              </p:cNvSpPr>
              <p:nvPr/>
            </p:nvSpPr>
            <p:spPr bwMode="auto">
              <a:xfrm>
                <a:off x="3768" y="3336"/>
                <a:ext cx="43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Adaptation</a:t>
                </a:r>
                <a:endParaRPr lang="en-US" sz="1300" b="0">
                  <a:latin typeface="Times New Roman" pitchFamily="18" charset="0"/>
                  <a:ea typeface="Osaka" charset="-128"/>
                </a:endParaRPr>
              </a:p>
            </p:txBody>
          </p:sp>
          <p:sp>
            <p:nvSpPr>
              <p:cNvPr id="59495" name="Rectangle 117"/>
              <p:cNvSpPr>
                <a:spLocks noChangeArrowheads="1"/>
              </p:cNvSpPr>
              <p:nvPr/>
            </p:nvSpPr>
            <p:spPr bwMode="auto">
              <a:xfrm>
                <a:off x="3817" y="3539"/>
                <a:ext cx="288" cy="85"/>
              </a:xfrm>
              <a:prstGeom prst="rect">
                <a:avLst/>
              </a:prstGeom>
              <a:noFill/>
              <a:ln w="9525">
                <a:noFill/>
                <a:miter lim="800000"/>
                <a:headEnd/>
                <a:tailEnd/>
              </a:ln>
            </p:spPr>
            <p:txBody>
              <a:bodyPr/>
              <a:lstStyle/>
              <a:p>
                <a:endParaRPr lang="fr-FR"/>
              </a:p>
            </p:txBody>
          </p:sp>
          <p:sp>
            <p:nvSpPr>
              <p:cNvPr id="59496" name="Rectangle 118"/>
              <p:cNvSpPr>
                <a:spLocks noChangeArrowheads="1"/>
              </p:cNvSpPr>
              <p:nvPr/>
            </p:nvSpPr>
            <p:spPr bwMode="auto">
              <a:xfrm>
                <a:off x="3845" y="3723"/>
                <a:ext cx="265" cy="104"/>
              </a:xfrm>
              <a:prstGeom prst="rect">
                <a:avLst/>
              </a:prstGeom>
              <a:noFill/>
              <a:ln w="9525">
                <a:noFill/>
                <a:miter lim="800000"/>
                <a:headEnd/>
                <a:tailEnd/>
              </a:ln>
            </p:spPr>
            <p:txBody>
              <a:bodyPr/>
              <a:lstStyle/>
              <a:p>
                <a:endParaRPr lang="fr-FR"/>
              </a:p>
            </p:txBody>
          </p:sp>
          <p:sp>
            <p:nvSpPr>
              <p:cNvPr id="59497" name="Freeform 119"/>
              <p:cNvSpPr>
                <a:spLocks/>
              </p:cNvSpPr>
              <p:nvPr/>
            </p:nvSpPr>
            <p:spPr bwMode="auto">
              <a:xfrm>
                <a:off x="3720" y="348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8" name="Rectangle 120"/>
              <p:cNvSpPr>
                <a:spLocks noChangeArrowheads="1"/>
              </p:cNvSpPr>
              <p:nvPr/>
            </p:nvSpPr>
            <p:spPr bwMode="auto">
              <a:xfrm>
                <a:off x="3768" y="348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endParaRPr lang="en-US" sz="1300" b="0">
                  <a:latin typeface="Times New Roman" pitchFamily="18" charset="0"/>
                  <a:ea typeface="Osaka" charset="-128"/>
                </a:endParaRPr>
              </a:p>
            </p:txBody>
          </p:sp>
          <p:sp>
            <p:nvSpPr>
              <p:cNvPr id="59499" name="Freeform 121"/>
              <p:cNvSpPr>
                <a:spLocks/>
              </p:cNvSpPr>
              <p:nvPr/>
            </p:nvSpPr>
            <p:spPr bwMode="auto">
              <a:xfrm>
                <a:off x="3720" y="367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0" name="Rectangle 122"/>
              <p:cNvSpPr>
                <a:spLocks noChangeArrowheads="1"/>
              </p:cNvSpPr>
              <p:nvPr/>
            </p:nvSpPr>
            <p:spPr bwMode="auto">
              <a:xfrm>
                <a:off x="3768" y="367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endParaRPr lang="en-US" sz="1300" b="0">
                  <a:latin typeface="Times New Roman" pitchFamily="18" charset="0"/>
                  <a:ea typeface="Osaka" charset="-128"/>
                </a:endParaRPr>
              </a:p>
            </p:txBody>
          </p:sp>
        </p:grpSp>
        <p:sp>
          <p:nvSpPr>
            <p:cNvPr id="59473" name="Rectangle 123"/>
            <p:cNvSpPr>
              <a:spLocks noChangeArrowheads="1"/>
            </p:cNvSpPr>
            <p:nvPr/>
          </p:nvSpPr>
          <p:spPr bwMode="auto">
            <a:xfrm>
              <a:off x="384" y="1320"/>
              <a:ext cx="915" cy="115"/>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Modèles ontologiques</a:t>
              </a:r>
              <a:endParaRPr lang="en-US" sz="2800" b="0">
                <a:latin typeface="Times New Roman" pitchFamily="18" charset="0"/>
                <a:ea typeface="Osaka" charset="-128"/>
              </a:endParaRPr>
            </a:p>
          </p:txBody>
        </p:sp>
      </p:grpSp>
      <p:grpSp>
        <p:nvGrpSpPr>
          <p:cNvPr id="59458" name="Group 124"/>
          <p:cNvGrpSpPr>
            <a:grpSpLocks/>
          </p:cNvGrpSpPr>
          <p:nvPr/>
        </p:nvGrpSpPr>
        <p:grpSpPr bwMode="auto">
          <a:xfrm>
            <a:off x="5708650" y="2921000"/>
            <a:ext cx="2501900" cy="2286000"/>
            <a:chOff x="2968" y="1680"/>
            <a:chExt cx="1304" cy="1296"/>
          </a:xfrm>
        </p:grpSpPr>
        <p:grpSp>
          <p:nvGrpSpPr>
            <p:cNvPr id="59464" name="Group 125"/>
            <p:cNvGrpSpPr>
              <a:grpSpLocks/>
            </p:cNvGrpSpPr>
            <p:nvPr/>
          </p:nvGrpSpPr>
          <p:grpSpPr bwMode="auto">
            <a:xfrm>
              <a:off x="2968" y="1680"/>
              <a:ext cx="0" cy="1296"/>
              <a:chOff x="2968" y="1672"/>
              <a:chExt cx="0" cy="1296"/>
            </a:xfrm>
          </p:grpSpPr>
          <p:sp>
            <p:nvSpPr>
              <p:cNvPr id="59469" name="Line 126"/>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0" name="Line 127"/>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1" name="Line 128"/>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nvGrpSpPr>
            <p:cNvPr id="59465" name="Group 129"/>
            <p:cNvGrpSpPr>
              <a:grpSpLocks/>
            </p:cNvGrpSpPr>
            <p:nvPr/>
          </p:nvGrpSpPr>
          <p:grpSpPr bwMode="auto">
            <a:xfrm>
              <a:off x="4272" y="1680"/>
              <a:ext cx="0" cy="1296"/>
              <a:chOff x="2968" y="1672"/>
              <a:chExt cx="0" cy="1296"/>
            </a:xfrm>
          </p:grpSpPr>
          <p:sp>
            <p:nvSpPr>
              <p:cNvPr id="59466" name="Line 130"/>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7" name="Line 131"/>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8" name="Line 132"/>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grpSp>
        <p:nvGrpSpPr>
          <p:cNvPr id="59459" name="Group 133"/>
          <p:cNvGrpSpPr>
            <a:grpSpLocks/>
          </p:cNvGrpSpPr>
          <p:nvPr/>
        </p:nvGrpSpPr>
        <p:grpSpPr bwMode="auto">
          <a:xfrm>
            <a:off x="7972425" y="665163"/>
            <a:ext cx="2822575" cy="1296987"/>
            <a:chOff x="3112" y="3568"/>
            <a:chExt cx="1040" cy="472"/>
          </a:xfrm>
        </p:grpSpPr>
        <p:sp>
          <p:nvSpPr>
            <p:cNvPr id="59462" name="Oval 134"/>
            <p:cNvSpPr>
              <a:spLocks noChangeArrowheads="1"/>
            </p:cNvSpPr>
            <p:nvPr/>
          </p:nvSpPr>
          <p:spPr bwMode="auto">
            <a:xfrm>
              <a:off x="3112" y="3568"/>
              <a:ext cx="1040" cy="472"/>
            </a:xfrm>
            <a:prstGeom prst="ellipse">
              <a:avLst/>
            </a:prstGeom>
            <a:solidFill>
              <a:schemeClr val="bg1"/>
            </a:solidFill>
            <a:ln w="38100">
              <a:solidFill>
                <a:srgbClr val="FF5008"/>
              </a:solidFill>
              <a:round/>
              <a:headEnd/>
              <a:tailEnd/>
            </a:ln>
          </p:spPr>
          <p:txBody>
            <a:bodyPr wrap="none" anchor="ctr"/>
            <a:lstStyle/>
            <a:p>
              <a:endParaRPr lang="fr-FR"/>
            </a:p>
          </p:txBody>
        </p:sp>
        <p:sp>
          <p:nvSpPr>
            <p:cNvPr id="59463" name="Text Box 135"/>
            <p:cNvSpPr txBox="1">
              <a:spLocks noChangeArrowheads="1"/>
            </p:cNvSpPr>
            <p:nvPr/>
          </p:nvSpPr>
          <p:spPr bwMode="auto">
            <a:xfrm>
              <a:off x="3280" y="3688"/>
              <a:ext cx="784" cy="285"/>
            </a:xfrm>
            <a:prstGeom prst="rect">
              <a:avLst/>
            </a:prstGeom>
            <a:solidFill>
              <a:schemeClr val="bg1"/>
            </a:solidFill>
            <a:ln w="12700">
              <a:noFill/>
              <a:miter lim="800000"/>
              <a:headEnd/>
              <a:tailEnd/>
            </a:ln>
          </p:spPr>
          <p:txBody>
            <a:bodyPr lIns="106674" tIns="53337" rIns="106674" bIns="53337">
              <a:spAutoFit/>
            </a:bodyPr>
            <a:lstStyle/>
            <a:p>
              <a:pPr algn="ctr" defTabSz="1066800">
                <a:lnSpc>
                  <a:spcPct val="100000"/>
                </a:lnSpc>
                <a:spcBef>
                  <a:spcPct val="50000"/>
                </a:spcBef>
              </a:pPr>
              <a:r>
                <a:rPr lang="en-US" sz="1900">
                  <a:latin typeface="Helvetica" pitchFamily="34" charset="0"/>
                  <a:ea typeface="Osaka" charset="-128"/>
                </a:rPr>
                <a:t>ARTStudio</a:t>
              </a:r>
            </a:p>
            <a:p>
              <a:pPr algn="ctr" defTabSz="1066800">
                <a:lnSpc>
                  <a:spcPct val="100000"/>
                </a:lnSpc>
                <a:spcBef>
                  <a:spcPct val="50000"/>
                </a:spcBef>
              </a:pPr>
              <a:r>
                <a:rPr lang="en-US" sz="1900">
                  <a:latin typeface="Helvetica" pitchFamily="34" charset="0"/>
                  <a:ea typeface="Osaka" charset="-128"/>
                </a:rPr>
                <a:t>D. Thevenin</a:t>
              </a:r>
              <a:endParaRPr lang="en-US" sz="1600">
                <a:latin typeface="Helvetica" pitchFamily="34" charset="0"/>
                <a:ea typeface="Osaka" charset="-128"/>
              </a:endParaRPr>
            </a:p>
          </p:txBody>
        </p:sp>
      </p:grpSp>
      <p:sp>
        <p:nvSpPr>
          <p:cNvPr id="59460" name="Text Box 136"/>
          <p:cNvSpPr txBox="1">
            <a:spLocks noChangeArrowheads="1"/>
          </p:cNvSpPr>
          <p:nvPr/>
        </p:nvSpPr>
        <p:spPr bwMode="auto">
          <a:xfrm>
            <a:off x="146050" y="6507163"/>
            <a:ext cx="10368544" cy="341632"/>
          </a:xfrm>
          <a:prstGeom prst="rect">
            <a:avLst/>
          </a:prstGeom>
          <a:noFill/>
          <a:ln w="12700">
            <a:noFill/>
            <a:miter lim="800000"/>
            <a:headEnd type="none" w="sm" len="sm"/>
            <a:tailEnd type="none" w="sm" len="sm"/>
          </a:ln>
        </p:spPr>
        <p:txBody>
          <a:bodyPr wrap="none">
            <a:spAutoFit/>
          </a:bodyPr>
          <a:lstStyle/>
          <a:p>
            <a:r>
              <a:rPr lang="fr-FR" b="0" dirty="0">
                <a:latin typeface="+mj-lt"/>
              </a:rPr>
              <a:t>Réification, Factorisation, Traduction, Abstraction / </a:t>
            </a:r>
            <a:r>
              <a:rPr lang="fr-FR" b="0" dirty="0" err="1">
                <a:latin typeface="+mj-lt"/>
              </a:rPr>
              <a:t>Reconception</a:t>
            </a:r>
            <a:r>
              <a:rPr lang="fr-FR" b="0" dirty="0">
                <a:latin typeface="+mj-lt"/>
              </a:rPr>
              <a:t>, </a:t>
            </a:r>
            <a:r>
              <a:rPr lang="fr-FR" b="0" dirty="0" err="1">
                <a:latin typeface="+mj-lt"/>
              </a:rPr>
              <a:t>Crossing</a:t>
            </a:r>
            <a:r>
              <a:rPr lang="fr-FR" b="0" dirty="0">
                <a:latin typeface="+mj-lt"/>
              </a:rPr>
              <a:t>, Intervention Humaine</a:t>
            </a:r>
          </a:p>
        </p:txBody>
      </p:sp>
      <p:sp>
        <p:nvSpPr>
          <p:cNvPr id="59461" name="Rectangle 137"/>
          <p:cNvSpPr>
            <a:spLocks noChangeArrowheads="1"/>
          </p:cNvSpPr>
          <p:nvPr/>
        </p:nvSpPr>
        <p:spPr bwMode="auto">
          <a:xfrm>
            <a:off x="639763" y="1182688"/>
            <a:ext cx="3435556" cy="590931"/>
          </a:xfrm>
          <a:prstGeom prst="rect">
            <a:avLst/>
          </a:prstGeom>
          <a:solidFill>
            <a:schemeClr val="accent1">
              <a:lumMod val="40000"/>
              <a:lumOff val="60000"/>
            </a:schemeClr>
          </a:solidFill>
          <a:ln w="12700">
            <a:noFill/>
            <a:miter lim="800000"/>
            <a:headEnd type="none" w="sm" len="sm"/>
            <a:tailEnd type="none" w="sm" len="sm"/>
          </a:ln>
        </p:spPr>
        <p:txBody>
          <a:bodyPr wrap="none">
            <a:spAutoFit/>
          </a:bodyPr>
          <a:lstStyle/>
          <a:p>
            <a:r>
              <a:rPr lang="cs-CZ" b="0" dirty="0" smtClean="0">
                <a:latin typeface="+mj-lt"/>
              </a:rPr>
              <a:t>Spécifier </a:t>
            </a:r>
            <a:r>
              <a:rPr lang="cs-CZ" b="0" dirty="0">
                <a:latin typeface="+mj-lt"/>
              </a:rPr>
              <a:t>1 fois -&gt; </a:t>
            </a:r>
            <a:r>
              <a:rPr lang="fr-FR" b="0" dirty="0">
                <a:latin typeface="+mj-lt"/>
              </a:rPr>
              <a:t> </a:t>
            </a:r>
            <a:r>
              <a:rPr lang="cs-CZ" b="0" dirty="0">
                <a:latin typeface="+mj-lt"/>
              </a:rPr>
              <a:t>N Interfaces</a:t>
            </a:r>
            <a:endParaRPr lang="fr-FR" b="0" dirty="0">
              <a:latin typeface="+mj-lt"/>
            </a:endParaRPr>
          </a:p>
          <a:p>
            <a:r>
              <a:rPr lang="cs-CZ" b="0" dirty="0">
                <a:latin typeface="+mj-lt"/>
              </a:rPr>
              <a:t> </a:t>
            </a:r>
            <a:r>
              <a:rPr lang="cs-CZ" b="0" dirty="0">
                <a:latin typeface="+mj-lt"/>
                <a:sym typeface="Wingdings" pitchFamily="2" charset="2"/>
              </a:rPr>
              <a:t></a:t>
            </a:r>
            <a:r>
              <a:rPr lang="cs-CZ" b="0" dirty="0">
                <a:latin typeface="+mj-lt"/>
              </a:rPr>
              <a:t> approche par modèles</a:t>
            </a:r>
            <a:endParaRPr lang="fr-FR" b="0"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a:spLocks noChangeArrowheads="1"/>
          </p:cNvSpPr>
          <p:nvPr/>
        </p:nvSpPr>
        <p:spPr bwMode="gray">
          <a:xfrm>
            <a:off x="4511675" y="2794000"/>
            <a:ext cx="1719263" cy="3471863"/>
          </a:xfrm>
          <a:prstGeom prst="roundRect">
            <a:avLst>
              <a:gd name="adj" fmla="val 16667"/>
            </a:avLst>
          </a:prstGeom>
          <a:solidFill>
            <a:srgbClr val="CCFFFF"/>
          </a:solidFill>
          <a:ln w="9525">
            <a:solidFill>
              <a:schemeClr val="tx1"/>
            </a:solidFill>
            <a:round/>
            <a:headEnd/>
            <a:tailEnd/>
          </a:ln>
        </p:spPr>
        <p:txBody>
          <a:bodyPr anchor="ctr">
            <a:spAutoFit/>
          </a:bodyPr>
          <a:lstStyle/>
          <a:p>
            <a:endParaRPr lang="fr-FR"/>
          </a:p>
        </p:txBody>
      </p:sp>
      <p:sp>
        <p:nvSpPr>
          <p:cNvPr id="8197" name="Rectangle 4"/>
          <p:cNvSpPr>
            <a:spLocks noChangeArrowheads="1"/>
          </p:cNvSpPr>
          <p:nvPr/>
        </p:nvSpPr>
        <p:spPr bwMode="gray">
          <a:xfrm>
            <a:off x="4745038" y="3219450"/>
            <a:ext cx="1158875" cy="542925"/>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Tâches &amp;</a:t>
            </a:r>
            <a:br>
              <a:rPr lang="fr-FR" sz="1400" b="0" dirty="0">
                <a:latin typeface="Times" pitchFamily="18" charset="0"/>
                <a:ea typeface="Osaka" charset="-128"/>
              </a:rPr>
            </a:br>
            <a:r>
              <a:rPr lang="fr-FR" sz="1400" b="0" dirty="0">
                <a:latin typeface="Times" pitchFamily="18" charset="0"/>
                <a:ea typeface="Osaka" charset="-128"/>
              </a:rPr>
              <a:t>Concepts</a:t>
            </a:r>
            <a:endParaRPr lang="fr-FR" sz="2100" b="0" dirty="0">
              <a:latin typeface="Times" pitchFamily="18" charset="0"/>
              <a:ea typeface="Osaka" charset="-128"/>
            </a:endParaRPr>
          </a:p>
        </p:txBody>
      </p:sp>
      <p:grpSp>
        <p:nvGrpSpPr>
          <p:cNvPr id="8198" name="Group 5"/>
          <p:cNvGrpSpPr>
            <a:grpSpLocks/>
          </p:cNvGrpSpPr>
          <p:nvPr/>
        </p:nvGrpSpPr>
        <p:grpSpPr bwMode="auto">
          <a:xfrm>
            <a:off x="4787900" y="3725863"/>
            <a:ext cx="1158875" cy="758825"/>
            <a:chOff x="2794" y="2507"/>
            <a:chExt cx="604" cy="430"/>
          </a:xfrm>
        </p:grpSpPr>
        <p:sp>
          <p:nvSpPr>
            <p:cNvPr id="8214" name="Rectangle 6"/>
            <p:cNvSpPr>
              <a:spLocks noChangeArrowheads="1"/>
            </p:cNvSpPr>
            <p:nvPr/>
          </p:nvSpPr>
          <p:spPr bwMode="gray">
            <a:xfrm>
              <a:off x="2794" y="262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abstraite</a:t>
              </a:r>
              <a:endParaRPr lang="fr-FR" sz="2100" b="0" dirty="0">
                <a:latin typeface="Times" pitchFamily="18" charset="0"/>
                <a:ea typeface="Osaka" charset="-128"/>
              </a:endParaRPr>
            </a:p>
          </p:txBody>
        </p:sp>
        <p:cxnSp>
          <p:nvCxnSpPr>
            <p:cNvPr id="8215" name="AutoShape 7"/>
            <p:cNvCxnSpPr>
              <a:cxnSpLocks noChangeShapeType="1"/>
              <a:stCxn id="8197" idx="2"/>
              <a:endCxn id="8214" idx="0"/>
            </p:cNvCxnSpPr>
            <p:nvPr/>
          </p:nvCxnSpPr>
          <p:spPr bwMode="gray">
            <a:xfrm>
              <a:off x="3096" y="2507"/>
              <a:ext cx="0" cy="159"/>
            </a:xfrm>
            <a:prstGeom prst="straightConnector1">
              <a:avLst/>
            </a:prstGeom>
            <a:noFill/>
            <a:ln w="9525">
              <a:solidFill>
                <a:schemeClr val="tx1"/>
              </a:solidFill>
              <a:round/>
              <a:headEnd/>
              <a:tailEnd type="triangle" w="lg" len="lg"/>
            </a:ln>
          </p:spPr>
        </p:cxnSp>
      </p:grpSp>
      <p:grpSp>
        <p:nvGrpSpPr>
          <p:cNvPr id="8199" name="Group 8"/>
          <p:cNvGrpSpPr>
            <a:grpSpLocks/>
          </p:cNvGrpSpPr>
          <p:nvPr/>
        </p:nvGrpSpPr>
        <p:grpSpPr bwMode="auto">
          <a:xfrm>
            <a:off x="4787900" y="4473575"/>
            <a:ext cx="1158875" cy="841375"/>
            <a:chOff x="2832" y="2920"/>
            <a:chExt cx="604" cy="477"/>
          </a:xfrm>
        </p:grpSpPr>
        <p:sp>
          <p:nvSpPr>
            <p:cNvPr id="8212" name="Rectangle 9"/>
            <p:cNvSpPr>
              <a:spLocks noChangeArrowheads="1"/>
            </p:cNvSpPr>
            <p:nvPr/>
          </p:nvSpPr>
          <p:spPr bwMode="gray">
            <a:xfrm>
              <a:off x="2832" y="308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concrète</a:t>
              </a:r>
              <a:endParaRPr lang="fr-FR" sz="2100" b="0" dirty="0">
                <a:latin typeface="Times" pitchFamily="18" charset="0"/>
                <a:ea typeface="Osaka" charset="-128"/>
              </a:endParaRPr>
            </a:p>
          </p:txBody>
        </p:sp>
        <p:cxnSp>
          <p:nvCxnSpPr>
            <p:cNvPr id="8213" name="AutoShape 10"/>
            <p:cNvCxnSpPr>
              <a:cxnSpLocks noChangeShapeType="1"/>
              <a:stCxn id="8214" idx="2"/>
              <a:endCxn id="8212" idx="0"/>
            </p:cNvCxnSpPr>
            <p:nvPr/>
          </p:nvCxnSpPr>
          <p:spPr bwMode="gray">
            <a:xfrm>
              <a:off x="3134" y="2920"/>
              <a:ext cx="0" cy="177"/>
            </a:xfrm>
            <a:prstGeom prst="straightConnector1">
              <a:avLst/>
            </a:prstGeom>
            <a:noFill/>
            <a:ln w="9525">
              <a:solidFill>
                <a:schemeClr val="tx1"/>
              </a:solidFill>
              <a:round/>
              <a:headEnd/>
              <a:tailEnd type="triangle" w="lg" len="lg"/>
            </a:ln>
          </p:spPr>
        </p:cxnSp>
      </p:grpSp>
      <p:grpSp>
        <p:nvGrpSpPr>
          <p:cNvPr id="8200" name="Group 11"/>
          <p:cNvGrpSpPr>
            <a:grpSpLocks/>
          </p:cNvGrpSpPr>
          <p:nvPr/>
        </p:nvGrpSpPr>
        <p:grpSpPr bwMode="auto">
          <a:xfrm>
            <a:off x="4787900" y="5334000"/>
            <a:ext cx="1158875" cy="709613"/>
            <a:chOff x="2832" y="3343"/>
            <a:chExt cx="604" cy="402"/>
          </a:xfrm>
        </p:grpSpPr>
        <p:sp>
          <p:nvSpPr>
            <p:cNvPr id="8210" name="Rectangle 12"/>
            <p:cNvSpPr>
              <a:spLocks noChangeArrowheads="1"/>
            </p:cNvSpPr>
            <p:nvPr/>
          </p:nvSpPr>
          <p:spPr bwMode="gray">
            <a:xfrm>
              <a:off x="2832" y="3557"/>
              <a:ext cx="604" cy="18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finale</a:t>
              </a:r>
              <a:endParaRPr lang="fr-FR" sz="2100" b="0" dirty="0">
                <a:latin typeface="Times" pitchFamily="18" charset="0"/>
                <a:ea typeface="Osaka" charset="-128"/>
              </a:endParaRPr>
            </a:p>
          </p:txBody>
        </p:sp>
        <p:cxnSp>
          <p:nvCxnSpPr>
            <p:cNvPr id="8211" name="AutoShape 13"/>
            <p:cNvCxnSpPr>
              <a:cxnSpLocks noChangeShapeType="1"/>
              <a:stCxn id="8212" idx="2"/>
              <a:endCxn id="8210" idx="0"/>
            </p:cNvCxnSpPr>
            <p:nvPr/>
          </p:nvCxnSpPr>
          <p:spPr bwMode="gray">
            <a:xfrm>
              <a:off x="3134" y="3343"/>
              <a:ext cx="0" cy="161"/>
            </a:xfrm>
            <a:prstGeom prst="straightConnector1">
              <a:avLst/>
            </a:prstGeom>
            <a:noFill/>
            <a:ln w="9525">
              <a:solidFill>
                <a:schemeClr val="tx1"/>
              </a:solidFill>
              <a:round/>
              <a:headEnd/>
              <a:tailEnd type="triangle" w="lg" len="lg"/>
            </a:ln>
          </p:spPr>
        </p:cxnSp>
      </p:grpSp>
      <p:sp>
        <p:nvSpPr>
          <p:cNvPr id="8201" name="Text Box 14"/>
          <p:cNvSpPr txBox="1">
            <a:spLocks noChangeArrowheads="1"/>
          </p:cNvSpPr>
          <p:nvPr/>
        </p:nvSpPr>
        <p:spPr bwMode="auto">
          <a:xfrm>
            <a:off x="4787900" y="2794000"/>
            <a:ext cx="1595438" cy="338138"/>
          </a:xfrm>
          <a:prstGeom prst="rect">
            <a:avLst/>
          </a:prstGeom>
          <a:noFill/>
          <a:ln w="12700">
            <a:noFill/>
            <a:miter lim="800000"/>
            <a:headEnd/>
            <a:tailEnd/>
          </a:ln>
        </p:spPr>
        <p:txBody>
          <a:bodyPr lIns="106674" tIns="53337" rIns="106674" bIns="53337">
            <a:spAutoFit/>
          </a:bodyPr>
          <a:lstStyle/>
          <a:p>
            <a:pPr defTabSz="1066800">
              <a:lnSpc>
                <a:spcPct val="100000"/>
              </a:lnSpc>
              <a:spcBef>
                <a:spcPct val="50000"/>
              </a:spcBef>
            </a:pPr>
            <a:r>
              <a:rPr lang="fr-FR" sz="1600">
                <a:latin typeface="Helvetica" pitchFamily="34" charset="0"/>
                <a:ea typeface="Osaka" charset="-128"/>
              </a:rPr>
              <a:t>Config 1</a:t>
            </a:r>
          </a:p>
        </p:txBody>
      </p:sp>
      <p:graphicFrame>
        <p:nvGraphicFramePr>
          <p:cNvPr id="8194" name="Object 15"/>
          <p:cNvGraphicFramePr>
            <a:graphicFrameLocks noChangeAspect="1"/>
          </p:cNvGraphicFramePr>
          <p:nvPr/>
        </p:nvGraphicFramePr>
        <p:xfrm>
          <a:off x="276225" y="2370138"/>
          <a:ext cx="3683000" cy="2070100"/>
        </p:xfrm>
        <a:graphic>
          <a:graphicData uri="http://schemas.openxmlformats.org/presentationml/2006/ole">
            <p:oleObj spid="_x0000_s8194" name="Document" r:id="rId4" imgW="9107975" imgH="5360621" progId="">
              <p:embed/>
            </p:oleObj>
          </a:graphicData>
        </a:graphic>
      </p:graphicFrame>
      <p:pic>
        <p:nvPicPr>
          <p:cNvPr id="8202" name="Picture 16"/>
          <p:cNvPicPr>
            <a:picLocks noChangeAspect="1" noChangeArrowheads="1"/>
          </p:cNvPicPr>
          <p:nvPr/>
        </p:nvPicPr>
        <p:blipFill>
          <a:blip r:embed="rId5" cstate="print"/>
          <a:srcRect/>
          <a:stretch>
            <a:fillRect/>
          </a:stretch>
        </p:blipFill>
        <p:spPr bwMode="gray">
          <a:xfrm>
            <a:off x="6997700" y="4233863"/>
            <a:ext cx="3683000" cy="2065337"/>
          </a:xfrm>
          <a:prstGeom prst="rect">
            <a:avLst/>
          </a:prstGeom>
          <a:noFill/>
          <a:ln w="9525">
            <a:noFill/>
            <a:miter lim="800000"/>
            <a:headEnd/>
            <a:tailEnd/>
          </a:ln>
        </p:spPr>
      </p:pic>
      <p:pic>
        <p:nvPicPr>
          <p:cNvPr id="8203" name="Picture 17"/>
          <p:cNvPicPr>
            <a:picLocks noChangeAspect="1" noChangeArrowheads="1"/>
          </p:cNvPicPr>
          <p:nvPr/>
        </p:nvPicPr>
        <p:blipFill>
          <a:blip r:embed="rId6" cstate="print"/>
          <a:srcRect/>
          <a:stretch>
            <a:fillRect/>
          </a:stretch>
        </p:blipFill>
        <p:spPr bwMode="auto">
          <a:xfrm>
            <a:off x="552450" y="5249863"/>
            <a:ext cx="2955925" cy="1946275"/>
          </a:xfrm>
          <a:prstGeom prst="rect">
            <a:avLst/>
          </a:prstGeom>
          <a:noFill/>
          <a:ln w="9525">
            <a:noFill/>
            <a:miter lim="800000"/>
            <a:headEnd/>
            <a:tailEnd/>
          </a:ln>
        </p:spPr>
      </p:pic>
      <p:sp>
        <p:nvSpPr>
          <p:cNvPr id="8204" name="Line 18"/>
          <p:cNvSpPr>
            <a:spLocks noChangeShapeType="1"/>
          </p:cNvSpPr>
          <p:nvPr/>
        </p:nvSpPr>
        <p:spPr bwMode="gray">
          <a:xfrm flipH="1">
            <a:off x="3959225" y="5926138"/>
            <a:ext cx="736600" cy="0"/>
          </a:xfrm>
          <a:prstGeom prst="line">
            <a:avLst/>
          </a:prstGeom>
          <a:noFill/>
          <a:ln w="28575">
            <a:solidFill>
              <a:srgbClr val="0000FF"/>
            </a:solidFill>
            <a:round/>
            <a:headEnd/>
            <a:tailEnd type="stealth" w="med" len="lg"/>
          </a:ln>
        </p:spPr>
        <p:txBody>
          <a:bodyPr lIns="90000" tIns="46800" rIns="90000" bIns="46800" anchor="ctr">
            <a:spAutoFit/>
          </a:bodyPr>
          <a:lstStyle/>
          <a:p>
            <a:endParaRPr lang="fr-FR"/>
          </a:p>
        </p:txBody>
      </p:sp>
      <p:pic>
        <p:nvPicPr>
          <p:cNvPr id="8205" name="Picture 19"/>
          <p:cNvPicPr>
            <a:picLocks noChangeAspect="1" noChangeArrowheads="1"/>
          </p:cNvPicPr>
          <p:nvPr/>
        </p:nvPicPr>
        <p:blipFill>
          <a:blip r:embed="rId7" cstate="print"/>
          <a:srcRect/>
          <a:stretch>
            <a:fillRect/>
          </a:stretch>
        </p:blipFill>
        <p:spPr bwMode="auto">
          <a:xfrm>
            <a:off x="6997700" y="1608138"/>
            <a:ext cx="3683000" cy="2117725"/>
          </a:xfrm>
          <a:prstGeom prst="rect">
            <a:avLst/>
          </a:prstGeom>
          <a:noFill/>
          <a:ln w="9525">
            <a:noFill/>
            <a:miter lim="800000"/>
            <a:headEnd/>
            <a:tailEnd/>
          </a:ln>
        </p:spPr>
      </p:pic>
      <p:sp>
        <p:nvSpPr>
          <p:cNvPr id="8206" name="Rectangle 20"/>
          <p:cNvSpPr>
            <a:spLocks noChangeArrowheads="1"/>
          </p:cNvSpPr>
          <p:nvPr/>
        </p:nvSpPr>
        <p:spPr bwMode="auto">
          <a:xfrm>
            <a:off x="276225" y="2370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7" name="Rectangle 21"/>
          <p:cNvSpPr>
            <a:spLocks noChangeArrowheads="1"/>
          </p:cNvSpPr>
          <p:nvPr/>
        </p:nvSpPr>
        <p:spPr bwMode="auto">
          <a:xfrm>
            <a:off x="6997700" y="4233863"/>
            <a:ext cx="3683000" cy="2116137"/>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8" name="Rectangle 22"/>
          <p:cNvSpPr>
            <a:spLocks noChangeArrowheads="1"/>
          </p:cNvSpPr>
          <p:nvPr/>
        </p:nvSpPr>
        <p:spPr bwMode="auto">
          <a:xfrm>
            <a:off x="6997700" y="1608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9" name="Rectangle 23"/>
          <p:cNvSpPr>
            <a:spLocks noGrp="1" noChangeArrowheads="1"/>
          </p:cNvSpPr>
          <p:nvPr/>
        </p:nvSpPr>
        <p:spPr bwMode="auto">
          <a:xfrm>
            <a:off x="552450" y="338138"/>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dirty="0" err="1" smtClean="0">
                <a:solidFill>
                  <a:schemeClr val="tx2"/>
                </a:solidFill>
                <a:latin typeface="Times" pitchFamily="18" charset="0"/>
                <a:ea typeface="Osaka" charset="-128"/>
              </a:rPr>
              <a:t>Différents</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niveaux</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d’abstraction</a:t>
            </a:r>
            <a:endParaRPr lang="en-US" sz="3700" dirty="0">
              <a:solidFill>
                <a:schemeClr val="tx2"/>
              </a:solidFill>
              <a:ea typeface="Osaka" charset="-128"/>
            </a:endParaRPr>
          </a:p>
        </p:txBody>
      </p:sp>
      <p:cxnSp>
        <p:nvCxnSpPr>
          <p:cNvPr id="29" name="Connecteur droit avec flèche 28"/>
          <p:cNvCxnSpPr/>
          <p:nvPr/>
        </p:nvCxnSpPr>
        <p:spPr>
          <a:xfrm flipV="1">
            <a:off x="6000750" y="2943225"/>
            <a:ext cx="9525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0800000">
            <a:off x="4029076" y="3752850"/>
            <a:ext cx="695325"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212" idx="3"/>
          </p:cNvCxnSpPr>
          <p:nvPr/>
        </p:nvCxnSpPr>
        <p:spPr>
          <a:xfrm>
            <a:off x="5946775" y="5043311"/>
            <a:ext cx="996950" cy="1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subTitle" idx="1"/>
          </p:nvPr>
        </p:nvSpPr>
        <p:spPr>
          <a:xfrm>
            <a:off x="1190625" y="3481388"/>
            <a:ext cx="9266238" cy="1119187"/>
          </a:xfrm>
        </p:spPr>
        <p:txBody>
          <a:bodyPr anchor="b" anchorCtr="1"/>
          <a:lstStyle/>
          <a:p>
            <a:pPr eaLnBrk="1" hangingPunct="1">
              <a:defRPr/>
            </a:pPr>
            <a:r>
              <a:rPr lang="en-GB" sz="2000" dirty="0" smtClean="0"/>
              <a:t>3G Mobile Context Sensitive Adaptability - User Friendly Mobile Work Place for Seamless Enterprise Applications </a:t>
            </a:r>
          </a:p>
          <a:p>
            <a:pPr eaLnBrk="1" hangingPunct="1">
              <a:defRPr/>
            </a:pPr>
            <a:endParaRPr lang="en-US" dirty="0" smtClean="0"/>
          </a:p>
        </p:txBody>
      </p:sp>
      <p:sp>
        <p:nvSpPr>
          <p:cNvPr id="60418" name="Rectangle 8"/>
          <p:cNvSpPr>
            <a:spLocks noGrp="1" noChangeArrowheads="1"/>
          </p:cNvSpPr>
          <p:nvPr>
            <p:ph type="ctrTitle"/>
          </p:nvPr>
        </p:nvSpPr>
        <p:spPr>
          <a:xfrm>
            <a:off x="857250" y="247650"/>
            <a:ext cx="9266238" cy="3040063"/>
          </a:xfrm>
          <a:noFill/>
        </p:spPr>
        <p:txBody>
          <a:bodyPr anchor="t"/>
          <a:lstStyle/>
          <a:p>
            <a:pPr eaLnBrk="1" hangingPunct="1"/>
            <a:r>
              <a:rPr lang="en-GB" sz="2800" dirty="0" smtClean="0"/>
              <a:t/>
            </a:r>
            <a:br>
              <a:rPr lang="en-GB" sz="2800" dirty="0" smtClean="0"/>
            </a:br>
            <a:r>
              <a:rPr lang="en-GB" sz="2800" dirty="0" smtClean="0"/>
              <a:t>CONSENSUS (</a:t>
            </a:r>
            <a:r>
              <a:rPr lang="en-US" sz="2800" dirty="0" smtClean="0"/>
              <a:t>PROJET </a:t>
            </a:r>
            <a:r>
              <a:rPr lang="en-US" sz="2800" dirty="0" err="1" smtClean="0"/>
              <a:t>Européen</a:t>
            </a:r>
            <a:r>
              <a:rPr lang="en-US" sz="2800" dirty="0" smtClean="0"/>
              <a:t> </a:t>
            </a:r>
            <a:r>
              <a:rPr lang="en-US" sz="2800" dirty="0" err="1" smtClean="0"/>
              <a:t>terminé</a:t>
            </a:r>
            <a:r>
              <a:rPr lang="en-US" sz="2800" dirty="0" smtClean="0"/>
              <a:t> en 2004)</a:t>
            </a:r>
            <a:br>
              <a:rPr lang="en-US" sz="2800" dirty="0" smtClean="0"/>
            </a:br>
            <a:r>
              <a:rPr lang="en-US" sz="3200" dirty="0" smtClean="0"/>
              <a:t>www.consensus-online.org </a:t>
            </a:r>
            <a:r>
              <a:rPr lang="en-GB" sz="2800" dirty="0" smtClean="0"/>
              <a:t/>
            </a:r>
            <a:br>
              <a:rPr lang="en-GB" sz="2800" dirty="0" smtClean="0"/>
            </a:br>
            <a:r>
              <a:rPr lang="en-US" sz="2800" dirty="0" smtClean="0"/>
              <a:t/>
            </a:r>
            <a:br>
              <a:rPr lang="en-US" sz="2800" dirty="0" smtClean="0"/>
            </a:br>
            <a:r>
              <a:rPr lang="en-US" sz="3200" dirty="0" smtClean="0"/>
              <a:t/>
            </a:r>
            <a:br>
              <a:rPr lang="en-US" sz="3200" dirty="0" smtClean="0"/>
            </a:br>
            <a:endParaRPr lang="en-US" sz="3200" dirty="0" smtClean="0"/>
          </a:p>
        </p:txBody>
      </p:sp>
      <p:sp>
        <p:nvSpPr>
          <p:cNvPr id="4" name="Rectangle 3"/>
          <p:cNvSpPr/>
          <p:nvPr/>
        </p:nvSpPr>
        <p:spPr>
          <a:xfrm>
            <a:off x="4905375" y="7114794"/>
            <a:ext cx="5524500" cy="341632"/>
          </a:xfrm>
          <a:prstGeom prst="rect">
            <a:avLst/>
          </a:prstGeom>
        </p:spPr>
        <p:txBody>
          <a:bodyPr>
            <a:spAutoFit/>
          </a:bodyPr>
          <a:lstStyle/>
          <a:p>
            <a:pPr eaLnBrk="1" hangingPunct="1">
              <a:defRPr/>
            </a:pPr>
            <a:r>
              <a:rPr lang="en-US" b="0" dirty="0">
                <a:latin typeface="+mj-lt"/>
              </a:rPr>
              <a:t>Slides : </a:t>
            </a:r>
            <a:r>
              <a:rPr lang="en-US" b="0" dirty="0" err="1">
                <a:latin typeface="+mj-lt"/>
              </a:rPr>
              <a:t>Cédric</a:t>
            </a:r>
            <a:r>
              <a:rPr lang="en-US" b="0" dirty="0">
                <a:latin typeface="+mj-lt"/>
              </a:rPr>
              <a:t> </a:t>
            </a:r>
            <a:r>
              <a:rPr lang="en-US" b="0" dirty="0" smtClean="0">
                <a:latin typeface="+mj-lt"/>
              </a:rPr>
              <a:t>Ulmer  cedric.ulmer@sap.com</a:t>
            </a:r>
            <a:endParaRPr lang="fr-FR" b="0" dirty="0">
              <a:latin typeface="+mj-l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p:txBody>
          <a:bodyPr/>
          <a:lstStyle/>
          <a:p>
            <a:pPr eaLnBrk="1" hangingPunct="1"/>
            <a:r>
              <a:rPr lang="en-US" smtClean="0"/>
              <a:t>Objective</a:t>
            </a:r>
          </a:p>
        </p:txBody>
      </p:sp>
      <p:sp>
        <p:nvSpPr>
          <p:cNvPr id="61443" name="Rectangle 3"/>
          <p:cNvSpPr>
            <a:spLocks noGrp="1" noChangeArrowheads="1"/>
          </p:cNvSpPr>
          <p:nvPr>
            <p:ph type="body" idx="4294967295"/>
          </p:nvPr>
        </p:nvSpPr>
        <p:spPr>
          <a:xfrm>
            <a:off x="-792162" y="5588000"/>
            <a:ext cx="10831512" cy="1060450"/>
          </a:xfrm>
          <a:noFill/>
        </p:spPr>
        <p:txBody>
          <a:bodyPr anchor="ctr" anchorCtr="1"/>
          <a:lstStyle/>
          <a:p>
            <a:pPr marL="331788" indent="-331788" algn="ctr" eaLnBrk="1" hangingPunct="1">
              <a:buFont typeface="Monotype Sorts" pitchFamily="2" charset="2"/>
              <a:buNone/>
            </a:pPr>
            <a:r>
              <a:rPr lang="en-US" sz="3300" i="1" dirty="0" smtClean="0"/>
              <a:t>Cost-efficient</a:t>
            </a:r>
            <a:r>
              <a:rPr lang="en-US" sz="3300" dirty="0" smtClean="0"/>
              <a:t> development of </a:t>
            </a:r>
            <a:br>
              <a:rPr lang="en-US" sz="3300" dirty="0" smtClean="0"/>
            </a:br>
            <a:r>
              <a:rPr lang="en-US" sz="3300" i="1" dirty="0" smtClean="0">
                <a:solidFill>
                  <a:srgbClr val="FF0000"/>
                </a:solidFill>
              </a:rPr>
              <a:t>usable</a:t>
            </a:r>
            <a:r>
              <a:rPr lang="en-US" sz="3300" dirty="0" smtClean="0"/>
              <a:t> </a:t>
            </a:r>
            <a:r>
              <a:rPr lang="en-US" sz="3300" i="1" dirty="0" smtClean="0"/>
              <a:t>device independent</a:t>
            </a:r>
            <a:r>
              <a:rPr lang="en-US" sz="3300" dirty="0" smtClean="0"/>
              <a:t> Applications</a:t>
            </a:r>
          </a:p>
        </p:txBody>
      </p:sp>
      <p:pic>
        <p:nvPicPr>
          <p:cNvPr id="61444" name="Picture 4" descr="PeterB copy"/>
          <p:cNvPicPr>
            <a:picLocks noChangeAspect="1" noChangeArrowheads="1"/>
          </p:cNvPicPr>
          <p:nvPr/>
        </p:nvPicPr>
        <p:blipFill>
          <a:blip r:embed="rId3" cstate="print"/>
          <a:srcRect t="6398" b="11397"/>
          <a:stretch>
            <a:fillRect/>
          </a:stretch>
        </p:blipFill>
        <p:spPr bwMode="auto">
          <a:xfrm>
            <a:off x="592138" y="1674813"/>
            <a:ext cx="7481887" cy="3913187"/>
          </a:xfrm>
          <a:prstGeom prst="rect">
            <a:avLst/>
          </a:prstGeom>
          <a:noFill/>
          <a:ln w="9525">
            <a:noFill/>
            <a:miter lim="800000"/>
            <a:headEnd/>
            <a:tailEnd/>
          </a:ln>
        </p:spPr>
      </p:pic>
      <p:sp>
        <p:nvSpPr>
          <p:cNvPr id="5" name="Rectangle 4"/>
          <p:cNvSpPr/>
          <p:nvPr/>
        </p:nvSpPr>
        <p:spPr>
          <a:xfrm>
            <a:off x="5524500" y="2954512"/>
            <a:ext cx="5524500" cy="1089529"/>
          </a:xfrm>
          <a:prstGeom prst="rect">
            <a:avLst/>
          </a:prstGeom>
        </p:spPr>
        <p:txBody>
          <a:bodyPr>
            <a:spAutoFit/>
          </a:bodyPr>
          <a:lstStyle/>
          <a:p>
            <a:pPr marL="1290638" lvl="1" algn="ctr" eaLnBrk="1" hangingPunct="1"/>
            <a:r>
              <a:rPr lang="en-US" b="0" dirty="0" smtClean="0">
                <a:latin typeface="+mj-lt"/>
              </a:rPr>
              <a:t>For all SAP applications being able to be displayed on all devices </a:t>
            </a:r>
          </a:p>
          <a:p>
            <a:pPr marL="1290638" lvl="1" algn="ctr" eaLnBrk="1" hangingPunct="1"/>
            <a:r>
              <a:rPr lang="en-US" b="0" dirty="0" smtClean="0">
                <a:latin typeface="+mj-lt"/>
              </a:rPr>
              <a:t>50.000 sets of application </a:t>
            </a:r>
            <a:r>
              <a:rPr lang="en-US" b="0" dirty="0" err="1" smtClean="0">
                <a:latin typeface="+mj-lt"/>
              </a:rPr>
              <a:t>Uis</a:t>
            </a:r>
            <a:endParaRPr lang="en-US" b="0" dirty="0" smtClean="0">
              <a:latin typeface="+mj-lt"/>
            </a:endParaRPr>
          </a:p>
          <a:p>
            <a:pPr marL="1290638" lvl="1" algn="ctr" eaLnBrk="1" hangingPunct="1"/>
            <a:r>
              <a:rPr lang="en-US" b="0" dirty="0" smtClean="0">
                <a:latin typeface="+mj-lt"/>
              </a:rPr>
              <a:t> need  to be created!</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marL="198438" eaLnBrk="1" hangingPunct="1"/>
            <a:r>
              <a:rPr lang="en-US" smtClean="0"/>
              <a:t>State of the Art: Adaptation - Transcoding</a:t>
            </a:r>
          </a:p>
        </p:txBody>
      </p:sp>
      <p:grpSp>
        <p:nvGrpSpPr>
          <p:cNvPr id="63491" name="Group 3"/>
          <p:cNvGrpSpPr>
            <a:grpSpLocks/>
          </p:cNvGrpSpPr>
          <p:nvPr/>
        </p:nvGrpSpPr>
        <p:grpSpPr bwMode="auto">
          <a:xfrm>
            <a:off x="1000125" y="1570038"/>
            <a:ext cx="9088438" cy="5075237"/>
            <a:chOff x="113" y="799"/>
            <a:chExt cx="5509" cy="3376"/>
          </a:xfrm>
        </p:grpSpPr>
        <p:pic>
          <p:nvPicPr>
            <p:cNvPr id="63496" name="Picture 4" descr="CATS_ESS_E"/>
            <p:cNvPicPr>
              <a:picLocks noChangeAspect="1" noChangeArrowheads="1"/>
            </p:cNvPicPr>
            <p:nvPr/>
          </p:nvPicPr>
          <p:blipFill>
            <a:blip r:embed="rId3" cstate="print"/>
            <a:srcRect/>
            <a:stretch>
              <a:fillRect/>
            </a:stretch>
          </p:blipFill>
          <p:spPr bwMode="auto">
            <a:xfrm>
              <a:off x="113" y="881"/>
              <a:ext cx="2592" cy="2421"/>
            </a:xfrm>
            <a:prstGeom prst="rect">
              <a:avLst/>
            </a:prstGeom>
            <a:noFill/>
            <a:ln w="12700">
              <a:noFill/>
              <a:miter lim="800000"/>
              <a:headEnd/>
              <a:tailEnd/>
            </a:ln>
          </p:spPr>
        </p:pic>
        <p:grpSp>
          <p:nvGrpSpPr>
            <p:cNvPr id="63497" name="Group 5"/>
            <p:cNvGrpSpPr>
              <a:grpSpLocks/>
            </p:cNvGrpSpPr>
            <p:nvPr/>
          </p:nvGrpSpPr>
          <p:grpSpPr bwMode="auto">
            <a:xfrm>
              <a:off x="161" y="799"/>
              <a:ext cx="5461" cy="3376"/>
              <a:chOff x="161" y="400"/>
              <a:chExt cx="5461" cy="3376"/>
            </a:xfrm>
          </p:grpSpPr>
          <p:sp>
            <p:nvSpPr>
              <p:cNvPr id="63498" name="Rectangle 6"/>
              <p:cNvSpPr>
                <a:spLocks noChangeArrowheads="1"/>
              </p:cNvSpPr>
              <p:nvPr/>
            </p:nvSpPr>
            <p:spPr bwMode="auto">
              <a:xfrm>
                <a:off x="161" y="1181"/>
                <a:ext cx="886" cy="357"/>
              </a:xfrm>
              <a:prstGeom prst="rect">
                <a:avLst/>
              </a:prstGeom>
              <a:noFill/>
              <a:ln w="28575">
                <a:solidFill>
                  <a:srgbClr val="FF0000"/>
                </a:solidFill>
                <a:miter lim="800000"/>
                <a:headEnd/>
                <a:tailEnd/>
              </a:ln>
            </p:spPr>
            <p:txBody>
              <a:bodyPr wrap="none" lIns="0" tIns="0" rIns="0" bIns="0" anchor="ctr"/>
              <a:lstStyle/>
              <a:p>
                <a:endParaRPr lang="fr-FR"/>
              </a:p>
            </p:txBody>
          </p:sp>
          <p:grpSp>
            <p:nvGrpSpPr>
              <p:cNvPr id="63499" name="Group 7"/>
              <p:cNvGrpSpPr>
                <a:grpSpLocks/>
              </p:cNvGrpSpPr>
              <p:nvPr/>
            </p:nvGrpSpPr>
            <p:grpSpPr bwMode="auto">
              <a:xfrm>
                <a:off x="161" y="1181"/>
                <a:ext cx="2502" cy="831"/>
                <a:chOff x="198" y="1644"/>
                <a:chExt cx="2502" cy="831"/>
              </a:xfrm>
            </p:grpSpPr>
            <p:sp>
              <p:nvSpPr>
                <p:cNvPr id="63523" name="Rectangle 8"/>
                <p:cNvSpPr>
                  <a:spLocks noChangeArrowheads="1"/>
                </p:cNvSpPr>
                <p:nvPr/>
              </p:nvSpPr>
              <p:spPr bwMode="auto">
                <a:xfrm>
                  <a:off x="1126" y="1644"/>
                  <a:ext cx="1574" cy="357"/>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24" name="Rectangle 9"/>
                <p:cNvSpPr>
                  <a:spLocks noChangeArrowheads="1"/>
                </p:cNvSpPr>
                <p:nvPr/>
              </p:nvSpPr>
              <p:spPr bwMode="auto">
                <a:xfrm>
                  <a:off x="198" y="2374"/>
                  <a:ext cx="2262" cy="101"/>
                </a:xfrm>
                <a:prstGeom prst="rect">
                  <a:avLst/>
                </a:prstGeom>
                <a:noFill/>
                <a:ln w="28575">
                  <a:solidFill>
                    <a:srgbClr val="FF0000"/>
                  </a:solidFill>
                  <a:miter lim="800000"/>
                  <a:headEnd/>
                  <a:tailEnd/>
                </a:ln>
              </p:spPr>
              <p:txBody>
                <a:bodyPr wrap="none" lIns="0" tIns="0" rIns="0" bIns="0" anchor="ctr"/>
                <a:lstStyle/>
                <a:p>
                  <a:endParaRPr lang="fr-FR"/>
                </a:p>
              </p:txBody>
            </p:sp>
          </p:grpSp>
          <p:pic>
            <p:nvPicPr>
              <p:cNvPr id="63500" name="Picture 10" descr="Bild3"/>
              <p:cNvPicPr>
                <a:picLocks noChangeAspect="1" noChangeArrowheads="1"/>
              </p:cNvPicPr>
              <p:nvPr/>
            </p:nvPicPr>
            <p:blipFill>
              <a:blip r:embed="rId4" cstate="print"/>
              <a:srcRect/>
              <a:stretch>
                <a:fillRect/>
              </a:stretch>
            </p:blipFill>
            <p:spPr bwMode="auto">
              <a:xfrm>
                <a:off x="3365" y="400"/>
                <a:ext cx="663" cy="486"/>
              </a:xfrm>
              <a:prstGeom prst="rect">
                <a:avLst/>
              </a:prstGeom>
              <a:noFill/>
              <a:ln w="9525">
                <a:noFill/>
                <a:miter lim="800000"/>
                <a:headEnd/>
                <a:tailEnd/>
              </a:ln>
            </p:spPr>
          </p:pic>
          <p:pic>
            <p:nvPicPr>
              <p:cNvPr id="63501" name="Picture 11" descr="Bild7"/>
              <p:cNvPicPr>
                <a:picLocks noChangeAspect="1" noChangeArrowheads="1"/>
              </p:cNvPicPr>
              <p:nvPr/>
            </p:nvPicPr>
            <p:blipFill>
              <a:blip r:embed="rId5" cstate="print"/>
              <a:srcRect/>
              <a:stretch>
                <a:fillRect/>
              </a:stretch>
            </p:blipFill>
            <p:spPr bwMode="auto">
              <a:xfrm>
                <a:off x="3164" y="1020"/>
                <a:ext cx="653" cy="476"/>
              </a:xfrm>
              <a:prstGeom prst="rect">
                <a:avLst/>
              </a:prstGeom>
              <a:noFill/>
              <a:ln w="9525">
                <a:noFill/>
                <a:miter lim="800000"/>
                <a:headEnd/>
                <a:tailEnd/>
              </a:ln>
            </p:spPr>
          </p:pic>
          <p:sp>
            <p:nvSpPr>
              <p:cNvPr id="63502" name="Rectangle 12"/>
              <p:cNvSpPr>
                <a:spLocks noChangeArrowheads="1"/>
              </p:cNvSpPr>
              <p:nvPr/>
            </p:nvSpPr>
            <p:spPr bwMode="auto">
              <a:xfrm>
                <a:off x="3381" y="781"/>
                <a:ext cx="256" cy="91"/>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03" name="Line 13"/>
              <p:cNvSpPr>
                <a:spLocks noChangeShapeType="1"/>
              </p:cNvSpPr>
              <p:nvPr/>
            </p:nvSpPr>
            <p:spPr bwMode="auto">
              <a:xfrm>
                <a:off x="3493" y="885"/>
                <a:ext cx="5" cy="134"/>
              </a:xfrm>
              <a:prstGeom prst="line">
                <a:avLst/>
              </a:prstGeom>
              <a:noFill/>
              <a:ln w="19050">
                <a:solidFill>
                  <a:srgbClr val="FF0000"/>
                </a:solidFill>
                <a:round/>
                <a:headEnd/>
                <a:tailEnd type="triangle" w="med" len="med"/>
              </a:ln>
            </p:spPr>
            <p:txBody>
              <a:bodyPr lIns="0" tIns="0" rIns="0" bIns="0"/>
              <a:lstStyle/>
              <a:p>
                <a:endParaRPr lang="fr-FR"/>
              </a:p>
            </p:txBody>
          </p:sp>
          <p:grpSp>
            <p:nvGrpSpPr>
              <p:cNvPr id="63504" name="Group 14"/>
              <p:cNvGrpSpPr>
                <a:grpSpLocks/>
              </p:cNvGrpSpPr>
              <p:nvPr/>
            </p:nvGrpSpPr>
            <p:grpSpPr bwMode="auto">
              <a:xfrm>
                <a:off x="3016" y="2186"/>
                <a:ext cx="844" cy="1590"/>
                <a:chOff x="2957" y="2049"/>
                <a:chExt cx="844" cy="1590"/>
              </a:xfrm>
            </p:grpSpPr>
            <p:pic>
              <p:nvPicPr>
                <p:cNvPr id="63518" name="Picture 15" descr="Bild15"/>
                <p:cNvPicPr>
                  <a:picLocks noChangeAspect="1" noChangeArrowheads="1"/>
                </p:cNvPicPr>
                <p:nvPr/>
              </p:nvPicPr>
              <p:blipFill>
                <a:blip r:embed="rId6" cstate="print"/>
                <a:srcRect/>
                <a:stretch>
                  <a:fillRect/>
                </a:stretch>
              </p:blipFill>
              <p:spPr bwMode="auto">
                <a:xfrm>
                  <a:off x="3120" y="2049"/>
                  <a:ext cx="663" cy="472"/>
                </a:xfrm>
                <a:prstGeom prst="rect">
                  <a:avLst/>
                </a:prstGeom>
                <a:noFill/>
                <a:ln w="9525">
                  <a:noFill/>
                  <a:miter lim="800000"/>
                  <a:headEnd/>
                  <a:tailEnd/>
                </a:ln>
              </p:spPr>
            </p:pic>
            <p:pic>
              <p:nvPicPr>
                <p:cNvPr id="63519" name="Picture 16" descr="Bild17"/>
                <p:cNvPicPr>
                  <a:picLocks noChangeAspect="1" noChangeArrowheads="1"/>
                </p:cNvPicPr>
                <p:nvPr/>
              </p:nvPicPr>
              <p:blipFill>
                <a:blip r:embed="rId7" cstate="print"/>
                <a:srcRect/>
                <a:stretch>
                  <a:fillRect/>
                </a:stretch>
              </p:blipFill>
              <p:spPr bwMode="auto">
                <a:xfrm>
                  <a:off x="3120" y="2544"/>
                  <a:ext cx="681" cy="480"/>
                </a:xfrm>
                <a:prstGeom prst="rect">
                  <a:avLst/>
                </a:prstGeom>
                <a:noFill/>
                <a:ln w="9525">
                  <a:noFill/>
                  <a:miter lim="800000"/>
                  <a:headEnd/>
                  <a:tailEnd/>
                </a:ln>
              </p:spPr>
            </p:pic>
            <p:pic>
              <p:nvPicPr>
                <p:cNvPr id="63520" name="Picture 17" descr="Bild21"/>
                <p:cNvPicPr>
                  <a:picLocks noChangeAspect="1" noChangeArrowheads="1"/>
                </p:cNvPicPr>
                <p:nvPr/>
              </p:nvPicPr>
              <p:blipFill>
                <a:blip r:embed="rId8" cstate="print"/>
                <a:srcRect/>
                <a:stretch>
                  <a:fillRect/>
                </a:stretch>
              </p:blipFill>
              <p:spPr bwMode="auto">
                <a:xfrm>
                  <a:off x="2957" y="3168"/>
                  <a:ext cx="653" cy="471"/>
                </a:xfrm>
                <a:prstGeom prst="rect">
                  <a:avLst/>
                </a:prstGeom>
                <a:noFill/>
                <a:ln w="9525">
                  <a:noFill/>
                  <a:miter lim="800000"/>
                  <a:headEnd/>
                  <a:tailEnd/>
                </a:ln>
              </p:spPr>
            </p:pic>
            <p:sp>
              <p:nvSpPr>
                <p:cNvPr id="63521" name="Rectangle 18"/>
                <p:cNvSpPr>
                  <a:spLocks noChangeArrowheads="1"/>
                </p:cNvSpPr>
                <p:nvPr/>
              </p:nvSpPr>
              <p:spPr bwMode="auto">
                <a:xfrm>
                  <a:off x="3147" y="2928"/>
                  <a:ext cx="256" cy="91"/>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22" name="Line 19"/>
                <p:cNvSpPr>
                  <a:spLocks noChangeShapeType="1"/>
                </p:cNvSpPr>
                <p:nvPr/>
              </p:nvSpPr>
              <p:spPr bwMode="auto">
                <a:xfrm>
                  <a:off x="3279" y="3023"/>
                  <a:ext cx="5" cy="134"/>
                </a:xfrm>
                <a:prstGeom prst="line">
                  <a:avLst/>
                </a:prstGeom>
                <a:noFill/>
                <a:ln w="19050">
                  <a:solidFill>
                    <a:srgbClr val="FF0000"/>
                  </a:solidFill>
                  <a:round/>
                  <a:headEnd/>
                  <a:tailEnd type="triangle" w="med" len="med"/>
                </a:ln>
              </p:spPr>
              <p:txBody>
                <a:bodyPr lIns="0" tIns="0" rIns="0" bIns="0"/>
                <a:lstStyle/>
                <a:p>
                  <a:endParaRPr lang="fr-FR"/>
                </a:p>
              </p:txBody>
            </p:sp>
          </p:grpSp>
          <p:pic>
            <p:nvPicPr>
              <p:cNvPr id="63505" name="Picture 20" descr="Bild9"/>
              <p:cNvPicPr>
                <a:picLocks noChangeAspect="1" noChangeArrowheads="1"/>
              </p:cNvPicPr>
              <p:nvPr/>
            </p:nvPicPr>
            <p:blipFill>
              <a:blip r:embed="rId9" cstate="print"/>
              <a:srcRect/>
              <a:stretch>
                <a:fillRect/>
              </a:stretch>
            </p:blipFill>
            <p:spPr bwMode="auto">
              <a:xfrm>
                <a:off x="4164" y="1015"/>
                <a:ext cx="672" cy="490"/>
              </a:xfrm>
              <a:prstGeom prst="rect">
                <a:avLst/>
              </a:prstGeom>
              <a:noFill/>
              <a:ln w="9525">
                <a:noFill/>
                <a:miter lim="800000"/>
                <a:headEnd/>
                <a:tailEnd/>
              </a:ln>
            </p:spPr>
          </p:pic>
          <p:pic>
            <p:nvPicPr>
              <p:cNvPr id="63506" name="Picture 21" descr="Bild13"/>
              <p:cNvPicPr>
                <a:picLocks noChangeAspect="1" noChangeArrowheads="1"/>
              </p:cNvPicPr>
              <p:nvPr/>
            </p:nvPicPr>
            <p:blipFill>
              <a:blip r:embed="rId10" cstate="print"/>
              <a:srcRect/>
              <a:stretch>
                <a:fillRect/>
              </a:stretch>
            </p:blipFill>
            <p:spPr bwMode="auto">
              <a:xfrm>
                <a:off x="4174" y="1523"/>
                <a:ext cx="663" cy="495"/>
              </a:xfrm>
              <a:prstGeom prst="rect">
                <a:avLst/>
              </a:prstGeom>
              <a:noFill/>
              <a:ln w="9525">
                <a:noFill/>
                <a:miter lim="800000"/>
                <a:headEnd/>
                <a:tailEnd/>
              </a:ln>
            </p:spPr>
          </p:pic>
          <p:sp>
            <p:nvSpPr>
              <p:cNvPr id="63507" name="Rectangle 22"/>
              <p:cNvSpPr>
                <a:spLocks noChangeArrowheads="1"/>
              </p:cNvSpPr>
              <p:nvPr/>
            </p:nvSpPr>
            <p:spPr bwMode="auto">
              <a:xfrm>
                <a:off x="4185" y="1918"/>
                <a:ext cx="256" cy="91"/>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08" name="Rectangle 23"/>
              <p:cNvSpPr>
                <a:spLocks noChangeArrowheads="1"/>
              </p:cNvSpPr>
              <p:nvPr/>
            </p:nvSpPr>
            <p:spPr bwMode="auto">
              <a:xfrm>
                <a:off x="4420" y="1181"/>
                <a:ext cx="256" cy="91"/>
              </a:xfrm>
              <a:prstGeom prst="rect">
                <a:avLst/>
              </a:prstGeom>
              <a:noFill/>
              <a:ln w="28575">
                <a:solidFill>
                  <a:srgbClr val="FF0000"/>
                </a:solidFill>
                <a:miter lim="800000"/>
                <a:headEnd/>
                <a:tailEnd/>
              </a:ln>
            </p:spPr>
            <p:txBody>
              <a:bodyPr wrap="none" lIns="0" tIns="0" rIns="0" bIns="0" anchor="ctr"/>
              <a:lstStyle/>
              <a:p>
                <a:endParaRPr lang="fr-FR"/>
              </a:p>
            </p:txBody>
          </p:sp>
          <p:pic>
            <p:nvPicPr>
              <p:cNvPr id="63509" name="Picture 24" descr="Bild7"/>
              <p:cNvPicPr>
                <a:picLocks noChangeAspect="1" noChangeArrowheads="1"/>
              </p:cNvPicPr>
              <p:nvPr/>
            </p:nvPicPr>
            <p:blipFill>
              <a:blip r:embed="rId5" cstate="print"/>
              <a:srcRect/>
              <a:stretch>
                <a:fillRect/>
              </a:stretch>
            </p:blipFill>
            <p:spPr bwMode="auto">
              <a:xfrm>
                <a:off x="3995" y="2166"/>
                <a:ext cx="653" cy="476"/>
              </a:xfrm>
              <a:prstGeom prst="rect">
                <a:avLst/>
              </a:prstGeom>
              <a:noFill/>
              <a:ln w="9525">
                <a:noFill/>
                <a:miter lim="800000"/>
                <a:headEnd/>
                <a:tailEnd/>
              </a:ln>
            </p:spPr>
          </p:pic>
          <p:sp>
            <p:nvSpPr>
              <p:cNvPr id="63510" name="Line 25"/>
              <p:cNvSpPr>
                <a:spLocks noChangeShapeType="1"/>
              </p:cNvSpPr>
              <p:nvPr/>
            </p:nvSpPr>
            <p:spPr bwMode="auto">
              <a:xfrm>
                <a:off x="4318" y="2016"/>
                <a:ext cx="5" cy="134"/>
              </a:xfrm>
              <a:prstGeom prst="line">
                <a:avLst/>
              </a:prstGeom>
              <a:noFill/>
              <a:ln w="19050">
                <a:solidFill>
                  <a:srgbClr val="FF0000"/>
                </a:solidFill>
                <a:round/>
                <a:headEnd/>
                <a:tailEnd type="triangle" w="med" len="med"/>
              </a:ln>
            </p:spPr>
            <p:txBody>
              <a:bodyPr lIns="0" tIns="0" rIns="0" bIns="0"/>
              <a:lstStyle/>
              <a:p>
                <a:endParaRPr lang="fr-FR"/>
              </a:p>
            </p:txBody>
          </p:sp>
          <p:sp>
            <p:nvSpPr>
              <p:cNvPr id="63511" name="Line 26"/>
              <p:cNvSpPr>
                <a:spLocks noChangeShapeType="1"/>
              </p:cNvSpPr>
              <p:nvPr/>
            </p:nvSpPr>
            <p:spPr bwMode="auto">
              <a:xfrm>
                <a:off x="4704" y="1219"/>
                <a:ext cx="260" cy="8"/>
              </a:xfrm>
              <a:prstGeom prst="line">
                <a:avLst/>
              </a:prstGeom>
              <a:noFill/>
              <a:ln w="19050">
                <a:solidFill>
                  <a:srgbClr val="FF0000"/>
                </a:solidFill>
                <a:round/>
                <a:headEnd type="triangle" w="med" len="med"/>
                <a:tailEnd type="triangle" w="med" len="med"/>
              </a:ln>
            </p:spPr>
            <p:txBody>
              <a:bodyPr lIns="0" tIns="0" rIns="0" bIns="0"/>
              <a:lstStyle/>
              <a:p>
                <a:endParaRPr lang="fr-FR"/>
              </a:p>
            </p:txBody>
          </p:sp>
          <p:sp>
            <p:nvSpPr>
              <p:cNvPr id="63512" name="Line 27"/>
              <p:cNvSpPr>
                <a:spLocks noChangeShapeType="1"/>
              </p:cNvSpPr>
              <p:nvPr/>
            </p:nvSpPr>
            <p:spPr bwMode="auto">
              <a:xfrm>
                <a:off x="3818" y="1241"/>
                <a:ext cx="345" cy="1"/>
              </a:xfrm>
              <a:prstGeom prst="line">
                <a:avLst/>
              </a:prstGeom>
              <a:noFill/>
              <a:ln w="19050">
                <a:solidFill>
                  <a:srgbClr val="FF0000"/>
                </a:solidFill>
                <a:round/>
                <a:headEnd/>
                <a:tailEnd type="triangle" w="med" len="med"/>
              </a:ln>
            </p:spPr>
            <p:txBody>
              <a:bodyPr lIns="0" tIns="0" rIns="0" bIns="0"/>
              <a:lstStyle/>
              <a:p>
                <a:endParaRPr lang="fr-FR"/>
              </a:p>
            </p:txBody>
          </p:sp>
          <p:sp>
            <p:nvSpPr>
              <p:cNvPr id="63513" name="Line 28"/>
              <p:cNvSpPr>
                <a:spLocks noChangeShapeType="1"/>
              </p:cNvSpPr>
              <p:nvPr/>
            </p:nvSpPr>
            <p:spPr bwMode="auto">
              <a:xfrm>
                <a:off x="3818" y="2377"/>
                <a:ext cx="159" cy="1"/>
              </a:xfrm>
              <a:prstGeom prst="line">
                <a:avLst/>
              </a:prstGeom>
              <a:noFill/>
              <a:ln w="19050">
                <a:solidFill>
                  <a:srgbClr val="FF0000"/>
                </a:solidFill>
                <a:round/>
                <a:headEnd type="triangle" w="med" len="med"/>
                <a:tailEnd/>
              </a:ln>
            </p:spPr>
            <p:txBody>
              <a:bodyPr lIns="0" tIns="0" rIns="0" bIns="0"/>
              <a:lstStyle/>
              <a:p>
                <a:endParaRPr lang="fr-FR"/>
              </a:p>
            </p:txBody>
          </p:sp>
          <p:pic>
            <p:nvPicPr>
              <p:cNvPr id="63514" name="Picture 29" descr="Bild11"/>
              <p:cNvPicPr>
                <a:picLocks noChangeAspect="1" noChangeArrowheads="1"/>
              </p:cNvPicPr>
              <p:nvPr/>
            </p:nvPicPr>
            <p:blipFill>
              <a:blip r:embed="rId11" cstate="print"/>
              <a:srcRect/>
              <a:stretch>
                <a:fillRect/>
              </a:stretch>
            </p:blipFill>
            <p:spPr bwMode="auto">
              <a:xfrm>
                <a:off x="4955" y="993"/>
                <a:ext cx="667" cy="490"/>
              </a:xfrm>
              <a:prstGeom prst="rect">
                <a:avLst/>
              </a:prstGeom>
              <a:noFill/>
              <a:ln w="9525">
                <a:noFill/>
                <a:miter lim="800000"/>
                <a:headEnd/>
                <a:tailEnd/>
              </a:ln>
            </p:spPr>
          </p:pic>
          <p:cxnSp>
            <p:nvCxnSpPr>
              <p:cNvPr id="63515" name="AutoShape 30"/>
              <p:cNvCxnSpPr>
                <a:cxnSpLocks noChangeShapeType="1"/>
                <a:stCxn id="63498" idx="0"/>
              </p:cNvCxnSpPr>
              <p:nvPr/>
            </p:nvCxnSpPr>
            <p:spPr bwMode="auto">
              <a:xfrm rot="-5400000">
                <a:off x="1720" y="-473"/>
                <a:ext cx="529" cy="2761"/>
              </a:xfrm>
              <a:prstGeom prst="bentConnector2">
                <a:avLst/>
              </a:prstGeom>
              <a:noFill/>
              <a:ln w="38100">
                <a:solidFill>
                  <a:srgbClr val="FF0101"/>
                </a:solidFill>
                <a:miter lim="800000"/>
                <a:headEnd/>
                <a:tailEnd type="triangle" w="med" len="med"/>
              </a:ln>
            </p:spPr>
          </p:cxnSp>
          <p:cxnSp>
            <p:nvCxnSpPr>
              <p:cNvPr id="63516" name="AutoShape 31"/>
              <p:cNvCxnSpPr>
                <a:cxnSpLocks noChangeShapeType="1"/>
                <a:stCxn id="63523" idx="3"/>
              </p:cNvCxnSpPr>
              <p:nvPr/>
            </p:nvCxnSpPr>
            <p:spPr bwMode="auto">
              <a:xfrm flipV="1">
                <a:off x="2672" y="1258"/>
                <a:ext cx="492" cy="102"/>
              </a:xfrm>
              <a:prstGeom prst="bentConnector3">
                <a:avLst>
                  <a:gd name="adj1" fmla="val 48981"/>
                </a:avLst>
              </a:prstGeom>
              <a:noFill/>
              <a:ln w="38100">
                <a:solidFill>
                  <a:srgbClr val="FF0101"/>
                </a:solidFill>
                <a:miter lim="800000"/>
                <a:headEnd/>
                <a:tailEnd type="triangle" w="med" len="med"/>
              </a:ln>
            </p:spPr>
          </p:cxnSp>
          <p:cxnSp>
            <p:nvCxnSpPr>
              <p:cNvPr id="63517" name="AutoShape 32"/>
              <p:cNvCxnSpPr>
                <a:cxnSpLocks noChangeShapeType="1"/>
                <a:stCxn id="63524" idx="3"/>
              </p:cNvCxnSpPr>
              <p:nvPr/>
            </p:nvCxnSpPr>
            <p:spPr bwMode="auto">
              <a:xfrm>
                <a:off x="2432" y="1962"/>
                <a:ext cx="747" cy="460"/>
              </a:xfrm>
              <a:prstGeom prst="bentConnector3">
                <a:avLst>
                  <a:gd name="adj1" fmla="val 49398"/>
                </a:avLst>
              </a:prstGeom>
              <a:noFill/>
              <a:ln w="38100">
                <a:solidFill>
                  <a:srgbClr val="FF0101"/>
                </a:solidFill>
                <a:miter lim="800000"/>
                <a:headEnd/>
                <a:tailEnd type="triangle" w="med" len="med"/>
              </a:ln>
            </p:spPr>
          </p:cxnSp>
        </p:grpSp>
      </p:grpSp>
      <p:grpSp>
        <p:nvGrpSpPr>
          <p:cNvPr id="6" name="Group 33"/>
          <p:cNvGrpSpPr>
            <a:grpSpLocks/>
          </p:cNvGrpSpPr>
          <p:nvPr/>
        </p:nvGrpSpPr>
        <p:grpSpPr bwMode="auto">
          <a:xfrm>
            <a:off x="7291388" y="371475"/>
            <a:ext cx="3544887" cy="6548438"/>
            <a:chOff x="3847" y="347"/>
            <a:chExt cx="1848" cy="3712"/>
          </a:xfrm>
        </p:grpSpPr>
        <p:pic>
          <p:nvPicPr>
            <p:cNvPr id="63494" name="Picture 34" descr="PE03513_"/>
            <p:cNvPicPr>
              <a:picLocks noChangeAspect="1" noChangeArrowheads="1"/>
            </p:cNvPicPr>
            <p:nvPr/>
          </p:nvPicPr>
          <p:blipFill>
            <a:blip r:embed="rId12" cstate="print"/>
            <a:srcRect/>
            <a:stretch>
              <a:fillRect/>
            </a:stretch>
          </p:blipFill>
          <p:spPr bwMode="auto">
            <a:xfrm>
              <a:off x="4391" y="2635"/>
              <a:ext cx="1304" cy="1424"/>
            </a:xfrm>
            <a:prstGeom prst="rect">
              <a:avLst/>
            </a:prstGeom>
            <a:noFill/>
            <a:ln w="9525">
              <a:noFill/>
              <a:miter lim="800000"/>
              <a:headEnd/>
              <a:tailEnd/>
            </a:ln>
          </p:spPr>
        </p:pic>
        <p:sp>
          <p:nvSpPr>
            <p:cNvPr id="63495" name="Text Box 35"/>
            <p:cNvSpPr txBox="1">
              <a:spLocks noChangeArrowheads="1"/>
            </p:cNvSpPr>
            <p:nvPr/>
          </p:nvSpPr>
          <p:spPr bwMode="auto">
            <a:xfrm rot="-3416364">
              <a:off x="2534" y="1660"/>
              <a:ext cx="3282" cy="655"/>
            </a:xfrm>
            <a:prstGeom prst="rect">
              <a:avLst/>
            </a:prstGeom>
            <a:solidFill>
              <a:schemeClr val="bg1"/>
            </a:solidFill>
            <a:ln w="12700">
              <a:solidFill>
                <a:schemeClr val="tx1"/>
              </a:solidFill>
              <a:miter lim="800000"/>
              <a:headEnd/>
              <a:tailEnd/>
            </a:ln>
          </p:spPr>
          <p:txBody>
            <a:bodyPr>
              <a:spAutoFit/>
            </a:bodyPr>
            <a:lstStyle/>
            <a:p>
              <a:pPr algn="ctr" eaLnBrk="1" hangingPunct="1"/>
              <a:r>
                <a:rPr lang="en-GB" sz="4200">
                  <a:solidFill>
                    <a:srgbClr val="FF0000"/>
                  </a:solidFill>
                  <a:latin typeface="Arial Black" pitchFamily="34" charset="0"/>
                </a:rPr>
                <a:t>Usability: Declined!</a:t>
              </a:r>
              <a:endParaRPr lang="en-GB" sz="4200">
                <a:solidFill>
                  <a:srgbClr val="FF0000"/>
                </a:solidFill>
                <a:latin typeface="Arial Narrow" pitchFamily="34" charset="0"/>
              </a:endParaRPr>
            </a:p>
          </p:txBody>
        </p:sp>
      </p:grpSp>
      <p:sp>
        <p:nvSpPr>
          <p:cNvPr id="260132" name="Rectangle 36"/>
          <p:cNvSpPr>
            <a:spLocks noChangeArrowheads="1"/>
          </p:cNvSpPr>
          <p:nvPr/>
        </p:nvSpPr>
        <p:spPr bwMode="gray">
          <a:xfrm>
            <a:off x="862013" y="5449888"/>
            <a:ext cx="5170487" cy="1195387"/>
          </a:xfrm>
          <a:prstGeom prst="rect">
            <a:avLst/>
          </a:prstGeom>
          <a:noFill/>
          <a:ln w="12700">
            <a:noFill/>
            <a:miter lim="800000"/>
            <a:headEnd/>
            <a:tailEnd/>
          </a:ln>
        </p:spPr>
        <p:txBody>
          <a:bodyPr lIns="0" tIns="0" rIns="0" bIns="0"/>
          <a:lstStyle/>
          <a:p>
            <a:pPr marL="423863" indent="-290513">
              <a:spcBef>
                <a:spcPct val="20000"/>
              </a:spcBef>
              <a:buSzPct val="100000"/>
            </a:pPr>
            <a:r>
              <a:rPr lang="en-US" u="sng"/>
              <a:t>Application-independent adaptation:</a:t>
            </a:r>
            <a:endParaRPr lang="en-US"/>
          </a:p>
          <a:p>
            <a:pPr marL="423863" indent="-290513">
              <a:spcBef>
                <a:spcPct val="20000"/>
              </a:spcBef>
              <a:buSzPct val="100000"/>
              <a:buFont typeface="Monotype Sorts" pitchFamily="2" charset="2"/>
              <a:buChar char="m"/>
            </a:pPr>
            <a:r>
              <a:rPr lang="en-US"/>
              <a:t>A multitude of screens</a:t>
            </a:r>
          </a:p>
          <a:p>
            <a:pPr marL="423863" indent="-290513">
              <a:spcBef>
                <a:spcPct val="20000"/>
              </a:spcBef>
              <a:buSzPct val="100000"/>
              <a:buFont typeface="Monotype Sorts" pitchFamily="2" charset="2"/>
              <a:buChar char="m"/>
            </a:pPr>
            <a:r>
              <a:rPr lang="en-US"/>
              <a:t>15 numbers have to be entered</a:t>
            </a:r>
            <a:endParaRPr lang="en-US">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5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013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6013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601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3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2050"/>
          <p:cNvSpPr>
            <a:spLocks noChangeShapeType="1"/>
          </p:cNvSpPr>
          <p:nvPr/>
        </p:nvSpPr>
        <p:spPr bwMode="auto">
          <a:xfrm flipH="1" flipV="1">
            <a:off x="3478213" y="2709863"/>
            <a:ext cx="1589087" cy="1598612"/>
          </a:xfrm>
          <a:prstGeom prst="line">
            <a:avLst/>
          </a:prstGeom>
          <a:noFill/>
          <a:ln w="38100">
            <a:solidFill>
              <a:schemeClr val="tx1"/>
            </a:solidFill>
            <a:round/>
            <a:headEnd/>
            <a:tailEnd type="triangle" w="med" len="med"/>
          </a:ln>
        </p:spPr>
        <p:txBody>
          <a:bodyPr lIns="0" tIns="0" rIns="0" bIns="0"/>
          <a:lstStyle/>
          <a:p>
            <a:endParaRPr lang="fr-FR"/>
          </a:p>
        </p:txBody>
      </p:sp>
      <p:sp>
        <p:nvSpPr>
          <p:cNvPr id="64515" name="Rectangle 2051"/>
          <p:cNvSpPr>
            <a:spLocks noGrp="1" noChangeArrowheads="1"/>
          </p:cNvSpPr>
          <p:nvPr>
            <p:ph type="title"/>
          </p:nvPr>
        </p:nvSpPr>
        <p:spPr/>
        <p:txBody>
          <a:bodyPr/>
          <a:lstStyle/>
          <a:p>
            <a:pPr eaLnBrk="1" hangingPunct="1"/>
            <a:r>
              <a:rPr lang="en-US" smtClean="0"/>
              <a:t>State of the Art: Dilemma - Cost vs. Usability</a:t>
            </a:r>
          </a:p>
        </p:txBody>
      </p:sp>
      <p:sp>
        <p:nvSpPr>
          <p:cNvPr id="64516" name="Rectangle 2052"/>
          <p:cNvSpPr>
            <a:spLocks noGrp="1" noChangeArrowheads="1"/>
          </p:cNvSpPr>
          <p:nvPr>
            <p:ph type="body" idx="4294967295"/>
          </p:nvPr>
        </p:nvSpPr>
        <p:spPr>
          <a:xfrm>
            <a:off x="1473200" y="1409700"/>
            <a:ext cx="9575800" cy="5746750"/>
          </a:xfrm>
          <a:noFill/>
        </p:spPr>
        <p:txBody>
          <a:bodyPr tIns="0" bIns="0"/>
          <a:lstStyle/>
          <a:p>
            <a:pPr marL="0" indent="0" eaLnBrk="1" hangingPunct="1"/>
            <a:endParaRPr lang="en-US" smtClean="0"/>
          </a:p>
          <a:p>
            <a:pPr marL="0" indent="0" eaLnBrk="1" hangingPunct="1"/>
            <a:endParaRPr lang="en-US" smtClean="0"/>
          </a:p>
        </p:txBody>
      </p:sp>
      <p:sp>
        <p:nvSpPr>
          <p:cNvPr id="64517" name="Rectangle 2053"/>
          <p:cNvSpPr>
            <a:spLocks noChangeArrowheads="1"/>
          </p:cNvSpPr>
          <p:nvPr/>
        </p:nvSpPr>
        <p:spPr bwMode="auto">
          <a:xfrm>
            <a:off x="715963" y="1957388"/>
            <a:ext cx="9944100" cy="4657725"/>
          </a:xfrm>
          <a:prstGeom prst="rect">
            <a:avLst/>
          </a:prstGeom>
          <a:noFill/>
          <a:ln w="12700">
            <a:noFill/>
            <a:miter lim="800000"/>
            <a:headEnd/>
            <a:tailEnd/>
          </a:ln>
        </p:spPr>
        <p:txBody>
          <a:bodyPr lIns="0" tIns="0" rIns="0" bIns="0"/>
          <a:lstStyle/>
          <a:p>
            <a:pPr marL="442913" indent="-442913">
              <a:spcBef>
                <a:spcPct val="20000"/>
              </a:spcBef>
              <a:spcAft>
                <a:spcPct val="20000"/>
              </a:spcAft>
              <a:buSzPct val="100000"/>
              <a:buFont typeface="Monotype Sorts" pitchFamily="2" charset="2"/>
              <a:buChar char="m"/>
            </a:pPr>
            <a:endParaRPr lang="fr-FR" sz="2100"/>
          </a:p>
        </p:txBody>
      </p:sp>
      <p:grpSp>
        <p:nvGrpSpPr>
          <p:cNvPr id="2" name="Group 2054"/>
          <p:cNvGrpSpPr>
            <a:grpSpLocks/>
          </p:cNvGrpSpPr>
          <p:nvPr/>
        </p:nvGrpSpPr>
        <p:grpSpPr bwMode="auto">
          <a:xfrm>
            <a:off x="3154363" y="1654175"/>
            <a:ext cx="3582987" cy="974725"/>
            <a:chOff x="1647" y="763"/>
            <a:chExt cx="1868" cy="733"/>
          </a:xfrm>
        </p:grpSpPr>
        <p:sp>
          <p:nvSpPr>
            <p:cNvPr id="64532" name="AutoShape 2055"/>
            <p:cNvSpPr>
              <a:spLocks noChangeArrowheads="1"/>
            </p:cNvSpPr>
            <p:nvPr/>
          </p:nvSpPr>
          <p:spPr bwMode="auto">
            <a:xfrm>
              <a:off x="1791" y="763"/>
              <a:ext cx="1724" cy="362"/>
            </a:xfrm>
            <a:prstGeom prst="wedgeRoundRectCallout">
              <a:avLst>
                <a:gd name="adj1" fmla="val -49708"/>
                <a:gd name="adj2" fmla="val 117125"/>
                <a:gd name="adj3" fmla="val 16667"/>
              </a:avLst>
            </a:prstGeom>
            <a:noFill/>
            <a:ln w="12700">
              <a:solidFill>
                <a:schemeClr val="tx1"/>
              </a:solidFill>
              <a:miter lim="800000"/>
              <a:headEnd/>
              <a:tailEnd/>
            </a:ln>
          </p:spPr>
          <p:txBody>
            <a:bodyPr anchor="ctr"/>
            <a:lstStyle/>
            <a:p>
              <a:pPr eaLnBrk="1" hangingPunct="1"/>
              <a:r>
                <a:rPr lang="en-US" sz="2100"/>
                <a:t>Integrated adaptation</a:t>
              </a:r>
            </a:p>
          </p:txBody>
        </p:sp>
        <p:sp>
          <p:nvSpPr>
            <p:cNvPr id="64533" name="Oval 2056"/>
            <p:cNvSpPr>
              <a:spLocks noChangeArrowheads="1"/>
            </p:cNvSpPr>
            <p:nvPr/>
          </p:nvSpPr>
          <p:spPr bwMode="auto">
            <a:xfrm>
              <a:off x="1647" y="1352"/>
              <a:ext cx="144" cy="144"/>
            </a:xfrm>
            <a:prstGeom prst="ellipse">
              <a:avLst/>
            </a:prstGeom>
            <a:solidFill>
              <a:srgbClr val="00DC00"/>
            </a:solidFill>
            <a:ln w="12700">
              <a:noFill/>
              <a:round/>
              <a:headEnd/>
              <a:tailEnd/>
            </a:ln>
          </p:spPr>
          <p:txBody>
            <a:bodyPr wrap="none" anchor="ctr"/>
            <a:lstStyle/>
            <a:p>
              <a:endParaRPr lang="fr-FR"/>
            </a:p>
          </p:txBody>
        </p:sp>
      </p:grpSp>
      <p:sp>
        <p:nvSpPr>
          <p:cNvPr id="264201" name="Text Box 2057"/>
          <p:cNvSpPr txBox="1">
            <a:spLocks noChangeArrowheads="1"/>
          </p:cNvSpPr>
          <p:nvPr/>
        </p:nvSpPr>
        <p:spPr bwMode="auto">
          <a:xfrm>
            <a:off x="7243763" y="3733800"/>
            <a:ext cx="3621087" cy="1109663"/>
          </a:xfrm>
          <a:prstGeom prst="rect">
            <a:avLst/>
          </a:prstGeom>
          <a:noFill/>
          <a:ln w="12700">
            <a:noFill/>
            <a:miter lim="800000"/>
            <a:headEnd/>
            <a:tailEnd/>
          </a:ln>
        </p:spPr>
        <p:txBody>
          <a:bodyPr lIns="106674" tIns="53337" rIns="106674" bIns="53337">
            <a:spAutoFit/>
          </a:bodyPr>
          <a:lstStyle/>
          <a:p>
            <a:pPr marL="312738" indent="-312738" eaLnBrk="1" hangingPunct="1">
              <a:spcBef>
                <a:spcPct val="20000"/>
              </a:spcBef>
              <a:buClr>
                <a:srgbClr val="F48B00"/>
              </a:buClr>
            </a:pPr>
            <a:r>
              <a:rPr lang="en-US" sz="2100"/>
              <a:t>Integrated Adaptation</a:t>
            </a:r>
          </a:p>
          <a:p>
            <a:pPr marL="312738" indent="-312738" eaLnBrk="1" hangingPunct="1">
              <a:spcBef>
                <a:spcPct val="20000"/>
              </a:spcBef>
              <a:buClr>
                <a:srgbClr val="F48B00"/>
              </a:buClr>
              <a:buFont typeface="Wingdings" pitchFamily="2" charset="2"/>
              <a:buChar char="l"/>
            </a:pPr>
            <a:r>
              <a:rPr lang="en-US" sz="2100"/>
              <a:t>semantic information</a:t>
            </a:r>
          </a:p>
          <a:p>
            <a:pPr marL="312738" indent="-312738" eaLnBrk="1" hangingPunct="1">
              <a:spcBef>
                <a:spcPct val="20000"/>
              </a:spcBef>
              <a:buClr>
                <a:srgbClr val="F48B00"/>
              </a:buClr>
              <a:buFont typeface="Wingdings" pitchFamily="2" charset="2"/>
              <a:buChar char="l"/>
            </a:pPr>
            <a:r>
              <a:rPr lang="en-US" sz="2100"/>
              <a:t>context information</a:t>
            </a:r>
          </a:p>
        </p:txBody>
      </p:sp>
      <p:sp>
        <p:nvSpPr>
          <p:cNvPr id="64520" name="Rectangle 2058"/>
          <p:cNvSpPr>
            <a:spLocks noChangeArrowheads="1"/>
          </p:cNvSpPr>
          <p:nvPr/>
        </p:nvSpPr>
        <p:spPr bwMode="auto">
          <a:xfrm>
            <a:off x="715963" y="2211388"/>
            <a:ext cx="9944100" cy="4657725"/>
          </a:xfrm>
          <a:prstGeom prst="rect">
            <a:avLst/>
          </a:prstGeom>
          <a:noFill/>
          <a:ln w="12700">
            <a:noFill/>
            <a:miter lim="800000"/>
            <a:headEnd/>
            <a:tailEnd/>
          </a:ln>
        </p:spPr>
        <p:txBody>
          <a:bodyPr lIns="0" tIns="0" rIns="0" bIns="0"/>
          <a:lstStyle/>
          <a:p>
            <a:pPr marL="442913" indent="-442913">
              <a:spcBef>
                <a:spcPct val="20000"/>
              </a:spcBef>
              <a:spcAft>
                <a:spcPct val="20000"/>
              </a:spcAft>
              <a:buSzPct val="100000"/>
              <a:buFont typeface="Monotype Sorts" pitchFamily="2" charset="2"/>
              <a:buChar char="m"/>
            </a:pPr>
            <a:endParaRPr lang="fr-FR" sz="2100"/>
          </a:p>
        </p:txBody>
      </p:sp>
      <p:sp>
        <p:nvSpPr>
          <p:cNvPr id="64521" name="AutoShape 2059"/>
          <p:cNvSpPr>
            <a:spLocks noChangeArrowheads="1"/>
          </p:cNvSpPr>
          <p:nvPr/>
        </p:nvSpPr>
        <p:spPr bwMode="auto">
          <a:xfrm flipH="1">
            <a:off x="2817813" y="2701925"/>
            <a:ext cx="3989387" cy="3641725"/>
          </a:xfrm>
          <a:prstGeom prst="rtTriangle">
            <a:avLst/>
          </a:prstGeom>
          <a:solidFill>
            <a:srgbClr val="B2B2B2"/>
          </a:solidFill>
          <a:ln w="12700">
            <a:noFill/>
            <a:miter lim="800000"/>
            <a:headEnd/>
            <a:tailEnd/>
          </a:ln>
        </p:spPr>
        <p:txBody>
          <a:bodyPr wrap="none" lIns="106674" tIns="53337" rIns="106674" bIns="53337" anchor="ctr"/>
          <a:lstStyle/>
          <a:p>
            <a:pPr algn="ctr" eaLnBrk="1" hangingPunct="1">
              <a:spcBef>
                <a:spcPct val="20000"/>
              </a:spcBef>
              <a:buClr>
                <a:srgbClr val="F48B00"/>
              </a:buClr>
              <a:buFont typeface="Wingdings" pitchFamily="2" charset="2"/>
              <a:buNone/>
            </a:pPr>
            <a:endParaRPr lang="fr-FR" sz="3300">
              <a:solidFill>
                <a:srgbClr val="B2B2B2"/>
              </a:solidFill>
            </a:endParaRPr>
          </a:p>
        </p:txBody>
      </p:sp>
      <p:sp>
        <p:nvSpPr>
          <p:cNvPr id="64522" name="Line 2060"/>
          <p:cNvSpPr>
            <a:spLocks noChangeShapeType="1"/>
          </p:cNvSpPr>
          <p:nvPr/>
        </p:nvSpPr>
        <p:spPr bwMode="auto">
          <a:xfrm>
            <a:off x="2817813" y="6343650"/>
            <a:ext cx="4078287" cy="0"/>
          </a:xfrm>
          <a:prstGeom prst="line">
            <a:avLst/>
          </a:prstGeom>
          <a:noFill/>
          <a:ln w="38100">
            <a:solidFill>
              <a:schemeClr val="tx1"/>
            </a:solidFill>
            <a:round/>
            <a:headEnd/>
            <a:tailEnd type="triangle" w="med" len="med"/>
          </a:ln>
        </p:spPr>
        <p:txBody>
          <a:bodyPr wrap="none" lIns="106674" tIns="53337" rIns="106674" bIns="53337" anchor="ctr"/>
          <a:lstStyle/>
          <a:p>
            <a:endParaRPr lang="fr-FR"/>
          </a:p>
        </p:txBody>
      </p:sp>
      <p:sp>
        <p:nvSpPr>
          <p:cNvPr id="64523" name="Line 2061"/>
          <p:cNvSpPr>
            <a:spLocks noChangeShapeType="1"/>
          </p:cNvSpPr>
          <p:nvPr/>
        </p:nvSpPr>
        <p:spPr bwMode="auto">
          <a:xfrm flipV="1">
            <a:off x="2817813" y="2533650"/>
            <a:ext cx="0" cy="3810000"/>
          </a:xfrm>
          <a:prstGeom prst="line">
            <a:avLst/>
          </a:prstGeom>
          <a:noFill/>
          <a:ln w="38100">
            <a:solidFill>
              <a:schemeClr val="tx1"/>
            </a:solidFill>
            <a:round/>
            <a:headEnd/>
            <a:tailEnd type="triangle" w="med" len="med"/>
          </a:ln>
        </p:spPr>
        <p:txBody>
          <a:bodyPr wrap="none" lIns="106674" tIns="53337" rIns="106674" bIns="53337" anchor="ctr"/>
          <a:lstStyle/>
          <a:p>
            <a:endParaRPr lang="fr-FR"/>
          </a:p>
        </p:txBody>
      </p:sp>
      <p:sp>
        <p:nvSpPr>
          <p:cNvPr id="64524" name="Text Box 2062"/>
          <p:cNvSpPr txBox="1">
            <a:spLocks noChangeArrowheads="1"/>
          </p:cNvSpPr>
          <p:nvPr/>
        </p:nvSpPr>
        <p:spPr bwMode="auto">
          <a:xfrm>
            <a:off x="5764213" y="6281738"/>
            <a:ext cx="1041400" cy="508000"/>
          </a:xfrm>
          <a:prstGeom prst="rect">
            <a:avLst/>
          </a:prstGeom>
          <a:noFill/>
          <a:ln w="12700">
            <a:noFill/>
            <a:miter lim="800000"/>
            <a:headEnd/>
            <a:tailEnd/>
          </a:ln>
        </p:spPr>
        <p:txBody>
          <a:bodyPr wrap="none" lIns="106674" tIns="53337" rIns="106674" bIns="53337">
            <a:spAutoFit/>
          </a:bodyPr>
          <a:lstStyle/>
          <a:p>
            <a:pPr algn="ctr" eaLnBrk="1" hangingPunct="1"/>
            <a:r>
              <a:rPr lang="en-US" sz="2800"/>
              <a:t>Cost</a:t>
            </a:r>
          </a:p>
        </p:txBody>
      </p:sp>
      <p:sp>
        <p:nvSpPr>
          <p:cNvPr id="64525" name="Text Box 2063"/>
          <p:cNvSpPr txBox="1">
            <a:spLocks noChangeArrowheads="1"/>
          </p:cNvSpPr>
          <p:nvPr/>
        </p:nvSpPr>
        <p:spPr bwMode="auto">
          <a:xfrm rot="-5400000">
            <a:off x="1704181" y="3269457"/>
            <a:ext cx="1712913" cy="495300"/>
          </a:xfrm>
          <a:prstGeom prst="rect">
            <a:avLst/>
          </a:prstGeom>
          <a:noFill/>
          <a:ln w="12700">
            <a:noFill/>
            <a:miter lim="800000"/>
            <a:headEnd/>
            <a:tailEnd/>
          </a:ln>
        </p:spPr>
        <p:txBody>
          <a:bodyPr wrap="none" lIns="106674" tIns="53337" rIns="106674" bIns="53337">
            <a:spAutoFit/>
          </a:bodyPr>
          <a:lstStyle/>
          <a:p>
            <a:pPr algn="ctr" eaLnBrk="1" hangingPunct="1"/>
            <a:r>
              <a:rPr lang="en-US" sz="2800"/>
              <a:t>Usability</a:t>
            </a:r>
          </a:p>
        </p:txBody>
      </p:sp>
      <p:grpSp>
        <p:nvGrpSpPr>
          <p:cNvPr id="64526" name="Group 2064"/>
          <p:cNvGrpSpPr>
            <a:grpSpLocks/>
          </p:cNvGrpSpPr>
          <p:nvPr/>
        </p:nvGrpSpPr>
        <p:grpSpPr bwMode="auto">
          <a:xfrm>
            <a:off x="6635750" y="1608138"/>
            <a:ext cx="4000500" cy="1317625"/>
            <a:chOff x="3470" y="799"/>
            <a:chExt cx="2086" cy="614"/>
          </a:xfrm>
        </p:grpSpPr>
        <p:sp>
          <p:nvSpPr>
            <p:cNvPr id="64530" name="Oval 2065"/>
            <p:cNvSpPr>
              <a:spLocks noChangeArrowheads="1"/>
            </p:cNvSpPr>
            <p:nvPr/>
          </p:nvSpPr>
          <p:spPr bwMode="auto">
            <a:xfrm>
              <a:off x="3470" y="1269"/>
              <a:ext cx="156" cy="144"/>
            </a:xfrm>
            <a:prstGeom prst="ellipse">
              <a:avLst/>
            </a:prstGeom>
            <a:solidFill>
              <a:srgbClr val="FF0101"/>
            </a:solidFill>
            <a:ln w="12700">
              <a:noFill/>
              <a:round/>
              <a:headEnd/>
              <a:tailEnd/>
            </a:ln>
          </p:spPr>
          <p:txBody>
            <a:bodyPr wrap="none" anchor="ctr"/>
            <a:lstStyle/>
            <a:p>
              <a:endParaRPr lang="fr-FR"/>
            </a:p>
          </p:txBody>
        </p:sp>
        <p:sp>
          <p:nvSpPr>
            <p:cNvPr id="64531" name="AutoShape 2066"/>
            <p:cNvSpPr>
              <a:spLocks noChangeArrowheads="1"/>
            </p:cNvSpPr>
            <p:nvPr/>
          </p:nvSpPr>
          <p:spPr bwMode="auto">
            <a:xfrm>
              <a:off x="3878" y="799"/>
              <a:ext cx="1678" cy="545"/>
            </a:xfrm>
            <a:prstGeom prst="wedgeRoundRectCallout">
              <a:avLst>
                <a:gd name="adj1" fmla="val -67102"/>
                <a:gd name="adj2" fmla="val 38625"/>
                <a:gd name="adj3" fmla="val 16667"/>
              </a:avLst>
            </a:prstGeom>
            <a:noFill/>
            <a:ln w="12700">
              <a:solidFill>
                <a:schemeClr val="tx1"/>
              </a:solidFill>
              <a:miter lim="800000"/>
              <a:headEnd/>
              <a:tailEnd/>
            </a:ln>
          </p:spPr>
          <p:txBody>
            <a:bodyPr anchor="ctr"/>
            <a:lstStyle/>
            <a:p>
              <a:pPr marL="203200" indent="-203200" eaLnBrk="1" hangingPunct="1"/>
              <a:r>
                <a:rPr lang="en-US" sz="1900"/>
                <a:t>Recoding</a:t>
              </a:r>
            </a:p>
            <a:p>
              <a:pPr marL="203200" indent="-203200" eaLnBrk="1" hangingPunct="1">
                <a:buFontTx/>
                <a:buChar char="•"/>
              </a:pPr>
              <a:r>
                <a:rPr lang="en-US" sz="1900"/>
                <a:t>semantic adaptation </a:t>
              </a:r>
            </a:p>
            <a:p>
              <a:pPr marL="203200" indent="-203200" eaLnBrk="1" hangingPunct="1">
                <a:buFontTx/>
                <a:buChar char="•"/>
              </a:pPr>
              <a:r>
                <a:rPr lang="en-US" sz="1900"/>
                <a:t>device &amp; application specific</a:t>
              </a:r>
            </a:p>
          </p:txBody>
        </p:sp>
      </p:grpSp>
      <p:grpSp>
        <p:nvGrpSpPr>
          <p:cNvPr id="64527" name="Group 2067"/>
          <p:cNvGrpSpPr>
            <a:grpSpLocks/>
          </p:cNvGrpSpPr>
          <p:nvPr/>
        </p:nvGrpSpPr>
        <p:grpSpPr bwMode="auto">
          <a:xfrm>
            <a:off x="195263" y="4487863"/>
            <a:ext cx="2871787" cy="1849437"/>
            <a:chOff x="113" y="2486"/>
            <a:chExt cx="1497" cy="915"/>
          </a:xfrm>
        </p:grpSpPr>
        <p:sp>
          <p:nvSpPr>
            <p:cNvPr id="64528" name="Oval 2068"/>
            <p:cNvSpPr>
              <a:spLocks noChangeArrowheads="1"/>
            </p:cNvSpPr>
            <p:nvPr/>
          </p:nvSpPr>
          <p:spPr bwMode="auto">
            <a:xfrm>
              <a:off x="1466" y="3257"/>
              <a:ext cx="144" cy="144"/>
            </a:xfrm>
            <a:prstGeom prst="ellipse">
              <a:avLst/>
            </a:prstGeom>
            <a:solidFill>
              <a:srgbClr val="FF0101"/>
            </a:solidFill>
            <a:ln w="12700">
              <a:noFill/>
              <a:round/>
              <a:headEnd/>
              <a:tailEnd/>
            </a:ln>
          </p:spPr>
          <p:txBody>
            <a:bodyPr wrap="none" anchor="ctr"/>
            <a:lstStyle/>
            <a:p>
              <a:endParaRPr lang="fr-FR"/>
            </a:p>
          </p:txBody>
        </p:sp>
        <p:sp>
          <p:nvSpPr>
            <p:cNvPr id="64529" name="AutoShape 2069"/>
            <p:cNvSpPr>
              <a:spLocks noChangeArrowheads="1"/>
            </p:cNvSpPr>
            <p:nvPr/>
          </p:nvSpPr>
          <p:spPr bwMode="auto">
            <a:xfrm>
              <a:off x="113" y="2486"/>
              <a:ext cx="1225" cy="726"/>
            </a:xfrm>
            <a:prstGeom prst="wedgeRoundRectCallout">
              <a:avLst>
                <a:gd name="adj1" fmla="val 59880"/>
                <a:gd name="adj2" fmla="val 60329"/>
                <a:gd name="adj3" fmla="val 16667"/>
              </a:avLst>
            </a:prstGeom>
            <a:noFill/>
            <a:ln w="12700">
              <a:solidFill>
                <a:schemeClr val="tx1"/>
              </a:solidFill>
              <a:miter lim="800000"/>
              <a:headEnd/>
              <a:tailEnd/>
            </a:ln>
          </p:spPr>
          <p:txBody>
            <a:bodyPr anchor="ctr"/>
            <a:lstStyle/>
            <a:p>
              <a:pPr marL="203200" indent="-203200" eaLnBrk="1" hangingPunct="1"/>
              <a:r>
                <a:rPr lang="en-US" sz="1900"/>
                <a:t>Transcoding</a:t>
              </a:r>
            </a:p>
            <a:p>
              <a:pPr marL="203200" indent="-203200" eaLnBrk="1" hangingPunct="1">
                <a:buFontTx/>
                <a:buChar char="•"/>
              </a:pPr>
              <a:r>
                <a:rPr lang="en-US" sz="1900"/>
                <a:t>syntactic  adaptation</a:t>
              </a:r>
            </a:p>
            <a:p>
              <a:pPr marL="203200" indent="-203200" eaLnBrk="1" hangingPunct="1">
                <a:buFontTx/>
                <a:buChar char="•"/>
              </a:pPr>
              <a:r>
                <a:rPr lang="en-US" sz="1900"/>
                <a:t>technology specific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500" fill="hold"/>
                                        <p:tgtEl>
                                          <p:spTgt spid="264194"/>
                                        </p:tgtEl>
                                        <p:attrNameLst>
                                          <p:attrName>ppt_w</p:attrName>
                                        </p:attrNameLst>
                                      </p:cBhvr>
                                      <p:tavLst>
                                        <p:tav tm="0">
                                          <p:val>
                                            <p:fltVal val="0"/>
                                          </p:val>
                                        </p:tav>
                                        <p:tav tm="100000">
                                          <p:val>
                                            <p:strVal val="#ppt_w"/>
                                          </p:val>
                                        </p:tav>
                                      </p:tavLst>
                                    </p:anim>
                                    <p:anim calcmode="lin" valueType="num">
                                      <p:cBhvr>
                                        <p:cTn id="8" dur="500" fill="hold"/>
                                        <p:tgtEl>
                                          <p:spTgt spid="264194"/>
                                        </p:tgtEl>
                                        <p:attrNameLst>
                                          <p:attrName>ppt_h</p:attrName>
                                        </p:attrNameLst>
                                      </p:cBhvr>
                                      <p:tavLst>
                                        <p:tav tm="0">
                                          <p:val>
                                            <p:fltVal val="0"/>
                                          </p:val>
                                        </p:tav>
                                        <p:tav tm="100000">
                                          <p:val>
                                            <p:strVal val="#ppt_h"/>
                                          </p:val>
                                        </p:tav>
                                      </p:tavLst>
                                    </p:anim>
                                    <p:anim calcmode="lin" valueType="num">
                                      <p:cBhvr>
                                        <p:cTn id="9" dur="500" fill="hold"/>
                                        <p:tgtEl>
                                          <p:spTgt spid="264194"/>
                                        </p:tgtEl>
                                        <p:attrNameLst>
                                          <p:attrName>ppt_x</p:attrName>
                                        </p:attrNameLst>
                                      </p:cBhvr>
                                      <p:tavLst>
                                        <p:tav tm="0">
                                          <p:val>
                                            <p:fltVal val="0.5"/>
                                          </p:val>
                                        </p:tav>
                                        <p:tav tm="100000">
                                          <p:val>
                                            <p:strVal val="#ppt_x"/>
                                          </p:val>
                                        </p:tav>
                                      </p:tavLst>
                                    </p:anim>
                                    <p:anim calcmode="lin" valueType="num">
                                      <p:cBhvr>
                                        <p:cTn id="10" dur="500" fill="hold"/>
                                        <p:tgtEl>
                                          <p:spTgt spid="26419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264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nimBg="1"/>
      <p:bldP spid="26420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65125" y="454025"/>
            <a:ext cx="10312400" cy="842963"/>
          </a:xfrm>
        </p:spPr>
        <p:txBody>
          <a:bodyPr/>
          <a:lstStyle/>
          <a:p>
            <a:pPr eaLnBrk="1" hangingPunct="1">
              <a:defRPr/>
            </a:pPr>
            <a:r>
              <a:rPr lang="en-GB" dirty="0" smtClean="0"/>
              <a:t>Renderer Independent </a:t>
            </a:r>
            <a:r>
              <a:rPr lang="en-GB" dirty="0" err="1" smtClean="0"/>
              <a:t>Markup</a:t>
            </a:r>
            <a:r>
              <a:rPr lang="en-GB" dirty="0" smtClean="0"/>
              <a:t> Language: RIML</a:t>
            </a:r>
            <a:endParaRPr lang="en-US" dirty="0" smtClean="0"/>
          </a:p>
        </p:txBody>
      </p:sp>
      <p:sp>
        <p:nvSpPr>
          <p:cNvPr id="65538" name="Rectangle 3"/>
          <p:cNvSpPr>
            <a:spLocks noGrp="1" noChangeArrowheads="1"/>
          </p:cNvSpPr>
          <p:nvPr>
            <p:ph sz="quarter" idx="1"/>
          </p:nvPr>
        </p:nvSpPr>
        <p:spPr>
          <a:xfrm>
            <a:off x="1087438" y="3090863"/>
            <a:ext cx="9350375" cy="2479675"/>
          </a:xfrm>
        </p:spPr>
        <p:txBody>
          <a:bodyPr/>
          <a:lstStyle/>
          <a:p>
            <a:pPr algn="ctr" eaLnBrk="1" hangingPunct="1">
              <a:spcBef>
                <a:spcPct val="30000"/>
              </a:spcBef>
              <a:buFont typeface="Monotype Sorts" pitchFamily="2" charset="2"/>
              <a:buNone/>
            </a:pPr>
            <a:r>
              <a:rPr lang="en-US" sz="2800" dirty="0" smtClean="0"/>
              <a:t>Augment applications with metadata for</a:t>
            </a:r>
          </a:p>
          <a:p>
            <a:pPr algn="ctr" eaLnBrk="1" hangingPunct="1">
              <a:spcBef>
                <a:spcPct val="30000"/>
              </a:spcBef>
              <a:buFont typeface="Monotype Sorts" pitchFamily="2" charset="2"/>
              <a:buNone/>
            </a:pPr>
            <a:r>
              <a:rPr lang="en-US" sz="2800" dirty="0" smtClean="0"/>
              <a:t>adaptation engines to</a:t>
            </a:r>
          </a:p>
          <a:p>
            <a:pPr algn="ctr" eaLnBrk="1" hangingPunct="1">
              <a:spcBef>
                <a:spcPct val="30000"/>
              </a:spcBef>
              <a:buFont typeface="Monotype Sorts" pitchFamily="2" charset="2"/>
              <a:buNone/>
            </a:pPr>
            <a:r>
              <a:rPr lang="en-US" sz="2800" dirty="0" smtClean="0"/>
              <a:t>prepare presentation</a:t>
            </a:r>
          </a:p>
          <a:p>
            <a:pPr algn="ctr" eaLnBrk="1" hangingPunct="1">
              <a:spcBef>
                <a:spcPct val="30000"/>
              </a:spcBef>
              <a:buFont typeface="Monotype Sorts" pitchFamily="2" charset="2"/>
              <a:buNone/>
            </a:pPr>
            <a:r>
              <a:rPr lang="en-US" sz="2800" i="1" dirty="0" smtClean="0"/>
              <a:t>context-</a:t>
            </a:r>
            <a:r>
              <a:rPr lang="en-US" sz="2800" dirty="0" smtClean="0"/>
              <a:t> and device-</a:t>
            </a:r>
            <a:r>
              <a:rPr lang="en-US" sz="2800" i="1" dirty="0" smtClean="0"/>
              <a:t>specific</a:t>
            </a:r>
            <a:endParaRPr lang="en-US" dirty="0" smtClean="0"/>
          </a:p>
        </p:txBody>
      </p:sp>
      <p:sp>
        <p:nvSpPr>
          <p:cNvPr id="65540" name="Text Box 5"/>
          <p:cNvSpPr txBox="1">
            <a:spLocks noChangeArrowheads="1"/>
          </p:cNvSpPr>
          <p:nvPr/>
        </p:nvSpPr>
        <p:spPr bwMode="auto">
          <a:xfrm>
            <a:off x="1025525" y="1835150"/>
            <a:ext cx="2670175" cy="981075"/>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Tools: </a:t>
            </a:r>
            <a:br>
              <a:rPr lang="en-US" sz="2100"/>
            </a:br>
            <a:r>
              <a:rPr lang="en-US" sz="2100"/>
              <a:t>Context-sensitive Annotation Editor</a:t>
            </a:r>
            <a:endParaRPr lang="en-US" sz="3300"/>
          </a:p>
        </p:txBody>
      </p:sp>
      <p:sp>
        <p:nvSpPr>
          <p:cNvPr id="65541" name="Text Box 10"/>
          <p:cNvSpPr txBox="1">
            <a:spLocks noChangeArrowheads="1"/>
          </p:cNvSpPr>
          <p:nvPr/>
        </p:nvSpPr>
        <p:spPr bwMode="auto">
          <a:xfrm>
            <a:off x="6656388" y="1835150"/>
            <a:ext cx="3563937" cy="981075"/>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Semantic Information: Relevance, splitting hints, context conditions,...</a:t>
            </a:r>
          </a:p>
        </p:txBody>
      </p:sp>
      <p:sp>
        <p:nvSpPr>
          <p:cNvPr id="65542" name="Text Box 13"/>
          <p:cNvSpPr txBox="1">
            <a:spLocks noChangeArrowheads="1"/>
          </p:cNvSpPr>
          <p:nvPr/>
        </p:nvSpPr>
        <p:spPr bwMode="auto">
          <a:xfrm>
            <a:off x="1087438" y="5908675"/>
            <a:ext cx="2668587" cy="688975"/>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Context: User Prefs, bandwith,..</a:t>
            </a:r>
            <a:endParaRPr lang="en-US" sz="3300"/>
          </a:p>
        </p:txBody>
      </p:sp>
      <p:sp>
        <p:nvSpPr>
          <p:cNvPr id="65543" name="Text Box 20"/>
          <p:cNvSpPr txBox="1">
            <a:spLocks noChangeArrowheads="1"/>
          </p:cNvSpPr>
          <p:nvPr/>
        </p:nvSpPr>
        <p:spPr bwMode="auto">
          <a:xfrm flipH="1">
            <a:off x="6829425" y="5845175"/>
            <a:ext cx="3187700" cy="690563"/>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Device Classes: UI/Technical</a:t>
            </a:r>
            <a:r>
              <a:rPr lang="en-US"/>
              <a:t> </a:t>
            </a:r>
            <a:r>
              <a:rPr lang="en-US" sz="2100"/>
              <a:t>aspects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8" descr="http://s3images.coroflot.com/user_files/individual_files/170494_aVAMtwAgBZoPLFanHRGOp27DX.jpg"/>
          <p:cNvPicPr>
            <a:picLocks noChangeAspect="1" noChangeArrowheads="1"/>
          </p:cNvPicPr>
          <p:nvPr/>
        </p:nvPicPr>
        <p:blipFill>
          <a:blip r:embed="rId2" cstate="print"/>
          <a:srcRect/>
          <a:stretch>
            <a:fillRect/>
          </a:stretch>
        </p:blipFill>
        <p:spPr bwMode="auto">
          <a:xfrm>
            <a:off x="2752725" y="3057525"/>
            <a:ext cx="3065463" cy="1725613"/>
          </a:xfrm>
          <a:prstGeom prst="rect">
            <a:avLst/>
          </a:prstGeom>
          <a:noFill/>
          <a:ln w="9525">
            <a:noFill/>
            <a:miter lim="800000"/>
            <a:headEnd/>
            <a:tailEnd/>
          </a:ln>
        </p:spPr>
      </p:pic>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smtClean="0"/>
              <a:t>Adaptation aux utilisateurs</a:t>
            </a:r>
            <a:endParaRPr lang="en-US" b="1" smtClean="0"/>
          </a:p>
          <a:p>
            <a:pPr lvl="2" eaLnBrk="1" hangingPunct="1">
              <a:lnSpc>
                <a:spcPct val="120000"/>
              </a:lnSpc>
            </a:pPr>
            <a:r>
              <a:rPr lang="en-US" b="1" smtClean="0"/>
              <a:t>Une forte évolution ces dernières années</a:t>
            </a:r>
          </a:p>
          <a:p>
            <a:pPr lvl="3" eaLnBrk="1" hangingPunct="1">
              <a:lnSpc>
                <a:spcPct val="120000"/>
              </a:lnSpc>
              <a:buFont typeface="Wingdings" pitchFamily="2" charset="2"/>
              <a:buNone/>
            </a:pPr>
            <a:r>
              <a:rPr lang="en-US" b="1" smtClean="0"/>
              <a:t>Informatique au service de “la maison” de </a:t>
            </a:r>
          </a:p>
          <a:p>
            <a:pPr lvl="3" eaLnBrk="1" hangingPunct="1">
              <a:lnSpc>
                <a:spcPct val="120000"/>
              </a:lnSpc>
              <a:buFont typeface="Wingdings" pitchFamily="2" charset="2"/>
              <a:buNone/>
            </a:pPr>
            <a:r>
              <a:rPr lang="en-US" b="1" smtClean="0"/>
              <a:t>La domotique aux services</a:t>
            </a:r>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29" name="Picture 2" descr="http://www.infocheveux.com/images/logicielcoiffure.gif"/>
          <p:cNvPicPr>
            <a:picLocks noChangeAspect="1" noChangeArrowheads="1"/>
          </p:cNvPicPr>
          <p:nvPr/>
        </p:nvPicPr>
        <p:blipFill>
          <a:blip r:embed="rId3" cstate="print"/>
          <a:srcRect/>
          <a:stretch>
            <a:fillRect/>
          </a:stretch>
        </p:blipFill>
        <p:spPr bwMode="auto">
          <a:xfrm>
            <a:off x="7394575" y="3108325"/>
            <a:ext cx="3200400" cy="2286000"/>
          </a:xfrm>
          <a:prstGeom prst="rect">
            <a:avLst/>
          </a:prstGeom>
          <a:noFill/>
          <a:ln w="9525">
            <a:noFill/>
            <a:miter lim="800000"/>
            <a:headEnd/>
            <a:tailEnd/>
          </a:ln>
        </p:spPr>
      </p:pic>
      <p:pic>
        <p:nvPicPr>
          <p:cNvPr id="26630" name="Picture 4" descr="http://www.actinnovation.com/wp-content/uploads/2011/01/R%C3%A9alit%C3%A9-augment%C3%A9e-Essayer-vos-lunettes-en-ligne-avec-Ray-Ban-300x177.jpg"/>
          <p:cNvPicPr>
            <a:picLocks noChangeAspect="1" noChangeArrowheads="1"/>
          </p:cNvPicPr>
          <p:nvPr/>
        </p:nvPicPr>
        <p:blipFill>
          <a:blip r:embed="rId4" cstate="print"/>
          <a:srcRect/>
          <a:stretch>
            <a:fillRect/>
          </a:stretch>
        </p:blipFill>
        <p:spPr bwMode="auto">
          <a:xfrm>
            <a:off x="7651750" y="5435600"/>
            <a:ext cx="2857500" cy="1685925"/>
          </a:xfrm>
          <a:prstGeom prst="rect">
            <a:avLst/>
          </a:prstGeom>
          <a:noFill/>
          <a:ln w="9525">
            <a:noFill/>
            <a:miter lim="800000"/>
            <a:headEnd/>
            <a:tailEnd/>
          </a:ln>
        </p:spPr>
      </p:pic>
      <p:sp>
        <p:nvSpPr>
          <p:cNvPr id="26631" name="ZoneTexte 10"/>
          <p:cNvSpPr txBox="1">
            <a:spLocks noChangeArrowheads="1"/>
          </p:cNvSpPr>
          <p:nvPr/>
        </p:nvSpPr>
        <p:spPr bwMode="auto">
          <a:xfrm>
            <a:off x="7258050" y="2400300"/>
            <a:ext cx="4191000" cy="600075"/>
          </a:xfrm>
          <a:prstGeom prst="rect">
            <a:avLst/>
          </a:prstGeom>
          <a:noFill/>
          <a:ln w="9525">
            <a:noFill/>
            <a:miter lim="800000"/>
            <a:headEnd/>
            <a:tailEnd/>
          </a:ln>
        </p:spPr>
        <p:txBody>
          <a:bodyPr>
            <a:spAutoFit/>
          </a:bodyPr>
          <a:lstStyle/>
          <a:p>
            <a:pPr lvl="1"/>
            <a:r>
              <a:rPr lang="fr-FR"/>
              <a:t>Essayez votre coiffure, vos lunettes…</a:t>
            </a:r>
          </a:p>
        </p:txBody>
      </p:sp>
      <p:pic>
        <p:nvPicPr>
          <p:cNvPr id="26632" name="Picture 10" descr="http://t1.gstatic.com/images?q=tbn:ANd9GcREG_PdSdGHJim3VBO1FGDHk7CyGsr87qkGRaIHJgdfwrRYWOUp"/>
          <p:cNvPicPr>
            <a:picLocks noChangeAspect="1" noChangeArrowheads="1"/>
          </p:cNvPicPr>
          <p:nvPr/>
        </p:nvPicPr>
        <p:blipFill>
          <a:blip r:embed="rId5" cstate="print"/>
          <a:srcRect/>
          <a:stretch>
            <a:fillRect/>
          </a:stretch>
        </p:blipFill>
        <p:spPr bwMode="auto">
          <a:xfrm>
            <a:off x="347663" y="3201988"/>
            <a:ext cx="1290637" cy="1784350"/>
          </a:xfrm>
          <a:prstGeom prst="rect">
            <a:avLst/>
          </a:prstGeom>
          <a:noFill/>
          <a:ln w="9525">
            <a:noFill/>
            <a:miter lim="800000"/>
            <a:headEnd/>
            <a:tailEnd/>
          </a:ln>
        </p:spPr>
      </p:pic>
      <p:pic>
        <p:nvPicPr>
          <p:cNvPr id="26633" name="Picture 12" descr="http://www.planetepeople.com/images/stories/tendance/Navigon_GPS_ARTICLE.jpg"/>
          <p:cNvPicPr>
            <a:picLocks noChangeAspect="1" noChangeArrowheads="1"/>
          </p:cNvPicPr>
          <p:nvPr/>
        </p:nvPicPr>
        <p:blipFill>
          <a:blip r:embed="rId6" cstate="print"/>
          <a:srcRect/>
          <a:stretch>
            <a:fillRect/>
          </a:stretch>
        </p:blipFill>
        <p:spPr bwMode="auto">
          <a:xfrm>
            <a:off x="390525" y="5638800"/>
            <a:ext cx="1860550" cy="1397000"/>
          </a:xfrm>
          <a:prstGeom prst="rect">
            <a:avLst/>
          </a:prstGeom>
          <a:noFill/>
          <a:ln w="9525">
            <a:noFill/>
            <a:miter lim="800000"/>
            <a:headEnd/>
            <a:tailEnd/>
          </a:ln>
        </p:spPr>
      </p:pic>
      <p:pic>
        <p:nvPicPr>
          <p:cNvPr id="26634" name="Picture 14" descr="Traqueur de GPS"/>
          <p:cNvPicPr>
            <a:picLocks noChangeAspect="1" noChangeArrowheads="1"/>
          </p:cNvPicPr>
          <p:nvPr/>
        </p:nvPicPr>
        <p:blipFill>
          <a:blip r:embed="rId7" cstate="print"/>
          <a:srcRect/>
          <a:stretch>
            <a:fillRect/>
          </a:stretch>
        </p:blipFill>
        <p:spPr bwMode="auto">
          <a:xfrm>
            <a:off x="2552700" y="5946775"/>
            <a:ext cx="1130300" cy="1050925"/>
          </a:xfrm>
          <a:prstGeom prst="rect">
            <a:avLst/>
          </a:prstGeom>
          <a:noFill/>
          <a:ln w="9525">
            <a:noFill/>
            <a:miter lim="800000"/>
            <a:headEnd/>
            <a:tailEnd/>
          </a:ln>
        </p:spPr>
      </p:pic>
      <p:pic>
        <p:nvPicPr>
          <p:cNvPr id="26635" name="Picture 16" descr="Angéo gps mobile pour non-voyants"/>
          <p:cNvPicPr>
            <a:picLocks noChangeAspect="1" noChangeArrowheads="1"/>
          </p:cNvPicPr>
          <p:nvPr/>
        </p:nvPicPr>
        <p:blipFill>
          <a:blip r:embed="rId8" cstate="print"/>
          <a:srcRect/>
          <a:stretch>
            <a:fillRect/>
          </a:stretch>
        </p:blipFill>
        <p:spPr bwMode="auto">
          <a:xfrm>
            <a:off x="1460500" y="3144838"/>
            <a:ext cx="1428750" cy="1428750"/>
          </a:xfrm>
          <a:prstGeom prst="rect">
            <a:avLst/>
          </a:prstGeom>
          <a:noFill/>
          <a:ln w="9525">
            <a:noFill/>
            <a:miter lim="800000"/>
            <a:headEnd/>
            <a:tailEnd/>
          </a:ln>
        </p:spPr>
      </p:pic>
      <p:pic>
        <p:nvPicPr>
          <p:cNvPr id="26636" name="Picture 18" descr="http://t1.gstatic.com/images?q=tbn:ANd9GcSAZW6XuZfer6hOA84ShDA_IsPoMZxHo1IUylERrZdBHIKZIdMo"/>
          <p:cNvPicPr>
            <a:picLocks noChangeAspect="1" noChangeArrowheads="1"/>
          </p:cNvPicPr>
          <p:nvPr/>
        </p:nvPicPr>
        <p:blipFill>
          <a:blip r:embed="rId9" cstate="print"/>
          <a:srcRect/>
          <a:stretch>
            <a:fillRect/>
          </a:stretch>
        </p:blipFill>
        <p:spPr bwMode="auto">
          <a:xfrm>
            <a:off x="1290638" y="4610100"/>
            <a:ext cx="2019300" cy="1092200"/>
          </a:xfrm>
          <a:prstGeom prst="rect">
            <a:avLst/>
          </a:prstGeom>
          <a:noFill/>
          <a:ln w="9525">
            <a:noFill/>
            <a:miter lim="800000"/>
            <a:headEnd/>
            <a:tailEnd/>
          </a:ln>
        </p:spPr>
      </p:pic>
      <p:pic>
        <p:nvPicPr>
          <p:cNvPr id="26637" name="Picture 20" descr="http://annuaire.indexweb.info/thumbs/109677-big.jpg"/>
          <p:cNvPicPr>
            <a:picLocks noChangeAspect="1" noChangeArrowheads="1"/>
          </p:cNvPicPr>
          <p:nvPr/>
        </p:nvPicPr>
        <p:blipFill>
          <a:blip r:embed="rId10" cstate="print"/>
          <a:srcRect/>
          <a:stretch>
            <a:fillRect/>
          </a:stretch>
        </p:blipFill>
        <p:spPr bwMode="auto">
          <a:xfrm>
            <a:off x="4089400" y="4756150"/>
            <a:ext cx="3048000" cy="2286000"/>
          </a:xfrm>
          <a:prstGeom prst="rect">
            <a:avLst/>
          </a:prstGeom>
          <a:noFill/>
          <a:ln w="9525">
            <a:noFill/>
            <a:miter lim="800000"/>
            <a:headEnd/>
            <a:tailEnd/>
          </a:ln>
        </p:spPr>
      </p:pic>
      <p:pic>
        <p:nvPicPr>
          <p:cNvPr id="26638" name="Picture 6" descr="http://fvbnium.blogs.com/.a/6a00d8341c724853ef01287714295a970c-250wi"/>
          <p:cNvPicPr>
            <a:picLocks noChangeAspect="1" noChangeArrowheads="1"/>
          </p:cNvPicPr>
          <p:nvPr/>
        </p:nvPicPr>
        <p:blipFill>
          <a:blip r:embed="rId11" cstate="print"/>
          <a:srcRect/>
          <a:stretch>
            <a:fillRect/>
          </a:stretch>
        </p:blipFill>
        <p:spPr bwMode="auto">
          <a:xfrm>
            <a:off x="5822950" y="2576513"/>
            <a:ext cx="15335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307975" y="511175"/>
            <a:ext cx="10312400" cy="842963"/>
          </a:xfrm>
        </p:spPr>
        <p:txBody>
          <a:bodyPr/>
          <a:lstStyle/>
          <a:p>
            <a:pPr eaLnBrk="1" hangingPunct="1">
              <a:defRPr/>
            </a:pPr>
            <a:r>
              <a:rPr lang="en-GB" dirty="0" smtClean="0"/>
              <a:t>Renderer Independent </a:t>
            </a:r>
            <a:r>
              <a:rPr lang="en-GB" dirty="0" err="1" smtClean="0"/>
              <a:t>Markup</a:t>
            </a:r>
            <a:r>
              <a:rPr lang="en-GB" dirty="0" smtClean="0"/>
              <a:t> Language: RIML </a:t>
            </a:r>
            <a:r>
              <a:rPr lang="en-GB" sz="2300" dirty="0" smtClean="0"/>
              <a:t>(</a:t>
            </a:r>
            <a:r>
              <a:rPr lang="en-GB" sz="2300" dirty="0" err="1" smtClean="0"/>
              <a:t>contn’d</a:t>
            </a:r>
            <a:r>
              <a:rPr lang="en-GB" sz="2300" dirty="0" smtClean="0"/>
              <a:t>)</a:t>
            </a:r>
          </a:p>
        </p:txBody>
      </p:sp>
      <p:sp>
        <p:nvSpPr>
          <p:cNvPr id="66563" name="Rectangle 6"/>
          <p:cNvSpPr>
            <a:spLocks noGrp="1" noChangeArrowheads="1"/>
          </p:cNvSpPr>
          <p:nvPr>
            <p:ph sz="quarter" idx="1"/>
          </p:nvPr>
        </p:nvSpPr>
        <p:spPr/>
        <p:txBody>
          <a:bodyPr/>
          <a:lstStyle/>
          <a:p>
            <a:pPr eaLnBrk="1" hangingPunct="1"/>
            <a:r>
              <a:rPr lang="en-US" sz="2400" dirty="0" smtClean="0"/>
              <a:t>RIML: </a:t>
            </a:r>
            <a:r>
              <a:rPr lang="en-US" sz="2000" dirty="0" smtClean="0"/>
              <a:t>Language Research</a:t>
            </a:r>
          </a:p>
          <a:p>
            <a:pPr lvl="2" eaLnBrk="1" hangingPunct="1"/>
            <a:endParaRPr lang="en-US" sz="1800" dirty="0" smtClean="0"/>
          </a:p>
          <a:p>
            <a:pPr eaLnBrk="1" hangingPunct="1"/>
            <a:r>
              <a:rPr lang="en-US" sz="2400" dirty="0" smtClean="0"/>
              <a:t>Usability Research based on </a:t>
            </a:r>
          </a:p>
          <a:p>
            <a:pPr lvl="1" eaLnBrk="1" hangingPunct="1"/>
            <a:r>
              <a:rPr lang="en-US" sz="2000" dirty="0" smtClean="0"/>
              <a:t>Focus on mobile devices</a:t>
            </a:r>
          </a:p>
          <a:p>
            <a:pPr lvl="1" eaLnBrk="1" hangingPunct="1"/>
            <a:r>
              <a:rPr lang="en-US" sz="2000" dirty="0" smtClean="0"/>
              <a:t>How easy / hard is it to use specific UI Components on different devices (not usability on application / process level)</a:t>
            </a:r>
          </a:p>
          <a:p>
            <a:pPr lvl="1" eaLnBrk="1" hangingPunct="1"/>
            <a:r>
              <a:rPr lang="en-US" sz="2000" dirty="0" smtClean="0"/>
              <a:t>Definition of device classes</a:t>
            </a:r>
          </a:p>
          <a:p>
            <a:pPr lvl="1" eaLnBrk="1" hangingPunct="1"/>
            <a:endParaRPr lang="en-US" sz="1600" i="1" dirty="0" smtClean="0"/>
          </a:p>
          <a:p>
            <a:pPr lvl="1" eaLnBrk="1" hangingPunct="1">
              <a:buFontTx/>
              <a:buNone/>
            </a:pPr>
            <a:r>
              <a:rPr lang="en-US" sz="1800" i="1" dirty="0" smtClean="0"/>
              <a:t>Usability Analysis</a:t>
            </a:r>
            <a:r>
              <a:rPr lang="en-US" sz="1800" dirty="0" smtClean="0"/>
              <a:t> leads to a </a:t>
            </a:r>
            <a:r>
              <a:rPr lang="en-US" sz="1800" i="1" dirty="0" smtClean="0"/>
              <a:t>limited number of Device</a:t>
            </a:r>
            <a:r>
              <a:rPr lang="en-US" sz="1800" dirty="0" smtClean="0"/>
              <a:t> Classes which represent devices </a:t>
            </a:r>
            <a:r>
              <a:rPr lang="en-US" sz="1800" i="1" dirty="0" smtClean="0"/>
              <a:t>behaving similar</a:t>
            </a:r>
            <a:r>
              <a:rPr lang="en-US" sz="1800" dirty="0" smtClean="0"/>
              <a:t>  from a users / usability perspective</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7302500" y="2425700"/>
            <a:ext cx="2168525" cy="2978150"/>
          </a:xfrm>
          <a:prstGeom prst="rect">
            <a:avLst/>
          </a:prstGeom>
          <a:solidFill>
            <a:srgbClr val="FFFFFF"/>
          </a:solidFill>
          <a:ln w="12700">
            <a:solidFill>
              <a:schemeClr val="accent2"/>
            </a:solidFill>
            <a:miter lim="800000"/>
            <a:headEnd/>
            <a:tailEnd/>
          </a:ln>
        </p:spPr>
        <p:txBody>
          <a:bodyPr wrap="none" lIns="106674" tIns="53337" rIns="106674" bIns="53337" anchor="ctr"/>
          <a:lstStyle/>
          <a:p>
            <a:pPr algn="ctr" eaLnBrk="1" hangingPunct="1"/>
            <a:r>
              <a:rPr lang="en-US" sz="1400">
                <a:solidFill>
                  <a:schemeClr val="accent2"/>
                </a:solidFill>
                <a:latin typeface="Arial Narrow" pitchFamily="34" charset="0"/>
              </a:rPr>
              <a:t>Device-specific </a:t>
            </a:r>
          </a:p>
          <a:p>
            <a:pPr algn="ctr" eaLnBrk="1" hangingPunct="1"/>
            <a:r>
              <a:rPr lang="en-US" sz="1400">
                <a:solidFill>
                  <a:schemeClr val="accent2"/>
                </a:solidFill>
                <a:latin typeface="Arial Narrow" pitchFamily="34" charset="0"/>
              </a:rPr>
              <a:t>fine-grained</a:t>
            </a:r>
          </a:p>
          <a:p>
            <a:pPr algn="ctr" eaLnBrk="1" hangingPunct="1"/>
            <a:r>
              <a:rPr lang="en-US" sz="1400">
                <a:solidFill>
                  <a:schemeClr val="accent2"/>
                </a:solidFill>
                <a:latin typeface="Arial Narrow" pitchFamily="34" charset="0"/>
              </a:rPr>
              <a:t>Adaptation</a:t>
            </a:r>
          </a:p>
          <a:p>
            <a:pPr algn="ctr" eaLnBrk="1" hangingPunct="1"/>
            <a:r>
              <a:rPr lang="en-US" sz="1400">
                <a:solidFill>
                  <a:schemeClr val="accent2"/>
                </a:solidFill>
                <a:latin typeface="Arial Narrow" pitchFamily="34" charset="0"/>
              </a:rPr>
              <a:t>SYNTACTIC ADAPTATION</a:t>
            </a: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p:txBody>
      </p:sp>
      <p:sp>
        <p:nvSpPr>
          <p:cNvPr id="67587" name="Rectangle 2"/>
          <p:cNvSpPr>
            <a:spLocks noChangeArrowheads="1"/>
          </p:cNvSpPr>
          <p:nvPr/>
        </p:nvSpPr>
        <p:spPr bwMode="auto">
          <a:xfrm>
            <a:off x="368300" y="2424113"/>
            <a:ext cx="1387475" cy="2978150"/>
          </a:xfrm>
          <a:prstGeom prst="rect">
            <a:avLst/>
          </a:prstGeom>
          <a:solidFill>
            <a:srgbClr val="FFFFFF"/>
          </a:solidFill>
          <a:ln w="12700">
            <a:solidFill>
              <a:schemeClr val="accent2"/>
            </a:solidFill>
            <a:miter lim="800000"/>
            <a:headEnd/>
            <a:tailEnd/>
          </a:ln>
        </p:spPr>
        <p:txBody>
          <a:bodyPr wrap="none" lIns="106674" tIns="53337" rIns="106674" bIns="53337" anchor="ctr"/>
          <a:lstStyle/>
          <a:p>
            <a:pPr algn="ctr" eaLnBrk="1" hangingPunct="1"/>
            <a:r>
              <a:rPr lang="en-US" sz="1400">
                <a:solidFill>
                  <a:schemeClr val="accent2"/>
                </a:solidFill>
                <a:latin typeface="Arial Narrow" pitchFamily="34" charset="0"/>
              </a:rPr>
              <a:t>Backend</a:t>
            </a:r>
            <a:br>
              <a:rPr lang="en-US" sz="1400">
                <a:solidFill>
                  <a:schemeClr val="accent2"/>
                </a:solidFill>
                <a:latin typeface="Arial Narrow" pitchFamily="34" charset="0"/>
              </a:rPr>
            </a:br>
            <a:r>
              <a:rPr lang="en-US" sz="1400">
                <a:solidFill>
                  <a:schemeClr val="accent2"/>
                </a:solidFill>
                <a:latin typeface="Arial Narrow" pitchFamily="34" charset="0"/>
              </a:rPr>
              <a:t>Data</a:t>
            </a: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p:txBody>
      </p:sp>
      <p:sp>
        <p:nvSpPr>
          <p:cNvPr id="67588" name="Rectangle 4"/>
          <p:cNvSpPr>
            <a:spLocks noChangeArrowheads="1"/>
          </p:cNvSpPr>
          <p:nvPr/>
        </p:nvSpPr>
        <p:spPr bwMode="auto">
          <a:xfrm>
            <a:off x="1933575" y="2425700"/>
            <a:ext cx="4943475" cy="2978150"/>
          </a:xfrm>
          <a:prstGeom prst="rect">
            <a:avLst/>
          </a:prstGeom>
          <a:solidFill>
            <a:srgbClr val="FFFFFF"/>
          </a:solidFill>
          <a:ln w="12700">
            <a:solidFill>
              <a:schemeClr val="accent2"/>
            </a:solidFill>
            <a:miter lim="800000"/>
            <a:headEnd/>
            <a:tailEnd/>
          </a:ln>
        </p:spPr>
        <p:txBody>
          <a:bodyPr wrap="none" lIns="106674" tIns="53337" rIns="106674" bIns="53337" anchor="ctr"/>
          <a:lstStyle/>
          <a:p>
            <a:pPr algn="ctr" eaLnBrk="1" hangingPunct="1"/>
            <a:r>
              <a:rPr lang="en-US" sz="1400">
                <a:solidFill>
                  <a:schemeClr val="accent2"/>
                </a:solidFill>
                <a:latin typeface="Arial Narrow" pitchFamily="34" charset="0"/>
              </a:rPr>
              <a:t>Application-specific Adaptation</a:t>
            </a:r>
            <a:br>
              <a:rPr lang="en-US" sz="1400">
                <a:solidFill>
                  <a:schemeClr val="accent2"/>
                </a:solidFill>
                <a:latin typeface="Arial Narrow" pitchFamily="34" charset="0"/>
              </a:rPr>
            </a:br>
            <a:r>
              <a:rPr lang="en-US" sz="1400">
                <a:solidFill>
                  <a:schemeClr val="accent2"/>
                </a:solidFill>
                <a:latin typeface="Arial Narrow" pitchFamily="34" charset="0"/>
              </a:rPr>
              <a:t>SEMANTIC ADAPTATION</a:t>
            </a: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p:txBody>
      </p:sp>
      <p:sp>
        <p:nvSpPr>
          <p:cNvPr id="67589" name="Rectangle 5"/>
          <p:cNvSpPr>
            <a:spLocks noChangeArrowheads="1"/>
          </p:cNvSpPr>
          <p:nvPr/>
        </p:nvSpPr>
        <p:spPr bwMode="auto">
          <a:xfrm>
            <a:off x="5432425" y="3017838"/>
            <a:ext cx="1387475" cy="2252662"/>
          </a:xfrm>
          <a:prstGeom prst="rect">
            <a:avLst/>
          </a:prstGeom>
          <a:solidFill>
            <a:srgbClr val="FFFFFF"/>
          </a:solidFill>
          <a:ln w="12700">
            <a:solidFill>
              <a:schemeClr val="tx1"/>
            </a:solidFill>
            <a:miter lim="800000"/>
            <a:headEnd/>
            <a:tailEnd/>
          </a:ln>
        </p:spPr>
        <p:txBody>
          <a:bodyPr wrap="none" lIns="106674" tIns="53337" rIns="106674" bIns="53337" anchor="ctr"/>
          <a:lstStyle/>
          <a:p>
            <a:pPr algn="ctr" eaLnBrk="1" hangingPunct="1"/>
            <a:r>
              <a:rPr lang="de-DE" sz="1600">
                <a:latin typeface="Arial Narrow" pitchFamily="34" charset="0"/>
              </a:rPr>
              <a:t>Information</a:t>
            </a:r>
            <a:br>
              <a:rPr lang="de-DE" sz="1600">
                <a:latin typeface="Arial Narrow" pitchFamily="34" charset="0"/>
              </a:rPr>
            </a:br>
            <a:r>
              <a:rPr lang="de-DE" sz="1600">
                <a:latin typeface="Arial Narrow" pitchFamily="34" charset="0"/>
              </a:rPr>
              <a:t>Splitting Filter</a:t>
            </a: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en-GB" sz="1600">
              <a:latin typeface="Arial Narrow" pitchFamily="34" charset="0"/>
            </a:endParaRPr>
          </a:p>
        </p:txBody>
      </p:sp>
      <p:sp>
        <p:nvSpPr>
          <p:cNvPr id="67590" name="Rectangle 6"/>
          <p:cNvSpPr>
            <a:spLocks noChangeArrowheads="1"/>
          </p:cNvSpPr>
          <p:nvPr/>
        </p:nvSpPr>
        <p:spPr bwMode="auto">
          <a:xfrm>
            <a:off x="2209800" y="3017838"/>
            <a:ext cx="1562100" cy="2252662"/>
          </a:xfrm>
          <a:prstGeom prst="rect">
            <a:avLst/>
          </a:prstGeom>
          <a:solidFill>
            <a:srgbClr val="FFFFFF"/>
          </a:solidFill>
          <a:ln w="12700">
            <a:solidFill>
              <a:schemeClr val="tx1"/>
            </a:solidFill>
            <a:miter lim="800000"/>
            <a:headEnd/>
            <a:tailEnd/>
          </a:ln>
        </p:spPr>
        <p:txBody>
          <a:bodyPr wrap="none" lIns="106674" tIns="53337" rIns="106674" bIns="53337" anchor="ctr"/>
          <a:lstStyle/>
          <a:p>
            <a:pPr algn="ctr" eaLnBrk="1" hangingPunct="1"/>
            <a:r>
              <a:rPr lang="de-DE" sz="1600">
                <a:latin typeface="Arial Narrow" pitchFamily="34" charset="0"/>
              </a:rPr>
              <a:t>Information </a:t>
            </a:r>
          </a:p>
          <a:p>
            <a:pPr algn="ctr" eaLnBrk="1" hangingPunct="1"/>
            <a:r>
              <a:rPr lang="de-DE" sz="1600">
                <a:latin typeface="Arial Narrow" pitchFamily="34" charset="0"/>
              </a:rPr>
              <a:t>Pruning Filter</a:t>
            </a: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en-GB" sz="1600">
              <a:latin typeface="Arial Narrow" pitchFamily="34" charset="0"/>
            </a:endParaRPr>
          </a:p>
        </p:txBody>
      </p:sp>
      <p:sp>
        <p:nvSpPr>
          <p:cNvPr id="67591" name="Rectangle 7"/>
          <p:cNvSpPr>
            <a:spLocks noChangeArrowheads="1"/>
          </p:cNvSpPr>
          <p:nvPr/>
        </p:nvSpPr>
        <p:spPr bwMode="auto">
          <a:xfrm>
            <a:off x="4327525" y="3017838"/>
            <a:ext cx="519113" cy="2252662"/>
          </a:xfrm>
          <a:prstGeom prst="rect">
            <a:avLst/>
          </a:prstGeom>
          <a:solidFill>
            <a:srgbClr val="FFFFFF"/>
          </a:solidFill>
          <a:ln w="12700">
            <a:solidFill>
              <a:schemeClr val="tx1"/>
            </a:solidFill>
            <a:prstDash val="sysDot"/>
            <a:miter lim="800000"/>
            <a:headEnd/>
            <a:tailEnd/>
          </a:ln>
        </p:spPr>
        <p:txBody>
          <a:bodyPr vert="eaVert" wrap="none" lIns="106674" tIns="53337" rIns="106674" bIns="53337" anchor="ctr"/>
          <a:lstStyle/>
          <a:p>
            <a:pPr algn="ctr" eaLnBrk="1" hangingPunct="1"/>
            <a:r>
              <a:rPr lang="de-DE" sz="1600">
                <a:latin typeface="Arial Narrow" pitchFamily="34" charset="0"/>
              </a:rPr>
              <a:t>other filters...</a:t>
            </a:r>
            <a:endParaRPr lang="en-GB" sz="1600">
              <a:latin typeface="Arial Narrow" pitchFamily="34" charset="0"/>
            </a:endParaRPr>
          </a:p>
        </p:txBody>
      </p:sp>
      <p:grpSp>
        <p:nvGrpSpPr>
          <p:cNvPr id="2" name="Group 9"/>
          <p:cNvGrpSpPr>
            <a:grpSpLocks/>
          </p:cNvGrpSpPr>
          <p:nvPr/>
        </p:nvGrpSpPr>
        <p:grpSpPr bwMode="auto">
          <a:xfrm>
            <a:off x="3775075" y="3868738"/>
            <a:ext cx="2846388" cy="1336675"/>
            <a:chOff x="1968" y="1922"/>
            <a:chExt cx="1484" cy="758"/>
          </a:xfrm>
        </p:grpSpPr>
        <p:sp>
          <p:nvSpPr>
            <p:cNvPr id="67637" name="Line 10"/>
            <p:cNvSpPr>
              <a:spLocks noChangeShapeType="1"/>
            </p:cNvSpPr>
            <p:nvPr/>
          </p:nvSpPr>
          <p:spPr bwMode="auto">
            <a:xfrm>
              <a:off x="1968" y="2352"/>
              <a:ext cx="271" cy="1"/>
            </a:xfrm>
            <a:prstGeom prst="line">
              <a:avLst/>
            </a:prstGeom>
            <a:noFill/>
            <a:ln w="28575">
              <a:solidFill>
                <a:schemeClr val="tx1"/>
              </a:solidFill>
              <a:prstDash val="sysDot"/>
              <a:round/>
              <a:headEnd/>
              <a:tailEnd type="triangle" w="med" len="med"/>
            </a:ln>
          </p:spPr>
          <p:txBody>
            <a:bodyPr/>
            <a:lstStyle/>
            <a:p>
              <a:endParaRPr lang="fr-FR"/>
            </a:p>
          </p:txBody>
        </p:sp>
        <p:grpSp>
          <p:nvGrpSpPr>
            <p:cNvPr id="67638" name="Group 11"/>
            <p:cNvGrpSpPr>
              <a:grpSpLocks/>
            </p:cNvGrpSpPr>
            <p:nvPr/>
          </p:nvGrpSpPr>
          <p:grpSpPr bwMode="auto">
            <a:xfrm>
              <a:off x="2952" y="1922"/>
              <a:ext cx="500" cy="758"/>
              <a:chOff x="2952" y="1922"/>
              <a:chExt cx="500" cy="758"/>
            </a:xfrm>
          </p:grpSpPr>
          <p:grpSp>
            <p:nvGrpSpPr>
              <p:cNvPr id="67640" name="Group 12"/>
              <p:cNvGrpSpPr>
                <a:grpSpLocks/>
              </p:cNvGrpSpPr>
              <p:nvPr/>
            </p:nvGrpSpPr>
            <p:grpSpPr bwMode="auto">
              <a:xfrm>
                <a:off x="2952" y="1922"/>
                <a:ext cx="500" cy="758"/>
                <a:chOff x="2952" y="1922"/>
                <a:chExt cx="500" cy="758"/>
              </a:xfrm>
            </p:grpSpPr>
            <p:sp>
              <p:nvSpPr>
                <p:cNvPr id="67644" name="AutoShape 13"/>
                <p:cNvSpPr>
                  <a:spLocks noChangeArrowheads="1"/>
                </p:cNvSpPr>
                <p:nvPr/>
              </p:nvSpPr>
              <p:spPr bwMode="auto">
                <a:xfrm>
                  <a:off x="2952" y="1922"/>
                  <a:ext cx="500" cy="758"/>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45" name="Rectangle 14"/>
                <p:cNvSpPr>
                  <a:spLocks noChangeArrowheads="1"/>
                </p:cNvSpPr>
                <p:nvPr/>
              </p:nvSpPr>
              <p:spPr bwMode="auto">
                <a:xfrm>
                  <a:off x="3052" y="1983"/>
                  <a:ext cx="233" cy="212"/>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46" name="Rectangle 15"/>
                <p:cNvSpPr>
                  <a:spLocks noChangeArrowheads="1"/>
                </p:cNvSpPr>
                <p:nvPr/>
              </p:nvSpPr>
              <p:spPr bwMode="auto">
                <a:xfrm>
                  <a:off x="3052" y="2336"/>
                  <a:ext cx="233" cy="212"/>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grpSp>
          <p:grpSp>
            <p:nvGrpSpPr>
              <p:cNvPr id="67641" name="Group 16"/>
              <p:cNvGrpSpPr>
                <a:grpSpLocks/>
              </p:cNvGrpSpPr>
              <p:nvPr/>
            </p:nvGrpSpPr>
            <p:grpSpPr bwMode="auto">
              <a:xfrm>
                <a:off x="3023" y="1953"/>
                <a:ext cx="333" cy="677"/>
                <a:chOff x="3023" y="1922"/>
                <a:chExt cx="354" cy="789"/>
              </a:xfrm>
            </p:grpSpPr>
            <p:sp>
              <p:nvSpPr>
                <p:cNvPr id="67642" name="AutoShape 17"/>
                <p:cNvSpPr>
                  <a:spLocks noChangeArrowheads="1"/>
                </p:cNvSpPr>
                <p:nvPr/>
              </p:nvSpPr>
              <p:spPr bwMode="auto">
                <a:xfrm>
                  <a:off x="3023" y="2336"/>
                  <a:ext cx="354" cy="375"/>
                </a:xfrm>
                <a:prstGeom prst="foldedCorner">
                  <a:avLst>
                    <a:gd name="adj" fmla="val 12500"/>
                  </a:avLst>
                </a:prstGeom>
                <a:no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43" name="AutoShape 18"/>
                <p:cNvSpPr>
                  <a:spLocks noChangeArrowheads="1"/>
                </p:cNvSpPr>
                <p:nvPr/>
              </p:nvSpPr>
              <p:spPr bwMode="auto">
                <a:xfrm>
                  <a:off x="3023" y="1922"/>
                  <a:ext cx="354" cy="376"/>
                </a:xfrm>
                <a:prstGeom prst="foldedCorner">
                  <a:avLst>
                    <a:gd name="adj" fmla="val 12500"/>
                  </a:avLst>
                </a:prstGeom>
                <a:no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grpSp>
        </p:grpSp>
        <p:sp>
          <p:nvSpPr>
            <p:cNvPr id="67639" name="Line 19"/>
            <p:cNvSpPr>
              <a:spLocks noChangeShapeType="1"/>
            </p:cNvSpPr>
            <p:nvPr/>
          </p:nvSpPr>
          <p:spPr bwMode="auto">
            <a:xfrm>
              <a:off x="2544" y="2352"/>
              <a:ext cx="271" cy="1"/>
            </a:xfrm>
            <a:prstGeom prst="line">
              <a:avLst/>
            </a:prstGeom>
            <a:noFill/>
            <a:ln w="28575">
              <a:solidFill>
                <a:schemeClr val="tx1"/>
              </a:solidFill>
              <a:prstDash val="sysDot"/>
              <a:round/>
              <a:headEnd/>
              <a:tailEnd type="triangle" w="med" len="med"/>
            </a:ln>
          </p:spPr>
          <p:txBody>
            <a:bodyPr/>
            <a:lstStyle/>
            <a:p>
              <a:endParaRPr lang="fr-FR"/>
            </a:p>
          </p:txBody>
        </p:sp>
      </p:grpSp>
      <p:grpSp>
        <p:nvGrpSpPr>
          <p:cNvPr id="6" name="Group 29"/>
          <p:cNvGrpSpPr>
            <a:grpSpLocks/>
          </p:cNvGrpSpPr>
          <p:nvPr/>
        </p:nvGrpSpPr>
        <p:grpSpPr bwMode="auto">
          <a:xfrm>
            <a:off x="6905625" y="3522663"/>
            <a:ext cx="1539875" cy="1709737"/>
            <a:chOff x="3600" y="1726"/>
            <a:chExt cx="803" cy="969"/>
          </a:xfrm>
        </p:grpSpPr>
        <p:grpSp>
          <p:nvGrpSpPr>
            <p:cNvPr id="67629" name="Group 30"/>
            <p:cNvGrpSpPr>
              <a:grpSpLocks/>
            </p:cNvGrpSpPr>
            <p:nvPr/>
          </p:nvGrpSpPr>
          <p:grpSpPr bwMode="auto">
            <a:xfrm>
              <a:off x="3903" y="1726"/>
              <a:ext cx="500" cy="969"/>
              <a:chOff x="3903" y="1726"/>
              <a:chExt cx="500" cy="969"/>
            </a:xfrm>
          </p:grpSpPr>
          <p:sp>
            <p:nvSpPr>
              <p:cNvPr id="67631" name="AutoShape 31"/>
              <p:cNvSpPr>
                <a:spLocks noChangeArrowheads="1"/>
              </p:cNvSpPr>
              <p:nvPr/>
            </p:nvSpPr>
            <p:spPr bwMode="auto">
              <a:xfrm>
                <a:off x="3903" y="1889"/>
                <a:ext cx="500" cy="806"/>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32" name="AutoShape 32"/>
              <p:cNvSpPr>
                <a:spLocks noChangeArrowheads="1"/>
              </p:cNvSpPr>
              <p:nvPr/>
            </p:nvSpPr>
            <p:spPr bwMode="auto">
              <a:xfrm>
                <a:off x="3970" y="2276"/>
                <a:ext cx="333" cy="322"/>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33" name="AutoShape 33"/>
              <p:cNvSpPr>
                <a:spLocks noChangeArrowheads="1"/>
              </p:cNvSpPr>
              <p:nvPr/>
            </p:nvSpPr>
            <p:spPr bwMode="auto">
              <a:xfrm>
                <a:off x="3970" y="1921"/>
                <a:ext cx="333" cy="323"/>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34" name="Text Box 34"/>
              <p:cNvSpPr txBox="1">
                <a:spLocks noChangeArrowheads="1"/>
              </p:cNvSpPr>
              <p:nvPr/>
            </p:nvSpPr>
            <p:spPr bwMode="auto">
              <a:xfrm>
                <a:off x="4111" y="1726"/>
                <a:ext cx="96" cy="162"/>
              </a:xfrm>
              <a:prstGeom prst="rect">
                <a:avLst/>
              </a:prstGeom>
              <a:noFill/>
              <a:ln w="28575">
                <a:noFill/>
                <a:miter lim="800000"/>
                <a:headEnd/>
                <a:tailEnd/>
              </a:ln>
            </p:spPr>
            <p:txBody>
              <a:bodyPr wrap="none">
                <a:spAutoFit/>
              </a:bodyPr>
              <a:lstStyle/>
              <a:p>
                <a:pPr algn="ctr" eaLnBrk="1" hangingPunct="1"/>
                <a:endParaRPr lang="fr-FR" sz="1400">
                  <a:latin typeface="Arial Narrow" pitchFamily="34" charset="0"/>
                </a:endParaRPr>
              </a:p>
            </p:txBody>
          </p:sp>
          <p:sp>
            <p:nvSpPr>
              <p:cNvPr id="67635" name="Rectangle 35"/>
              <p:cNvSpPr>
                <a:spLocks noChangeArrowheads="1"/>
              </p:cNvSpPr>
              <p:nvPr/>
            </p:nvSpPr>
            <p:spPr bwMode="auto">
              <a:xfrm>
                <a:off x="4003" y="1954"/>
                <a:ext cx="233" cy="225"/>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36" name="Rectangle 36"/>
              <p:cNvSpPr>
                <a:spLocks noChangeArrowheads="1"/>
              </p:cNvSpPr>
              <p:nvPr/>
            </p:nvSpPr>
            <p:spPr bwMode="auto">
              <a:xfrm>
                <a:off x="4003" y="2308"/>
                <a:ext cx="233"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grpSp>
        <p:sp>
          <p:nvSpPr>
            <p:cNvPr id="67630" name="Line 37"/>
            <p:cNvSpPr>
              <a:spLocks noChangeShapeType="1"/>
            </p:cNvSpPr>
            <p:nvPr/>
          </p:nvSpPr>
          <p:spPr bwMode="auto">
            <a:xfrm flipV="1">
              <a:off x="3600" y="2351"/>
              <a:ext cx="271" cy="8"/>
            </a:xfrm>
            <a:prstGeom prst="line">
              <a:avLst/>
            </a:prstGeom>
            <a:noFill/>
            <a:ln w="28575">
              <a:solidFill>
                <a:schemeClr val="tx1"/>
              </a:solidFill>
              <a:round/>
              <a:headEnd/>
              <a:tailEnd type="triangle" w="med" len="med"/>
            </a:ln>
          </p:spPr>
          <p:txBody>
            <a:bodyPr/>
            <a:lstStyle/>
            <a:p>
              <a:endParaRPr lang="fr-FR"/>
            </a:p>
          </p:txBody>
        </p:sp>
      </p:grpSp>
      <p:pic>
        <p:nvPicPr>
          <p:cNvPr id="159782" name="Picture 38" descr="s35it"/>
          <p:cNvPicPr>
            <a:picLocks noChangeAspect="1" noChangeArrowheads="1"/>
          </p:cNvPicPr>
          <p:nvPr/>
        </p:nvPicPr>
        <p:blipFill>
          <a:blip r:embed="rId3" cstate="print">
            <a:clrChange>
              <a:clrFrom>
                <a:srgbClr val="D57959"/>
              </a:clrFrom>
              <a:clrTo>
                <a:srgbClr val="D57959">
                  <a:alpha val="0"/>
                </a:srgbClr>
              </a:clrTo>
            </a:clrChange>
          </a:blip>
          <a:srcRect/>
          <a:stretch>
            <a:fillRect/>
          </a:stretch>
        </p:blipFill>
        <p:spPr bwMode="auto">
          <a:xfrm>
            <a:off x="9788525" y="3665538"/>
            <a:ext cx="927100" cy="955675"/>
          </a:xfrm>
          <a:prstGeom prst="rect">
            <a:avLst/>
          </a:prstGeom>
          <a:noFill/>
          <a:effectLst>
            <a:outerShdw dist="107763" dir="2700000" algn="ctr" rotWithShape="0">
              <a:srgbClr val="808080"/>
            </a:outerShdw>
          </a:effectLst>
        </p:spPr>
      </p:pic>
      <p:grpSp>
        <p:nvGrpSpPr>
          <p:cNvPr id="8" name="Group 39"/>
          <p:cNvGrpSpPr>
            <a:grpSpLocks/>
          </p:cNvGrpSpPr>
          <p:nvPr/>
        </p:nvGrpSpPr>
        <p:grpSpPr bwMode="auto">
          <a:xfrm>
            <a:off x="8913813" y="3978275"/>
            <a:ext cx="995362" cy="434975"/>
            <a:chOff x="4647" y="1984"/>
            <a:chExt cx="519" cy="247"/>
          </a:xfrm>
        </p:grpSpPr>
        <p:sp>
          <p:nvSpPr>
            <p:cNvPr id="67627" name="AutoShape 40"/>
            <p:cNvSpPr>
              <a:spLocks noChangeArrowheads="1"/>
            </p:cNvSpPr>
            <p:nvPr/>
          </p:nvSpPr>
          <p:spPr bwMode="auto">
            <a:xfrm>
              <a:off x="4647" y="1984"/>
              <a:ext cx="226" cy="247"/>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r>
                <a:rPr lang="de-DE" sz="1400">
                  <a:latin typeface="Arial Narrow" pitchFamily="34" charset="0"/>
                </a:rPr>
                <a:t>WML</a:t>
              </a:r>
              <a:endParaRPr lang="en-GB" sz="1400">
                <a:latin typeface="Arial Narrow" pitchFamily="34" charset="0"/>
              </a:endParaRPr>
            </a:p>
          </p:txBody>
        </p:sp>
        <p:sp>
          <p:nvSpPr>
            <p:cNvPr id="67628" name="Line 41"/>
            <p:cNvSpPr>
              <a:spLocks noChangeShapeType="1"/>
            </p:cNvSpPr>
            <p:nvPr/>
          </p:nvSpPr>
          <p:spPr bwMode="auto">
            <a:xfrm>
              <a:off x="4895" y="2103"/>
              <a:ext cx="271" cy="1"/>
            </a:xfrm>
            <a:prstGeom prst="line">
              <a:avLst/>
            </a:prstGeom>
            <a:noFill/>
            <a:ln w="28575">
              <a:solidFill>
                <a:schemeClr val="tx1"/>
              </a:solidFill>
              <a:round/>
              <a:headEnd/>
              <a:tailEnd type="triangle" w="med" len="med"/>
            </a:ln>
          </p:spPr>
          <p:txBody>
            <a:bodyPr/>
            <a:lstStyle/>
            <a:p>
              <a:endParaRPr lang="fr-FR"/>
            </a:p>
          </p:txBody>
        </p:sp>
      </p:grpSp>
      <p:sp>
        <p:nvSpPr>
          <p:cNvPr id="159787" name="Line 43"/>
          <p:cNvSpPr>
            <a:spLocks noChangeShapeType="1"/>
          </p:cNvSpPr>
          <p:nvPr/>
        </p:nvSpPr>
        <p:spPr bwMode="auto">
          <a:xfrm>
            <a:off x="8075613" y="4203700"/>
            <a:ext cx="723900" cy="0"/>
          </a:xfrm>
          <a:prstGeom prst="line">
            <a:avLst/>
          </a:prstGeom>
          <a:noFill/>
          <a:ln w="28575">
            <a:solidFill>
              <a:schemeClr val="tx1"/>
            </a:solidFill>
            <a:round/>
            <a:headEnd/>
            <a:tailEnd type="triangle" w="med" len="med"/>
          </a:ln>
        </p:spPr>
        <p:txBody>
          <a:bodyPr lIns="106674" tIns="53337" rIns="106674" bIns="53337"/>
          <a:lstStyle/>
          <a:p>
            <a:endParaRPr lang="fr-FR"/>
          </a:p>
        </p:txBody>
      </p:sp>
      <p:sp>
        <p:nvSpPr>
          <p:cNvPr id="67597" name="Rectangle 51"/>
          <p:cNvSpPr>
            <a:spLocks noChangeArrowheads="1"/>
          </p:cNvSpPr>
          <p:nvPr/>
        </p:nvSpPr>
        <p:spPr bwMode="auto">
          <a:xfrm>
            <a:off x="7537450" y="6137275"/>
            <a:ext cx="1533525" cy="301625"/>
          </a:xfrm>
          <a:prstGeom prst="rect">
            <a:avLst/>
          </a:prstGeom>
          <a:noFill/>
          <a:ln w="28575">
            <a:solidFill>
              <a:schemeClr val="tx1"/>
            </a:solidFill>
            <a:miter lim="800000"/>
            <a:headEnd/>
            <a:tailEnd/>
          </a:ln>
        </p:spPr>
        <p:txBody>
          <a:bodyPr wrap="none" lIns="106674" tIns="53337" rIns="106674" bIns="53337">
            <a:spAutoFit/>
          </a:bodyPr>
          <a:lstStyle/>
          <a:p>
            <a:pPr algn="ctr" eaLnBrk="1" hangingPunct="1"/>
            <a:r>
              <a:rPr lang="en-US" sz="1400">
                <a:latin typeface="Arial Narrow" pitchFamily="34" charset="0"/>
              </a:rPr>
              <a:t>Transcoding Rules</a:t>
            </a:r>
          </a:p>
        </p:txBody>
      </p:sp>
      <p:sp>
        <p:nvSpPr>
          <p:cNvPr id="159796" name="AutoShape 52"/>
          <p:cNvSpPr>
            <a:spLocks noChangeArrowheads="1"/>
          </p:cNvSpPr>
          <p:nvPr/>
        </p:nvSpPr>
        <p:spPr bwMode="auto">
          <a:xfrm>
            <a:off x="1000125" y="1376363"/>
            <a:ext cx="4770438" cy="1233487"/>
          </a:xfrm>
          <a:prstGeom prst="cloudCallout">
            <a:avLst>
              <a:gd name="adj1" fmla="val -37574"/>
              <a:gd name="adj2" fmla="val 193000"/>
            </a:avLst>
          </a:prstGeom>
          <a:solidFill>
            <a:srgbClr val="FFFFFF"/>
          </a:solidFill>
          <a:ln w="9525">
            <a:solidFill>
              <a:srgbClr val="000000"/>
            </a:solidFill>
            <a:round/>
            <a:headEnd/>
            <a:tailEnd/>
          </a:ln>
          <a:effectLst>
            <a:outerShdw dist="107763" dir="2700000" algn="ctr" rotWithShape="0">
              <a:schemeClr val="bg2"/>
            </a:outerShdw>
          </a:effectLst>
        </p:spPr>
        <p:txBody>
          <a:bodyPr lIns="106674" tIns="53337" rIns="106674" bIns="53337"/>
          <a:lstStyle/>
          <a:p>
            <a:pPr algn="ctr" eaLnBrk="1" hangingPunct="1">
              <a:buFontTx/>
              <a:buChar char="•"/>
              <a:defRPr/>
            </a:pPr>
            <a:r>
              <a:rPr lang="en-US" sz="1600" dirty="0">
                <a:latin typeface="Arial Narrow" pitchFamily="34" charset="0"/>
              </a:rPr>
              <a:t>T1/T2 = UI info Templates</a:t>
            </a:r>
          </a:p>
          <a:p>
            <a:pPr algn="ctr" eaLnBrk="1" hangingPunct="1">
              <a:buFontTx/>
              <a:buChar char="•"/>
              <a:defRPr/>
            </a:pPr>
            <a:r>
              <a:rPr lang="en-US" sz="1600" dirty="0">
                <a:latin typeface="Arial Narrow" pitchFamily="34" charset="0"/>
              </a:rPr>
              <a:t>Colors indicate importance</a:t>
            </a:r>
          </a:p>
          <a:p>
            <a:pPr algn="ctr" eaLnBrk="1" hangingPunct="1">
              <a:buFontTx/>
              <a:buChar char="•"/>
              <a:defRPr/>
            </a:pPr>
            <a:r>
              <a:rPr lang="en-US" sz="1600" dirty="0">
                <a:solidFill>
                  <a:srgbClr val="00E0A0"/>
                </a:solidFill>
                <a:latin typeface="Arial Narrow" pitchFamily="34" charset="0"/>
              </a:rPr>
              <a:t>Mandatory</a:t>
            </a:r>
          </a:p>
          <a:p>
            <a:pPr algn="ctr" eaLnBrk="1" hangingPunct="1">
              <a:buFontTx/>
              <a:buChar char="•"/>
              <a:defRPr/>
            </a:pPr>
            <a:r>
              <a:rPr lang="en-US" sz="1600" dirty="0">
                <a:solidFill>
                  <a:srgbClr val="4F6DCB"/>
                </a:solidFill>
                <a:latin typeface="Arial Narrow" pitchFamily="34" charset="0"/>
              </a:rPr>
              <a:t>Optional</a:t>
            </a:r>
          </a:p>
        </p:txBody>
      </p:sp>
      <p:grpSp>
        <p:nvGrpSpPr>
          <p:cNvPr id="67599" name="Group 53"/>
          <p:cNvGrpSpPr>
            <a:grpSpLocks/>
          </p:cNvGrpSpPr>
          <p:nvPr/>
        </p:nvGrpSpPr>
        <p:grpSpPr bwMode="auto">
          <a:xfrm>
            <a:off x="460375" y="3805238"/>
            <a:ext cx="1214438" cy="1358900"/>
            <a:chOff x="240" y="1886"/>
            <a:chExt cx="633" cy="771"/>
          </a:xfrm>
        </p:grpSpPr>
        <p:sp>
          <p:nvSpPr>
            <p:cNvPr id="67621" name="AutoShape 54"/>
            <p:cNvSpPr>
              <a:spLocks noChangeArrowheads="1"/>
            </p:cNvSpPr>
            <p:nvPr/>
          </p:nvSpPr>
          <p:spPr bwMode="auto">
            <a:xfrm>
              <a:off x="240" y="2012"/>
              <a:ext cx="633" cy="645"/>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22" name="Text Box 55"/>
            <p:cNvSpPr txBox="1">
              <a:spLocks noChangeArrowheads="1"/>
            </p:cNvSpPr>
            <p:nvPr/>
          </p:nvSpPr>
          <p:spPr bwMode="auto">
            <a:xfrm>
              <a:off x="481" y="1886"/>
              <a:ext cx="96" cy="162"/>
            </a:xfrm>
            <a:prstGeom prst="rect">
              <a:avLst/>
            </a:prstGeom>
            <a:noFill/>
            <a:ln w="28575">
              <a:noFill/>
              <a:miter lim="800000"/>
              <a:headEnd/>
              <a:tailEnd/>
            </a:ln>
          </p:spPr>
          <p:txBody>
            <a:bodyPr wrap="none">
              <a:spAutoFit/>
            </a:bodyPr>
            <a:lstStyle/>
            <a:p>
              <a:pPr algn="ctr" eaLnBrk="1" hangingPunct="1"/>
              <a:endParaRPr lang="fr-FR" sz="1400">
                <a:latin typeface="Arial Narrow" pitchFamily="34" charset="0"/>
              </a:endParaRPr>
            </a:p>
          </p:txBody>
        </p:sp>
        <p:sp>
          <p:nvSpPr>
            <p:cNvPr id="67623" name="Rectangle 56"/>
            <p:cNvSpPr>
              <a:spLocks noChangeArrowheads="1"/>
            </p:cNvSpPr>
            <p:nvPr/>
          </p:nvSpPr>
          <p:spPr bwMode="auto">
            <a:xfrm>
              <a:off x="273" y="2044"/>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24" name="Rectangle 57"/>
            <p:cNvSpPr>
              <a:spLocks noChangeArrowheads="1"/>
            </p:cNvSpPr>
            <p:nvPr/>
          </p:nvSpPr>
          <p:spPr bwMode="auto">
            <a:xfrm>
              <a:off x="573" y="2044"/>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sp>
          <p:nvSpPr>
            <p:cNvPr id="67625" name="Rectangle 58"/>
            <p:cNvSpPr>
              <a:spLocks noChangeArrowheads="1"/>
            </p:cNvSpPr>
            <p:nvPr/>
          </p:nvSpPr>
          <p:spPr bwMode="auto">
            <a:xfrm>
              <a:off x="273" y="2334"/>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sp>
          <p:nvSpPr>
            <p:cNvPr id="67626" name="Rectangle 59"/>
            <p:cNvSpPr>
              <a:spLocks noChangeArrowheads="1"/>
            </p:cNvSpPr>
            <p:nvPr/>
          </p:nvSpPr>
          <p:spPr bwMode="auto">
            <a:xfrm>
              <a:off x="573" y="2334"/>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grpSp>
      <p:sp>
        <p:nvSpPr>
          <p:cNvPr id="67600" name="Rectangle 81"/>
          <p:cNvSpPr>
            <a:spLocks noGrp="1" noChangeArrowheads="1"/>
          </p:cNvSpPr>
          <p:nvPr>
            <p:ph type="title"/>
          </p:nvPr>
        </p:nvSpPr>
        <p:spPr/>
        <p:txBody>
          <a:bodyPr/>
          <a:lstStyle/>
          <a:p>
            <a:pPr eaLnBrk="1" hangingPunct="1"/>
            <a:r>
              <a:rPr lang="en-US" smtClean="0"/>
              <a:t>Adaptation Concept</a:t>
            </a:r>
          </a:p>
        </p:txBody>
      </p:sp>
      <p:grpSp>
        <p:nvGrpSpPr>
          <p:cNvPr id="10" name="Group 61"/>
          <p:cNvGrpSpPr>
            <a:grpSpLocks/>
          </p:cNvGrpSpPr>
          <p:nvPr/>
        </p:nvGrpSpPr>
        <p:grpSpPr bwMode="auto">
          <a:xfrm>
            <a:off x="1749425" y="3776663"/>
            <a:ext cx="1858963" cy="1371600"/>
            <a:chOff x="912" y="1870"/>
            <a:chExt cx="969" cy="778"/>
          </a:xfrm>
        </p:grpSpPr>
        <p:grpSp>
          <p:nvGrpSpPr>
            <p:cNvPr id="67612" name="Group 62"/>
            <p:cNvGrpSpPr>
              <a:grpSpLocks/>
            </p:cNvGrpSpPr>
            <p:nvPr/>
          </p:nvGrpSpPr>
          <p:grpSpPr bwMode="auto">
            <a:xfrm>
              <a:off x="1248" y="1870"/>
              <a:ext cx="633" cy="778"/>
              <a:chOff x="1248" y="1870"/>
              <a:chExt cx="633" cy="778"/>
            </a:xfrm>
          </p:grpSpPr>
          <p:sp>
            <p:nvSpPr>
              <p:cNvPr id="67614" name="AutoShape 63"/>
              <p:cNvSpPr>
                <a:spLocks noChangeArrowheads="1"/>
              </p:cNvSpPr>
              <p:nvPr/>
            </p:nvSpPr>
            <p:spPr bwMode="auto">
              <a:xfrm>
                <a:off x="1248" y="2003"/>
                <a:ext cx="633" cy="645"/>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grpSp>
            <p:nvGrpSpPr>
              <p:cNvPr id="67615" name="Group 64"/>
              <p:cNvGrpSpPr>
                <a:grpSpLocks/>
              </p:cNvGrpSpPr>
              <p:nvPr/>
            </p:nvGrpSpPr>
            <p:grpSpPr bwMode="auto">
              <a:xfrm>
                <a:off x="1281" y="1870"/>
                <a:ext cx="533" cy="681"/>
                <a:chOff x="1281" y="1870"/>
                <a:chExt cx="533" cy="681"/>
              </a:xfrm>
            </p:grpSpPr>
            <p:sp>
              <p:nvSpPr>
                <p:cNvPr id="67616" name="Text Box 65"/>
                <p:cNvSpPr txBox="1">
                  <a:spLocks noChangeArrowheads="1"/>
                </p:cNvSpPr>
                <p:nvPr/>
              </p:nvSpPr>
              <p:spPr bwMode="auto">
                <a:xfrm>
                  <a:off x="1502" y="1870"/>
                  <a:ext cx="96" cy="162"/>
                </a:xfrm>
                <a:prstGeom prst="rect">
                  <a:avLst/>
                </a:prstGeom>
                <a:noFill/>
                <a:ln w="28575">
                  <a:noFill/>
                  <a:miter lim="800000"/>
                  <a:headEnd/>
                  <a:tailEnd/>
                </a:ln>
              </p:spPr>
              <p:txBody>
                <a:bodyPr wrap="none">
                  <a:spAutoFit/>
                </a:bodyPr>
                <a:lstStyle/>
                <a:p>
                  <a:pPr algn="ctr" eaLnBrk="1" hangingPunct="1"/>
                  <a:endParaRPr lang="fr-FR" sz="1400">
                    <a:latin typeface="Arial Narrow" pitchFamily="34" charset="0"/>
                  </a:endParaRPr>
                </a:p>
              </p:txBody>
            </p:sp>
            <p:sp>
              <p:nvSpPr>
                <p:cNvPr id="67617" name="Rectangle 66"/>
                <p:cNvSpPr>
                  <a:spLocks noChangeArrowheads="1"/>
                </p:cNvSpPr>
                <p:nvPr/>
              </p:nvSpPr>
              <p:spPr bwMode="auto">
                <a:xfrm>
                  <a:off x="1281" y="2035"/>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18" name="Rectangle 67"/>
                <p:cNvSpPr>
                  <a:spLocks noChangeArrowheads="1"/>
                </p:cNvSpPr>
                <p:nvPr/>
              </p:nvSpPr>
              <p:spPr bwMode="auto">
                <a:xfrm>
                  <a:off x="1581" y="2035"/>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sp>
              <p:nvSpPr>
                <p:cNvPr id="67619" name="Rectangle 68"/>
                <p:cNvSpPr>
                  <a:spLocks noChangeArrowheads="1"/>
                </p:cNvSpPr>
                <p:nvPr/>
              </p:nvSpPr>
              <p:spPr bwMode="auto">
                <a:xfrm>
                  <a:off x="1281" y="2325"/>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sp>
              <p:nvSpPr>
                <p:cNvPr id="67620" name="Rectangle 69"/>
                <p:cNvSpPr>
                  <a:spLocks noChangeArrowheads="1"/>
                </p:cNvSpPr>
                <p:nvPr/>
              </p:nvSpPr>
              <p:spPr bwMode="auto">
                <a:xfrm>
                  <a:off x="1581" y="2325"/>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grpSp>
        </p:grpSp>
        <p:sp>
          <p:nvSpPr>
            <p:cNvPr id="67613" name="Line 70"/>
            <p:cNvSpPr>
              <a:spLocks noChangeShapeType="1"/>
            </p:cNvSpPr>
            <p:nvPr/>
          </p:nvSpPr>
          <p:spPr bwMode="auto">
            <a:xfrm>
              <a:off x="912" y="2352"/>
              <a:ext cx="271" cy="1"/>
            </a:xfrm>
            <a:prstGeom prst="line">
              <a:avLst/>
            </a:prstGeom>
            <a:noFill/>
            <a:ln w="28575">
              <a:solidFill>
                <a:schemeClr val="tx1"/>
              </a:solidFill>
              <a:round/>
              <a:headEnd/>
              <a:tailEnd type="triangle" w="med" len="med"/>
            </a:ln>
          </p:spPr>
          <p:txBody>
            <a:bodyPr/>
            <a:lstStyle/>
            <a:p>
              <a:endParaRPr lang="fr-FR"/>
            </a:p>
          </p:txBody>
        </p:sp>
      </p:grpSp>
      <p:grpSp>
        <p:nvGrpSpPr>
          <p:cNvPr id="13" name="Group 71"/>
          <p:cNvGrpSpPr>
            <a:grpSpLocks/>
          </p:cNvGrpSpPr>
          <p:nvPr/>
        </p:nvGrpSpPr>
        <p:grpSpPr bwMode="auto">
          <a:xfrm>
            <a:off x="3011488" y="4049713"/>
            <a:ext cx="512762" cy="1023937"/>
            <a:chOff x="1602" y="1994"/>
            <a:chExt cx="283" cy="676"/>
          </a:xfrm>
        </p:grpSpPr>
        <p:sp>
          <p:nvSpPr>
            <p:cNvPr id="67608" name="Line 72"/>
            <p:cNvSpPr>
              <a:spLocks noChangeShapeType="1"/>
            </p:cNvSpPr>
            <p:nvPr/>
          </p:nvSpPr>
          <p:spPr bwMode="auto">
            <a:xfrm>
              <a:off x="1602" y="2332"/>
              <a:ext cx="283" cy="338"/>
            </a:xfrm>
            <a:prstGeom prst="line">
              <a:avLst/>
            </a:prstGeom>
            <a:noFill/>
            <a:ln w="57150">
              <a:solidFill>
                <a:srgbClr val="FF0000"/>
              </a:solidFill>
              <a:round/>
              <a:headEnd/>
              <a:tailEnd/>
            </a:ln>
          </p:spPr>
          <p:txBody>
            <a:bodyPr/>
            <a:lstStyle/>
            <a:p>
              <a:endParaRPr lang="fr-FR"/>
            </a:p>
          </p:txBody>
        </p:sp>
        <p:sp>
          <p:nvSpPr>
            <p:cNvPr id="67609" name="Line 73"/>
            <p:cNvSpPr>
              <a:spLocks noChangeShapeType="1"/>
            </p:cNvSpPr>
            <p:nvPr/>
          </p:nvSpPr>
          <p:spPr bwMode="auto">
            <a:xfrm flipH="1">
              <a:off x="1602" y="2332"/>
              <a:ext cx="283" cy="338"/>
            </a:xfrm>
            <a:prstGeom prst="line">
              <a:avLst/>
            </a:prstGeom>
            <a:noFill/>
            <a:ln w="57150">
              <a:solidFill>
                <a:srgbClr val="FF0000"/>
              </a:solidFill>
              <a:round/>
              <a:headEnd/>
              <a:tailEnd/>
            </a:ln>
          </p:spPr>
          <p:txBody>
            <a:bodyPr/>
            <a:lstStyle/>
            <a:p>
              <a:endParaRPr lang="fr-FR"/>
            </a:p>
          </p:txBody>
        </p:sp>
        <p:sp>
          <p:nvSpPr>
            <p:cNvPr id="67610" name="Line 74"/>
            <p:cNvSpPr>
              <a:spLocks noChangeShapeType="1"/>
            </p:cNvSpPr>
            <p:nvPr/>
          </p:nvSpPr>
          <p:spPr bwMode="auto">
            <a:xfrm>
              <a:off x="1602" y="1994"/>
              <a:ext cx="283" cy="338"/>
            </a:xfrm>
            <a:prstGeom prst="line">
              <a:avLst/>
            </a:prstGeom>
            <a:noFill/>
            <a:ln w="57150">
              <a:solidFill>
                <a:srgbClr val="FF0000"/>
              </a:solidFill>
              <a:round/>
              <a:headEnd/>
              <a:tailEnd/>
            </a:ln>
          </p:spPr>
          <p:txBody>
            <a:bodyPr/>
            <a:lstStyle/>
            <a:p>
              <a:endParaRPr lang="fr-FR"/>
            </a:p>
          </p:txBody>
        </p:sp>
        <p:sp>
          <p:nvSpPr>
            <p:cNvPr id="67611" name="Line 75"/>
            <p:cNvSpPr>
              <a:spLocks noChangeShapeType="1"/>
            </p:cNvSpPr>
            <p:nvPr/>
          </p:nvSpPr>
          <p:spPr bwMode="auto">
            <a:xfrm flipH="1">
              <a:off x="1602" y="1994"/>
              <a:ext cx="283" cy="338"/>
            </a:xfrm>
            <a:prstGeom prst="line">
              <a:avLst/>
            </a:prstGeom>
            <a:noFill/>
            <a:ln w="57150">
              <a:solidFill>
                <a:srgbClr val="FF0000"/>
              </a:solidFill>
              <a:round/>
              <a:headEnd/>
              <a:tailEnd/>
            </a:ln>
          </p:spPr>
          <p:txBody>
            <a:bodyPr/>
            <a:lstStyle/>
            <a:p>
              <a:endParaRPr lang="fr-FR"/>
            </a:p>
          </p:txBody>
        </p:sp>
      </p:grpSp>
      <p:sp>
        <p:nvSpPr>
          <p:cNvPr id="67603" name="Line 76"/>
          <p:cNvSpPr>
            <a:spLocks noChangeShapeType="1"/>
          </p:cNvSpPr>
          <p:nvPr/>
        </p:nvSpPr>
        <p:spPr bwMode="auto">
          <a:xfrm>
            <a:off x="1104900" y="3017838"/>
            <a:ext cx="0" cy="1016000"/>
          </a:xfrm>
          <a:prstGeom prst="line">
            <a:avLst/>
          </a:prstGeom>
          <a:noFill/>
          <a:ln w="12700">
            <a:solidFill>
              <a:schemeClr val="hlink"/>
            </a:solidFill>
            <a:round/>
            <a:headEnd/>
            <a:tailEnd type="triangle" w="med" len="med"/>
          </a:ln>
        </p:spPr>
        <p:txBody>
          <a:bodyPr wrap="none" lIns="106674" tIns="53337" rIns="106674" bIns="53337" anchor="ctr"/>
          <a:lstStyle/>
          <a:p>
            <a:endParaRPr lang="fr-FR"/>
          </a:p>
        </p:txBody>
      </p:sp>
      <p:sp>
        <p:nvSpPr>
          <p:cNvPr id="67604" name="Text Box 77"/>
          <p:cNvSpPr txBox="1">
            <a:spLocks noChangeArrowheads="1"/>
          </p:cNvSpPr>
          <p:nvPr/>
        </p:nvSpPr>
        <p:spPr bwMode="auto">
          <a:xfrm>
            <a:off x="398463" y="6119813"/>
            <a:ext cx="1258887" cy="550862"/>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1600"/>
              <a:t>Template Editor</a:t>
            </a:r>
            <a:endParaRPr lang="en-US" sz="3300"/>
          </a:p>
        </p:txBody>
      </p:sp>
      <p:sp>
        <p:nvSpPr>
          <p:cNvPr id="67605" name="Line 78"/>
          <p:cNvSpPr>
            <a:spLocks noChangeShapeType="1"/>
          </p:cNvSpPr>
          <p:nvPr/>
        </p:nvSpPr>
        <p:spPr bwMode="auto">
          <a:xfrm flipV="1">
            <a:off x="1012825" y="5219700"/>
            <a:ext cx="0" cy="846138"/>
          </a:xfrm>
          <a:prstGeom prst="line">
            <a:avLst/>
          </a:prstGeom>
          <a:noFill/>
          <a:ln w="12700">
            <a:solidFill>
              <a:schemeClr val="hlink"/>
            </a:solidFill>
            <a:round/>
            <a:headEnd/>
            <a:tailEnd type="triangle" w="med" len="med"/>
          </a:ln>
        </p:spPr>
        <p:txBody>
          <a:bodyPr wrap="none" lIns="106674" tIns="53337" rIns="106674" bIns="53337" anchor="ctr"/>
          <a:lstStyle/>
          <a:p>
            <a:endParaRPr lang="fr-FR"/>
          </a:p>
        </p:txBody>
      </p:sp>
      <p:sp>
        <p:nvSpPr>
          <p:cNvPr id="67606" name="Line 79"/>
          <p:cNvSpPr>
            <a:spLocks noChangeShapeType="1"/>
          </p:cNvSpPr>
          <p:nvPr/>
        </p:nvSpPr>
        <p:spPr bwMode="auto">
          <a:xfrm flipV="1">
            <a:off x="8286750" y="5387975"/>
            <a:ext cx="0" cy="677863"/>
          </a:xfrm>
          <a:prstGeom prst="line">
            <a:avLst/>
          </a:prstGeom>
          <a:noFill/>
          <a:ln w="12700">
            <a:solidFill>
              <a:schemeClr val="hlink"/>
            </a:solidFill>
            <a:round/>
            <a:headEnd/>
            <a:tailEnd type="triangle" w="med" len="med"/>
          </a:ln>
        </p:spPr>
        <p:txBody>
          <a:bodyPr wrap="none" lIns="106674" tIns="53337" rIns="106674" bIns="53337" anchor="ctr"/>
          <a:lstStyle/>
          <a:p>
            <a:endParaRPr lang="fr-FR"/>
          </a:p>
        </p:txBody>
      </p:sp>
      <p:sp>
        <p:nvSpPr>
          <p:cNvPr id="67607" name="Text Box 80"/>
          <p:cNvSpPr txBox="1">
            <a:spLocks noChangeArrowheads="1"/>
          </p:cNvSpPr>
          <p:nvPr/>
        </p:nvSpPr>
        <p:spPr bwMode="auto">
          <a:xfrm>
            <a:off x="1939925" y="5730875"/>
            <a:ext cx="5426075" cy="914400"/>
          </a:xfrm>
          <a:prstGeom prst="rect">
            <a:avLst/>
          </a:prstGeom>
          <a:noFill/>
          <a:ln w="12700">
            <a:no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800"/>
              <a:t>Application data outbound processing</a:t>
            </a:r>
            <a:endParaRPr lang="en-US" sz="33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9796"/>
                                        </p:tgtEl>
                                        <p:attrNameLst>
                                          <p:attrName>style.visibility</p:attrName>
                                        </p:attrNameLst>
                                      </p:cBhvr>
                                      <p:to>
                                        <p:strVal val="visible"/>
                                      </p:to>
                                    </p:set>
                                    <p:anim calcmode="lin" valueType="num">
                                      <p:cBhvr additive="base">
                                        <p:cTn id="7" dur="500" fill="hold"/>
                                        <p:tgtEl>
                                          <p:spTgt spid="159796"/>
                                        </p:tgtEl>
                                        <p:attrNameLst>
                                          <p:attrName>ppt_x</p:attrName>
                                        </p:attrNameLst>
                                      </p:cBhvr>
                                      <p:tavLst>
                                        <p:tav tm="0">
                                          <p:val>
                                            <p:strVal val="#ppt_x"/>
                                          </p:val>
                                        </p:tav>
                                        <p:tav tm="100000">
                                          <p:val>
                                            <p:strVal val="#ppt_x"/>
                                          </p:val>
                                        </p:tav>
                                      </p:tavLst>
                                    </p:anim>
                                    <p:anim calcmode="lin" valueType="num">
                                      <p:cBhvr additive="base">
                                        <p:cTn id="8" dur="500" fill="hold"/>
                                        <p:tgtEl>
                                          <p:spTgt spid="15979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5979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9787"/>
                                        </p:tgtEl>
                                        <p:attrNameLst>
                                          <p:attrName>style.visibility</p:attrName>
                                        </p:attrNameLst>
                                      </p:cBhvr>
                                      <p:to>
                                        <p:strVal val="visible"/>
                                      </p:to>
                                    </p:set>
                                    <p:animEffect transition="in" filter="dissolve">
                                      <p:cBhvr>
                                        <p:cTn id="33" dur="500"/>
                                        <p:tgtEl>
                                          <p:spTgt spid="15978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7" grpId="0" animBg="1"/>
      <p:bldP spid="159796"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Problématique de construction d’IHM par composition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830263" y="165100"/>
            <a:ext cx="9432925" cy="1271588"/>
          </a:xfrm>
        </p:spPr>
        <p:txBody>
          <a:bodyPr/>
          <a:lstStyle/>
          <a:p>
            <a:pPr eaLnBrk="1" hangingPunct="1">
              <a:buSzPct val="36000"/>
              <a:defRPr/>
            </a:pPr>
            <a:r>
              <a:rPr lang="en-GB" sz="5700" dirty="0" err="1" smtClean="0">
                <a:latin typeface="Times (CE)" charset="0"/>
              </a:rPr>
              <a:t>Projet</a:t>
            </a:r>
            <a:r>
              <a:rPr lang="en-GB" sz="5700" dirty="0" smtClean="0">
                <a:latin typeface="Times (CE)" charset="0"/>
              </a:rPr>
              <a:t> ASPECT</a:t>
            </a:r>
          </a:p>
        </p:txBody>
      </p:sp>
      <p:sp>
        <p:nvSpPr>
          <p:cNvPr id="68611" name="Text Box 2"/>
          <p:cNvSpPr txBox="1">
            <a:spLocks noChangeArrowheads="1"/>
          </p:cNvSpPr>
          <p:nvPr/>
        </p:nvSpPr>
        <p:spPr bwMode="auto">
          <a:xfrm>
            <a:off x="811213" y="2892425"/>
            <a:ext cx="9432925" cy="2305050"/>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a:solidFill>
                  <a:schemeClr val="tx2"/>
                </a:solidFill>
                <a:latin typeface="Times (CE)"/>
              </a:rPr>
              <a:t>Composition de composants</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a:solidFill>
                  <a:schemeClr val="tx2"/>
                </a:solidFill>
                <a:latin typeface="Times (CE)"/>
              </a:rPr>
              <a:t>et de leurs IHMs</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a:solidFill>
                <a:schemeClr val="tx2"/>
              </a:solidFill>
              <a:latin typeface="Times (CE)"/>
            </a:endParaRP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a:solidFill>
                  <a:schemeClr val="tx2"/>
                </a:solidFill>
                <a:latin typeface="Times (CE)"/>
              </a:rPr>
              <a:t>2003</a:t>
            </a:r>
          </a:p>
        </p:txBody>
      </p:sp>
      <p:sp>
        <p:nvSpPr>
          <p:cNvPr id="68612" name="Text Box 3"/>
          <p:cNvSpPr txBox="1">
            <a:spLocks noChangeArrowheads="1"/>
          </p:cNvSpPr>
          <p:nvPr/>
        </p:nvSpPr>
        <p:spPr bwMode="auto">
          <a:xfrm>
            <a:off x="333375" y="7219950"/>
            <a:ext cx="10523538" cy="520700"/>
          </a:xfrm>
          <a:prstGeom prst="rect">
            <a:avLst/>
          </a:prstGeom>
          <a:noFill/>
          <a:ln w="9525">
            <a:noFill/>
            <a:miter lim="800000"/>
            <a:headEnd/>
            <a:tailEnd/>
          </a:ln>
        </p:spPr>
        <p:txBody>
          <a:bodyPr lIns="0" tIns="0" rIns="0" bIns="0">
            <a:spAutoFit/>
          </a:bodyPr>
          <a:lstStyle/>
          <a:p>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1900">
                <a:solidFill>
                  <a:srgbClr val="4700B8"/>
                </a:solidFill>
                <a:latin typeface="Times" pitchFamily="18" charset="0"/>
              </a:rPr>
              <a:t>    23/05/2002       	            					Jeremy Fierstone / Equipe Rainbow / </a:t>
            </a:r>
            <a:fld id="{4F9BFA3D-E214-4585-989B-8BA7B6249282}" type="slidenum">
              <a:rPr lang="en-GB" sz="1900">
                <a:solidFill>
                  <a:srgbClr val="4700B8"/>
                </a:solidFill>
                <a:latin typeface="Times" pitchFamily="18" charset="0"/>
              </a:rPr>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t>53</a:t>
            </a:fld>
            <a:r>
              <a:rPr lang="en-GB" sz="1900">
                <a:solidFill>
                  <a:srgbClr val="4700B8"/>
                </a:solidFill>
                <a:latin typeface="Times" pitchFamily="18"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295275" y="1771650"/>
            <a:ext cx="10312400" cy="5137150"/>
          </a:xfrm>
        </p:spPr>
        <p:txBody>
          <a:bodyPr/>
          <a:lstStyle/>
          <a:p>
            <a:pPr eaLnBrk="1" hangingPunct="1">
              <a:lnSpc>
                <a:spcPct val="80000"/>
              </a:lnSpc>
              <a:buNone/>
            </a:pPr>
            <a:r>
              <a:rPr lang="fr-FR" sz="2800" dirty="0" smtClean="0"/>
              <a:t>Equipe </a:t>
            </a:r>
            <a:r>
              <a:rPr lang="fr-FR" sz="2800" dirty="0" err="1" smtClean="0"/>
              <a:t>Rainbow</a:t>
            </a:r>
            <a:r>
              <a:rPr lang="fr-FR" sz="2800" dirty="0" smtClean="0"/>
              <a:t> </a:t>
            </a:r>
          </a:p>
          <a:p>
            <a:pPr eaLnBrk="1" hangingPunct="1">
              <a:lnSpc>
                <a:spcPct val="80000"/>
              </a:lnSpc>
              <a:buNone/>
            </a:pPr>
            <a:r>
              <a:rPr lang="fr-FR" sz="2800" dirty="0" smtClean="0">
                <a:hlinkClick r:id="rId2"/>
              </a:rPr>
              <a:t>http://atelierihm.polytech.unice.fr/bibliographie/</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en-US" sz="2400" i="1" dirty="0" smtClean="0"/>
              <a:t>Anne-Marie </a:t>
            </a:r>
            <a:r>
              <a:rPr lang="en-US" sz="2400" i="1" dirty="0" err="1" smtClean="0"/>
              <a:t>Pinna-Dery</a:t>
            </a:r>
            <a:r>
              <a:rPr lang="en-US" sz="2400" i="1" dirty="0" smtClean="0"/>
              <a:t> and </a:t>
            </a:r>
            <a:r>
              <a:rPr lang="en-US" sz="2400" i="1" dirty="0" err="1" smtClean="0"/>
              <a:t>Jérémy</a:t>
            </a:r>
            <a:r>
              <a:rPr lang="en-US" sz="2400" i="1" dirty="0" smtClean="0"/>
              <a:t> </a:t>
            </a:r>
            <a:r>
              <a:rPr lang="en-US" sz="2400" i="1" dirty="0" err="1" smtClean="0"/>
              <a:t>Fierstone</a:t>
            </a:r>
            <a:r>
              <a:rPr lang="en-US" sz="2400" i="1" dirty="0" smtClean="0"/>
              <a:t>. </a:t>
            </a:r>
            <a:r>
              <a:rPr lang="en-US" sz="2400" dirty="0" smtClean="0"/>
              <a:t>Component model and programming : a first step to manage Human Computer Interaction Adaptation. In Mobile HCI’03, volume LNCS </a:t>
            </a:r>
            <a:r>
              <a:rPr lang="fr-FR" sz="2400" dirty="0" smtClean="0"/>
              <a:t>2795, pages 456–460, Udine, </a:t>
            </a:r>
            <a:r>
              <a:rPr lang="fr-FR" sz="2400" dirty="0" err="1" smtClean="0"/>
              <a:t>Italy</a:t>
            </a:r>
            <a:r>
              <a:rPr lang="fr-FR" sz="2400" dirty="0" smtClean="0"/>
              <a:t>, </a:t>
            </a:r>
            <a:r>
              <a:rPr lang="fr-FR" sz="2400" dirty="0" err="1" smtClean="0"/>
              <a:t>September</a:t>
            </a:r>
            <a:r>
              <a:rPr lang="fr-FR" sz="2400" dirty="0" smtClean="0"/>
              <a:t> 2003. L. </a:t>
            </a:r>
            <a:r>
              <a:rPr lang="fr-FR" sz="2400" dirty="0" err="1" smtClean="0"/>
              <a:t>Chittaro</a:t>
            </a:r>
            <a:r>
              <a:rPr lang="fr-FR" sz="2400" dirty="0" smtClean="0"/>
              <a:t> (Ed.), Springer </a:t>
            </a:r>
            <a:r>
              <a:rPr lang="fr-FR" sz="2400" dirty="0" err="1" smtClean="0"/>
              <a:t>Verlag</a:t>
            </a:r>
            <a:r>
              <a:rPr lang="fr-FR" sz="2400" dirty="0" smtClean="0"/>
              <a:t>.</a:t>
            </a:r>
          </a:p>
        </p:txBody>
      </p:sp>
      <p:pic>
        <p:nvPicPr>
          <p:cNvPr id="4" name="Picture 10" descr="http://idata.over-blog.com/0/38/34/40/r__sum__.gif"/>
          <p:cNvPicPr>
            <a:picLocks noChangeAspect="1" noChangeArrowheads="1"/>
          </p:cNvPicPr>
          <p:nvPr/>
        </p:nvPicPr>
        <p:blipFill>
          <a:blip r:embed="rId3" cstate="print"/>
          <a:srcRect/>
          <a:stretch>
            <a:fillRect/>
          </a:stretch>
        </p:blipFill>
        <p:spPr bwMode="auto">
          <a:xfrm>
            <a:off x="6985000" y="2759076"/>
            <a:ext cx="1473200" cy="125907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36600" y="0"/>
            <a:ext cx="9391650" cy="1270000"/>
          </a:xfrm>
        </p:spPr>
        <p:txBody>
          <a:bodyPr/>
          <a:lstStyle/>
          <a:p>
            <a:pPr eaLnBrk="1" hangingPunct="1"/>
            <a:r>
              <a:rPr lang="fr-FR" dirty="0" smtClean="0"/>
              <a:t>Problématique </a:t>
            </a:r>
            <a:endParaRPr lang="en-GB" dirty="0" smtClean="0"/>
          </a:p>
        </p:txBody>
      </p:sp>
      <p:sp>
        <p:nvSpPr>
          <p:cNvPr id="69635" name="Rectangle 3"/>
          <p:cNvSpPr>
            <a:spLocks noGrp="1" noChangeArrowheads="1"/>
          </p:cNvSpPr>
          <p:nvPr>
            <p:ph sz="half" idx="1"/>
          </p:nvPr>
        </p:nvSpPr>
        <p:spPr>
          <a:xfrm>
            <a:off x="392113" y="1947863"/>
            <a:ext cx="10404475" cy="5080000"/>
          </a:xfrm>
        </p:spPr>
        <p:txBody>
          <a:bodyPr/>
          <a:lstStyle/>
          <a:p>
            <a:pPr marL="342900" indent="-342900" eaLnBrk="1" hangingPunct="1">
              <a:lnSpc>
                <a:spcPct val="80000"/>
              </a:lnSpc>
            </a:pPr>
            <a:r>
              <a:rPr lang="fr-FR" sz="2400" dirty="0" smtClean="0"/>
              <a:t>Applications évolutives et adaptables </a:t>
            </a:r>
          </a:p>
          <a:p>
            <a:pPr marL="742950" lvl="1" indent="-285750" eaLnBrk="1" hangingPunct="1">
              <a:lnSpc>
                <a:spcPct val="80000"/>
              </a:lnSpc>
            </a:pPr>
            <a:r>
              <a:rPr lang="fr-FR" sz="2000" dirty="0" smtClean="0"/>
              <a:t>accessibles via un PDA, un portable ou une station</a:t>
            </a:r>
          </a:p>
          <a:p>
            <a:pPr marL="742950" lvl="1" indent="-285750" eaLnBrk="1" hangingPunct="1">
              <a:lnSpc>
                <a:spcPct val="80000"/>
              </a:lnSpc>
            </a:pPr>
            <a:r>
              <a:rPr lang="fr-FR" sz="2000" dirty="0" smtClean="0"/>
              <a:t>variabilité des fonctionnalités selon le contexte d'utilisation </a:t>
            </a:r>
          </a:p>
          <a:p>
            <a:pPr marL="742950" lvl="1" indent="-285750" eaLnBrk="1" hangingPunct="1">
              <a:lnSpc>
                <a:spcPct val="80000"/>
              </a:lnSpc>
              <a:buFontTx/>
              <a:buNone/>
            </a:pPr>
            <a:r>
              <a:rPr lang="fr-FR" sz="2000" dirty="0" smtClean="0"/>
              <a:t>(mode dégradé, connecté ou déconnecté, dépendance des ressources…)</a:t>
            </a:r>
          </a:p>
          <a:p>
            <a:pPr marL="742950" lvl="1" indent="-285750" eaLnBrk="1" hangingPunct="1">
              <a:lnSpc>
                <a:spcPct val="80000"/>
              </a:lnSpc>
              <a:buFontTx/>
              <a:buNone/>
            </a:pPr>
            <a:endParaRPr lang="fr-FR" sz="2000" dirty="0" smtClean="0"/>
          </a:p>
          <a:p>
            <a:pPr marL="342900" indent="-342900" eaLnBrk="1" hangingPunct="1">
              <a:lnSpc>
                <a:spcPct val="80000"/>
              </a:lnSpc>
            </a:pPr>
            <a:r>
              <a:rPr lang="fr-FR" sz="2400" dirty="0" smtClean="0"/>
              <a:t>Applications construites à base de composants (composants métiers, composants d’IHM, composants services…) </a:t>
            </a:r>
          </a:p>
          <a:p>
            <a:pPr marL="742950" lvl="1" indent="-285750" eaLnBrk="1" hangingPunct="1">
              <a:lnSpc>
                <a:spcPct val="80000"/>
              </a:lnSpc>
              <a:buFontTx/>
              <a:buNone/>
            </a:pPr>
            <a:endParaRPr lang="fr-FR" sz="2000" b="1" dirty="0" smtClean="0">
              <a:sym typeface="Wingdings" pitchFamily="2" charset="2"/>
            </a:endParaRPr>
          </a:p>
          <a:p>
            <a:pPr marL="742950" lvl="1" indent="-285750" eaLnBrk="1" hangingPunct="1">
              <a:lnSpc>
                <a:spcPct val="80000"/>
              </a:lnSpc>
              <a:buFontTx/>
              <a:buNone/>
            </a:pPr>
            <a:r>
              <a:rPr lang="fr-FR" sz="2000" b="1" dirty="0" smtClean="0">
                <a:sym typeface="Wingdings" pitchFamily="2" charset="2"/>
              </a:rPr>
              <a:t> S</a:t>
            </a:r>
            <a:r>
              <a:rPr lang="fr-FR" sz="2000" b="1" dirty="0" smtClean="0"/>
              <a:t>’appuyer sur les infrastructures systèmes (RMI, EJB, …)</a:t>
            </a:r>
          </a:p>
          <a:p>
            <a:pPr marL="742950" lvl="1" indent="-285750" eaLnBrk="1" hangingPunct="1">
              <a:lnSpc>
                <a:spcPct val="80000"/>
              </a:lnSpc>
              <a:buFontTx/>
              <a:buNone/>
            </a:pPr>
            <a:r>
              <a:rPr lang="fr-FR" sz="2000" b="1" dirty="0" smtClean="0">
                <a:sym typeface="Wingdings" pitchFamily="2" charset="2"/>
              </a:rPr>
              <a:t> </a:t>
            </a:r>
            <a:r>
              <a:rPr lang="fr-FR" sz="2000" b="1" dirty="0" smtClean="0"/>
              <a:t>Fournir une plate-forme à composants</a:t>
            </a:r>
          </a:p>
          <a:p>
            <a:pPr marL="742950" lvl="1" indent="-285750" eaLnBrk="1" hangingPunct="1">
              <a:lnSpc>
                <a:spcPct val="80000"/>
              </a:lnSpc>
              <a:buFont typeface="Symbol" pitchFamily="18" charset="2"/>
              <a:buChar char="Þ"/>
            </a:pPr>
            <a:endParaRPr lang="fr-FR" sz="2000" b="1" dirty="0" smtClean="0"/>
          </a:p>
          <a:p>
            <a:pPr marL="742950" lvl="1" indent="-285750" eaLnBrk="1" hangingPunct="1">
              <a:lnSpc>
                <a:spcPct val="80000"/>
              </a:lnSpc>
              <a:buFontTx/>
              <a:buNone/>
            </a:pPr>
            <a:endParaRPr lang="fr-FR" sz="2000" b="1" dirty="0" smtClean="0"/>
          </a:p>
          <a:p>
            <a:pPr marL="342900" indent="-342900" eaLnBrk="1" hangingPunct="1">
              <a:lnSpc>
                <a:spcPct val="80000"/>
              </a:lnSpc>
              <a:buFont typeface="Wingdings" pitchFamily="2" charset="2"/>
              <a:buChar char="Ø"/>
            </a:pPr>
            <a:r>
              <a:rPr lang="fr-FR" sz="2400" dirty="0" smtClean="0"/>
              <a:t>Exemples :</a:t>
            </a:r>
          </a:p>
          <a:p>
            <a:pPr marL="742950" lvl="1" indent="-285750" eaLnBrk="1" hangingPunct="1">
              <a:lnSpc>
                <a:spcPct val="80000"/>
              </a:lnSpc>
            </a:pPr>
            <a:r>
              <a:rPr lang="fr-FR" sz="2000" dirty="0" smtClean="0">
                <a:solidFill>
                  <a:schemeClr val="tx1"/>
                </a:solidFill>
              </a:rPr>
              <a:t>Agenda collaboratif </a:t>
            </a:r>
          </a:p>
          <a:p>
            <a:pPr marL="742950" lvl="1" indent="-285750" eaLnBrk="1" hangingPunct="1">
              <a:lnSpc>
                <a:spcPct val="80000"/>
              </a:lnSpc>
            </a:pPr>
            <a:r>
              <a:rPr lang="fr-FR" sz="2000" dirty="0" smtClean="0">
                <a:solidFill>
                  <a:schemeClr val="tx1"/>
                </a:solidFill>
              </a:rPr>
              <a:t>Gestion commerciale (facturations, commandes, client, fournisseur)</a:t>
            </a:r>
            <a:endParaRPr lang="en-GB" sz="2000" dirty="0" smtClean="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1"/>
          <p:cNvSpPr>
            <a:spLocks noChangeShapeType="1"/>
          </p:cNvSpPr>
          <p:nvPr/>
        </p:nvSpPr>
        <p:spPr bwMode="auto">
          <a:xfrm>
            <a:off x="0" y="808038"/>
            <a:ext cx="11049000" cy="0"/>
          </a:xfrm>
          <a:prstGeom prst="line">
            <a:avLst/>
          </a:prstGeom>
          <a:noFill/>
          <a:ln w="36000">
            <a:solidFill>
              <a:srgbClr val="000000"/>
            </a:solidFill>
            <a:round/>
            <a:headEnd/>
            <a:tailEnd/>
          </a:ln>
        </p:spPr>
        <p:txBody>
          <a:bodyPr lIns="96771" tIns="48385" rIns="96771" bIns="48385"/>
          <a:lstStyle/>
          <a:p>
            <a:endParaRPr lang="fr-FR"/>
          </a:p>
        </p:txBody>
      </p:sp>
      <p:sp>
        <p:nvSpPr>
          <p:cNvPr id="72707" name="Text Box 3"/>
          <p:cNvSpPr txBox="1">
            <a:spLocks noChangeArrowheads="1"/>
          </p:cNvSpPr>
          <p:nvPr/>
        </p:nvSpPr>
        <p:spPr bwMode="auto">
          <a:xfrm>
            <a:off x="0" y="138113"/>
            <a:ext cx="11047413" cy="823912"/>
          </a:xfrm>
          <a:prstGeom prst="rect">
            <a:avLst/>
          </a:prstGeom>
          <a:noFill/>
          <a:ln w="9525">
            <a:noFill/>
            <a:miter lim="800000"/>
            <a:headEnd/>
            <a:tailEnd/>
          </a:ln>
        </p:spPr>
        <p:txBody>
          <a:bodyPr lIns="0" tIns="0" rIns="0" bIns="0" anchor="ctr">
            <a:spAutoFit/>
          </a:bodyPr>
          <a:lstStyle/>
          <a:p>
            <a:pPr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4200">
                <a:solidFill>
                  <a:schemeClr val="tx2"/>
                </a:solidFill>
                <a:latin typeface="Times (CE)"/>
              </a:rPr>
              <a:t>Composition de composants </a:t>
            </a:r>
          </a:p>
          <a:p>
            <a:pPr>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endParaRPr lang="en-GB">
              <a:solidFill>
                <a:schemeClr val="tx2"/>
              </a:solidFill>
              <a:latin typeface="Times" pitchFamily="18" charset="0"/>
            </a:endParaRPr>
          </a:p>
        </p:txBody>
      </p:sp>
      <p:sp>
        <p:nvSpPr>
          <p:cNvPr id="72708" name="Text Box 6"/>
          <p:cNvSpPr txBox="1">
            <a:spLocks noChangeArrowheads="1"/>
          </p:cNvSpPr>
          <p:nvPr/>
        </p:nvSpPr>
        <p:spPr bwMode="auto">
          <a:xfrm>
            <a:off x="2827338" y="981075"/>
            <a:ext cx="8220075" cy="1562100"/>
          </a:xfrm>
          <a:prstGeom prst="rect">
            <a:avLst/>
          </a:prstGeom>
          <a:noFill/>
          <a:ln w="9525">
            <a:noFill/>
            <a:miter lim="800000"/>
            <a:headEnd/>
            <a:tailEnd/>
          </a:ln>
        </p:spPr>
        <p:txBody>
          <a:bodyPr lIns="0" tIns="0" rIns="0" bIns="0">
            <a:spAutoFit/>
          </a:bodyPr>
          <a:lstStyle/>
          <a:p>
            <a:pPr marL="455613" indent="-341313">
              <a:spcAft>
                <a:spcPts val="1500"/>
              </a:spcAft>
              <a:buClr>
                <a:srgbClr val="000000"/>
              </a:buClr>
              <a:buSzPct val="45000"/>
              <a:buFont typeface="StarBats"/>
              <a:buChar char="&quot;"/>
              <a:tabLst>
                <a:tab pos="765175" algn="l"/>
                <a:tab pos="1531938" algn="l"/>
                <a:tab pos="2297113" algn="l"/>
                <a:tab pos="3063875" algn="l"/>
                <a:tab pos="3829050" algn="l"/>
                <a:tab pos="4595813" algn="l"/>
                <a:tab pos="5362575" algn="l"/>
                <a:tab pos="6127750" algn="l"/>
                <a:tab pos="6894513" algn="l"/>
                <a:tab pos="7659688" algn="l"/>
              </a:tabLst>
            </a:pPr>
            <a:r>
              <a:rPr lang="en-GB">
                <a:solidFill>
                  <a:schemeClr val="tx2"/>
                </a:solidFill>
                <a:latin typeface="Times" pitchFamily="18" charset="0"/>
              </a:rPr>
              <a:t>Fusion de menus correspondants aux composants (1)</a:t>
            </a: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chemeClr val="tx2"/>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chemeClr val="tx2"/>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latin typeface="Times" pitchFamily="18" charset="0"/>
            </a:endParaRPr>
          </a:p>
        </p:txBody>
      </p:sp>
      <p:pic>
        <p:nvPicPr>
          <p:cNvPr id="72709" name="Picture 7"/>
          <p:cNvPicPr>
            <a:picLocks noChangeAspect="1" noChangeArrowheads="1"/>
          </p:cNvPicPr>
          <p:nvPr/>
        </p:nvPicPr>
        <p:blipFill>
          <a:blip r:embed="rId3" cstate="print"/>
          <a:srcRect/>
          <a:stretch>
            <a:fillRect/>
          </a:stretch>
        </p:blipFill>
        <p:spPr bwMode="auto">
          <a:xfrm>
            <a:off x="703263" y="2089150"/>
            <a:ext cx="3436937" cy="3338513"/>
          </a:xfrm>
          <a:prstGeom prst="rect">
            <a:avLst/>
          </a:prstGeom>
          <a:noFill/>
          <a:ln w="9525">
            <a:noFill/>
            <a:miter lim="800000"/>
            <a:headEnd/>
            <a:tailEnd/>
          </a:ln>
        </p:spPr>
      </p:pic>
      <p:pic>
        <p:nvPicPr>
          <p:cNvPr id="72710" name="Picture 8"/>
          <p:cNvPicPr>
            <a:picLocks noChangeAspect="1" noChangeArrowheads="1"/>
          </p:cNvPicPr>
          <p:nvPr/>
        </p:nvPicPr>
        <p:blipFill>
          <a:blip r:embed="rId4" cstate="print"/>
          <a:srcRect/>
          <a:stretch>
            <a:fillRect/>
          </a:stretch>
        </p:blipFill>
        <p:spPr bwMode="auto">
          <a:xfrm>
            <a:off x="5588000" y="1622425"/>
            <a:ext cx="4600575" cy="4340225"/>
          </a:xfrm>
          <a:prstGeom prst="rect">
            <a:avLst/>
          </a:prstGeom>
          <a:noFill/>
          <a:ln w="9525">
            <a:noFill/>
            <a:miter lim="800000"/>
            <a:headEnd/>
            <a:tailEnd/>
          </a:ln>
        </p:spPr>
      </p:pic>
      <p:sp>
        <p:nvSpPr>
          <p:cNvPr id="72711" name="Text Box 10"/>
          <p:cNvSpPr txBox="1">
            <a:spLocks noChangeArrowheads="1"/>
          </p:cNvSpPr>
          <p:nvPr/>
        </p:nvSpPr>
        <p:spPr bwMode="auto">
          <a:xfrm>
            <a:off x="417513" y="7205663"/>
            <a:ext cx="10439400" cy="520700"/>
          </a:xfrm>
          <a:prstGeom prst="rect">
            <a:avLst/>
          </a:prstGeom>
          <a:noFill/>
          <a:ln w="9525">
            <a:noFill/>
            <a:miter lim="800000"/>
            <a:headEnd/>
            <a:tailEnd/>
          </a:ln>
        </p:spPr>
        <p:txBody>
          <a:bodyPr lIns="0" tIns="0" rIns="0" bIns="0">
            <a:spAutoFit/>
          </a:bodyPr>
          <a:lstStyle/>
          <a:p>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1900">
                <a:solidFill>
                  <a:srgbClr val="4700B8"/>
                </a:solidFill>
                <a:latin typeface="Times" pitchFamily="18" charset="0"/>
              </a:rPr>
              <a:t>								Jeremy Fierstone / Equipe Rainbow / </a:t>
            </a:r>
            <a:fld id="{9EFB1077-A618-490E-908B-158C52C094E5}" type="slidenum">
              <a:rPr lang="en-GB" sz="1900">
                <a:solidFill>
                  <a:srgbClr val="4700B8"/>
                </a:solidFill>
                <a:latin typeface="Times" pitchFamily="18" charset="0"/>
              </a:rPr>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t>56</a:t>
            </a:fld>
            <a:r>
              <a:rPr lang="en-GB" sz="1900">
                <a:solidFill>
                  <a:srgbClr val="4700B8"/>
                </a:solidFill>
                <a:latin typeface="Times" pitchFamily="18"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1"/>
          <p:cNvSpPr>
            <a:spLocks noChangeShapeType="1"/>
          </p:cNvSpPr>
          <p:nvPr/>
        </p:nvSpPr>
        <p:spPr bwMode="auto">
          <a:xfrm>
            <a:off x="0" y="808038"/>
            <a:ext cx="11049000" cy="0"/>
          </a:xfrm>
          <a:prstGeom prst="line">
            <a:avLst/>
          </a:prstGeom>
          <a:noFill/>
          <a:ln w="36000">
            <a:solidFill>
              <a:srgbClr val="000000"/>
            </a:solidFill>
            <a:round/>
            <a:headEnd/>
            <a:tailEnd/>
          </a:ln>
        </p:spPr>
        <p:txBody>
          <a:bodyPr lIns="96771" tIns="48385" rIns="96771" bIns="48385"/>
          <a:lstStyle/>
          <a:p>
            <a:endParaRPr lang="fr-FR"/>
          </a:p>
        </p:txBody>
      </p:sp>
      <p:sp>
        <p:nvSpPr>
          <p:cNvPr id="73731" name="Text Box 3"/>
          <p:cNvSpPr txBox="1">
            <a:spLocks noChangeArrowheads="1"/>
          </p:cNvSpPr>
          <p:nvPr/>
        </p:nvSpPr>
        <p:spPr bwMode="auto">
          <a:xfrm>
            <a:off x="0" y="138113"/>
            <a:ext cx="11047413" cy="823912"/>
          </a:xfrm>
          <a:prstGeom prst="rect">
            <a:avLst/>
          </a:prstGeom>
          <a:noFill/>
          <a:ln w="9525">
            <a:noFill/>
            <a:miter lim="800000"/>
            <a:headEnd/>
            <a:tailEnd/>
          </a:ln>
        </p:spPr>
        <p:txBody>
          <a:bodyPr lIns="0" tIns="0" rIns="0" bIns="0" anchor="ctr">
            <a:spAutoFit/>
          </a:bodyPr>
          <a:lstStyle/>
          <a:p>
            <a:pPr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4200">
                <a:solidFill>
                  <a:schemeClr val="tx2"/>
                </a:solidFill>
                <a:latin typeface="Times (CE)"/>
              </a:rPr>
              <a:t>Composition de composants </a:t>
            </a:r>
          </a:p>
          <a:p>
            <a:pPr>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endParaRPr lang="en-GB">
              <a:solidFill>
                <a:schemeClr val="tx2"/>
              </a:solidFill>
              <a:latin typeface="Times" pitchFamily="18" charset="0"/>
            </a:endParaRPr>
          </a:p>
        </p:txBody>
      </p:sp>
      <p:sp>
        <p:nvSpPr>
          <p:cNvPr id="73732" name="Text Box 5"/>
          <p:cNvSpPr txBox="1">
            <a:spLocks noChangeArrowheads="1"/>
          </p:cNvSpPr>
          <p:nvPr/>
        </p:nvSpPr>
        <p:spPr bwMode="auto">
          <a:xfrm>
            <a:off x="17463" y="1128713"/>
            <a:ext cx="2716212" cy="233362"/>
          </a:xfrm>
          <a:prstGeom prst="rect">
            <a:avLst/>
          </a:prstGeom>
          <a:noFill/>
          <a:ln w="9525">
            <a:noFill/>
            <a:miter lim="800000"/>
            <a:headEnd/>
            <a:tailEnd/>
          </a:ln>
        </p:spPr>
        <p:txBody>
          <a:bodyPr lIns="0" tIns="0" rIns="0" bIns="0">
            <a:spAutoFit/>
          </a:bodyPr>
          <a:lstStyle/>
          <a:p>
            <a:pPr marL="455613" indent="-341313">
              <a:spcAft>
                <a:spcPts val="1500"/>
              </a:spcAft>
              <a:buClr>
                <a:srgbClr val="000000"/>
              </a:buClr>
              <a:buSzPct val="67000"/>
              <a:tabLst>
                <a:tab pos="765175" algn="l"/>
                <a:tab pos="1531938" algn="l"/>
                <a:tab pos="2297113" algn="l"/>
              </a:tabLst>
            </a:pPr>
            <a:endParaRPr lang="fr-FR" sz="1700">
              <a:solidFill>
                <a:srgbClr val="4700B8"/>
              </a:solidFill>
              <a:latin typeface="Times" pitchFamily="18" charset="0"/>
            </a:endParaRPr>
          </a:p>
        </p:txBody>
      </p:sp>
      <p:sp>
        <p:nvSpPr>
          <p:cNvPr id="73733" name="Text Box 6"/>
          <p:cNvSpPr txBox="1">
            <a:spLocks noChangeArrowheads="1"/>
          </p:cNvSpPr>
          <p:nvPr/>
        </p:nvSpPr>
        <p:spPr bwMode="auto">
          <a:xfrm>
            <a:off x="2827338" y="981075"/>
            <a:ext cx="8220075" cy="1562100"/>
          </a:xfrm>
          <a:prstGeom prst="rect">
            <a:avLst/>
          </a:prstGeom>
          <a:noFill/>
          <a:ln w="9525">
            <a:noFill/>
            <a:miter lim="800000"/>
            <a:headEnd/>
            <a:tailEnd/>
          </a:ln>
        </p:spPr>
        <p:txBody>
          <a:bodyPr lIns="0" tIns="0" rIns="0" bIns="0">
            <a:spAutoFit/>
          </a:bodyPr>
          <a:lstStyle/>
          <a:p>
            <a:pPr marL="455613" indent="-341313">
              <a:spcAft>
                <a:spcPts val="1500"/>
              </a:spcAft>
              <a:buClr>
                <a:srgbClr val="000000"/>
              </a:buClr>
              <a:buSzPct val="45000"/>
              <a:buFont typeface="StarBats"/>
              <a:buChar char="&quot;"/>
              <a:tabLst>
                <a:tab pos="765175" algn="l"/>
                <a:tab pos="1531938" algn="l"/>
                <a:tab pos="2297113" algn="l"/>
                <a:tab pos="3063875" algn="l"/>
                <a:tab pos="3829050" algn="l"/>
                <a:tab pos="4595813" algn="l"/>
                <a:tab pos="5362575" algn="l"/>
                <a:tab pos="6127750" algn="l"/>
                <a:tab pos="6894513" algn="l"/>
                <a:tab pos="7659688" algn="l"/>
              </a:tabLst>
            </a:pPr>
            <a:r>
              <a:rPr lang="en-GB">
                <a:solidFill>
                  <a:schemeClr val="tx2"/>
                </a:solidFill>
                <a:latin typeface="Times" pitchFamily="18" charset="0"/>
              </a:rPr>
              <a:t>Fusion de menus correspondants aux composants (2)</a:t>
            </a: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chemeClr val="tx2"/>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rgbClr val="FF0000"/>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latin typeface="Times" pitchFamily="18" charset="0"/>
            </a:endParaRPr>
          </a:p>
        </p:txBody>
      </p:sp>
      <p:pic>
        <p:nvPicPr>
          <p:cNvPr id="73734" name="Picture 7"/>
          <p:cNvPicPr>
            <a:picLocks noChangeAspect="1" noChangeArrowheads="1"/>
          </p:cNvPicPr>
          <p:nvPr/>
        </p:nvPicPr>
        <p:blipFill>
          <a:blip r:embed="rId3" cstate="print"/>
          <a:srcRect/>
          <a:stretch>
            <a:fillRect/>
          </a:stretch>
        </p:blipFill>
        <p:spPr bwMode="auto">
          <a:xfrm>
            <a:off x="1931988" y="1663700"/>
            <a:ext cx="8094662" cy="4799013"/>
          </a:xfrm>
          <a:prstGeom prst="rect">
            <a:avLst/>
          </a:prstGeom>
          <a:noFill/>
          <a:ln w="9525">
            <a:noFill/>
            <a:miter lim="800000"/>
            <a:headEnd/>
            <a:tailEnd/>
          </a:ln>
        </p:spPr>
      </p:pic>
      <p:sp>
        <p:nvSpPr>
          <p:cNvPr id="73735" name="Text Box 9"/>
          <p:cNvSpPr txBox="1">
            <a:spLocks noChangeArrowheads="1"/>
          </p:cNvSpPr>
          <p:nvPr/>
        </p:nvSpPr>
        <p:spPr bwMode="auto">
          <a:xfrm>
            <a:off x="417513" y="7205663"/>
            <a:ext cx="10439400" cy="520700"/>
          </a:xfrm>
          <a:prstGeom prst="rect">
            <a:avLst/>
          </a:prstGeom>
          <a:noFill/>
          <a:ln w="9525">
            <a:noFill/>
            <a:miter lim="800000"/>
            <a:headEnd/>
            <a:tailEnd/>
          </a:ln>
        </p:spPr>
        <p:txBody>
          <a:bodyPr lIns="0" tIns="0" rIns="0" bIns="0">
            <a:spAutoFit/>
          </a:bodyPr>
          <a:lstStyle/>
          <a:p>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1900">
                <a:solidFill>
                  <a:srgbClr val="4700B8"/>
                </a:solidFill>
                <a:latin typeface="Times" pitchFamily="18" charset="0"/>
              </a:rPr>
              <a:t>								Jeremy Fierstone / Equipe Rainbow / </a:t>
            </a:r>
            <a:fld id="{819F4DC4-D055-425C-B999-38CB61C30353}" type="slidenum">
              <a:rPr lang="en-GB" sz="1900">
                <a:solidFill>
                  <a:srgbClr val="4700B8"/>
                </a:solidFill>
                <a:latin typeface="Times" pitchFamily="18" charset="0"/>
              </a:rPr>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t>57</a:t>
            </a:fld>
            <a:r>
              <a:rPr lang="en-GB" sz="1900">
                <a:solidFill>
                  <a:srgbClr val="4700B8"/>
                </a:solidFill>
                <a:latin typeface="Times" pitchFamily="18"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68300" y="0"/>
            <a:ext cx="10312400" cy="1270000"/>
          </a:xfrm>
        </p:spPr>
        <p:txBody>
          <a:bodyPr/>
          <a:lstStyle/>
          <a:p>
            <a:pPr eaLnBrk="1" hangingPunct="1"/>
            <a:r>
              <a:rPr lang="en-GB" smtClean="0"/>
              <a:t>Proposition : </a:t>
            </a:r>
            <a:br>
              <a:rPr lang="en-GB" smtClean="0"/>
            </a:br>
            <a:r>
              <a:rPr lang="en-GB" smtClean="0"/>
              <a:t>modèle de composants et abstraction</a:t>
            </a:r>
            <a:endParaRPr lang="fr-FR" smtClean="0"/>
          </a:p>
        </p:txBody>
      </p:sp>
      <p:sp>
        <p:nvSpPr>
          <p:cNvPr id="74755" name="Rectangle 3"/>
          <p:cNvSpPr>
            <a:spLocks noGrp="1" noChangeArrowheads="1"/>
          </p:cNvSpPr>
          <p:nvPr>
            <p:ph sz="half" idx="1"/>
          </p:nvPr>
        </p:nvSpPr>
        <p:spPr>
          <a:xfrm>
            <a:off x="644525" y="3725863"/>
            <a:ext cx="4511675" cy="2962275"/>
          </a:xfrm>
        </p:spPr>
        <p:txBody>
          <a:bodyPr/>
          <a:lstStyle/>
          <a:p>
            <a:pPr marL="342900" indent="-342900" eaLnBrk="1" hangingPunct="1"/>
            <a:r>
              <a:rPr lang="fr-FR" sz="2000" smtClean="0"/>
              <a:t>La communication entre composants IHM et métier est exprimée par des interactions</a:t>
            </a:r>
          </a:p>
          <a:p>
            <a:pPr marL="342900" indent="-342900" eaLnBrk="1" hangingPunct="1"/>
            <a:endParaRPr lang="fr-FR" sz="2000" smtClean="0"/>
          </a:p>
          <a:p>
            <a:pPr marL="342900" indent="-342900" eaLnBrk="1" hangingPunct="1"/>
            <a:r>
              <a:rPr lang="fr-FR" sz="2000" smtClean="0"/>
              <a:t>Un langage abstrait de description structurelle des IHMs : SUNML dans la lignée de XForms, RIML,...</a:t>
            </a:r>
            <a:r>
              <a:rPr lang="fr-FR" sz="2600" smtClean="0"/>
              <a:t> </a:t>
            </a:r>
            <a:r>
              <a:rPr lang="fr-FR" sz="2000" smtClean="0"/>
              <a:t>(inspiré de UIML)</a:t>
            </a:r>
          </a:p>
        </p:txBody>
      </p:sp>
      <p:sp>
        <p:nvSpPr>
          <p:cNvPr id="74756" name="Rectangle 4"/>
          <p:cNvSpPr>
            <a:spLocks noGrp="1" noChangeArrowheads="1"/>
          </p:cNvSpPr>
          <p:nvPr>
            <p:ph sz="half" idx="2"/>
          </p:nvPr>
        </p:nvSpPr>
        <p:spPr>
          <a:xfrm>
            <a:off x="5616575" y="3640138"/>
            <a:ext cx="4603750" cy="4572000"/>
          </a:xfrm>
        </p:spPr>
        <p:txBody>
          <a:bodyPr/>
          <a:lstStyle/>
          <a:p>
            <a:pPr marL="342900" indent="-342900" eaLnBrk="1" hangingPunct="1"/>
            <a:r>
              <a:rPr lang="fr-FR" sz="2000" smtClean="0"/>
              <a:t>Composition de composants métiers par interactions</a:t>
            </a:r>
          </a:p>
          <a:p>
            <a:pPr marL="342900" indent="-342900" eaLnBrk="1" hangingPunct="1"/>
            <a:endParaRPr lang="fr-FR" sz="2000" smtClean="0"/>
          </a:p>
          <a:p>
            <a:pPr marL="342900" indent="-342900" eaLnBrk="1" hangingPunct="1"/>
            <a:r>
              <a:rPr lang="fr-FR" sz="2000" smtClean="0"/>
              <a:t>Règles de composition adaptées aux IHMs</a:t>
            </a:r>
          </a:p>
          <a:p>
            <a:pPr marL="342900" indent="-342900" eaLnBrk="1" hangingPunct="1"/>
            <a:endParaRPr lang="fr-FR" sz="2000" smtClean="0"/>
          </a:p>
          <a:p>
            <a:pPr marL="342900" indent="-342900" eaLnBrk="1" hangingPunct="1"/>
            <a:r>
              <a:rPr lang="fr-FR" sz="2000" smtClean="0"/>
              <a:t>Fusion de règles vérifiant la cohérence de la composition</a:t>
            </a:r>
          </a:p>
          <a:p>
            <a:pPr marL="342900" indent="-342900" eaLnBrk="1" hangingPunct="1"/>
            <a:endParaRPr lang="fr-FR" sz="2000" smtClean="0"/>
          </a:p>
          <a:p>
            <a:pPr marL="342900" indent="-342900" eaLnBrk="1" hangingPunct="1"/>
            <a:r>
              <a:rPr lang="fr-FR" sz="2000" smtClean="0"/>
              <a:t>Atelier de composition : Amusing</a:t>
            </a:r>
            <a:endParaRPr lang="fr-FR" sz="2600" smtClean="0"/>
          </a:p>
        </p:txBody>
      </p:sp>
      <p:sp>
        <p:nvSpPr>
          <p:cNvPr id="74757" name="Rectangle 5"/>
          <p:cNvSpPr>
            <a:spLocks noChangeArrowheads="1"/>
          </p:cNvSpPr>
          <p:nvPr/>
        </p:nvSpPr>
        <p:spPr bwMode="auto">
          <a:xfrm>
            <a:off x="-552450" y="1524000"/>
            <a:ext cx="4143375" cy="7794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fr-FR" sz="2300" b="0">
                <a:latin typeface="Times New Roman" pitchFamily="18" charset="0"/>
              </a:rPr>
              <a:t>Réutiliser </a:t>
            </a:r>
          </a:p>
          <a:p>
            <a:pPr algn="ctr" defTabSz="1066800">
              <a:lnSpc>
                <a:spcPct val="100000"/>
              </a:lnSpc>
            </a:pPr>
            <a:r>
              <a:rPr lang="fr-FR" sz="2300" b="0">
                <a:latin typeface="Times New Roman" pitchFamily="18" charset="0"/>
              </a:rPr>
              <a:t>des composants métiers </a:t>
            </a:r>
          </a:p>
        </p:txBody>
      </p:sp>
      <p:sp>
        <p:nvSpPr>
          <p:cNvPr id="74758" name="Rectangle 6"/>
          <p:cNvSpPr>
            <a:spLocks noChangeArrowheads="1"/>
          </p:cNvSpPr>
          <p:nvPr/>
        </p:nvSpPr>
        <p:spPr bwMode="auto">
          <a:xfrm>
            <a:off x="8470900" y="1354138"/>
            <a:ext cx="2578100" cy="17954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fr-FR" sz="2300" b="0">
                <a:latin typeface="Times New Roman" pitchFamily="18" charset="0"/>
              </a:rPr>
              <a:t>Composer les IHMs des composants métiers </a:t>
            </a:r>
            <a:br>
              <a:rPr lang="fr-FR" sz="2300" b="0">
                <a:latin typeface="Times New Roman" pitchFamily="18" charset="0"/>
              </a:rPr>
            </a:br>
            <a:endParaRPr lang="fr-FR" sz="2300" b="0">
              <a:latin typeface="Times New Roman" pitchFamily="18" charset="0"/>
            </a:endParaRPr>
          </a:p>
        </p:txBody>
      </p:sp>
      <p:sp>
        <p:nvSpPr>
          <p:cNvPr id="74759" name="AutoShape 7"/>
          <p:cNvSpPr>
            <a:spLocks noChangeArrowheads="1"/>
          </p:cNvSpPr>
          <p:nvPr/>
        </p:nvSpPr>
        <p:spPr bwMode="auto">
          <a:xfrm>
            <a:off x="3130550" y="1778000"/>
            <a:ext cx="276225" cy="254000"/>
          </a:xfrm>
          <a:prstGeom prst="plus">
            <a:avLst>
              <a:gd name="adj" fmla="val 25000"/>
            </a:avLst>
          </a:prstGeom>
          <a:solidFill>
            <a:schemeClr val="accent1"/>
          </a:solidFill>
          <a:ln w="9525">
            <a:solidFill>
              <a:schemeClr val="tx1"/>
            </a:solidFill>
            <a:miter lim="800000"/>
            <a:headEnd/>
            <a:tailEnd/>
          </a:ln>
        </p:spPr>
        <p:txBody>
          <a:bodyPr wrap="none" anchor="ctr"/>
          <a:lstStyle/>
          <a:p>
            <a:endParaRPr lang="fr-FR"/>
          </a:p>
        </p:txBody>
      </p:sp>
      <p:sp>
        <p:nvSpPr>
          <p:cNvPr id="74760" name="Rectangle 8"/>
          <p:cNvSpPr>
            <a:spLocks noChangeArrowheads="1"/>
          </p:cNvSpPr>
          <p:nvPr/>
        </p:nvSpPr>
        <p:spPr bwMode="auto">
          <a:xfrm>
            <a:off x="2486025" y="2540000"/>
            <a:ext cx="5487988" cy="441325"/>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300" b="0" i="1">
                <a:solidFill>
                  <a:srgbClr val="FF0066"/>
                </a:solidFill>
                <a:latin typeface="Times New Roman" pitchFamily="18" charset="0"/>
              </a:rPr>
              <a:t>Un modèle de composant + ISL + SUNML</a:t>
            </a:r>
          </a:p>
        </p:txBody>
      </p:sp>
      <p:sp>
        <p:nvSpPr>
          <p:cNvPr id="74761" name="Rectangle 9"/>
          <p:cNvSpPr>
            <a:spLocks noChangeArrowheads="1"/>
          </p:cNvSpPr>
          <p:nvPr/>
        </p:nvSpPr>
        <p:spPr bwMode="auto">
          <a:xfrm>
            <a:off x="1104900" y="3048000"/>
            <a:ext cx="9361488"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Un modèle de composants qui découple composant métier et composants d ’IHM. </a:t>
            </a:r>
          </a:p>
        </p:txBody>
      </p:sp>
      <p:sp>
        <p:nvSpPr>
          <p:cNvPr id="74762" name="Rectangle 10"/>
          <p:cNvSpPr>
            <a:spLocks noChangeArrowheads="1"/>
          </p:cNvSpPr>
          <p:nvPr/>
        </p:nvSpPr>
        <p:spPr bwMode="auto">
          <a:xfrm>
            <a:off x="3498850" y="1524000"/>
            <a:ext cx="4160838" cy="7794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fr-FR" sz="2300" b="0">
                <a:latin typeface="Times New Roman" pitchFamily="18" charset="0"/>
              </a:rPr>
              <a:t>Spécification d ’ IHM indépendantes du support</a:t>
            </a:r>
          </a:p>
        </p:txBody>
      </p:sp>
      <p:sp>
        <p:nvSpPr>
          <p:cNvPr id="74763" name="AutoShape 11"/>
          <p:cNvSpPr>
            <a:spLocks noChangeArrowheads="1"/>
          </p:cNvSpPr>
          <p:nvPr/>
        </p:nvSpPr>
        <p:spPr bwMode="auto">
          <a:xfrm>
            <a:off x="8010525" y="1778000"/>
            <a:ext cx="276225" cy="254000"/>
          </a:xfrm>
          <a:prstGeom prst="plus">
            <a:avLst>
              <a:gd name="adj" fmla="val 25000"/>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fr-FR" smtClean="0"/>
              <a:t>De l’IHM abstraite vers l’IHM concrète</a:t>
            </a:r>
            <a:endParaRPr lang="en-GB" smtClean="0"/>
          </a:p>
        </p:txBody>
      </p:sp>
      <p:pic>
        <p:nvPicPr>
          <p:cNvPr id="75821" name="Picture 48"/>
          <p:cNvPicPr>
            <a:picLocks noGrp="1" noChangeAspect="1" noChangeArrowheads="1"/>
          </p:cNvPicPr>
          <p:nvPr>
            <p:ph sz="quarter" idx="1"/>
          </p:nvPr>
        </p:nvPicPr>
        <p:blipFill>
          <a:blip r:embed="rId3" cstate="print"/>
          <a:srcRect/>
          <a:stretch>
            <a:fillRect/>
          </a:stretch>
        </p:blipFill>
        <p:spPr>
          <a:xfrm>
            <a:off x="422275" y="5140325"/>
            <a:ext cx="2124075" cy="1665288"/>
          </a:xfrm>
          <a:noFill/>
        </p:spPr>
      </p:pic>
      <p:sp>
        <p:nvSpPr>
          <p:cNvPr id="75779" name="AutoShape 3"/>
          <p:cNvSpPr>
            <a:spLocks noChangeArrowheads="1"/>
          </p:cNvSpPr>
          <p:nvPr/>
        </p:nvSpPr>
        <p:spPr bwMode="auto">
          <a:xfrm>
            <a:off x="7613650" y="4875213"/>
            <a:ext cx="1196975"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JFrame1</a:t>
            </a:r>
            <a:endParaRPr lang="fr-FR" sz="2800" b="0">
              <a:latin typeface="Times New Roman" pitchFamily="18" charset="0"/>
            </a:endParaRPr>
          </a:p>
        </p:txBody>
      </p:sp>
      <p:sp>
        <p:nvSpPr>
          <p:cNvPr id="75780" name="AutoShape 4"/>
          <p:cNvSpPr>
            <a:spLocks noChangeArrowheads="1"/>
          </p:cNvSpPr>
          <p:nvPr/>
        </p:nvSpPr>
        <p:spPr bwMode="auto">
          <a:xfrm>
            <a:off x="7613650" y="5637213"/>
            <a:ext cx="1196975"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JPanel1</a:t>
            </a:r>
            <a:endParaRPr lang="fr-FR" sz="2800" b="0">
              <a:latin typeface="Times New Roman" pitchFamily="18" charset="0"/>
            </a:endParaRPr>
          </a:p>
        </p:txBody>
      </p:sp>
      <p:sp>
        <p:nvSpPr>
          <p:cNvPr id="75781" name="AutoShape 5"/>
          <p:cNvSpPr>
            <a:spLocks noChangeArrowheads="1"/>
          </p:cNvSpPr>
          <p:nvPr/>
        </p:nvSpPr>
        <p:spPr bwMode="auto">
          <a:xfrm>
            <a:off x="7153275" y="6399213"/>
            <a:ext cx="1104900"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JLabel1</a:t>
            </a:r>
            <a:endParaRPr lang="fr-FR" sz="2800" b="0">
              <a:latin typeface="Times New Roman" pitchFamily="18" charset="0"/>
            </a:endParaRPr>
          </a:p>
        </p:txBody>
      </p:sp>
      <p:sp>
        <p:nvSpPr>
          <p:cNvPr id="75782" name="AutoShape 6"/>
          <p:cNvSpPr>
            <a:spLocks noChangeArrowheads="1"/>
          </p:cNvSpPr>
          <p:nvPr/>
        </p:nvSpPr>
        <p:spPr bwMode="auto">
          <a:xfrm>
            <a:off x="8626475" y="6399213"/>
            <a:ext cx="1196975"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JField1</a:t>
            </a:r>
            <a:endParaRPr lang="fr-FR" sz="2800" b="0">
              <a:latin typeface="Times New Roman" pitchFamily="18" charset="0"/>
            </a:endParaRPr>
          </a:p>
        </p:txBody>
      </p:sp>
      <p:sp>
        <p:nvSpPr>
          <p:cNvPr id="75783" name="Line 7"/>
          <p:cNvSpPr>
            <a:spLocks noChangeShapeType="1"/>
          </p:cNvSpPr>
          <p:nvPr/>
        </p:nvSpPr>
        <p:spPr bwMode="auto">
          <a:xfrm flipH="1" flipV="1">
            <a:off x="8350250" y="6061075"/>
            <a:ext cx="828675" cy="338138"/>
          </a:xfrm>
          <a:prstGeom prst="line">
            <a:avLst/>
          </a:prstGeom>
          <a:noFill/>
          <a:ln w="9525">
            <a:solidFill>
              <a:schemeClr val="tx1"/>
            </a:solidFill>
            <a:round/>
            <a:headEnd/>
            <a:tailEnd type="stealth" w="med" len="med"/>
          </a:ln>
        </p:spPr>
        <p:txBody>
          <a:bodyPr/>
          <a:lstStyle/>
          <a:p>
            <a:endParaRPr lang="fr-FR"/>
          </a:p>
        </p:txBody>
      </p:sp>
      <p:sp>
        <p:nvSpPr>
          <p:cNvPr id="75784" name="Line 8"/>
          <p:cNvSpPr>
            <a:spLocks noChangeShapeType="1"/>
          </p:cNvSpPr>
          <p:nvPr/>
        </p:nvSpPr>
        <p:spPr bwMode="auto">
          <a:xfrm flipH="1" flipV="1">
            <a:off x="8810625" y="6061075"/>
            <a:ext cx="1565275" cy="338138"/>
          </a:xfrm>
          <a:prstGeom prst="line">
            <a:avLst/>
          </a:prstGeom>
          <a:noFill/>
          <a:ln w="9525">
            <a:solidFill>
              <a:schemeClr val="tx1"/>
            </a:solidFill>
            <a:round/>
            <a:headEnd/>
            <a:tailEnd type="stealth" w="med" len="med"/>
          </a:ln>
        </p:spPr>
        <p:txBody>
          <a:bodyPr/>
          <a:lstStyle/>
          <a:p>
            <a:endParaRPr lang="fr-FR"/>
          </a:p>
        </p:txBody>
      </p:sp>
      <p:sp>
        <p:nvSpPr>
          <p:cNvPr id="75785" name="Text Box 9"/>
          <p:cNvSpPr txBox="1">
            <a:spLocks noChangeArrowheads="1"/>
          </p:cNvSpPr>
          <p:nvPr/>
        </p:nvSpPr>
        <p:spPr bwMode="auto">
          <a:xfrm>
            <a:off x="10245725" y="6229350"/>
            <a:ext cx="498475" cy="508000"/>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800" b="0">
                <a:latin typeface="Times New Roman" pitchFamily="18" charset="0"/>
              </a:rPr>
              <a:t>...</a:t>
            </a:r>
          </a:p>
        </p:txBody>
      </p:sp>
      <p:sp>
        <p:nvSpPr>
          <p:cNvPr id="75786" name="Text Box 10"/>
          <p:cNvSpPr txBox="1">
            <a:spLocks noChangeArrowheads="1"/>
          </p:cNvSpPr>
          <p:nvPr/>
        </p:nvSpPr>
        <p:spPr bwMode="auto">
          <a:xfrm>
            <a:off x="7089775" y="4505325"/>
            <a:ext cx="3138488"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concrète </a:t>
            </a:r>
            <a:r>
              <a:rPr lang="fr-FR" sz="2100" b="0">
                <a:solidFill>
                  <a:srgbClr val="0033CC"/>
                </a:solidFill>
                <a:latin typeface="Times New Roman" pitchFamily="18" charset="0"/>
              </a:rPr>
              <a:t>(Exécution)</a:t>
            </a:r>
          </a:p>
        </p:txBody>
      </p:sp>
      <p:sp>
        <p:nvSpPr>
          <p:cNvPr id="75787" name="Line 11"/>
          <p:cNvSpPr>
            <a:spLocks noChangeShapeType="1"/>
          </p:cNvSpPr>
          <p:nvPr/>
        </p:nvSpPr>
        <p:spPr bwMode="auto">
          <a:xfrm>
            <a:off x="8221663" y="3473450"/>
            <a:ext cx="0" cy="1119188"/>
          </a:xfrm>
          <a:prstGeom prst="line">
            <a:avLst/>
          </a:prstGeom>
          <a:noFill/>
          <a:ln w="38100">
            <a:solidFill>
              <a:srgbClr val="FF6600"/>
            </a:solidFill>
            <a:round/>
            <a:headEnd/>
            <a:tailEnd type="triangle" w="med" len="med"/>
          </a:ln>
        </p:spPr>
        <p:txBody>
          <a:bodyPr wrap="none" anchor="ctr"/>
          <a:lstStyle/>
          <a:p>
            <a:endParaRPr lang="fr-FR"/>
          </a:p>
        </p:txBody>
      </p:sp>
      <p:sp>
        <p:nvSpPr>
          <p:cNvPr id="75788" name="Rectangle 12"/>
          <p:cNvSpPr>
            <a:spLocks noChangeArrowheads="1"/>
          </p:cNvSpPr>
          <p:nvPr/>
        </p:nvSpPr>
        <p:spPr bwMode="auto">
          <a:xfrm>
            <a:off x="6481763" y="3781425"/>
            <a:ext cx="1733550" cy="5080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800" b="0">
                <a:latin typeface="Times New Roman" pitchFamily="18" charset="0"/>
              </a:rPr>
              <a:t>Projection</a:t>
            </a:r>
          </a:p>
        </p:txBody>
      </p:sp>
      <p:sp>
        <p:nvSpPr>
          <p:cNvPr id="75789" name="Line 13"/>
          <p:cNvSpPr>
            <a:spLocks noChangeShapeType="1"/>
          </p:cNvSpPr>
          <p:nvPr/>
        </p:nvSpPr>
        <p:spPr bwMode="auto">
          <a:xfrm flipV="1">
            <a:off x="8204200" y="5299075"/>
            <a:ext cx="0" cy="338138"/>
          </a:xfrm>
          <a:prstGeom prst="line">
            <a:avLst/>
          </a:prstGeom>
          <a:noFill/>
          <a:ln w="9525">
            <a:solidFill>
              <a:schemeClr val="tx1"/>
            </a:solidFill>
            <a:round/>
            <a:headEnd/>
            <a:tailEnd type="stealth" w="med" len="med"/>
          </a:ln>
        </p:spPr>
        <p:txBody>
          <a:bodyPr/>
          <a:lstStyle/>
          <a:p>
            <a:endParaRPr lang="fr-FR"/>
          </a:p>
        </p:txBody>
      </p:sp>
      <p:sp>
        <p:nvSpPr>
          <p:cNvPr id="75790" name="AutoShape 14"/>
          <p:cNvSpPr>
            <a:spLocks noChangeArrowheads="1"/>
          </p:cNvSpPr>
          <p:nvPr/>
        </p:nvSpPr>
        <p:spPr bwMode="auto">
          <a:xfrm>
            <a:off x="7580313" y="1330325"/>
            <a:ext cx="1565275"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FicheClient</a:t>
            </a:r>
            <a:endParaRPr lang="fr-FR" sz="2800" b="0">
              <a:latin typeface="Times New Roman" pitchFamily="18" charset="0"/>
            </a:endParaRPr>
          </a:p>
        </p:txBody>
      </p:sp>
      <p:sp>
        <p:nvSpPr>
          <p:cNvPr id="75791" name="AutoShape 15"/>
          <p:cNvSpPr>
            <a:spLocks noChangeArrowheads="1"/>
          </p:cNvSpPr>
          <p:nvPr/>
        </p:nvSpPr>
        <p:spPr bwMode="auto">
          <a:xfrm>
            <a:off x="7642225" y="2092325"/>
            <a:ext cx="1473200"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MainDialog</a:t>
            </a:r>
            <a:endParaRPr lang="fr-FR" sz="2800" b="0">
              <a:latin typeface="Times New Roman" pitchFamily="18" charset="0"/>
            </a:endParaRPr>
          </a:p>
        </p:txBody>
      </p:sp>
      <p:sp>
        <p:nvSpPr>
          <p:cNvPr id="75792" name="AutoShape 16"/>
          <p:cNvSpPr>
            <a:spLocks noChangeArrowheads="1"/>
          </p:cNvSpPr>
          <p:nvPr/>
        </p:nvSpPr>
        <p:spPr bwMode="auto">
          <a:xfrm>
            <a:off x="6567488" y="2854325"/>
            <a:ext cx="1841500"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LabelFieldNom</a:t>
            </a:r>
            <a:endParaRPr lang="fr-FR" sz="2800" b="0">
              <a:latin typeface="Times New Roman" pitchFamily="18" charset="0"/>
            </a:endParaRPr>
          </a:p>
        </p:txBody>
      </p:sp>
      <p:sp>
        <p:nvSpPr>
          <p:cNvPr id="75793" name="AutoShape 17"/>
          <p:cNvSpPr>
            <a:spLocks noChangeArrowheads="1"/>
          </p:cNvSpPr>
          <p:nvPr/>
        </p:nvSpPr>
        <p:spPr bwMode="auto">
          <a:xfrm>
            <a:off x="8777288" y="2854325"/>
            <a:ext cx="1196975"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FieldNom</a:t>
            </a:r>
            <a:endParaRPr lang="fr-FR" sz="2800" b="0">
              <a:latin typeface="Times New Roman" pitchFamily="18" charset="0"/>
            </a:endParaRPr>
          </a:p>
        </p:txBody>
      </p:sp>
      <p:sp>
        <p:nvSpPr>
          <p:cNvPr id="75794" name="Line 18"/>
          <p:cNvSpPr>
            <a:spLocks noChangeShapeType="1"/>
          </p:cNvSpPr>
          <p:nvPr/>
        </p:nvSpPr>
        <p:spPr bwMode="auto">
          <a:xfrm flipV="1">
            <a:off x="7488238" y="2514600"/>
            <a:ext cx="828675" cy="339725"/>
          </a:xfrm>
          <a:prstGeom prst="line">
            <a:avLst/>
          </a:prstGeom>
          <a:noFill/>
          <a:ln w="9525">
            <a:solidFill>
              <a:schemeClr val="tx1"/>
            </a:solidFill>
            <a:round/>
            <a:headEnd/>
            <a:tailEnd type="stealth" w="med" len="med"/>
          </a:ln>
        </p:spPr>
        <p:txBody>
          <a:bodyPr/>
          <a:lstStyle/>
          <a:p>
            <a:endParaRPr lang="fr-FR"/>
          </a:p>
        </p:txBody>
      </p:sp>
      <p:sp>
        <p:nvSpPr>
          <p:cNvPr id="75795" name="Line 19"/>
          <p:cNvSpPr>
            <a:spLocks noChangeShapeType="1"/>
          </p:cNvSpPr>
          <p:nvPr/>
        </p:nvSpPr>
        <p:spPr bwMode="auto">
          <a:xfrm flipH="1" flipV="1">
            <a:off x="8501063" y="2514600"/>
            <a:ext cx="828675" cy="339725"/>
          </a:xfrm>
          <a:prstGeom prst="line">
            <a:avLst/>
          </a:prstGeom>
          <a:noFill/>
          <a:ln w="9525">
            <a:solidFill>
              <a:schemeClr val="tx1"/>
            </a:solidFill>
            <a:round/>
            <a:headEnd/>
            <a:tailEnd type="stealth" w="med" len="med"/>
          </a:ln>
        </p:spPr>
        <p:txBody>
          <a:bodyPr/>
          <a:lstStyle/>
          <a:p>
            <a:endParaRPr lang="fr-FR"/>
          </a:p>
        </p:txBody>
      </p:sp>
      <p:sp>
        <p:nvSpPr>
          <p:cNvPr id="75796" name="Line 20"/>
          <p:cNvSpPr>
            <a:spLocks noChangeShapeType="1"/>
          </p:cNvSpPr>
          <p:nvPr/>
        </p:nvSpPr>
        <p:spPr bwMode="auto">
          <a:xfrm flipV="1">
            <a:off x="8370888" y="1752600"/>
            <a:ext cx="0" cy="339725"/>
          </a:xfrm>
          <a:prstGeom prst="line">
            <a:avLst/>
          </a:prstGeom>
          <a:noFill/>
          <a:ln w="9525">
            <a:solidFill>
              <a:schemeClr val="tx1"/>
            </a:solidFill>
            <a:round/>
            <a:headEnd/>
            <a:tailEnd type="stealth" w="med" len="med"/>
          </a:ln>
        </p:spPr>
        <p:txBody>
          <a:bodyPr/>
          <a:lstStyle/>
          <a:p>
            <a:endParaRPr lang="fr-FR"/>
          </a:p>
        </p:txBody>
      </p:sp>
      <p:sp>
        <p:nvSpPr>
          <p:cNvPr id="75797" name="Line 21"/>
          <p:cNvSpPr>
            <a:spLocks noChangeShapeType="1"/>
          </p:cNvSpPr>
          <p:nvPr/>
        </p:nvSpPr>
        <p:spPr bwMode="auto">
          <a:xfrm flipH="1" flipV="1">
            <a:off x="8961438" y="2514600"/>
            <a:ext cx="1565275" cy="339725"/>
          </a:xfrm>
          <a:prstGeom prst="line">
            <a:avLst/>
          </a:prstGeom>
          <a:noFill/>
          <a:ln w="9525">
            <a:solidFill>
              <a:schemeClr val="tx1"/>
            </a:solidFill>
            <a:round/>
            <a:headEnd/>
            <a:tailEnd type="stealth" w="med" len="med"/>
          </a:ln>
        </p:spPr>
        <p:txBody>
          <a:bodyPr/>
          <a:lstStyle/>
          <a:p>
            <a:endParaRPr lang="fr-FR"/>
          </a:p>
        </p:txBody>
      </p:sp>
      <p:sp>
        <p:nvSpPr>
          <p:cNvPr id="75798" name="Text Box 22"/>
          <p:cNvSpPr txBox="1">
            <a:spLocks noChangeArrowheads="1"/>
          </p:cNvSpPr>
          <p:nvPr/>
        </p:nvSpPr>
        <p:spPr bwMode="auto">
          <a:xfrm>
            <a:off x="10396538" y="2684463"/>
            <a:ext cx="498475" cy="508000"/>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800" b="0">
                <a:latin typeface="Times New Roman" pitchFamily="18" charset="0"/>
              </a:rPr>
              <a:t>...</a:t>
            </a:r>
          </a:p>
        </p:txBody>
      </p:sp>
      <p:sp>
        <p:nvSpPr>
          <p:cNvPr id="75799" name="Text Box 23"/>
          <p:cNvSpPr txBox="1">
            <a:spLocks noChangeArrowheads="1"/>
          </p:cNvSpPr>
          <p:nvPr/>
        </p:nvSpPr>
        <p:spPr bwMode="auto">
          <a:xfrm>
            <a:off x="6916738" y="930275"/>
            <a:ext cx="3138487"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abstraite </a:t>
            </a:r>
            <a:r>
              <a:rPr lang="fr-FR" sz="2100" b="0">
                <a:solidFill>
                  <a:srgbClr val="0033CC"/>
                </a:solidFill>
                <a:latin typeface="Times New Roman" pitchFamily="18" charset="0"/>
              </a:rPr>
              <a:t>(Exécution)</a:t>
            </a:r>
          </a:p>
        </p:txBody>
      </p:sp>
      <p:sp>
        <p:nvSpPr>
          <p:cNvPr id="75800" name="Text Box 24"/>
          <p:cNvSpPr txBox="1">
            <a:spLocks noChangeArrowheads="1"/>
          </p:cNvSpPr>
          <p:nvPr/>
        </p:nvSpPr>
        <p:spPr bwMode="auto">
          <a:xfrm>
            <a:off x="9145588" y="1376363"/>
            <a:ext cx="663575" cy="33813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HMI</a:t>
            </a:r>
            <a:endParaRPr lang="fr-FR" sz="1400" b="0">
              <a:latin typeface="Times New Roman" pitchFamily="18" charset="0"/>
            </a:endParaRPr>
          </a:p>
        </p:txBody>
      </p:sp>
      <p:sp>
        <p:nvSpPr>
          <p:cNvPr id="75801" name="Text Box 25"/>
          <p:cNvSpPr txBox="1">
            <a:spLocks noChangeArrowheads="1"/>
          </p:cNvSpPr>
          <p:nvPr/>
        </p:nvSpPr>
        <p:spPr bwMode="auto">
          <a:xfrm>
            <a:off x="9126538" y="2138363"/>
            <a:ext cx="847725" cy="33813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Dialog</a:t>
            </a:r>
            <a:endParaRPr lang="fr-FR" sz="1400" b="0">
              <a:latin typeface="Times New Roman" pitchFamily="18" charset="0"/>
            </a:endParaRPr>
          </a:p>
        </p:txBody>
      </p:sp>
      <p:sp>
        <p:nvSpPr>
          <p:cNvPr id="75802" name="Text Box 26"/>
          <p:cNvSpPr txBox="1">
            <a:spLocks noChangeArrowheads="1"/>
          </p:cNvSpPr>
          <p:nvPr/>
        </p:nvSpPr>
        <p:spPr bwMode="auto">
          <a:xfrm>
            <a:off x="7027863" y="3238500"/>
            <a:ext cx="663575" cy="338138"/>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Field</a:t>
            </a:r>
            <a:endParaRPr lang="fr-FR" sz="1400" b="0">
              <a:latin typeface="Times New Roman" pitchFamily="18" charset="0"/>
            </a:endParaRPr>
          </a:p>
        </p:txBody>
      </p:sp>
      <p:sp>
        <p:nvSpPr>
          <p:cNvPr id="75803" name="Text Box 27"/>
          <p:cNvSpPr txBox="1">
            <a:spLocks noChangeArrowheads="1"/>
          </p:cNvSpPr>
          <p:nvPr/>
        </p:nvSpPr>
        <p:spPr bwMode="auto">
          <a:xfrm>
            <a:off x="9053513" y="3238500"/>
            <a:ext cx="663575" cy="338138"/>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Field</a:t>
            </a:r>
            <a:endParaRPr lang="fr-FR" sz="1400" b="0">
              <a:latin typeface="Times New Roman" pitchFamily="18" charset="0"/>
            </a:endParaRPr>
          </a:p>
        </p:txBody>
      </p:sp>
      <p:sp>
        <p:nvSpPr>
          <p:cNvPr id="75804" name="Text Box 28"/>
          <p:cNvSpPr txBox="1">
            <a:spLocks noChangeArrowheads="1"/>
          </p:cNvSpPr>
          <p:nvPr/>
        </p:nvSpPr>
        <p:spPr bwMode="auto">
          <a:xfrm>
            <a:off x="8902700" y="4919663"/>
            <a:ext cx="920750" cy="33813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JFrame</a:t>
            </a:r>
            <a:endParaRPr lang="fr-FR" sz="1400" b="0">
              <a:latin typeface="Times New Roman" pitchFamily="18" charset="0"/>
            </a:endParaRPr>
          </a:p>
        </p:txBody>
      </p:sp>
      <p:sp>
        <p:nvSpPr>
          <p:cNvPr id="75805" name="Text Box 29"/>
          <p:cNvSpPr txBox="1">
            <a:spLocks noChangeArrowheads="1"/>
          </p:cNvSpPr>
          <p:nvPr/>
        </p:nvSpPr>
        <p:spPr bwMode="auto">
          <a:xfrm>
            <a:off x="8924925" y="5673725"/>
            <a:ext cx="920750" cy="3397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JPanel</a:t>
            </a:r>
            <a:endParaRPr lang="fr-FR" sz="1400" b="0">
              <a:latin typeface="Times New Roman" pitchFamily="18" charset="0"/>
            </a:endParaRPr>
          </a:p>
        </p:txBody>
      </p:sp>
      <p:sp>
        <p:nvSpPr>
          <p:cNvPr id="75806" name="Text Box 30"/>
          <p:cNvSpPr txBox="1">
            <a:spLocks noChangeArrowheads="1"/>
          </p:cNvSpPr>
          <p:nvPr/>
        </p:nvSpPr>
        <p:spPr bwMode="auto">
          <a:xfrm>
            <a:off x="8718550" y="6831013"/>
            <a:ext cx="1196975" cy="3397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JTextField</a:t>
            </a:r>
            <a:endParaRPr lang="fr-FR" sz="1400" b="0">
              <a:latin typeface="Times New Roman" pitchFamily="18" charset="0"/>
            </a:endParaRPr>
          </a:p>
        </p:txBody>
      </p:sp>
      <p:sp>
        <p:nvSpPr>
          <p:cNvPr id="75807" name="Text Box 31"/>
          <p:cNvSpPr txBox="1">
            <a:spLocks noChangeArrowheads="1"/>
          </p:cNvSpPr>
          <p:nvPr/>
        </p:nvSpPr>
        <p:spPr bwMode="auto">
          <a:xfrm>
            <a:off x="7267575" y="6831013"/>
            <a:ext cx="920750" cy="3397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JLabel</a:t>
            </a:r>
            <a:endParaRPr lang="fr-FR" sz="1400" b="0">
              <a:latin typeface="Times New Roman" pitchFamily="18" charset="0"/>
            </a:endParaRPr>
          </a:p>
        </p:txBody>
      </p:sp>
      <p:sp>
        <p:nvSpPr>
          <p:cNvPr id="75808" name="Line 35"/>
          <p:cNvSpPr>
            <a:spLocks noChangeShapeType="1"/>
          </p:cNvSpPr>
          <p:nvPr/>
        </p:nvSpPr>
        <p:spPr bwMode="auto">
          <a:xfrm flipV="1">
            <a:off x="7666038" y="6067425"/>
            <a:ext cx="522287" cy="320675"/>
          </a:xfrm>
          <a:prstGeom prst="line">
            <a:avLst/>
          </a:prstGeom>
          <a:noFill/>
          <a:ln w="9525">
            <a:solidFill>
              <a:schemeClr val="tx1"/>
            </a:solidFill>
            <a:round/>
            <a:headEnd/>
            <a:tailEnd type="stealth" w="med" len="med"/>
          </a:ln>
        </p:spPr>
        <p:txBody>
          <a:bodyPr/>
          <a:lstStyle/>
          <a:p>
            <a:endParaRPr lang="fr-FR"/>
          </a:p>
        </p:txBody>
      </p:sp>
      <p:sp>
        <p:nvSpPr>
          <p:cNvPr id="75809" name="Text Box 36"/>
          <p:cNvSpPr txBox="1">
            <a:spLocks noChangeArrowheads="1"/>
          </p:cNvSpPr>
          <p:nvPr/>
        </p:nvSpPr>
        <p:spPr bwMode="auto">
          <a:xfrm>
            <a:off x="200025" y="1268413"/>
            <a:ext cx="4587875" cy="3421062"/>
          </a:xfrm>
          <a:prstGeom prst="rect">
            <a:avLst/>
          </a:prstGeom>
          <a:noFill/>
          <a:ln w="9525">
            <a:solidFill>
              <a:schemeClr val="tx1"/>
            </a:solidFill>
            <a:miter lim="800000"/>
            <a:headEnd/>
            <a:tailEnd/>
          </a:ln>
        </p:spPr>
        <p:txBody>
          <a:bodyPr lIns="106674" tIns="53337" rIns="106674" bIns="53337">
            <a:spAutoFit/>
          </a:bodyPr>
          <a:lstStyle/>
          <a:p>
            <a:pPr defTabSz="1066800">
              <a:lnSpc>
                <a:spcPct val="100000"/>
              </a:lnSpc>
            </a:pPr>
            <a:r>
              <a:rPr lang="fr-FR" sz="1600" b="0">
                <a:latin typeface="Times New Roman" pitchFamily="18" charset="0"/>
              </a:rPr>
              <a:t>&lt;sunml&gt;</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interface</a:t>
            </a:r>
            <a:r>
              <a:rPr lang="fr-FR" sz="1600" b="0">
                <a:latin typeface="Times New Roman" pitchFamily="18" charset="0"/>
              </a:rPr>
              <a:t> id="</a:t>
            </a:r>
            <a:r>
              <a:rPr lang="fr-FR" sz="1600" b="0">
                <a:solidFill>
                  <a:srgbClr val="FF3300"/>
                </a:solidFill>
                <a:latin typeface="Times New Roman" pitchFamily="18" charset="0"/>
              </a:rPr>
              <a:t>FicheClient</a:t>
            </a:r>
            <a:r>
              <a:rPr lang="fr-FR" sz="1600" b="0">
                <a:latin typeface="Times New Roman" pitchFamily="18" charset="0"/>
              </a:rPr>
              <a:t>"&gt;</a:t>
            </a:r>
          </a:p>
          <a:p>
            <a:pPr defTabSz="1066800">
              <a:lnSpc>
                <a:spcPct val="100000"/>
              </a:lnSpc>
            </a:pPr>
            <a:r>
              <a:rPr lang="fr-FR" sz="1600" b="0">
                <a:latin typeface="Times New Roman" pitchFamily="18" charset="0"/>
              </a:rPr>
              <a:t>    &lt;structure&gt;</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dialog</a:t>
            </a:r>
            <a:r>
              <a:rPr lang="fr-FR" sz="1600" b="0">
                <a:latin typeface="Times New Roman" pitchFamily="18" charset="0"/>
              </a:rPr>
              <a:t> id="</a:t>
            </a:r>
            <a:r>
              <a:rPr lang="fr-FR" sz="1600" b="0">
                <a:solidFill>
                  <a:srgbClr val="FF3300"/>
                </a:solidFill>
                <a:latin typeface="Times New Roman" pitchFamily="18" charset="0"/>
              </a:rPr>
              <a:t>MainDialog</a:t>
            </a:r>
            <a:r>
              <a:rPr lang="fr-FR" sz="1600" b="0">
                <a:latin typeface="Times New Roman" pitchFamily="18" charset="0"/>
              </a:rPr>
              <a:t>" sequence="true"&gt; ...</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field</a:t>
            </a:r>
            <a:r>
              <a:rPr lang="fr-FR" sz="1600" b="0">
                <a:latin typeface="Times New Roman" pitchFamily="18" charset="0"/>
              </a:rPr>
              <a:t> id="</a:t>
            </a:r>
            <a:r>
              <a:rPr lang="fr-FR" sz="1600" b="0">
                <a:solidFill>
                  <a:srgbClr val="FF3300"/>
                </a:solidFill>
                <a:latin typeface="Times New Roman" pitchFamily="18" charset="0"/>
              </a:rPr>
              <a:t>LabelFieldNom</a:t>
            </a:r>
            <a:r>
              <a:rPr lang="fr-FR" sz="1600" b="0">
                <a:latin typeface="Times New Roman" pitchFamily="18" charset="0"/>
              </a:rPr>
              <a:t>" mode="read"&gt;</a:t>
            </a:r>
          </a:p>
          <a:p>
            <a:pPr defTabSz="1066800">
              <a:lnSpc>
                <a:spcPct val="100000"/>
              </a:lnSpc>
            </a:pPr>
            <a:r>
              <a:rPr lang="fr-FR" sz="1600" b="0">
                <a:latin typeface="Times New Roman" pitchFamily="18" charset="0"/>
              </a:rPr>
              <a:t>          &lt;element type="String"&gt;Nom  :&lt;/element&gt;</a:t>
            </a:r>
          </a:p>
          <a:p>
            <a:pPr defTabSz="1066800">
              <a:lnSpc>
                <a:spcPct val="100000"/>
              </a:lnSpc>
            </a:pPr>
            <a:r>
              <a:rPr lang="fr-FR" sz="1600" b="0">
                <a:latin typeface="Times New Roman" pitchFamily="18" charset="0"/>
              </a:rPr>
              <a:t>        &lt;/field&gt;</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field</a:t>
            </a:r>
            <a:r>
              <a:rPr lang="fr-FR" sz="1600" b="0">
                <a:latin typeface="Times New Roman" pitchFamily="18" charset="0"/>
              </a:rPr>
              <a:t> id="</a:t>
            </a:r>
            <a:r>
              <a:rPr lang="fr-FR" sz="1600" b="0">
                <a:solidFill>
                  <a:srgbClr val="FF3300"/>
                </a:solidFill>
                <a:latin typeface="Times New Roman" pitchFamily="18" charset="0"/>
              </a:rPr>
              <a:t>FieldNom</a:t>
            </a:r>
            <a:r>
              <a:rPr lang="fr-FR" sz="1600" b="0">
                <a:latin typeface="Times New Roman" pitchFamily="18" charset="0"/>
              </a:rPr>
              <a:t>" mode="read-write"&gt;</a:t>
            </a:r>
          </a:p>
          <a:p>
            <a:pPr defTabSz="1066800">
              <a:lnSpc>
                <a:spcPct val="100000"/>
              </a:lnSpc>
            </a:pPr>
            <a:r>
              <a:rPr lang="fr-FR" sz="1600" b="0">
                <a:latin typeface="Times New Roman" pitchFamily="18" charset="0"/>
              </a:rPr>
              <a:t>          &lt;element type="String"&gt;Toto&lt;/element&gt;</a:t>
            </a:r>
          </a:p>
          <a:p>
            <a:pPr defTabSz="1066800">
              <a:lnSpc>
                <a:spcPct val="100000"/>
              </a:lnSpc>
            </a:pPr>
            <a:r>
              <a:rPr lang="fr-FR" sz="1600" b="0">
                <a:latin typeface="Times New Roman" pitchFamily="18" charset="0"/>
              </a:rPr>
              <a:t>        &lt;/field&gt; ...</a:t>
            </a:r>
          </a:p>
          <a:p>
            <a:pPr defTabSz="1066800">
              <a:lnSpc>
                <a:spcPct val="100000"/>
              </a:lnSpc>
            </a:pPr>
            <a:r>
              <a:rPr lang="fr-FR" sz="1600" b="0">
                <a:latin typeface="Times New Roman" pitchFamily="18" charset="0"/>
              </a:rPr>
              <a:t>      &lt;/dialog&gt;</a:t>
            </a:r>
          </a:p>
          <a:p>
            <a:pPr defTabSz="1066800">
              <a:lnSpc>
                <a:spcPct val="100000"/>
              </a:lnSpc>
            </a:pPr>
            <a:r>
              <a:rPr lang="fr-FR" sz="1600" b="0">
                <a:latin typeface="Times New Roman" pitchFamily="18" charset="0"/>
              </a:rPr>
              <a:t>    &lt;/structure&gt;</a:t>
            </a:r>
          </a:p>
          <a:p>
            <a:pPr defTabSz="1066800">
              <a:lnSpc>
                <a:spcPct val="100000"/>
              </a:lnSpc>
            </a:pPr>
            <a:r>
              <a:rPr lang="fr-FR" sz="1600" b="0">
                <a:latin typeface="Times New Roman" pitchFamily="18" charset="0"/>
              </a:rPr>
              <a:t>  &lt;/interface&gt;</a:t>
            </a:r>
          </a:p>
          <a:p>
            <a:pPr defTabSz="1066800">
              <a:lnSpc>
                <a:spcPct val="100000"/>
              </a:lnSpc>
            </a:pPr>
            <a:r>
              <a:rPr lang="fr-FR" sz="1600" b="0">
                <a:latin typeface="Times New Roman" pitchFamily="18" charset="0"/>
              </a:rPr>
              <a:t>&lt;/sunml&gt;</a:t>
            </a:r>
          </a:p>
        </p:txBody>
      </p:sp>
      <p:sp>
        <p:nvSpPr>
          <p:cNvPr id="75810" name="Text Box 37"/>
          <p:cNvSpPr txBox="1">
            <a:spLocks noChangeArrowheads="1"/>
          </p:cNvSpPr>
          <p:nvPr/>
        </p:nvSpPr>
        <p:spPr bwMode="auto">
          <a:xfrm>
            <a:off x="92075" y="935038"/>
            <a:ext cx="3752850"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Fichier SUNML </a:t>
            </a:r>
            <a:r>
              <a:rPr lang="fr-FR" sz="2100" b="0">
                <a:solidFill>
                  <a:srgbClr val="0033CC"/>
                </a:solidFill>
                <a:latin typeface="Times New Roman" pitchFamily="18" charset="0"/>
              </a:rPr>
              <a:t>(Spécification)</a:t>
            </a:r>
          </a:p>
        </p:txBody>
      </p:sp>
      <p:sp>
        <p:nvSpPr>
          <p:cNvPr id="75811" name="Line 38"/>
          <p:cNvSpPr>
            <a:spLocks noChangeShapeType="1"/>
          </p:cNvSpPr>
          <p:nvPr/>
        </p:nvSpPr>
        <p:spPr bwMode="auto">
          <a:xfrm>
            <a:off x="4827588" y="2397125"/>
            <a:ext cx="2001837" cy="0"/>
          </a:xfrm>
          <a:prstGeom prst="line">
            <a:avLst/>
          </a:prstGeom>
          <a:noFill/>
          <a:ln w="38100">
            <a:solidFill>
              <a:srgbClr val="FF6600"/>
            </a:solidFill>
            <a:round/>
            <a:headEnd/>
            <a:tailEnd type="triangle" w="med" len="med"/>
          </a:ln>
        </p:spPr>
        <p:txBody>
          <a:bodyPr wrap="none" anchor="ctr"/>
          <a:lstStyle/>
          <a:p>
            <a:endParaRPr lang="fr-FR"/>
          </a:p>
        </p:txBody>
      </p:sp>
      <p:sp>
        <p:nvSpPr>
          <p:cNvPr id="75812" name="Text Box 39"/>
          <p:cNvSpPr txBox="1">
            <a:spLocks noChangeArrowheads="1"/>
          </p:cNvSpPr>
          <p:nvPr/>
        </p:nvSpPr>
        <p:spPr bwMode="auto">
          <a:xfrm>
            <a:off x="4887913" y="1889125"/>
            <a:ext cx="1854200" cy="5080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800" b="0">
                <a:latin typeface="Times New Roman" pitchFamily="18" charset="0"/>
              </a:rPr>
              <a:t>Réification</a:t>
            </a:r>
          </a:p>
        </p:txBody>
      </p:sp>
      <p:sp>
        <p:nvSpPr>
          <p:cNvPr id="75813" name="AutoShape 40"/>
          <p:cNvSpPr>
            <a:spLocks noChangeArrowheads="1"/>
          </p:cNvSpPr>
          <p:nvPr/>
        </p:nvSpPr>
        <p:spPr bwMode="auto">
          <a:xfrm>
            <a:off x="3175000" y="5970588"/>
            <a:ext cx="1657350" cy="592137"/>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en-GB" sz="2100" b="0">
                <a:latin typeface="Times" pitchFamily="18" charset="0"/>
              </a:rPr>
              <a:t>durand</a:t>
            </a:r>
            <a:endParaRPr lang="fr-FR" sz="1600" b="0">
              <a:latin typeface="Times" pitchFamily="18" charset="0"/>
            </a:endParaRPr>
          </a:p>
        </p:txBody>
      </p:sp>
      <p:sp>
        <p:nvSpPr>
          <p:cNvPr id="634921" name="Line 41"/>
          <p:cNvSpPr>
            <a:spLocks noChangeShapeType="1"/>
          </p:cNvSpPr>
          <p:nvPr/>
        </p:nvSpPr>
        <p:spPr bwMode="auto">
          <a:xfrm flipV="1">
            <a:off x="3959225" y="1730375"/>
            <a:ext cx="3479800" cy="4159250"/>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5815" name="Text Box 42"/>
          <p:cNvSpPr txBox="1">
            <a:spLocks noChangeArrowheads="1"/>
          </p:cNvSpPr>
          <p:nvPr/>
        </p:nvSpPr>
        <p:spPr bwMode="auto">
          <a:xfrm>
            <a:off x="2417763" y="6610350"/>
            <a:ext cx="3629025"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Composant métier </a:t>
            </a:r>
            <a:r>
              <a:rPr lang="fr-FR" sz="2100" b="0">
                <a:solidFill>
                  <a:srgbClr val="0033CC"/>
                </a:solidFill>
                <a:latin typeface="Times New Roman" pitchFamily="18" charset="0"/>
              </a:rPr>
              <a:t>(Exécution)</a:t>
            </a:r>
          </a:p>
        </p:txBody>
      </p:sp>
      <p:sp>
        <p:nvSpPr>
          <p:cNvPr id="634923" name="Line 43"/>
          <p:cNvSpPr>
            <a:spLocks noChangeShapeType="1"/>
          </p:cNvSpPr>
          <p:nvPr/>
        </p:nvSpPr>
        <p:spPr bwMode="auto">
          <a:xfrm flipV="1">
            <a:off x="4914900" y="5170488"/>
            <a:ext cx="2609850" cy="1039812"/>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634924" name="Line 44"/>
          <p:cNvSpPr>
            <a:spLocks noChangeShapeType="1"/>
          </p:cNvSpPr>
          <p:nvPr/>
        </p:nvSpPr>
        <p:spPr bwMode="auto">
          <a:xfrm flipH="1">
            <a:off x="8570913" y="1730375"/>
            <a:ext cx="0" cy="3121025"/>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634925" name="Text Box 45"/>
          <p:cNvSpPr txBox="1">
            <a:spLocks noChangeArrowheads="1"/>
          </p:cNvSpPr>
          <p:nvPr/>
        </p:nvSpPr>
        <p:spPr bwMode="auto">
          <a:xfrm>
            <a:off x="5264150" y="3409950"/>
            <a:ext cx="468313" cy="64293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3700">
                <a:solidFill>
                  <a:srgbClr val="FF3300"/>
                </a:solidFill>
                <a:latin typeface="Times New Roman" pitchFamily="18" charset="0"/>
              </a:rPr>
              <a:t>?</a:t>
            </a:r>
          </a:p>
        </p:txBody>
      </p:sp>
      <p:sp>
        <p:nvSpPr>
          <p:cNvPr id="634926" name="Text Box 46"/>
          <p:cNvSpPr txBox="1">
            <a:spLocks noChangeArrowheads="1"/>
          </p:cNvSpPr>
          <p:nvPr/>
        </p:nvSpPr>
        <p:spPr bwMode="auto">
          <a:xfrm>
            <a:off x="5927725" y="5170488"/>
            <a:ext cx="468313" cy="64293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3700">
                <a:solidFill>
                  <a:srgbClr val="FF3300"/>
                </a:solidFill>
                <a:latin typeface="Times New Roman" pitchFamily="18" charset="0"/>
              </a:rPr>
              <a:t>?</a:t>
            </a:r>
          </a:p>
        </p:txBody>
      </p:sp>
      <p:sp>
        <p:nvSpPr>
          <p:cNvPr id="634927" name="Text Box 47"/>
          <p:cNvSpPr txBox="1">
            <a:spLocks noChangeArrowheads="1"/>
          </p:cNvSpPr>
          <p:nvPr/>
        </p:nvSpPr>
        <p:spPr bwMode="auto">
          <a:xfrm>
            <a:off x="8482013" y="3490913"/>
            <a:ext cx="468312" cy="64293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3700">
                <a:solidFill>
                  <a:srgbClr val="FF33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21"/>
                                        </p:tgtEl>
                                        <p:attrNameLst>
                                          <p:attrName>style.visibility</p:attrName>
                                        </p:attrNameLst>
                                      </p:cBhvr>
                                      <p:to>
                                        <p:strVal val="visible"/>
                                      </p:to>
                                    </p:set>
                                    <p:anim calcmode="lin" valueType="num">
                                      <p:cBhvr additive="base">
                                        <p:cTn id="7" dur="500" fill="hold"/>
                                        <p:tgtEl>
                                          <p:spTgt spid="634921"/>
                                        </p:tgtEl>
                                        <p:attrNameLst>
                                          <p:attrName>ppt_x</p:attrName>
                                        </p:attrNameLst>
                                      </p:cBhvr>
                                      <p:tavLst>
                                        <p:tav tm="0">
                                          <p:val>
                                            <p:strVal val="0-#ppt_w/2"/>
                                          </p:val>
                                        </p:tav>
                                        <p:tav tm="100000">
                                          <p:val>
                                            <p:strVal val="#ppt_x"/>
                                          </p:val>
                                        </p:tav>
                                      </p:tavLst>
                                    </p:anim>
                                    <p:anim calcmode="lin" valueType="num">
                                      <p:cBhvr additive="base">
                                        <p:cTn id="8" dur="500" fill="hold"/>
                                        <p:tgtEl>
                                          <p:spTgt spid="6349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4925"/>
                                        </p:tgtEl>
                                        <p:attrNameLst>
                                          <p:attrName>style.visibility</p:attrName>
                                        </p:attrNameLst>
                                      </p:cBhvr>
                                      <p:to>
                                        <p:strVal val="visible"/>
                                      </p:to>
                                    </p:set>
                                    <p:anim calcmode="lin" valueType="num">
                                      <p:cBhvr additive="base">
                                        <p:cTn id="11" dur="500" fill="hold"/>
                                        <p:tgtEl>
                                          <p:spTgt spid="634925"/>
                                        </p:tgtEl>
                                        <p:attrNameLst>
                                          <p:attrName>ppt_x</p:attrName>
                                        </p:attrNameLst>
                                      </p:cBhvr>
                                      <p:tavLst>
                                        <p:tav tm="0">
                                          <p:val>
                                            <p:strVal val="0-#ppt_w/2"/>
                                          </p:val>
                                        </p:tav>
                                        <p:tav tm="100000">
                                          <p:val>
                                            <p:strVal val="#ppt_x"/>
                                          </p:val>
                                        </p:tav>
                                      </p:tavLst>
                                    </p:anim>
                                    <p:anim calcmode="lin" valueType="num">
                                      <p:cBhvr additive="base">
                                        <p:cTn id="12" dur="500" fill="hold"/>
                                        <p:tgtEl>
                                          <p:spTgt spid="6349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34927"/>
                                        </p:tgtEl>
                                        <p:attrNameLst>
                                          <p:attrName>style.visibility</p:attrName>
                                        </p:attrNameLst>
                                      </p:cBhvr>
                                      <p:to>
                                        <p:strVal val="visible"/>
                                      </p:to>
                                    </p:set>
                                    <p:anim calcmode="lin" valueType="num">
                                      <p:cBhvr additive="base">
                                        <p:cTn id="15" dur="500" fill="hold"/>
                                        <p:tgtEl>
                                          <p:spTgt spid="634927"/>
                                        </p:tgtEl>
                                        <p:attrNameLst>
                                          <p:attrName>ppt_x</p:attrName>
                                        </p:attrNameLst>
                                      </p:cBhvr>
                                      <p:tavLst>
                                        <p:tav tm="0">
                                          <p:val>
                                            <p:strVal val="1+#ppt_w/2"/>
                                          </p:val>
                                        </p:tav>
                                        <p:tav tm="100000">
                                          <p:val>
                                            <p:strVal val="#ppt_x"/>
                                          </p:val>
                                        </p:tav>
                                      </p:tavLst>
                                    </p:anim>
                                    <p:anim calcmode="lin" valueType="num">
                                      <p:cBhvr additive="base">
                                        <p:cTn id="16" dur="500" fill="hold"/>
                                        <p:tgtEl>
                                          <p:spTgt spid="6349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34924"/>
                                        </p:tgtEl>
                                        <p:attrNameLst>
                                          <p:attrName>style.visibility</p:attrName>
                                        </p:attrNameLst>
                                      </p:cBhvr>
                                      <p:to>
                                        <p:strVal val="visible"/>
                                      </p:to>
                                    </p:set>
                                    <p:anim calcmode="lin" valueType="num">
                                      <p:cBhvr additive="base">
                                        <p:cTn id="19" dur="500" fill="hold"/>
                                        <p:tgtEl>
                                          <p:spTgt spid="634924"/>
                                        </p:tgtEl>
                                        <p:attrNameLst>
                                          <p:attrName>ppt_x</p:attrName>
                                        </p:attrNameLst>
                                      </p:cBhvr>
                                      <p:tavLst>
                                        <p:tav tm="0">
                                          <p:val>
                                            <p:strVal val="1+#ppt_w/2"/>
                                          </p:val>
                                        </p:tav>
                                        <p:tav tm="100000">
                                          <p:val>
                                            <p:strVal val="#ppt_x"/>
                                          </p:val>
                                        </p:tav>
                                      </p:tavLst>
                                    </p:anim>
                                    <p:anim calcmode="lin" valueType="num">
                                      <p:cBhvr additive="base">
                                        <p:cTn id="20" dur="500" fill="hold"/>
                                        <p:tgtEl>
                                          <p:spTgt spid="634924"/>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4923"/>
                                        </p:tgtEl>
                                        <p:attrNameLst>
                                          <p:attrName>style.visibility</p:attrName>
                                        </p:attrNameLst>
                                      </p:cBhvr>
                                      <p:to>
                                        <p:strVal val="visible"/>
                                      </p:to>
                                    </p:set>
                                    <p:anim calcmode="lin" valueType="num">
                                      <p:cBhvr additive="base">
                                        <p:cTn id="23" dur="500" fill="hold"/>
                                        <p:tgtEl>
                                          <p:spTgt spid="634923"/>
                                        </p:tgtEl>
                                        <p:attrNameLst>
                                          <p:attrName>ppt_x</p:attrName>
                                        </p:attrNameLst>
                                      </p:cBhvr>
                                      <p:tavLst>
                                        <p:tav tm="0">
                                          <p:val>
                                            <p:strVal val="#ppt_x"/>
                                          </p:val>
                                        </p:tav>
                                        <p:tav tm="100000">
                                          <p:val>
                                            <p:strVal val="#ppt_x"/>
                                          </p:val>
                                        </p:tav>
                                      </p:tavLst>
                                    </p:anim>
                                    <p:anim calcmode="lin" valueType="num">
                                      <p:cBhvr additive="base">
                                        <p:cTn id="24" dur="500" fill="hold"/>
                                        <p:tgtEl>
                                          <p:spTgt spid="6349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4926"/>
                                        </p:tgtEl>
                                        <p:attrNameLst>
                                          <p:attrName>style.visibility</p:attrName>
                                        </p:attrNameLst>
                                      </p:cBhvr>
                                      <p:to>
                                        <p:strVal val="visible"/>
                                      </p:to>
                                    </p:set>
                                    <p:anim calcmode="lin" valueType="num">
                                      <p:cBhvr additive="base">
                                        <p:cTn id="27" dur="500" fill="hold"/>
                                        <p:tgtEl>
                                          <p:spTgt spid="634926"/>
                                        </p:tgtEl>
                                        <p:attrNameLst>
                                          <p:attrName>ppt_x</p:attrName>
                                        </p:attrNameLst>
                                      </p:cBhvr>
                                      <p:tavLst>
                                        <p:tav tm="0">
                                          <p:val>
                                            <p:strVal val="#ppt_x"/>
                                          </p:val>
                                        </p:tav>
                                        <p:tav tm="100000">
                                          <p:val>
                                            <p:strVal val="#ppt_x"/>
                                          </p:val>
                                        </p:tav>
                                      </p:tavLst>
                                    </p:anim>
                                    <p:anim calcmode="lin" valueType="num">
                                      <p:cBhvr additive="base">
                                        <p:cTn id="28" dur="500" fill="hold"/>
                                        <p:tgtEl>
                                          <p:spTgt spid="634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1" grpId="0" animBg="1"/>
      <p:bldP spid="634923" grpId="0" animBg="1"/>
      <p:bldP spid="634924" grpId="0" animBg="1"/>
      <p:bldP spid="634925" grpId="0"/>
      <p:bldP spid="634926" grpId="0"/>
      <p:bldP spid="6349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Grp="1" noChangeArrowheads="1"/>
          </p:cNvSpPr>
          <p:nvPr>
            <p:ph type="body" idx="4294967295"/>
          </p:nvPr>
        </p:nvSpPr>
        <p:spPr>
          <a:xfrm>
            <a:off x="600075" y="1195388"/>
            <a:ext cx="10448925" cy="3052762"/>
          </a:xfrm>
          <a:noFill/>
        </p:spPr>
        <p:txBody>
          <a:bodyPr/>
          <a:lstStyle/>
          <a:p>
            <a:pPr marL="342900" indent="-342900" eaLnBrk="1" hangingPunct="1"/>
            <a:r>
              <a:rPr lang="en-US" smtClean="0"/>
              <a:t>Adaptation aux environnement</a:t>
            </a:r>
            <a:endParaRPr lang="en-US" b="1" smtClean="0"/>
          </a:p>
          <a:p>
            <a:pPr lvl="2" eaLnBrk="1" hangingPunct="1">
              <a:lnSpc>
                <a:spcPct val="120000"/>
              </a:lnSpc>
            </a:pPr>
            <a:r>
              <a:rPr lang="en-US" b="1" smtClean="0"/>
              <a:t>Une forte évolution ces dernières années</a:t>
            </a:r>
          </a:p>
          <a:p>
            <a:pPr lvl="3" eaLnBrk="1" hangingPunct="1">
              <a:lnSpc>
                <a:spcPct val="120000"/>
              </a:lnSpc>
            </a:pPr>
            <a:r>
              <a:rPr lang="en-US" b="1" smtClean="0"/>
              <a:t>A la maison</a:t>
            </a:r>
          </a:p>
          <a:p>
            <a:pPr lvl="3" eaLnBrk="1" hangingPunct="1">
              <a:lnSpc>
                <a:spcPct val="120000"/>
              </a:lnSpc>
            </a:pPr>
            <a:r>
              <a:rPr lang="en-US" b="1" smtClean="0"/>
              <a:t>Au travail</a:t>
            </a:r>
          </a:p>
          <a:p>
            <a:pPr lvl="3" eaLnBrk="1" hangingPunct="1">
              <a:lnSpc>
                <a:spcPct val="120000"/>
              </a:lnSpc>
            </a:pPr>
            <a:r>
              <a:rPr lang="en-US" b="1" smtClean="0"/>
              <a:t>Dans les transports en commun</a:t>
            </a:r>
          </a:p>
          <a:p>
            <a:pPr lvl="3" eaLnBrk="1" hangingPunct="1">
              <a:lnSpc>
                <a:spcPct val="120000"/>
              </a:lnSpc>
            </a:pPr>
            <a:r>
              <a:rPr lang="en-US" b="1" smtClean="0"/>
              <a:t>Dans la rue</a:t>
            </a:r>
          </a:p>
          <a:p>
            <a:pPr lvl="3" eaLnBrk="1" hangingPunct="1">
              <a:lnSpc>
                <a:spcPct val="120000"/>
              </a:lnSpc>
            </a:pPr>
            <a:r>
              <a:rPr lang="en-US" b="1" smtClean="0"/>
              <a:t>Dans les batiments publics ou privés</a:t>
            </a:r>
          </a:p>
        </p:txBody>
      </p:sp>
      <p:sp>
        <p:nvSpPr>
          <p:cNvPr id="27651"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7652" name="Picture 8" descr="http://t1.gstatic.com/images?q=tbn:ANd9GcQLaYMyqBtE28Kje1skKt7AV_nc4rqVaDVesFHw2lN1qRAf2gNgfg"/>
          <p:cNvPicPr>
            <a:picLocks noChangeAspect="1" noChangeArrowheads="1"/>
          </p:cNvPicPr>
          <p:nvPr/>
        </p:nvPicPr>
        <p:blipFill>
          <a:blip r:embed="rId2" cstate="print"/>
          <a:srcRect/>
          <a:stretch>
            <a:fillRect/>
          </a:stretch>
        </p:blipFill>
        <p:spPr bwMode="auto">
          <a:xfrm>
            <a:off x="528638" y="4821238"/>
            <a:ext cx="2495550" cy="1838325"/>
          </a:xfrm>
          <a:prstGeom prst="rect">
            <a:avLst/>
          </a:prstGeom>
          <a:noFill/>
          <a:ln w="9525">
            <a:noFill/>
            <a:miter lim="800000"/>
            <a:headEnd/>
            <a:tailEnd/>
          </a:ln>
        </p:spPr>
      </p:pic>
      <p:pic>
        <p:nvPicPr>
          <p:cNvPr id="27653" name="Picture 10" descr="http://hors-sol.herbesfolles.org/wp-content/uploads/arton470-36e2c.jpg"/>
          <p:cNvPicPr>
            <a:picLocks noChangeAspect="1" noChangeArrowheads="1"/>
          </p:cNvPicPr>
          <p:nvPr/>
        </p:nvPicPr>
        <p:blipFill>
          <a:blip r:embed="rId3" cstate="print"/>
          <a:srcRect/>
          <a:stretch>
            <a:fillRect/>
          </a:stretch>
        </p:blipFill>
        <p:spPr bwMode="auto">
          <a:xfrm>
            <a:off x="1082675" y="6210300"/>
            <a:ext cx="654050" cy="800100"/>
          </a:xfrm>
          <a:prstGeom prst="rect">
            <a:avLst/>
          </a:prstGeom>
          <a:noFill/>
          <a:ln w="9525">
            <a:noFill/>
            <a:miter lim="800000"/>
            <a:headEnd/>
            <a:tailEnd/>
          </a:ln>
        </p:spPr>
      </p:pic>
      <p:pic>
        <p:nvPicPr>
          <p:cNvPr id="27654" name="Picture 12" descr="http://t0.gstatic.com/images?q=tbn:ANd9GcRnQif9IYRsXoYE54oi9I_MIErCf9eCxXBvm5U2W5CNmjGN5-TO"/>
          <p:cNvPicPr>
            <a:picLocks noChangeAspect="1" noChangeArrowheads="1"/>
          </p:cNvPicPr>
          <p:nvPr/>
        </p:nvPicPr>
        <p:blipFill>
          <a:blip r:embed="rId4" cstate="print"/>
          <a:srcRect/>
          <a:stretch>
            <a:fillRect/>
          </a:stretch>
        </p:blipFill>
        <p:spPr bwMode="auto">
          <a:xfrm>
            <a:off x="5062538" y="4881563"/>
            <a:ext cx="971550" cy="1914525"/>
          </a:xfrm>
          <a:prstGeom prst="rect">
            <a:avLst/>
          </a:prstGeom>
          <a:noFill/>
          <a:ln w="9525">
            <a:noFill/>
            <a:miter lim="800000"/>
            <a:headEnd/>
            <a:tailEnd/>
          </a:ln>
        </p:spPr>
      </p:pic>
      <p:pic>
        <p:nvPicPr>
          <p:cNvPr id="27655" name="Picture 14" descr="http://cache.marriott.com/propertyimages/d/denap/phototour/denap_phototour48.jpg?Log=1"/>
          <p:cNvPicPr>
            <a:picLocks noChangeAspect="1" noChangeArrowheads="1"/>
          </p:cNvPicPr>
          <p:nvPr/>
        </p:nvPicPr>
        <p:blipFill>
          <a:blip r:embed="rId5" cstate="print"/>
          <a:srcRect/>
          <a:stretch>
            <a:fillRect/>
          </a:stretch>
        </p:blipFill>
        <p:spPr bwMode="auto">
          <a:xfrm>
            <a:off x="6257925" y="4933950"/>
            <a:ext cx="2470150" cy="1712913"/>
          </a:xfrm>
          <a:prstGeom prst="rect">
            <a:avLst/>
          </a:prstGeom>
          <a:noFill/>
          <a:ln w="9525">
            <a:noFill/>
            <a:miter lim="800000"/>
            <a:headEnd/>
            <a:tailEnd/>
          </a:ln>
        </p:spPr>
      </p:pic>
      <p:pic>
        <p:nvPicPr>
          <p:cNvPr id="27656" name="Picture 16" descr="http://t0.gstatic.com/images?q=tbn:ANd9GcTybx-my_v9eVlkNrxCoAix4e-0vriMYZ3HbM225d47mlZhg0I8"/>
          <p:cNvPicPr>
            <a:picLocks noChangeAspect="1" noChangeArrowheads="1"/>
          </p:cNvPicPr>
          <p:nvPr/>
        </p:nvPicPr>
        <p:blipFill>
          <a:blip r:embed="rId6" cstate="print"/>
          <a:srcRect/>
          <a:stretch>
            <a:fillRect/>
          </a:stretch>
        </p:blipFill>
        <p:spPr bwMode="auto">
          <a:xfrm>
            <a:off x="8081963" y="574675"/>
            <a:ext cx="2476500" cy="1847850"/>
          </a:xfrm>
          <a:prstGeom prst="rect">
            <a:avLst/>
          </a:prstGeom>
          <a:noFill/>
          <a:ln w="9525">
            <a:noFill/>
            <a:miter lim="800000"/>
            <a:headEnd/>
            <a:tailEnd/>
          </a:ln>
        </p:spPr>
      </p:pic>
      <p:pic>
        <p:nvPicPr>
          <p:cNvPr id="27657" name="Picture 18" descr="http://t0.gstatic.com/images?q=tbn:ANd9GcRrTYmobLtuaIbIIlwXdqouANziU0SubFOGzcidiwQd2wxSggu5"/>
          <p:cNvPicPr>
            <a:picLocks noChangeAspect="1" noChangeArrowheads="1"/>
          </p:cNvPicPr>
          <p:nvPr/>
        </p:nvPicPr>
        <p:blipFill>
          <a:blip r:embed="rId7" cstate="print"/>
          <a:srcRect/>
          <a:stretch>
            <a:fillRect/>
          </a:stretch>
        </p:blipFill>
        <p:spPr bwMode="auto">
          <a:xfrm>
            <a:off x="8491538" y="2536825"/>
            <a:ext cx="184785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28675" y="-111125"/>
            <a:ext cx="9391650" cy="1270000"/>
          </a:xfrm>
        </p:spPr>
        <p:txBody>
          <a:bodyPr/>
          <a:lstStyle/>
          <a:p>
            <a:pPr eaLnBrk="1" hangingPunct="1"/>
            <a:r>
              <a:rPr lang="fr-FR" smtClean="0"/>
              <a:t>Exemple de Liste de Clients</a:t>
            </a:r>
            <a:endParaRPr lang="en-GB" smtClean="0"/>
          </a:p>
        </p:txBody>
      </p:sp>
      <p:pic>
        <p:nvPicPr>
          <p:cNvPr id="76803" name="Picture 3"/>
          <p:cNvPicPr>
            <a:picLocks noChangeAspect="1" noChangeArrowheads="1"/>
          </p:cNvPicPr>
          <p:nvPr/>
        </p:nvPicPr>
        <p:blipFill>
          <a:blip r:embed="rId3" cstate="print"/>
          <a:srcRect/>
          <a:stretch>
            <a:fillRect/>
          </a:stretch>
        </p:blipFill>
        <p:spPr bwMode="auto">
          <a:xfrm>
            <a:off x="7458075" y="3821113"/>
            <a:ext cx="3222625" cy="1973262"/>
          </a:xfrm>
          <a:prstGeom prst="rect">
            <a:avLst/>
          </a:prstGeom>
          <a:noFill/>
          <a:ln w="9525">
            <a:noFill/>
            <a:miter lim="800000"/>
            <a:headEnd/>
            <a:tailEnd/>
          </a:ln>
        </p:spPr>
      </p:pic>
      <p:sp>
        <p:nvSpPr>
          <p:cNvPr id="76804" name="Text Box 4"/>
          <p:cNvSpPr txBox="1">
            <a:spLocks noChangeArrowheads="1"/>
          </p:cNvSpPr>
          <p:nvPr/>
        </p:nvSpPr>
        <p:spPr bwMode="auto">
          <a:xfrm>
            <a:off x="200025" y="3030538"/>
            <a:ext cx="6889750" cy="3498850"/>
          </a:xfrm>
          <a:prstGeom prst="rect">
            <a:avLst/>
          </a:prstGeom>
          <a:noFill/>
          <a:ln w="9525">
            <a:solidFill>
              <a:schemeClr val="tx1"/>
            </a:solidFill>
            <a:miter lim="800000"/>
            <a:headEnd/>
            <a:tailEnd/>
          </a:ln>
        </p:spPr>
        <p:txBody>
          <a:bodyPr lIns="106674" tIns="53337" rIns="106674" bIns="53337">
            <a:spAutoFit/>
          </a:bodyPr>
          <a:lstStyle/>
          <a:p>
            <a:pPr defTabSz="1066800">
              <a:lnSpc>
                <a:spcPct val="100000"/>
              </a:lnSpc>
            </a:pPr>
            <a:r>
              <a:rPr lang="fr-FR" sz="2300" b="0">
                <a:latin typeface="Times New Roman" pitchFamily="18" charset="0"/>
              </a:rPr>
              <a:t>&lt;sunml&gt;</a:t>
            </a:r>
          </a:p>
          <a:p>
            <a:pPr defTabSz="1066800">
              <a:lnSpc>
                <a:spcPct val="100000"/>
              </a:lnSpc>
            </a:pPr>
            <a:r>
              <a:rPr lang="fr-FR" sz="2300" b="0">
                <a:latin typeface="Times New Roman" pitchFamily="18" charset="0"/>
              </a:rPr>
              <a:t>  &lt;</a:t>
            </a:r>
            <a:r>
              <a:rPr lang="fr-FR" sz="2300" b="0">
                <a:solidFill>
                  <a:srgbClr val="0033CC"/>
                </a:solidFill>
                <a:latin typeface="Times New Roman" pitchFamily="18" charset="0"/>
              </a:rPr>
              <a:t>interface</a:t>
            </a:r>
            <a:r>
              <a:rPr lang="fr-FR" sz="2300" b="0">
                <a:latin typeface="Times New Roman" pitchFamily="18" charset="0"/>
              </a:rPr>
              <a:t> id="</a:t>
            </a:r>
            <a:r>
              <a:rPr lang="fr-FR" sz="2300" b="0">
                <a:solidFill>
                  <a:srgbClr val="FF3300"/>
                </a:solidFill>
                <a:latin typeface="Times New Roman" pitchFamily="18" charset="0"/>
              </a:rPr>
              <a:t>ListeClients</a:t>
            </a:r>
            <a:r>
              <a:rPr lang="fr-FR" sz="2300" b="0">
                <a:latin typeface="Times New Roman" pitchFamily="18" charset="0"/>
              </a:rPr>
              <a:t>"&gt;</a:t>
            </a:r>
          </a:p>
          <a:p>
            <a:pPr defTabSz="1066800">
              <a:lnSpc>
                <a:spcPct val="100000"/>
              </a:lnSpc>
            </a:pPr>
            <a:r>
              <a:rPr lang="fr-FR" sz="2300" b="0">
                <a:latin typeface="Times New Roman" pitchFamily="18" charset="0"/>
              </a:rPr>
              <a:t>    &lt;structure&gt;</a:t>
            </a:r>
          </a:p>
          <a:p>
            <a:pPr defTabSz="1066800">
              <a:lnSpc>
                <a:spcPct val="100000"/>
              </a:lnSpc>
            </a:pPr>
            <a:r>
              <a:rPr lang="fr-FR" sz="2300" b="0">
                <a:latin typeface="Times New Roman" pitchFamily="18" charset="0"/>
              </a:rPr>
              <a:t>      &lt;</a:t>
            </a:r>
            <a:r>
              <a:rPr lang="fr-FR" sz="2300" b="0">
                <a:solidFill>
                  <a:srgbClr val="0033CC"/>
                </a:solidFill>
                <a:latin typeface="Times New Roman" pitchFamily="18" charset="0"/>
              </a:rPr>
              <a:t>dialog</a:t>
            </a:r>
            <a:r>
              <a:rPr lang="fr-FR" sz="2300" b="0">
                <a:latin typeface="Times New Roman" pitchFamily="18" charset="0"/>
              </a:rPr>
              <a:t> id="</a:t>
            </a:r>
            <a:r>
              <a:rPr lang="fr-FR" sz="2300" b="0">
                <a:solidFill>
                  <a:srgbClr val="FF3300"/>
                </a:solidFill>
                <a:latin typeface="Times New Roman" pitchFamily="18" charset="0"/>
              </a:rPr>
              <a:t>MainDialog</a:t>
            </a:r>
            <a:r>
              <a:rPr lang="fr-FR" sz="2300" b="0">
                <a:latin typeface="Times New Roman" pitchFamily="18" charset="0"/>
              </a:rPr>
              <a:t>" sequence="true"&gt;</a:t>
            </a:r>
          </a:p>
          <a:p>
            <a:pPr defTabSz="1066800">
              <a:lnSpc>
                <a:spcPct val="100000"/>
              </a:lnSpc>
            </a:pPr>
            <a:r>
              <a:rPr lang="fr-FR" sz="2300" b="0">
                <a:latin typeface="Times New Roman" pitchFamily="18" charset="0"/>
              </a:rPr>
              <a:t>        &lt;</a:t>
            </a:r>
            <a:r>
              <a:rPr lang="fr-FR" sz="2300" b="0">
                <a:solidFill>
                  <a:srgbClr val="0033CC"/>
                </a:solidFill>
                <a:latin typeface="Times New Roman" pitchFamily="18" charset="0"/>
              </a:rPr>
              <a:t>list</a:t>
            </a:r>
            <a:r>
              <a:rPr lang="fr-FR" sz="2300" b="0">
                <a:latin typeface="Times New Roman" pitchFamily="18" charset="0"/>
              </a:rPr>
              <a:t> id="</a:t>
            </a:r>
            <a:r>
              <a:rPr lang="fr-FR" sz="2300" b="0">
                <a:solidFill>
                  <a:srgbClr val="FF3300"/>
                </a:solidFill>
                <a:latin typeface="Times New Roman" pitchFamily="18" charset="0"/>
              </a:rPr>
              <a:t>ListeClients</a:t>
            </a:r>
            <a:r>
              <a:rPr lang="fr-FR" sz="2300" b="0">
                <a:latin typeface="Times New Roman" pitchFamily="18" charset="0"/>
              </a:rPr>
              <a:t>" reference="</a:t>
            </a:r>
            <a:r>
              <a:rPr lang="fr-FR" sz="2300" b="0">
                <a:solidFill>
                  <a:srgbClr val="FF3300"/>
                </a:solidFill>
                <a:latin typeface="Times New Roman" pitchFamily="18" charset="0"/>
              </a:rPr>
              <a:t>FicheClient</a:t>
            </a:r>
            <a:r>
              <a:rPr lang="fr-FR" sz="2300" b="0">
                <a:latin typeface="Times New Roman" pitchFamily="18" charset="0"/>
              </a:rPr>
              <a:t>"</a:t>
            </a:r>
          </a:p>
          <a:p>
            <a:pPr defTabSz="1066800">
              <a:lnSpc>
                <a:spcPct val="100000"/>
              </a:lnSpc>
            </a:pPr>
            <a:r>
              <a:rPr lang="fr-FR" sz="2300" b="0">
                <a:solidFill>
                  <a:srgbClr val="008000"/>
                </a:solidFill>
                <a:latin typeface="Times New Roman" pitchFamily="18" charset="0"/>
              </a:rPr>
              <a:t>                </a:t>
            </a:r>
            <a:r>
              <a:rPr lang="fr-FR" sz="2300" b="0">
                <a:latin typeface="Times New Roman" pitchFamily="18" charset="0"/>
              </a:rPr>
              <a:t>select=</a:t>
            </a:r>
            <a:r>
              <a:rPr lang="fr-FR" sz="2300" b="0">
                <a:solidFill>
                  <a:srgbClr val="008000"/>
                </a:solidFill>
                <a:latin typeface="Times New Roman" pitchFamily="18" charset="0"/>
              </a:rPr>
              <a:t>"Field[FieldNom]"</a:t>
            </a:r>
            <a:r>
              <a:rPr lang="fr-FR" sz="2300" b="0">
                <a:latin typeface="Times New Roman" pitchFamily="18" charset="0"/>
              </a:rPr>
              <a:t>/&gt;</a:t>
            </a:r>
            <a:endParaRPr lang="fr-FR" sz="2300" b="0">
              <a:solidFill>
                <a:srgbClr val="FF0066"/>
              </a:solidFill>
              <a:latin typeface="Times New Roman" pitchFamily="18" charset="0"/>
            </a:endParaRPr>
          </a:p>
          <a:p>
            <a:pPr defTabSz="1066800">
              <a:lnSpc>
                <a:spcPct val="100000"/>
              </a:lnSpc>
            </a:pPr>
            <a:r>
              <a:rPr lang="fr-FR" sz="2300" b="0">
                <a:latin typeface="Times New Roman" pitchFamily="18" charset="0"/>
              </a:rPr>
              <a:t>      &lt;/list&gt;</a:t>
            </a:r>
          </a:p>
          <a:p>
            <a:pPr defTabSz="1066800">
              <a:lnSpc>
                <a:spcPct val="100000"/>
              </a:lnSpc>
            </a:pPr>
            <a:r>
              <a:rPr lang="fr-FR" sz="2300" b="0">
                <a:latin typeface="Times New Roman" pitchFamily="18" charset="0"/>
              </a:rPr>
              <a:t>    &lt;/structure&gt;</a:t>
            </a:r>
          </a:p>
          <a:p>
            <a:pPr defTabSz="1066800">
              <a:lnSpc>
                <a:spcPct val="100000"/>
              </a:lnSpc>
            </a:pPr>
            <a:r>
              <a:rPr lang="fr-FR" sz="2300" b="0">
                <a:latin typeface="Times New Roman" pitchFamily="18" charset="0"/>
              </a:rPr>
              <a:t>  &lt;/interface&gt;</a:t>
            </a:r>
          </a:p>
          <a:p>
            <a:pPr defTabSz="1066800">
              <a:lnSpc>
                <a:spcPct val="100000"/>
              </a:lnSpc>
            </a:pPr>
            <a:r>
              <a:rPr lang="fr-FR" sz="2300" b="0">
                <a:latin typeface="Times New Roman" pitchFamily="18" charset="0"/>
              </a:rPr>
              <a:t>&lt;/sunml&gt;</a:t>
            </a:r>
          </a:p>
        </p:txBody>
      </p:sp>
      <p:sp>
        <p:nvSpPr>
          <p:cNvPr id="76805" name="Text Box 5"/>
          <p:cNvSpPr txBox="1">
            <a:spLocks noChangeArrowheads="1"/>
          </p:cNvSpPr>
          <p:nvPr/>
        </p:nvSpPr>
        <p:spPr bwMode="auto">
          <a:xfrm>
            <a:off x="92075" y="2697163"/>
            <a:ext cx="4235450" cy="40798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100" b="0">
                <a:solidFill>
                  <a:srgbClr val="FF3300"/>
                </a:solidFill>
                <a:latin typeface="Times New Roman" pitchFamily="18" charset="0"/>
              </a:rPr>
              <a:t>Fichier SUNML </a:t>
            </a:r>
            <a:r>
              <a:rPr lang="fr-FR" sz="2100" b="0">
                <a:solidFill>
                  <a:srgbClr val="0033CC"/>
                </a:solidFill>
                <a:latin typeface="Times New Roman" pitchFamily="18" charset="0"/>
              </a:rPr>
              <a:t>(spécification)</a:t>
            </a:r>
          </a:p>
        </p:txBody>
      </p:sp>
      <p:sp>
        <p:nvSpPr>
          <p:cNvPr id="76806" name="Text Box 6"/>
          <p:cNvSpPr txBox="1">
            <a:spLocks noChangeArrowheads="1"/>
          </p:cNvSpPr>
          <p:nvPr/>
        </p:nvSpPr>
        <p:spPr bwMode="auto">
          <a:xfrm>
            <a:off x="7734300" y="3397250"/>
            <a:ext cx="2309813"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Exemple en Swing</a:t>
            </a:r>
          </a:p>
        </p:txBody>
      </p:sp>
      <p:sp>
        <p:nvSpPr>
          <p:cNvPr id="76807" name="Text Box 7"/>
          <p:cNvSpPr txBox="1">
            <a:spLocks noChangeArrowheads="1"/>
          </p:cNvSpPr>
          <p:nvPr/>
        </p:nvSpPr>
        <p:spPr bwMode="auto">
          <a:xfrm>
            <a:off x="46038" y="1208088"/>
            <a:ext cx="11001375" cy="4413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300" b="0">
                <a:latin typeface="Times New Roman" pitchFamily="18" charset="0"/>
              </a:rPr>
              <a:t>Composition Représentant – Client (1-n) : Liste de clients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111125"/>
            <a:ext cx="11049000" cy="1270000"/>
          </a:xfrm>
        </p:spPr>
        <p:txBody>
          <a:bodyPr/>
          <a:lstStyle/>
          <a:p>
            <a:pPr eaLnBrk="1" hangingPunct="1"/>
            <a:r>
              <a:rPr lang="fr-FR" smtClean="0"/>
              <a:t>De l’IHM abstraite vers l’IHM concrète</a:t>
            </a:r>
            <a:endParaRPr lang="en-GB" smtClean="0"/>
          </a:p>
        </p:txBody>
      </p:sp>
      <p:sp>
        <p:nvSpPr>
          <p:cNvPr id="77827" name="Text Box 3"/>
          <p:cNvSpPr txBox="1">
            <a:spLocks noChangeArrowheads="1"/>
          </p:cNvSpPr>
          <p:nvPr/>
        </p:nvSpPr>
        <p:spPr bwMode="auto">
          <a:xfrm>
            <a:off x="47625" y="1433513"/>
            <a:ext cx="11001375" cy="17240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800" b="0">
                <a:latin typeface="Times New Roman" pitchFamily="18" charset="0"/>
              </a:rPr>
              <a:t>Séparation du composant d’IHM du composant métier</a:t>
            </a:r>
          </a:p>
          <a:p>
            <a:pPr defTabSz="1066800">
              <a:lnSpc>
                <a:spcPct val="100000"/>
              </a:lnSpc>
            </a:pPr>
            <a:r>
              <a:rPr lang="fr-FR" sz="2800" b="0">
                <a:latin typeface="Times New Roman" pitchFamily="18" charset="0"/>
              </a:rPr>
              <a:t>Expression des communications possibles entre ces composants avec ISL</a:t>
            </a:r>
          </a:p>
          <a:p>
            <a:pPr defTabSz="1066800">
              <a:lnSpc>
                <a:spcPct val="100000"/>
              </a:lnSpc>
            </a:pPr>
            <a:r>
              <a:rPr lang="fr-FR" sz="2800" b="0">
                <a:latin typeface="Times New Roman" pitchFamily="18" charset="0"/>
              </a:rPr>
              <a:t>Adaptation des composants suivant le contexte d’exécution</a:t>
            </a:r>
          </a:p>
        </p:txBody>
      </p:sp>
      <p:sp>
        <p:nvSpPr>
          <p:cNvPr id="77828" name="AutoShape 4"/>
          <p:cNvSpPr>
            <a:spLocks noChangeArrowheads="1"/>
          </p:cNvSpPr>
          <p:nvPr/>
        </p:nvSpPr>
        <p:spPr bwMode="auto">
          <a:xfrm>
            <a:off x="1123950" y="5249863"/>
            <a:ext cx="1657350" cy="592137"/>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en-GB" sz="2100" b="0">
                <a:solidFill>
                  <a:schemeClr val="accent2"/>
                </a:solidFill>
                <a:latin typeface="Times" pitchFamily="18" charset="0"/>
              </a:rPr>
              <a:t>durand</a:t>
            </a:r>
            <a:endParaRPr lang="fr-FR" sz="1600" b="0">
              <a:solidFill>
                <a:schemeClr val="accent2"/>
              </a:solidFill>
              <a:latin typeface="Times" pitchFamily="18" charset="0"/>
            </a:endParaRPr>
          </a:p>
        </p:txBody>
      </p:sp>
      <p:sp>
        <p:nvSpPr>
          <p:cNvPr id="77829" name="AutoShape 5"/>
          <p:cNvSpPr>
            <a:spLocks noChangeArrowheads="1"/>
          </p:cNvSpPr>
          <p:nvPr/>
        </p:nvSpPr>
        <p:spPr bwMode="auto">
          <a:xfrm>
            <a:off x="4757738" y="4129088"/>
            <a:ext cx="1651000" cy="584200"/>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solidFill>
                  <a:schemeClr val="accent2"/>
                </a:solidFill>
                <a:latin typeface="Times New Roman" pitchFamily="18" charset="0"/>
              </a:rPr>
              <a:t>FicheClient</a:t>
            </a:r>
            <a:endParaRPr lang="fr-FR" sz="2800" b="0">
              <a:solidFill>
                <a:schemeClr val="accent2"/>
              </a:solidFill>
              <a:latin typeface="Times New Roman" pitchFamily="18" charset="0"/>
            </a:endParaRPr>
          </a:p>
        </p:txBody>
      </p:sp>
      <p:sp>
        <p:nvSpPr>
          <p:cNvPr id="77830" name="Text Box 6"/>
          <p:cNvSpPr txBox="1">
            <a:spLocks noChangeArrowheads="1"/>
          </p:cNvSpPr>
          <p:nvPr/>
        </p:nvSpPr>
        <p:spPr bwMode="auto">
          <a:xfrm>
            <a:off x="8240713" y="5889625"/>
            <a:ext cx="1765300"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concrète</a:t>
            </a:r>
            <a:endParaRPr lang="fr-FR" sz="2100" b="0">
              <a:solidFill>
                <a:srgbClr val="0033CC"/>
              </a:solidFill>
              <a:latin typeface="Times New Roman" pitchFamily="18" charset="0"/>
            </a:endParaRPr>
          </a:p>
        </p:txBody>
      </p:sp>
      <p:sp>
        <p:nvSpPr>
          <p:cNvPr id="77831" name="Text Box 7"/>
          <p:cNvSpPr txBox="1">
            <a:spLocks noChangeArrowheads="1"/>
          </p:cNvSpPr>
          <p:nvPr/>
        </p:nvSpPr>
        <p:spPr bwMode="auto">
          <a:xfrm>
            <a:off x="4697413" y="4768850"/>
            <a:ext cx="1765300"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abstraite</a:t>
            </a:r>
            <a:endParaRPr lang="fr-FR" sz="2100" b="0">
              <a:solidFill>
                <a:srgbClr val="0033CC"/>
              </a:solidFill>
              <a:latin typeface="Times New Roman" pitchFamily="18" charset="0"/>
            </a:endParaRPr>
          </a:p>
        </p:txBody>
      </p:sp>
      <p:sp>
        <p:nvSpPr>
          <p:cNvPr id="77832" name="Text Box 8"/>
          <p:cNvSpPr txBox="1">
            <a:spLocks noChangeArrowheads="1"/>
          </p:cNvSpPr>
          <p:nvPr/>
        </p:nvSpPr>
        <p:spPr bwMode="auto">
          <a:xfrm>
            <a:off x="782638" y="5889625"/>
            <a:ext cx="2255837"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Composant métier</a:t>
            </a:r>
            <a:endParaRPr lang="fr-FR" sz="2100" b="0">
              <a:solidFill>
                <a:srgbClr val="0033CC"/>
              </a:solidFill>
              <a:latin typeface="Times New Roman" pitchFamily="18" charset="0"/>
            </a:endParaRPr>
          </a:p>
        </p:txBody>
      </p:sp>
      <p:sp>
        <p:nvSpPr>
          <p:cNvPr id="77833" name="AutoShape 9"/>
          <p:cNvSpPr>
            <a:spLocks noChangeArrowheads="1"/>
          </p:cNvSpPr>
          <p:nvPr/>
        </p:nvSpPr>
        <p:spPr bwMode="auto">
          <a:xfrm>
            <a:off x="8266113" y="5249863"/>
            <a:ext cx="1651000" cy="58261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solidFill>
                  <a:schemeClr val="accent2"/>
                </a:solidFill>
                <a:latin typeface="Times New Roman" pitchFamily="18" charset="0"/>
              </a:rPr>
              <a:t>JFrame1</a:t>
            </a:r>
            <a:endParaRPr lang="fr-FR" sz="2800" b="0">
              <a:solidFill>
                <a:schemeClr val="accent2"/>
              </a:solidFill>
              <a:latin typeface="Times New Roman" pitchFamily="18" charset="0"/>
            </a:endParaRPr>
          </a:p>
        </p:txBody>
      </p:sp>
      <p:sp>
        <p:nvSpPr>
          <p:cNvPr id="77834" name="Line 10"/>
          <p:cNvSpPr>
            <a:spLocks noChangeShapeType="1"/>
          </p:cNvSpPr>
          <p:nvPr/>
        </p:nvSpPr>
        <p:spPr bwMode="auto">
          <a:xfrm flipV="1">
            <a:off x="2871788" y="4448175"/>
            <a:ext cx="1825625" cy="879475"/>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7835" name="Line 11"/>
          <p:cNvSpPr>
            <a:spLocks noChangeShapeType="1"/>
          </p:cNvSpPr>
          <p:nvPr/>
        </p:nvSpPr>
        <p:spPr bwMode="auto">
          <a:xfrm>
            <a:off x="6438900" y="4456113"/>
            <a:ext cx="1912938" cy="800100"/>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7836" name="Line 12"/>
          <p:cNvSpPr>
            <a:spLocks noChangeShapeType="1"/>
          </p:cNvSpPr>
          <p:nvPr/>
        </p:nvSpPr>
        <p:spPr bwMode="auto">
          <a:xfrm>
            <a:off x="2957513" y="5656263"/>
            <a:ext cx="5221287" cy="0"/>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7837" name="AutoShape 13"/>
          <p:cNvSpPr>
            <a:spLocks noChangeArrowheads="1"/>
          </p:cNvSpPr>
          <p:nvPr/>
        </p:nvSpPr>
        <p:spPr bwMode="auto">
          <a:xfrm>
            <a:off x="311150" y="2963863"/>
            <a:ext cx="4841875" cy="708025"/>
          </a:xfrm>
          <a:prstGeom prst="roundRect">
            <a:avLst>
              <a:gd name="adj" fmla="val 106"/>
            </a:avLst>
          </a:prstGeom>
          <a:solidFill>
            <a:srgbClr val="FFFFCC"/>
          </a:solidFill>
          <a:ln w="9525">
            <a:solidFill>
              <a:srgbClr val="000000"/>
            </a:solidFill>
            <a:round/>
            <a:headEnd/>
            <a:tailEnd/>
          </a:ln>
        </p:spPr>
        <p:txBody>
          <a:bodyPr wrap="none" anchor="ctr"/>
          <a:lstStyle/>
          <a:p>
            <a:endParaRPr lang="fr-FR"/>
          </a:p>
        </p:txBody>
      </p:sp>
      <p:sp>
        <p:nvSpPr>
          <p:cNvPr id="77838" name="Text Box 14"/>
          <p:cNvSpPr txBox="1">
            <a:spLocks noChangeArrowheads="1"/>
          </p:cNvSpPr>
          <p:nvPr/>
        </p:nvSpPr>
        <p:spPr bwMode="auto">
          <a:xfrm>
            <a:off x="504825" y="3214688"/>
            <a:ext cx="1023938" cy="231775"/>
          </a:xfrm>
          <a:prstGeom prst="rect">
            <a:avLst/>
          </a:prstGeom>
          <a:noFill/>
          <a:ln w="9525">
            <a:noFill/>
            <a:miter lim="800000"/>
            <a:headEnd/>
            <a:tailEnd/>
          </a:ln>
        </p:spPr>
        <p:txBody>
          <a:bodyPr lIns="0" tIns="0" rIns="0" bIns="0">
            <a:spAutoFit/>
          </a:bodyPr>
          <a:lstStyle/>
          <a:p>
            <a:pPr defTabSz="1066800" eaLnBrk="1">
              <a:lnSpc>
                <a:spcPct val="95000"/>
              </a:lnSpc>
              <a:buClr>
                <a:srgbClr val="000000"/>
              </a:buClr>
              <a:buSzPct val="45000"/>
              <a:buFont typeface="StarSymbol"/>
              <a:buNone/>
              <a:tabLst>
                <a:tab pos="844550" algn="l"/>
              </a:tabLst>
            </a:pPr>
            <a:r>
              <a:rPr lang="en-GB" sz="1600" b="0">
                <a:solidFill>
                  <a:schemeClr val="accent2"/>
                </a:solidFill>
                <a:latin typeface="Times" pitchFamily="18" charset="0"/>
              </a:rPr>
              <a:t>Légende</a:t>
            </a:r>
            <a:endParaRPr lang="en-GB" sz="2100" b="0">
              <a:solidFill>
                <a:schemeClr val="accent2"/>
              </a:solidFill>
              <a:latin typeface="Times" pitchFamily="18" charset="0"/>
            </a:endParaRPr>
          </a:p>
        </p:txBody>
      </p:sp>
      <p:sp>
        <p:nvSpPr>
          <p:cNvPr id="77839" name="AutoShape 15"/>
          <p:cNvSpPr>
            <a:spLocks noChangeArrowheads="1"/>
          </p:cNvSpPr>
          <p:nvPr/>
        </p:nvSpPr>
        <p:spPr bwMode="auto">
          <a:xfrm>
            <a:off x="2814638" y="3027363"/>
            <a:ext cx="828675" cy="254000"/>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en-GB" sz="1600" b="0">
                <a:solidFill>
                  <a:schemeClr val="accent2"/>
                </a:solidFill>
                <a:latin typeface="Times" pitchFamily="18" charset="0"/>
              </a:rPr>
              <a:t>Instance</a:t>
            </a:r>
            <a:endParaRPr lang="fr-FR" sz="1600" b="0">
              <a:solidFill>
                <a:schemeClr val="accent2"/>
              </a:solidFill>
              <a:latin typeface="Times" pitchFamily="18" charset="0"/>
            </a:endParaRPr>
          </a:p>
        </p:txBody>
      </p:sp>
      <p:sp>
        <p:nvSpPr>
          <p:cNvPr id="77840" name="AutoShape 16"/>
          <p:cNvSpPr>
            <a:spLocks noChangeArrowheads="1"/>
          </p:cNvSpPr>
          <p:nvPr/>
        </p:nvSpPr>
        <p:spPr bwMode="auto">
          <a:xfrm>
            <a:off x="3695700" y="4795838"/>
            <a:ext cx="171450" cy="158750"/>
          </a:xfrm>
          <a:prstGeom prst="roundRect">
            <a:avLst>
              <a:gd name="adj" fmla="val 1134"/>
            </a:avLst>
          </a:prstGeom>
          <a:solidFill>
            <a:srgbClr val="FF0000"/>
          </a:solidFill>
          <a:ln w="9525">
            <a:solidFill>
              <a:srgbClr val="000000"/>
            </a:solidFill>
            <a:round/>
            <a:headEnd/>
            <a:tailEnd/>
          </a:ln>
        </p:spPr>
        <p:txBody>
          <a:bodyPr wrap="none" anchor="ctr"/>
          <a:lstStyle/>
          <a:p>
            <a:endParaRPr lang="fr-FR"/>
          </a:p>
        </p:txBody>
      </p:sp>
      <p:sp>
        <p:nvSpPr>
          <p:cNvPr id="77841" name="AutoShape 17"/>
          <p:cNvSpPr>
            <a:spLocks noChangeArrowheads="1"/>
          </p:cNvSpPr>
          <p:nvPr/>
        </p:nvSpPr>
        <p:spPr bwMode="auto">
          <a:xfrm>
            <a:off x="5353050" y="5570538"/>
            <a:ext cx="171450" cy="158750"/>
          </a:xfrm>
          <a:prstGeom prst="roundRect">
            <a:avLst>
              <a:gd name="adj" fmla="val 1134"/>
            </a:avLst>
          </a:prstGeom>
          <a:solidFill>
            <a:schemeClr val="folHlink"/>
          </a:solidFill>
          <a:ln w="9525">
            <a:solidFill>
              <a:srgbClr val="000000"/>
            </a:solidFill>
            <a:round/>
            <a:headEnd/>
            <a:tailEnd/>
          </a:ln>
        </p:spPr>
        <p:txBody>
          <a:bodyPr wrap="none" anchor="ctr"/>
          <a:lstStyle/>
          <a:p>
            <a:endParaRPr lang="fr-FR"/>
          </a:p>
        </p:txBody>
      </p:sp>
      <p:sp>
        <p:nvSpPr>
          <p:cNvPr id="77842" name="AutoShape 18"/>
          <p:cNvSpPr>
            <a:spLocks noChangeArrowheads="1"/>
          </p:cNvSpPr>
          <p:nvPr/>
        </p:nvSpPr>
        <p:spPr bwMode="auto">
          <a:xfrm>
            <a:off x="7267575" y="4768850"/>
            <a:ext cx="171450" cy="158750"/>
          </a:xfrm>
          <a:prstGeom prst="roundRect">
            <a:avLst>
              <a:gd name="adj" fmla="val 1134"/>
            </a:avLst>
          </a:prstGeom>
          <a:solidFill>
            <a:schemeClr val="folHlink"/>
          </a:solidFill>
          <a:ln w="9525">
            <a:solidFill>
              <a:srgbClr val="000000"/>
            </a:solidFill>
            <a:round/>
            <a:headEnd/>
            <a:tailEnd/>
          </a:ln>
        </p:spPr>
        <p:txBody>
          <a:bodyPr wrap="none" anchor="ctr"/>
          <a:lstStyle/>
          <a:p>
            <a:endParaRPr lang="fr-FR"/>
          </a:p>
        </p:txBody>
      </p:sp>
      <p:sp>
        <p:nvSpPr>
          <p:cNvPr id="77843" name="AutoShape 19"/>
          <p:cNvSpPr>
            <a:spLocks noChangeArrowheads="1"/>
          </p:cNvSpPr>
          <p:nvPr/>
        </p:nvSpPr>
        <p:spPr bwMode="auto">
          <a:xfrm>
            <a:off x="2819400" y="3394075"/>
            <a:ext cx="171450" cy="158750"/>
          </a:xfrm>
          <a:prstGeom prst="roundRect">
            <a:avLst>
              <a:gd name="adj" fmla="val 1134"/>
            </a:avLst>
          </a:prstGeom>
          <a:solidFill>
            <a:srgbClr val="FF0000"/>
          </a:solidFill>
          <a:ln w="9525">
            <a:solidFill>
              <a:srgbClr val="000000"/>
            </a:solidFill>
            <a:round/>
            <a:headEnd/>
            <a:tailEnd/>
          </a:ln>
        </p:spPr>
        <p:txBody>
          <a:bodyPr wrap="none" anchor="ctr"/>
          <a:lstStyle/>
          <a:p>
            <a:endParaRPr lang="fr-FR"/>
          </a:p>
        </p:txBody>
      </p:sp>
      <p:sp>
        <p:nvSpPr>
          <p:cNvPr id="77844" name="Text Box 20"/>
          <p:cNvSpPr txBox="1">
            <a:spLocks noChangeArrowheads="1"/>
          </p:cNvSpPr>
          <p:nvPr/>
        </p:nvSpPr>
        <p:spPr bwMode="auto">
          <a:xfrm>
            <a:off x="2965450" y="3303588"/>
            <a:ext cx="1085850" cy="352425"/>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1600" b="0">
                <a:solidFill>
                  <a:schemeClr val="accent2"/>
                </a:solidFill>
                <a:latin typeface="Times New Roman" pitchFamily="18" charset="0"/>
              </a:rPr>
              <a:t>interaction</a:t>
            </a:r>
          </a:p>
        </p:txBody>
      </p:sp>
      <p:sp>
        <p:nvSpPr>
          <p:cNvPr id="697366" name="Text Box 22"/>
          <p:cNvSpPr txBox="1">
            <a:spLocks noChangeArrowheads="1"/>
          </p:cNvSpPr>
          <p:nvPr/>
        </p:nvSpPr>
        <p:spPr bwMode="auto">
          <a:xfrm>
            <a:off x="2146300" y="4265613"/>
            <a:ext cx="1687513" cy="43973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300">
                <a:solidFill>
                  <a:srgbClr val="FF0000"/>
                </a:solidFill>
                <a:latin typeface="Times New Roman" pitchFamily="18" charset="0"/>
              </a:rPr>
              <a:t>Controleur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7366"/>
                                        </p:tgtEl>
                                        <p:attrNameLst>
                                          <p:attrName>style.visibility</p:attrName>
                                        </p:attrNameLst>
                                      </p:cBhvr>
                                      <p:to>
                                        <p:strVal val="visible"/>
                                      </p:to>
                                    </p:set>
                                    <p:anim calcmode="lin" valueType="num">
                                      <p:cBhvr additive="base">
                                        <p:cTn id="7" dur="500" fill="hold"/>
                                        <p:tgtEl>
                                          <p:spTgt spid="697366"/>
                                        </p:tgtEl>
                                        <p:attrNameLst>
                                          <p:attrName>ppt_x</p:attrName>
                                        </p:attrNameLst>
                                      </p:cBhvr>
                                      <p:tavLst>
                                        <p:tav tm="0">
                                          <p:val>
                                            <p:strVal val="0-#ppt_w/2"/>
                                          </p:val>
                                        </p:tav>
                                        <p:tav tm="100000">
                                          <p:val>
                                            <p:strVal val="#ppt_x"/>
                                          </p:val>
                                        </p:tav>
                                      </p:tavLst>
                                    </p:anim>
                                    <p:anim calcmode="lin" valueType="num">
                                      <p:cBhvr additive="base">
                                        <p:cTn id="8" dur="500" fill="hold"/>
                                        <p:tgtEl>
                                          <p:spTgt spid="697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6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4"/>
          <p:cNvSpPr>
            <a:spLocks noGrp="1"/>
          </p:cNvSpPr>
          <p:nvPr>
            <p:ph type="title"/>
          </p:nvPr>
        </p:nvSpPr>
        <p:spPr>
          <a:xfrm>
            <a:off x="758825" y="2314575"/>
            <a:ext cx="9394825" cy="2800350"/>
          </a:xfrm>
        </p:spPr>
        <p:txBody>
          <a:bodyPr/>
          <a:lstStyle/>
          <a:p>
            <a:pPr eaLnBrk="1" hangingPunct="1"/>
            <a:r>
              <a:rPr lang="fr-FR" smtClean="0"/>
              <a:t>SERVFACE</a:t>
            </a:r>
            <a:br>
              <a:rPr lang="fr-FR" smtClean="0"/>
            </a:br>
            <a:r>
              <a:rPr lang="fr-FR" smtClean="0"/>
              <a:t>SERVICE ANNOTATIONS FOR USER INTERFACE COMPOSITION</a:t>
            </a:r>
            <a:br>
              <a:rPr lang="fr-FR" smtClean="0"/>
            </a:br>
            <a:r>
              <a:rPr lang="fr-FR" smtClean="0">
                <a:solidFill>
                  <a:schemeClr val="tx1"/>
                </a:solidFill>
              </a:rPr>
              <a:t/>
            </a:r>
            <a:br>
              <a:rPr lang="fr-FR" smtClean="0">
                <a:solidFill>
                  <a:schemeClr val="tx1"/>
                </a:solidFill>
              </a:rPr>
            </a:br>
            <a:r>
              <a:rPr lang="fr-FR" sz="2800" smtClean="0">
                <a:solidFill>
                  <a:schemeClr val="tx1"/>
                </a:solidFill>
              </a:rPr>
              <a:t>PROJET EUROPÉEN HTTP://141.76.40.158/SERVFACE</a:t>
            </a:r>
            <a:r>
              <a:rPr lang="fr-FR" smtClean="0"/>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71475" y="1684338"/>
            <a:ext cx="10312400" cy="5110162"/>
          </a:xfrm>
        </p:spPr>
        <p:txBody>
          <a:bodyPr/>
          <a:lstStyle/>
          <a:p>
            <a:pPr eaLnBrk="1" hangingPunct="1">
              <a:lnSpc>
                <a:spcPct val="80000"/>
              </a:lnSpc>
            </a:pPr>
            <a:r>
              <a:rPr lang="fr-FR" sz="2400" dirty="0" smtClean="0"/>
              <a:t>Equipe de Fabio </a:t>
            </a:r>
            <a:r>
              <a:rPr lang="fr-FR" sz="2400" dirty="0" err="1" smtClean="0"/>
              <a:t>Paterno</a:t>
            </a:r>
            <a:r>
              <a:rPr lang="fr-FR" sz="2400" dirty="0" smtClean="0"/>
              <a:t> : </a:t>
            </a:r>
            <a:r>
              <a:rPr lang="fr-FR" sz="2400" dirty="0" smtClean="0">
                <a:hlinkClick r:id="rId2"/>
              </a:rPr>
              <a:t>http://hiis.isti.cnr.it/publications.php</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2009 :  A </a:t>
            </a:r>
            <a:r>
              <a:rPr lang="fr-FR" sz="2400" dirty="0" err="1" smtClean="0"/>
              <a:t>Universal</a:t>
            </a:r>
            <a:r>
              <a:rPr lang="fr-FR" sz="2400" dirty="0" smtClean="0"/>
              <a:t>, </a:t>
            </a:r>
            <a:r>
              <a:rPr lang="fr-FR" sz="2400" dirty="0" err="1" smtClean="0"/>
              <a:t>Declarative</a:t>
            </a:r>
            <a:r>
              <a:rPr lang="fr-FR" sz="2400" dirty="0" smtClean="0"/>
              <a:t>, Multiple Abstraction-</a:t>
            </a:r>
            <a:r>
              <a:rPr lang="fr-FR" sz="2400" dirty="0" err="1" smtClean="0"/>
              <a:t>Level</a:t>
            </a:r>
            <a:r>
              <a:rPr lang="fr-FR" sz="2400" dirty="0" smtClean="0"/>
              <a:t> </a:t>
            </a:r>
            <a:r>
              <a:rPr lang="fr-FR" sz="2400" dirty="0" err="1" smtClean="0"/>
              <a:t>Language</a:t>
            </a:r>
            <a:r>
              <a:rPr lang="fr-FR" sz="2400" dirty="0" smtClean="0"/>
              <a:t> for Service-</a:t>
            </a:r>
            <a:r>
              <a:rPr lang="fr-FR" sz="2400" dirty="0" err="1" smtClean="0"/>
              <a:t>Oriented</a:t>
            </a:r>
            <a:r>
              <a:rPr lang="fr-FR" sz="2400" dirty="0" smtClean="0"/>
              <a:t> Applications in </a:t>
            </a:r>
            <a:r>
              <a:rPr lang="fr-FR" sz="2400" dirty="0" err="1" smtClean="0"/>
              <a:t>Ubiquitous</a:t>
            </a:r>
            <a:r>
              <a:rPr lang="fr-FR" sz="2400" dirty="0" smtClean="0"/>
              <a:t> </a:t>
            </a:r>
            <a:r>
              <a:rPr lang="fr-FR" sz="2400" dirty="0" err="1" smtClean="0"/>
              <a:t>Environments</a:t>
            </a:r>
            <a:r>
              <a:rPr lang="fr-FR" sz="2400" dirty="0" smtClean="0"/>
              <a:t> FABIO PATERNO’, CARMEN SANTORO, and LUCIO DAVIDE SPANO ISTI-CNR</a:t>
            </a:r>
          </a:p>
          <a:p>
            <a:pPr eaLnBrk="1" hangingPunct="1">
              <a:lnSpc>
                <a:spcPct val="80000"/>
              </a:lnSpc>
            </a:pPr>
            <a:endParaRPr lang="fr-FR" sz="2400" dirty="0" smtClean="0"/>
          </a:p>
          <a:p>
            <a:pPr eaLnBrk="1" hangingPunct="1">
              <a:lnSpc>
                <a:spcPct val="80000"/>
              </a:lnSpc>
            </a:pPr>
            <a:r>
              <a:rPr lang="fr-FR" sz="2400" dirty="0" err="1" smtClean="0"/>
              <a:t>ServFace</a:t>
            </a:r>
            <a:r>
              <a:rPr lang="fr-FR" sz="2400" dirty="0" smtClean="0"/>
              <a:t> </a:t>
            </a:r>
            <a:r>
              <a:rPr lang="fr-FR" sz="2400" dirty="0" smtClean="0">
                <a:hlinkClick r:id="rId3"/>
              </a:rPr>
              <a:t>http://www.servface.eu/index.php?option=com_docman&amp;task=cat_view&amp;gid=34&amp;limit=5&amp;limitstart=0&amp;order=date&amp;dir=DESC&amp;Itemid=60</a:t>
            </a:r>
            <a:endParaRPr lang="fr-FR" sz="2400" dirty="0" smtClean="0"/>
          </a:p>
          <a:p>
            <a:pPr marL="742950" lvl="1" indent="-285750" eaLnBrk="1" hangingPunct="1">
              <a:lnSpc>
                <a:spcPct val="80000"/>
              </a:lnSpc>
            </a:pPr>
            <a:endParaRPr lang="fr-FR" sz="2400" dirty="0" smtClean="0"/>
          </a:p>
          <a:p>
            <a:pPr eaLnBrk="1" hangingPunct="1">
              <a:buNone/>
              <a:defRPr/>
            </a:pPr>
            <a:r>
              <a:rPr lang="fr-FR" sz="2400" dirty="0" smtClean="0"/>
              <a:t>Service Composition </a:t>
            </a:r>
            <a:r>
              <a:rPr lang="fr-FR" sz="2400" dirty="0" err="1" smtClean="0"/>
              <a:t>at</a:t>
            </a:r>
            <a:r>
              <a:rPr lang="fr-FR" sz="2400" dirty="0" smtClean="0"/>
              <a:t> the </a:t>
            </a:r>
            <a:r>
              <a:rPr lang="fr-FR" sz="2400" dirty="0" err="1" smtClean="0"/>
              <a:t>Presentation</a:t>
            </a:r>
            <a:r>
              <a:rPr lang="fr-FR" sz="2400" dirty="0" smtClean="0"/>
              <a:t> Layer </a:t>
            </a:r>
            <a:r>
              <a:rPr lang="fr-FR" sz="2400" dirty="0" err="1" smtClean="0"/>
              <a:t>using</a:t>
            </a:r>
            <a:r>
              <a:rPr lang="fr-FR" sz="2400" dirty="0" smtClean="0"/>
              <a:t> Web Service Annotations </a:t>
            </a:r>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090025" y="5578476"/>
            <a:ext cx="1473200" cy="125907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365125" y="492125"/>
            <a:ext cx="10312400" cy="842963"/>
          </a:xfrm>
        </p:spPr>
        <p:txBody>
          <a:bodyPr/>
          <a:lstStyle/>
          <a:p>
            <a:pPr eaLnBrk="1" hangingPunct="1">
              <a:defRPr/>
            </a:pPr>
            <a:r>
              <a:rPr lang="fr-FR" dirty="0" smtClean="0"/>
              <a:t>Vue d’ensemble</a:t>
            </a:r>
            <a:br>
              <a:rPr lang="fr-FR" dirty="0" smtClean="0"/>
            </a:br>
            <a:endParaRPr lang="fr-FR" dirty="0" smtClean="0"/>
          </a:p>
        </p:txBody>
      </p:sp>
      <p:sp>
        <p:nvSpPr>
          <p:cNvPr id="79875" name="Espace réservé du contenu 2"/>
          <p:cNvSpPr>
            <a:spLocks noGrp="1"/>
          </p:cNvSpPr>
          <p:nvPr>
            <p:ph sz="quarter" idx="1"/>
          </p:nvPr>
        </p:nvSpPr>
        <p:spPr>
          <a:xfrm>
            <a:off x="400050" y="1465263"/>
            <a:ext cx="9944100" cy="4633912"/>
          </a:xfrm>
        </p:spPr>
        <p:txBody>
          <a:bodyPr/>
          <a:lstStyle/>
          <a:p>
            <a:pPr lvl="1" eaLnBrk="1" hangingPunct="1">
              <a:buFont typeface="Lucida Grande"/>
              <a:buChar char="+"/>
            </a:pPr>
            <a:r>
              <a:rPr lang="fr-FR" sz="3300" smtClean="0">
                <a:latin typeface="Tahoma" pitchFamily="34" charset="0"/>
                <a:cs typeface="Tahoma" pitchFamily="34" charset="0"/>
              </a:rPr>
              <a:t>Annotations de services avec des éléments d’interfaces</a:t>
            </a:r>
          </a:p>
          <a:p>
            <a:pPr lvl="1" eaLnBrk="1" hangingPunct="1">
              <a:buFont typeface="Lucida Grande"/>
              <a:buChar char="+"/>
            </a:pPr>
            <a:r>
              <a:rPr lang="fr-FR" sz="3300" smtClean="0">
                <a:latin typeface="Tahoma" pitchFamily="34" charset="0"/>
                <a:cs typeface="Tahoma" pitchFamily="34" charset="0"/>
              </a:rPr>
              <a:t>Composition de services</a:t>
            </a:r>
          </a:p>
          <a:p>
            <a:pPr lvl="1" eaLnBrk="1" hangingPunct="1">
              <a:buFont typeface="Lucida Grande"/>
              <a:buChar char="+"/>
            </a:pPr>
            <a:r>
              <a:rPr lang="fr-FR" sz="3300" smtClean="0">
                <a:latin typeface="Tahoma" pitchFamily="34" charset="0"/>
                <a:cs typeface="Tahoma" pitchFamily="34" charset="0"/>
              </a:rPr>
              <a:t>Génération de l’interface du service « composite » à partir des annotations</a:t>
            </a:r>
          </a:p>
          <a:p>
            <a:pPr lvl="1" eaLnBrk="1" hangingPunct="1">
              <a:buFont typeface="Lucida Grande"/>
              <a:buChar char="+"/>
            </a:pPr>
            <a:endParaRPr lang="fr-FR" sz="3300" smtClean="0">
              <a:latin typeface="Tahoma" pitchFamily="34" charset="0"/>
              <a:cs typeface="Tahoma" pitchFamily="34" charset="0"/>
            </a:endParaRPr>
          </a:p>
          <a:p>
            <a:pPr lvl="1" eaLnBrk="1" hangingPunct="1">
              <a:buFont typeface="Lucida Grande"/>
              <a:buChar char="+"/>
            </a:pPr>
            <a:r>
              <a:rPr lang="fr-FR" sz="3300" smtClean="0">
                <a:latin typeface="Tahoma" pitchFamily="34" charset="0"/>
                <a:cs typeface="Tahoma" pitchFamily="34" charset="0"/>
              </a:rPr>
              <a:t>2 approches:</a:t>
            </a:r>
          </a:p>
          <a:p>
            <a:pPr lvl="2" eaLnBrk="1" hangingPunct="1">
              <a:buFont typeface="Lucida Grande"/>
              <a:buChar char="+"/>
            </a:pPr>
            <a:r>
              <a:rPr lang="fr-FR" sz="3000" smtClean="0">
                <a:latin typeface="Tahoma" pitchFamily="34" charset="0"/>
                <a:cs typeface="Tahoma" pitchFamily="34" charset="0"/>
              </a:rPr>
              <a:t>1</a:t>
            </a:r>
            <a:r>
              <a:rPr lang="fr-FR" sz="3000" baseline="30000" smtClean="0">
                <a:latin typeface="Tahoma" pitchFamily="34" charset="0"/>
                <a:cs typeface="Tahoma" pitchFamily="34" charset="0"/>
              </a:rPr>
              <a:t>ière</a:t>
            </a:r>
            <a:r>
              <a:rPr lang="fr-FR" sz="3000" smtClean="0">
                <a:latin typeface="Tahoma" pitchFamily="34" charset="0"/>
                <a:cs typeface="Tahoma" pitchFamily="34" charset="0"/>
              </a:rPr>
              <a:t> approche : composition visuelle des services</a:t>
            </a:r>
          </a:p>
          <a:p>
            <a:pPr lvl="2" eaLnBrk="1" hangingPunct="1">
              <a:buFont typeface="Lucida Grande"/>
              <a:buChar char="+"/>
            </a:pPr>
            <a:r>
              <a:rPr lang="fr-FR" sz="3000" smtClean="0">
                <a:latin typeface="Tahoma" pitchFamily="34" charset="0"/>
                <a:cs typeface="Tahoma" pitchFamily="34" charset="0"/>
              </a:rPr>
              <a:t>2</a:t>
            </a:r>
            <a:r>
              <a:rPr lang="fr-FR" sz="3000" baseline="30000" smtClean="0">
                <a:latin typeface="Tahoma" pitchFamily="34" charset="0"/>
                <a:cs typeface="Tahoma" pitchFamily="34" charset="0"/>
              </a:rPr>
              <a:t>ième</a:t>
            </a:r>
            <a:r>
              <a:rPr lang="fr-FR" sz="3000" smtClean="0">
                <a:latin typeface="Tahoma" pitchFamily="34" charset="0"/>
                <a:cs typeface="Tahoma" pitchFamily="34" charset="0"/>
              </a:rPr>
              <a:t> approche : composition dirigée par les tâches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texte 12"/>
          <p:cNvSpPr>
            <a:spLocks noGrp="1"/>
          </p:cNvSpPr>
          <p:nvPr>
            <p:ph type="body" idx="1"/>
          </p:nvPr>
        </p:nvSpPr>
        <p:spPr/>
        <p:txBody>
          <a:bodyPr/>
          <a:lstStyle/>
          <a:p>
            <a:pPr eaLnBrk="1" hangingPunct="1">
              <a:defRPr/>
            </a:pPr>
            <a:endParaRPr lang="fr-FR" dirty="0" smtClean="0"/>
          </a:p>
        </p:txBody>
      </p:sp>
      <p:sp>
        <p:nvSpPr>
          <p:cNvPr id="80898" name="Titre 1"/>
          <p:cNvSpPr>
            <a:spLocks noGrp="1"/>
          </p:cNvSpPr>
          <p:nvPr>
            <p:ph type="title"/>
          </p:nvPr>
        </p:nvSpPr>
        <p:spPr/>
        <p:txBody>
          <a:bodyPr/>
          <a:lstStyle/>
          <a:p>
            <a:pPr eaLnBrk="1" hangingPunct="1"/>
            <a:r>
              <a:rPr lang="fr-FR" smtClean="0"/>
              <a:t>Annotations de services</a:t>
            </a:r>
          </a:p>
        </p:txBody>
      </p:sp>
      <p:pic>
        <p:nvPicPr>
          <p:cNvPr id="80900" name="Image 3" descr="Servface-methodology-annotation-2008-10-15.png"/>
          <p:cNvPicPr>
            <a:picLocks noChangeAspect="1"/>
          </p:cNvPicPr>
          <p:nvPr/>
        </p:nvPicPr>
        <p:blipFill>
          <a:blip r:embed="rId2" cstate="print"/>
          <a:srcRect/>
          <a:stretch>
            <a:fillRect/>
          </a:stretch>
        </p:blipFill>
        <p:spPr bwMode="auto">
          <a:xfrm>
            <a:off x="495300" y="3001963"/>
            <a:ext cx="9929813" cy="3894137"/>
          </a:xfrm>
          <a:prstGeom prst="rect">
            <a:avLst/>
          </a:prstGeom>
          <a:noFill/>
          <a:ln w="9525">
            <a:noFill/>
            <a:miter lim="800000"/>
            <a:headEnd/>
            <a:tailEnd/>
          </a:ln>
        </p:spPr>
      </p:pic>
      <p:sp>
        <p:nvSpPr>
          <p:cNvPr id="80901" name="TextBox 2"/>
          <p:cNvSpPr txBox="1">
            <a:spLocks noChangeArrowheads="1"/>
          </p:cNvSpPr>
          <p:nvPr/>
        </p:nvSpPr>
        <p:spPr bwMode="auto">
          <a:xfrm>
            <a:off x="303213" y="471488"/>
            <a:ext cx="2627312" cy="357187"/>
          </a:xfrm>
          <a:prstGeom prst="rect">
            <a:avLst/>
          </a:prstGeom>
          <a:noFill/>
          <a:ln w="9525">
            <a:noFill/>
            <a:miter lim="800000"/>
            <a:headEnd/>
            <a:tailEnd/>
          </a:ln>
        </p:spPr>
        <p:txBody>
          <a:bodyPr wrap="none" lIns="106674" tIns="53337" rIns="106674" bIns="53337">
            <a:spAutoFit/>
          </a:bodyPr>
          <a:lstStyle/>
          <a:p>
            <a:r>
              <a:rPr lang="fr-FR"/>
              <a:t>[</a:t>
            </a:r>
            <a:r>
              <a:rPr lang="es-ES_tradnl"/>
              <a:t>Izquierdo et al., 2009</a:t>
            </a:r>
            <a:r>
              <a:rPr lang="fr-FR"/>
              <a:t>]</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texte 5"/>
          <p:cNvSpPr>
            <a:spLocks noGrp="1"/>
          </p:cNvSpPr>
          <p:nvPr>
            <p:ph type="body" idx="1"/>
          </p:nvPr>
        </p:nvSpPr>
        <p:spPr/>
        <p:txBody>
          <a:bodyPr/>
          <a:lstStyle/>
          <a:p>
            <a:pPr eaLnBrk="1" hangingPunct="1">
              <a:defRPr/>
            </a:pPr>
            <a:endParaRPr lang="fr-FR" smtClean="0"/>
          </a:p>
        </p:txBody>
      </p:sp>
      <p:sp>
        <p:nvSpPr>
          <p:cNvPr id="2" name="Titre 1"/>
          <p:cNvSpPr>
            <a:spLocks noGrp="1"/>
          </p:cNvSpPr>
          <p:nvPr>
            <p:ph type="title"/>
          </p:nvPr>
        </p:nvSpPr>
        <p:spPr>
          <a:xfrm>
            <a:off x="892175" y="5505450"/>
            <a:ext cx="9391650" cy="1514475"/>
          </a:xfrm>
        </p:spPr>
        <p:txBody>
          <a:bodyPr>
            <a:normAutofit fontScale="90000"/>
          </a:bodyPr>
          <a:lstStyle/>
          <a:p>
            <a:pPr eaLnBrk="1" hangingPunct="1">
              <a:defRPr/>
            </a:pPr>
            <a:r>
              <a:rPr lang="fr-FR" dirty="0" smtClean="0"/>
              <a:t>1</a:t>
            </a:r>
            <a:r>
              <a:rPr lang="fr-FR" baseline="30000" dirty="0" smtClean="0"/>
              <a:t>ière</a:t>
            </a:r>
            <a:r>
              <a:rPr lang="fr-FR" dirty="0" smtClean="0"/>
              <a:t> approche: Composition Visuelle</a:t>
            </a:r>
            <a:endParaRPr lang="fr-FR" dirty="0"/>
          </a:p>
        </p:txBody>
      </p:sp>
      <p:pic>
        <p:nvPicPr>
          <p:cNvPr id="81924" name="Image 4" descr="firstapproach.png"/>
          <p:cNvPicPr>
            <a:picLocks noChangeAspect="1"/>
          </p:cNvPicPr>
          <p:nvPr/>
        </p:nvPicPr>
        <p:blipFill>
          <a:blip r:embed="rId2" cstate="print"/>
          <a:srcRect/>
          <a:stretch>
            <a:fillRect/>
          </a:stretch>
        </p:blipFill>
        <p:spPr bwMode="auto">
          <a:xfrm>
            <a:off x="-123825" y="3055938"/>
            <a:ext cx="11049000" cy="3484562"/>
          </a:xfrm>
          <a:prstGeom prst="rect">
            <a:avLst/>
          </a:prstGeom>
          <a:noFill/>
          <a:ln w="9525">
            <a:noFill/>
            <a:miter lim="800000"/>
            <a:headEnd/>
            <a:tailEnd/>
          </a:ln>
        </p:spPr>
      </p:pic>
      <p:sp>
        <p:nvSpPr>
          <p:cNvPr id="81925" name="TextBox 2"/>
          <p:cNvSpPr txBox="1">
            <a:spLocks noChangeArrowheads="1"/>
          </p:cNvSpPr>
          <p:nvPr/>
        </p:nvSpPr>
        <p:spPr bwMode="auto">
          <a:xfrm>
            <a:off x="390525" y="404813"/>
            <a:ext cx="2382838" cy="357187"/>
          </a:xfrm>
          <a:prstGeom prst="rect">
            <a:avLst/>
          </a:prstGeom>
          <a:noFill/>
          <a:ln w="9525">
            <a:noFill/>
            <a:miter lim="800000"/>
            <a:headEnd/>
            <a:tailEnd/>
          </a:ln>
        </p:spPr>
        <p:txBody>
          <a:bodyPr wrap="none" lIns="106674" tIns="53337" rIns="106674" bIns="53337">
            <a:spAutoFit/>
          </a:bodyPr>
          <a:lstStyle/>
          <a:p>
            <a:r>
              <a:rPr lang="fr-FR"/>
              <a:t>[</a:t>
            </a:r>
            <a:r>
              <a:rPr lang="cs-CZ"/>
              <a:t>Nestler et al., 2009</a:t>
            </a:r>
            <a:r>
              <a:rPr lang="fr-FR"/>
              <a:t>]</a:t>
            </a:r>
            <a:endParaRPr lang="en-US"/>
          </a:p>
        </p:txBody>
      </p:sp>
      <p:sp>
        <p:nvSpPr>
          <p:cNvPr id="81926" name="TextBox 3"/>
          <p:cNvSpPr txBox="1">
            <a:spLocks noChangeArrowheads="1"/>
          </p:cNvSpPr>
          <p:nvPr/>
        </p:nvSpPr>
        <p:spPr bwMode="auto">
          <a:xfrm>
            <a:off x="2925763" y="431800"/>
            <a:ext cx="2690812" cy="357188"/>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7" name="Rectangle 6"/>
          <p:cNvSpPr/>
          <p:nvPr/>
        </p:nvSpPr>
        <p:spPr>
          <a:xfrm>
            <a:off x="3871913" y="4192588"/>
            <a:ext cx="3567112" cy="1016000"/>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sz="2300" dirty="0">
                <a:solidFill>
                  <a:srgbClr val="000000"/>
                </a:solidFill>
              </a:rPr>
              <a:t>End-User Programming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374650" y="568325"/>
            <a:ext cx="10312400" cy="842963"/>
          </a:xfrm>
        </p:spPr>
        <p:txBody>
          <a:bodyPr/>
          <a:lstStyle/>
          <a:p>
            <a:pPr eaLnBrk="1" hangingPunct="1">
              <a:defRPr/>
            </a:pPr>
            <a:r>
              <a:rPr lang="fr-FR" smtClean="0"/>
              <a:t>1</a:t>
            </a:r>
            <a:r>
              <a:rPr lang="fr-FR" baseline="30000" smtClean="0"/>
              <a:t>ière</a:t>
            </a:r>
            <a:r>
              <a:rPr lang="fr-FR" smtClean="0"/>
              <a:t> approche: Composition Visuelle</a:t>
            </a:r>
            <a:br>
              <a:rPr lang="fr-FR" smtClean="0"/>
            </a:br>
            <a:endParaRPr lang="fr-FR" smtClean="0"/>
          </a:p>
        </p:txBody>
      </p:sp>
      <p:sp>
        <p:nvSpPr>
          <p:cNvPr id="82948" name="TextBox 12"/>
          <p:cNvSpPr txBox="1">
            <a:spLocks noChangeArrowheads="1"/>
          </p:cNvSpPr>
          <p:nvPr/>
        </p:nvSpPr>
        <p:spPr bwMode="auto">
          <a:xfrm>
            <a:off x="7091363" y="2049463"/>
            <a:ext cx="2381250" cy="357187"/>
          </a:xfrm>
          <a:prstGeom prst="rect">
            <a:avLst/>
          </a:prstGeom>
          <a:noFill/>
          <a:ln w="9525">
            <a:noFill/>
            <a:miter lim="800000"/>
            <a:headEnd/>
            <a:tailEnd/>
          </a:ln>
        </p:spPr>
        <p:txBody>
          <a:bodyPr wrap="none" lIns="106674" tIns="53337" rIns="106674" bIns="53337">
            <a:spAutoFit/>
          </a:bodyPr>
          <a:lstStyle/>
          <a:p>
            <a:r>
              <a:rPr lang="fr-FR"/>
              <a:t>[</a:t>
            </a:r>
            <a:r>
              <a:rPr lang="cs-CZ"/>
              <a:t>Nestler et al., 2009</a:t>
            </a:r>
            <a:r>
              <a:rPr lang="fr-FR"/>
              <a:t>]</a:t>
            </a:r>
            <a:endParaRPr lang="en-US"/>
          </a:p>
        </p:txBody>
      </p:sp>
      <p:sp>
        <p:nvSpPr>
          <p:cNvPr id="82949" name="TextBox 13"/>
          <p:cNvSpPr txBox="1">
            <a:spLocks noChangeArrowheads="1"/>
          </p:cNvSpPr>
          <p:nvPr/>
        </p:nvSpPr>
        <p:spPr bwMode="auto">
          <a:xfrm>
            <a:off x="7091363" y="2370138"/>
            <a:ext cx="2689225" cy="357187"/>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3" name="Rectangle 2"/>
          <p:cNvSpPr/>
          <p:nvPr/>
        </p:nvSpPr>
        <p:spPr>
          <a:xfrm>
            <a:off x="381000" y="3009900"/>
            <a:ext cx="1317625" cy="6397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chemeClr val="tx1"/>
                </a:solidFill>
              </a:rPr>
              <a:t>Services (WSDL)</a:t>
            </a:r>
          </a:p>
        </p:txBody>
      </p:sp>
      <p:sp>
        <p:nvSpPr>
          <p:cNvPr id="15" name="Rectangle 14"/>
          <p:cNvSpPr/>
          <p:nvPr/>
        </p:nvSpPr>
        <p:spPr>
          <a:xfrm>
            <a:off x="4943475" y="3009900"/>
            <a:ext cx="1317625" cy="6397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chemeClr val="tx1"/>
                </a:solidFill>
              </a:rPr>
              <a:t>Services </a:t>
            </a:r>
            <a:r>
              <a:rPr lang="en-US" dirty="0" err="1">
                <a:solidFill>
                  <a:schemeClr val="tx1"/>
                </a:solidFill>
              </a:rPr>
              <a:t>Annotés</a:t>
            </a:r>
            <a:endParaRPr lang="en-US" dirty="0">
              <a:solidFill>
                <a:schemeClr val="tx1"/>
              </a:solidFill>
            </a:endParaRPr>
          </a:p>
        </p:txBody>
      </p:sp>
      <p:cxnSp>
        <p:nvCxnSpPr>
          <p:cNvPr id="5" name="Straight Arrow Connector 4"/>
          <p:cNvCxnSpPr>
            <a:stCxn id="0" idx="3"/>
            <a:endCxn id="0" idx="1"/>
          </p:cNvCxnSpPr>
          <p:nvPr/>
        </p:nvCxnSpPr>
        <p:spPr>
          <a:xfrm>
            <a:off x="1698625" y="3330575"/>
            <a:ext cx="32448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2957" name="Picture 15"/>
          <p:cNvPicPr>
            <a:picLocks noChangeAspect="1"/>
          </p:cNvPicPr>
          <p:nvPr/>
        </p:nvPicPr>
        <p:blipFill>
          <a:blip r:embed="rId3" cstate="print"/>
          <a:srcRect/>
          <a:stretch>
            <a:fillRect/>
          </a:stretch>
        </p:blipFill>
        <p:spPr bwMode="auto">
          <a:xfrm>
            <a:off x="912813" y="4206875"/>
            <a:ext cx="4437062" cy="2882900"/>
          </a:xfrm>
          <a:prstGeom prst="rect">
            <a:avLst/>
          </a:prstGeom>
          <a:noFill/>
          <a:ln w="9525">
            <a:noFill/>
            <a:miter lim="800000"/>
            <a:headEnd/>
            <a:tailEnd/>
          </a:ln>
        </p:spPr>
      </p:pic>
      <p:sp>
        <p:nvSpPr>
          <p:cNvPr id="18" name="Rounded Rectangular Callout 17"/>
          <p:cNvSpPr/>
          <p:nvPr/>
        </p:nvSpPr>
        <p:spPr>
          <a:xfrm>
            <a:off x="1087438" y="1970088"/>
            <a:ext cx="4202112" cy="960437"/>
          </a:xfrm>
          <a:prstGeom prst="wedgeRoundRectCallout">
            <a:avLst>
              <a:gd name="adj1" fmla="val 996"/>
              <a:gd name="adj2" fmla="val 75282"/>
              <a:gd name="adj3" fmla="val 16667"/>
            </a:avLst>
          </a:prstGeom>
        </p:spPr>
        <p:style>
          <a:lnRef idx="1">
            <a:schemeClr val="accent4"/>
          </a:lnRef>
          <a:fillRef idx="3">
            <a:schemeClr val="accent4"/>
          </a:fillRef>
          <a:effectRef idx="2">
            <a:schemeClr val="accent4"/>
          </a:effectRef>
          <a:fontRef idx="minor">
            <a:schemeClr val="lt1"/>
          </a:fontRef>
        </p:style>
        <p:txBody>
          <a:bodyPr lIns="106674" tIns="53337" rIns="106674" bIns="53337" anchor="ctr"/>
          <a:lstStyle/>
          <a:p>
            <a:pPr algn="ctr">
              <a:defRPr/>
            </a:pPr>
            <a:r>
              <a:rPr lang="en-US" dirty="0">
                <a:solidFill>
                  <a:srgbClr val="000000"/>
                </a:solidFill>
              </a:rPr>
              <a:t>Auto-</a:t>
            </a:r>
            <a:r>
              <a:rPr lang="en-US" dirty="0" err="1">
                <a:solidFill>
                  <a:srgbClr val="000000"/>
                </a:solidFill>
              </a:rPr>
              <a:t>génération</a:t>
            </a:r>
            <a:r>
              <a:rPr lang="en-US" dirty="0">
                <a:solidFill>
                  <a:srgbClr val="000000"/>
                </a:solidFill>
              </a:rPr>
              <a:t> </a:t>
            </a:r>
            <a:r>
              <a:rPr lang="en-US" dirty="0" err="1">
                <a:solidFill>
                  <a:srgbClr val="000000"/>
                </a:solidFill>
              </a:rPr>
              <a:t>d’annotations</a:t>
            </a:r>
            <a:r>
              <a:rPr lang="en-US" dirty="0">
                <a:solidFill>
                  <a:srgbClr val="000000"/>
                </a:solidFill>
              </a:rPr>
              <a:t/>
            </a:r>
            <a:br>
              <a:rPr lang="en-US" dirty="0">
                <a:solidFill>
                  <a:srgbClr val="000000"/>
                </a:solidFill>
              </a:rPr>
            </a:br>
            <a:r>
              <a:rPr lang="en-US" dirty="0">
                <a:solidFill>
                  <a:srgbClr val="000000"/>
                </a:solidFill>
              </a:rPr>
              <a:t>+ Annotations par</a:t>
            </a:r>
            <a:br>
              <a:rPr lang="en-US" dirty="0">
                <a:solidFill>
                  <a:srgbClr val="000000"/>
                </a:solidFill>
              </a:rPr>
            </a:br>
            <a:r>
              <a:rPr lang="en-US" dirty="0">
                <a:solidFill>
                  <a:srgbClr val="000000"/>
                </a:solidFill>
              </a:rPr>
              <a:t>un “Expert”</a:t>
            </a:r>
          </a:p>
        </p:txBody>
      </p:sp>
      <p:cxnSp>
        <p:nvCxnSpPr>
          <p:cNvPr id="20" name="Straight Arrow Connector 19"/>
          <p:cNvCxnSpPr>
            <a:stCxn id="0" idx="2"/>
            <a:endCxn id="16" idx="0"/>
          </p:cNvCxnSpPr>
          <p:nvPr/>
        </p:nvCxnSpPr>
        <p:spPr>
          <a:xfrm flipH="1">
            <a:off x="3132138" y="3649663"/>
            <a:ext cx="2470150" cy="557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264400" y="3249613"/>
            <a:ext cx="2871788" cy="7794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rgbClr val="000000"/>
                </a:solidFill>
              </a:rPr>
              <a:t>Génération</a:t>
            </a:r>
            <a:r>
              <a:rPr lang="en-US" dirty="0">
                <a:solidFill>
                  <a:srgbClr val="000000"/>
                </a:solidFill>
              </a:rPr>
              <a:t> de </a:t>
            </a:r>
            <a:r>
              <a:rPr lang="en-US" dirty="0" err="1">
                <a:solidFill>
                  <a:srgbClr val="000000"/>
                </a:solidFill>
              </a:rPr>
              <a:t>l’interface</a:t>
            </a:r>
            <a:r>
              <a:rPr lang="en-US" dirty="0">
                <a:solidFill>
                  <a:srgbClr val="000000"/>
                </a:solidFill>
              </a:rPr>
              <a:t> “</a:t>
            </a:r>
            <a:r>
              <a:rPr lang="en-US" dirty="0" err="1">
                <a:solidFill>
                  <a:srgbClr val="000000"/>
                </a:solidFill>
              </a:rPr>
              <a:t>abstraite</a:t>
            </a:r>
            <a:r>
              <a:rPr lang="en-US" dirty="0">
                <a:solidFill>
                  <a:srgbClr val="000000"/>
                </a:solidFill>
              </a:rPr>
              <a:t>”</a:t>
            </a:r>
          </a:p>
        </p:txBody>
      </p:sp>
      <p:sp>
        <p:nvSpPr>
          <p:cNvPr id="22" name="Rectangle 21"/>
          <p:cNvSpPr/>
          <p:nvPr/>
        </p:nvSpPr>
        <p:spPr>
          <a:xfrm>
            <a:off x="7264400" y="4610100"/>
            <a:ext cx="2871788" cy="960438"/>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u="sng" dirty="0">
                <a:solidFill>
                  <a:srgbClr val="000000"/>
                </a:solidFill>
              </a:rPr>
              <a:t>Transformations</a:t>
            </a:r>
            <a:r>
              <a:rPr lang="en-US" dirty="0">
                <a:solidFill>
                  <a:srgbClr val="000000"/>
                </a:solidFill>
              </a:rPr>
              <a:t>:</a:t>
            </a:r>
          </a:p>
          <a:p>
            <a:pPr marL="400027" indent="-400027" algn="ctr">
              <a:buFontTx/>
              <a:buAutoNum type="arabicParenR"/>
              <a:defRPr/>
            </a:pPr>
            <a:r>
              <a:rPr lang="en-US" dirty="0">
                <a:solidFill>
                  <a:srgbClr val="000000"/>
                </a:solidFill>
              </a:rPr>
              <a:t>M2M</a:t>
            </a:r>
          </a:p>
          <a:p>
            <a:pPr marL="400027" indent="-400027" algn="ctr">
              <a:buFontTx/>
              <a:buAutoNum type="arabicParenR"/>
              <a:defRPr/>
            </a:pPr>
            <a:r>
              <a:rPr lang="en-US" dirty="0">
                <a:solidFill>
                  <a:srgbClr val="000000"/>
                </a:solidFill>
              </a:rPr>
              <a:t>M2C</a:t>
            </a:r>
          </a:p>
        </p:txBody>
      </p:sp>
      <p:sp>
        <p:nvSpPr>
          <p:cNvPr id="23" name="Rectangle 22"/>
          <p:cNvSpPr/>
          <p:nvPr/>
        </p:nvSpPr>
        <p:spPr>
          <a:xfrm>
            <a:off x="7264400" y="5970588"/>
            <a:ext cx="2871788" cy="7794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rgbClr val="000000"/>
                </a:solidFill>
              </a:rPr>
              <a:t>Interface Finale</a:t>
            </a:r>
          </a:p>
        </p:txBody>
      </p:sp>
      <p:cxnSp>
        <p:nvCxnSpPr>
          <p:cNvPr id="25" name="Straight Arrow Connector 24"/>
          <p:cNvCxnSpPr>
            <a:stCxn id="16" idx="3"/>
            <a:endCxn id="0" idx="1"/>
          </p:cNvCxnSpPr>
          <p:nvPr/>
        </p:nvCxnSpPr>
        <p:spPr>
          <a:xfrm flipV="1">
            <a:off x="5349875" y="3640138"/>
            <a:ext cx="1914525" cy="20081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0" idx="2"/>
            <a:endCxn id="0" idx="0"/>
          </p:cNvCxnSpPr>
          <p:nvPr/>
        </p:nvCxnSpPr>
        <p:spPr>
          <a:xfrm>
            <a:off x="8701088" y="4029075"/>
            <a:ext cx="0" cy="581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0" idx="2"/>
            <a:endCxn id="0" idx="0"/>
          </p:cNvCxnSpPr>
          <p:nvPr/>
        </p:nvCxnSpPr>
        <p:spPr>
          <a:xfrm>
            <a:off x="8701088" y="5570538"/>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695825" y="2530475"/>
            <a:ext cx="2193925" cy="357188"/>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Service Annotator</a:t>
            </a:r>
          </a:p>
        </p:txBody>
      </p:sp>
      <p:pic>
        <p:nvPicPr>
          <p:cNvPr id="82975" name="Picture 34"/>
          <p:cNvPicPr>
            <a:picLocks noChangeAspect="1"/>
          </p:cNvPicPr>
          <p:nvPr/>
        </p:nvPicPr>
        <p:blipFill>
          <a:blip r:embed="rId4" cstate="print"/>
          <a:srcRect/>
          <a:stretch>
            <a:fillRect/>
          </a:stretch>
        </p:blipFill>
        <p:spPr bwMode="auto">
          <a:xfrm>
            <a:off x="5453063" y="1889125"/>
            <a:ext cx="766762" cy="706438"/>
          </a:xfrm>
          <a:prstGeom prst="rect">
            <a:avLst/>
          </a:prstGeom>
          <a:noFill/>
          <a:ln w="9525">
            <a:noFill/>
            <a:miter lim="800000"/>
            <a:headEnd/>
            <a:tailEnd/>
          </a:ln>
        </p:spPr>
      </p:pic>
      <p:sp>
        <p:nvSpPr>
          <p:cNvPr id="38" name="TextBox 37"/>
          <p:cNvSpPr txBox="1"/>
          <p:nvPr/>
        </p:nvSpPr>
        <p:spPr>
          <a:xfrm>
            <a:off x="4654550" y="6519863"/>
            <a:ext cx="2241550" cy="357187"/>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Service Composer</a:t>
            </a:r>
          </a:p>
        </p:txBody>
      </p:sp>
      <p:pic>
        <p:nvPicPr>
          <p:cNvPr id="82977" name="Picture 35"/>
          <p:cNvPicPr>
            <a:picLocks noChangeAspect="1"/>
          </p:cNvPicPr>
          <p:nvPr/>
        </p:nvPicPr>
        <p:blipFill>
          <a:blip r:embed="rId4" cstate="print"/>
          <a:srcRect/>
          <a:stretch>
            <a:fillRect/>
          </a:stretch>
        </p:blipFill>
        <p:spPr bwMode="auto">
          <a:xfrm>
            <a:off x="5349875" y="5905500"/>
            <a:ext cx="768350" cy="704850"/>
          </a:xfrm>
          <a:prstGeom prst="rect">
            <a:avLst/>
          </a:prstGeom>
          <a:noFill/>
          <a:ln w="9525">
            <a:noFill/>
            <a:miter lim="800000"/>
            <a:headEnd/>
            <a:tailEnd/>
          </a:ln>
        </p:spPr>
      </p:pic>
      <p:sp>
        <p:nvSpPr>
          <p:cNvPr id="39" name="TextBox 38"/>
          <p:cNvSpPr txBox="1"/>
          <p:nvPr/>
        </p:nvSpPr>
        <p:spPr>
          <a:xfrm>
            <a:off x="9351963" y="3970338"/>
            <a:ext cx="973137" cy="357187"/>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MARIA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p:txBody>
          <a:bodyPr/>
          <a:lstStyle/>
          <a:p>
            <a:pPr eaLnBrk="1" hangingPunct="1"/>
            <a:r>
              <a:rPr lang="fr-FR" smtClean="0"/>
              <a:t>2</a:t>
            </a:r>
            <a:r>
              <a:rPr lang="fr-FR" baseline="30000" smtClean="0"/>
              <a:t>ième</a:t>
            </a:r>
            <a:r>
              <a:rPr lang="fr-FR" smtClean="0"/>
              <a:t> approche: Dirigée par les tâches</a:t>
            </a:r>
          </a:p>
        </p:txBody>
      </p:sp>
      <p:pic>
        <p:nvPicPr>
          <p:cNvPr id="83972" name="Image 3" descr="secondapproach.png"/>
          <p:cNvPicPr>
            <a:picLocks noChangeAspect="1"/>
          </p:cNvPicPr>
          <p:nvPr/>
        </p:nvPicPr>
        <p:blipFill>
          <a:blip r:embed="rId2" cstate="print"/>
          <a:srcRect/>
          <a:stretch>
            <a:fillRect/>
          </a:stretch>
        </p:blipFill>
        <p:spPr bwMode="auto">
          <a:xfrm>
            <a:off x="-161925" y="3151188"/>
            <a:ext cx="11049000" cy="3482975"/>
          </a:xfrm>
          <a:prstGeom prst="rect">
            <a:avLst/>
          </a:prstGeom>
          <a:noFill/>
          <a:ln w="9525">
            <a:noFill/>
            <a:miter lim="800000"/>
            <a:headEnd/>
            <a:tailEnd/>
          </a:ln>
        </p:spPr>
      </p:pic>
      <p:sp>
        <p:nvSpPr>
          <p:cNvPr id="83973" name="TextBox 2"/>
          <p:cNvSpPr txBox="1">
            <a:spLocks noChangeArrowheads="1"/>
          </p:cNvSpPr>
          <p:nvPr/>
        </p:nvSpPr>
        <p:spPr bwMode="auto">
          <a:xfrm>
            <a:off x="303213" y="288925"/>
            <a:ext cx="2690812" cy="357188"/>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83974" name="TextBox 5"/>
          <p:cNvSpPr txBox="1">
            <a:spLocks noChangeArrowheads="1"/>
          </p:cNvSpPr>
          <p:nvPr/>
        </p:nvSpPr>
        <p:spPr bwMode="auto">
          <a:xfrm>
            <a:off x="3143250" y="279400"/>
            <a:ext cx="1831975" cy="357188"/>
          </a:xfrm>
          <a:prstGeom prst="rect">
            <a:avLst/>
          </a:prstGeom>
          <a:noFill/>
          <a:ln w="9525">
            <a:noFill/>
            <a:miter lim="800000"/>
            <a:headEnd/>
            <a:tailEnd/>
          </a:ln>
        </p:spPr>
        <p:txBody>
          <a:bodyPr wrap="none" lIns="106674" tIns="53337" rIns="106674" bIns="53337">
            <a:spAutoFit/>
          </a:bodyPr>
          <a:lstStyle/>
          <a:p>
            <a:r>
              <a:rPr lang="en-US"/>
              <a:t>[</a:t>
            </a:r>
            <a:r>
              <a:rPr lang="pt-BR"/>
              <a:t>Janeiro, 2009</a:t>
            </a:r>
            <a:r>
              <a:rPr lang="en-US"/>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age 30" descr="task_model.png"/>
          <p:cNvPicPr>
            <a:picLocks noChangeAspect="1"/>
          </p:cNvPicPr>
          <p:nvPr/>
        </p:nvPicPr>
        <p:blipFill>
          <a:blip r:embed="rId3" cstate="print"/>
          <a:srcRect/>
          <a:stretch>
            <a:fillRect/>
          </a:stretch>
        </p:blipFill>
        <p:spPr bwMode="auto">
          <a:xfrm>
            <a:off x="390525" y="3570288"/>
            <a:ext cx="5829300" cy="3067050"/>
          </a:xfrm>
          <a:prstGeom prst="rect">
            <a:avLst/>
          </a:prstGeom>
          <a:noFill/>
          <a:ln w="9525">
            <a:noFill/>
            <a:miter lim="800000"/>
            <a:headEnd/>
            <a:tailEnd/>
          </a:ln>
        </p:spPr>
      </p:pic>
      <p:sp>
        <p:nvSpPr>
          <p:cNvPr id="34819" name="Titre 1"/>
          <p:cNvSpPr>
            <a:spLocks noGrp="1"/>
          </p:cNvSpPr>
          <p:nvPr>
            <p:ph type="title"/>
          </p:nvPr>
        </p:nvSpPr>
        <p:spPr>
          <a:xfrm>
            <a:off x="250825" y="692150"/>
            <a:ext cx="10312400" cy="842963"/>
          </a:xfrm>
        </p:spPr>
        <p:txBody>
          <a:bodyPr/>
          <a:lstStyle/>
          <a:p>
            <a:pPr eaLnBrk="1" hangingPunct="1">
              <a:defRPr/>
            </a:pPr>
            <a:r>
              <a:rPr lang="fr-FR" dirty="0" smtClean="0"/>
              <a:t>2</a:t>
            </a:r>
            <a:r>
              <a:rPr lang="fr-FR" baseline="30000" dirty="0" smtClean="0"/>
              <a:t>ième</a:t>
            </a:r>
            <a:r>
              <a:rPr lang="fr-FR" dirty="0" smtClean="0"/>
              <a:t>  approche: Dirigée par les tâches </a:t>
            </a:r>
            <a:br>
              <a:rPr lang="fr-FR" dirty="0" smtClean="0"/>
            </a:br>
            <a:endParaRPr lang="fr-FR" dirty="0" smtClean="0"/>
          </a:p>
        </p:txBody>
      </p:sp>
      <p:sp>
        <p:nvSpPr>
          <p:cNvPr id="84996" name="ZoneTexte 29"/>
          <p:cNvSpPr txBox="1">
            <a:spLocks noChangeArrowheads="1"/>
          </p:cNvSpPr>
          <p:nvPr/>
        </p:nvSpPr>
        <p:spPr bwMode="auto">
          <a:xfrm>
            <a:off x="9667875" y="7208838"/>
            <a:ext cx="1381125" cy="357187"/>
          </a:xfrm>
          <a:prstGeom prst="rect">
            <a:avLst/>
          </a:prstGeom>
          <a:noFill/>
          <a:ln w="9525">
            <a:noFill/>
            <a:miter lim="800000"/>
            <a:headEnd/>
            <a:tailEnd/>
          </a:ln>
        </p:spPr>
        <p:txBody>
          <a:bodyPr lIns="106674" tIns="53337" rIns="106674" bIns="53337">
            <a:spAutoFit/>
          </a:bodyPr>
          <a:lstStyle/>
          <a:p>
            <a:pPr algn="r"/>
            <a:r>
              <a:rPr lang="fr-FR"/>
              <a:t>8/15</a:t>
            </a:r>
          </a:p>
        </p:txBody>
      </p:sp>
      <p:sp>
        <p:nvSpPr>
          <p:cNvPr id="84997" name="TextBox 9"/>
          <p:cNvSpPr txBox="1">
            <a:spLocks noChangeArrowheads="1"/>
          </p:cNvSpPr>
          <p:nvPr/>
        </p:nvSpPr>
        <p:spPr bwMode="auto">
          <a:xfrm>
            <a:off x="7883525" y="6477000"/>
            <a:ext cx="2663825" cy="355600"/>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84998" name="TextBox 16"/>
          <p:cNvSpPr txBox="1">
            <a:spLocks noChangeArrowheads="1"/>
          </p:cNvSpPr>
          <p:nvPr/>
        </p:nvSpPr>
        <p:spPr bwMode="auto">
          <a:xfrm>
            <a:off x="7864475" y="6754813"/>
            <a:ext cx="1812925" cy="355600"/>
          </a:xfrm>
          <a:prstGeom prst="rect">
            <a:avLst/>
          </a:prstGeom>
          <a:noFill/>
          <a:ln w="9525">
            <a:noFill/>
            <a:miter lim="800000"/>
            <a:headEnd/>
            <a:tailEnd/>
          </a:ln>
        </p:spPr>
        <p:txBody>
          <a:bodyPr wrap="none" lIns="106674" tIns="53337" rIns="106674" bIns="53337">
            <a:spAutoFit/>
          </a:bodyPr>
          <a:lstStyle/>
          <a:p>
            <a:r>
              <a:rPr lang="en-US"/>
              <a:t>[</a:t>
            </a:r>
            <a:r>
              <a:rPr lang="pt-BR"/>
              <a:t>Janeiro, 2009</a:t>
            </a:r>
            <a:r>
              <a:rPr lang="en-US"/>
              <a:t>]</a:t>
            </a:r>
          </a:p>
        </p:txBody>
      </p:sp>
      <p:sp>
        <p:nvSpPr>
          <p:cNvPr id="19" name="Rectangle 18"/>
          <p:cNvSpPr/>
          <p:nvPr/>
        </p:nvSpPr>
        <p:spPr>
          <a:xfrm>
            <a:off x="7993063" y="4373563"/>
            <a:ext cx="2871787" cy="960437"/>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u="sng" dirty="0">
                <a:solidFill>
                  <a:srgbClr val="000000"/>
                </a:solidFill>
              </a:rPr>
              <a:t>Transformations</a:t>
            </a:r>
            <a:r>
              <a:rPr lang="en-US" dirty="0">
                <a:solidFill>
                  <a:srgbClr val="000000"/>
                </a:solidFill>
              </a:rPr>
              <a:t>:</a:t>
            </a:r>
          </a:p>
          <a:p>
            <a:pPr marL="400027" indent="-400027" algn="ctr">
              <a:buFontTx/>
              <a:buAutoNum type="arabicParenR"/>
              <a:defRPr/>
            </a:pPr>
            <a:r>
              <a:rPr lang="en-US" dirty="0">
                <a:solidFill>
                  <a:srgbClr val="000000"/>
                </a:solidFill>
              </a:rPr>
              <a:t>M2M</a:t>
            </a:r>
          </a:p>
          <a:p>
            <a:pPr marL="400027" indent="-400027" algn="ctr">
              <a:buFontTx/>
              <a:buAutoNum type="arabicParenR"/>
              <a:defRPr/>
            </a:pPr>
            <a:r>
              <a:rPr lang="en-US" dirty="0">
                <a:solidFill>
                  <a:srgbClr val="000000"/>
                </a:solidFill>
              </a:rPr>
              <a:t>M2C</a:t>
            </a:r>
          </a:p>
        </p:txBody>
      </p:sp>
      <p:sp>
        <p:nvSpPr>
          <p:cNvPr id="20" name="Rectangle 19"/>
          <p:cNvSpPr/>
          <p:nvPr/>
        </p:nvSpPr>
        <p:spPr>
          <a:xfrm>
            <a:off x="7993063" y="5672138"/>
            <a:ext cx="2871787" cy="7794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rgbClr val="000000"/>
                </a:solidFill>
              </a:rPr>
              <a:t>Interface Finale</a:t>
            </a:r>
          </a:p>
        </p:txBody>
      </p:sp>
      <p:cxnSp>
        <p:nvCxnSpPr>
          <p:cNvPr id="21" name="Straight Arrow Connector 20"/>
          <p:cNvCxnSpPr>
            <a:stCxn id="0" idx="2"/>
            <a:endCxn id="0" idx="0"/>
          </p:cNvCxnSpPr>
          <p:nvPr/>
        </p:nvCxnSpPr>
        <p:spPr>
          <a:xfrm>
            <a:off x="8255000" y="4138613"/>
            <a:ext cx="1174750" cy="234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0" idx="2"/>
            <a:endCxn id="0" idx="0"/>
          </p:cNvCxnSpPr>
          <p:nvPr/>
        </p:nvCxnSpPr>
        <p:spPr>
          <a:xfrm rot="5400000">
            <a:off x="9259888" y="5503863"/>
            <a:ext cx="33813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42900" y="1970088"/>
            <a:ext cx="1365250" cy="6397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chemeClr val="tx1"/>
                </a:solidFill>
              </a:rPr>
              <a:t>Services</a:t>
            </a:r>
          </a:p>
        </p:txBody>
      </p:sp>
      <p:sp>
        <p:nvSpPr>
          <p:cNvPr id="25" name="Rectangle 24"/>
          <p:cNvSpPr/>
          <p:nvPr/>
        </p:nvSpPr>
        <p:spPr>
          <a:xfrm>
            <a:off x="2392363" y="1970088"/>
            <a:ext cx="3279775" cy="6397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chemeClr val="tx1"/>
                </a:solidFill>
              </a:rPr>
              <a:t>Génération</a:t>
            </a:r>
            <a:r>
              <a:rPr lang="en-US" dirty="0">
                <a:solidFill>
                  <a:schemeClr val="tx1"/>
                </a:solidFill>
              </a:rPr>
              <a:t> </a:t>
            </a:r>
            <a:r>
              <a:rPr lang="en-US" dirty="0" err="1">
                <a:solidFill>
                  <a:schemeClr val="tx1"/>
                </a:solidFill>
              </a:rPr>
              <a:t>d’annotations</a:t>
            </a:r>
            <a:r>
              <a:rPr lang="en-US" dirty="0">
                <a:solidFill>
                  <a:schemeClr val="tx1"/>
                </a:solidFill>
              </a:rPr>
              <a:t> (IHM + </a:t>
            </a:r>
            <a:r>
              <a:rPr lang="en-US" dirty="0" err="1">
                <a:solidFill>
                  <a:schemeClr val="tx1"/>
                </a:solidFill>
              </a:rPr>
              <a:t>tâches</a:t>
            </a:r>
            <a:r>
              <a:rPr lang="en-US" dirty="0">
                <a:solidFill>
                  <a:schemeClr val="tx1"/>
                </a:solidFill>
              </a:rPr>
              <a:t>)</a:t>
            </a:r>
          </a:p>
        </p:txBody>
      </p:sp>
      <p:cxnSp>
        <p:nvCxnSpPr>
          <p:cNvPr id="4" name="Straight Arrow Connector 3"/>
          <p:cNvCxnSpPr>
            <a:stCxn id="0" idx="3"/>
            <a:endCxn id="0" idx="1"/>
          </p:cNvCxnSpPr>
          <p:nvPr/>
        </p:nvCxnSpPr>
        <p:spPr>
          <a:xfrm>
            <a:off x="1708150" y="2289175"/>
            <a:ext cx="684213"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ounded Rectangular Callout 7"/>
          <p:cNvSpPr/>
          <p:nvPr/>
        </p:nvSpPr>
        <p:spPr>
          <a:xfrm>
            <a:off x="6076950" y="1970088"/>
            <a:ext cx="4846638" cy="979487"/>
          </a:xfrm>
          <a:prstGeom prst="wedgeRoundRectCallout">
            <a:avLst>
              <a:gd name="adj1" fmla="val -62444"/>
              <a:gd name="adj2" fmla="val -5956"/>
              <a:gd name="adj3" fmla="val 16667"/>
            </a:avLst>
          </a:prstGeom>
        </p:spPr>
        <p:style>
          <a:lnRef idx="1">
            <a:schemeClr val="accent4"/>
          </a:lnRef>
          <a:fillRef idx="3">
            <a:schemeClr val="accent4"/>
          </a:fillRef>
          <a:effectRef idx="2">
            <a:schemeClr val="accent4"/>
          </a:effectRef>
          <a:fontRef idx="minor">
            <a:schemeClr val="lt1"/>
          </a:fontRef>
        </p:style>
        <p:txBody>
          <a:bodyPr lIns="106674" tIns="53337" rIns="106674" bIns="53337" anchor="ctr"/>
          <a:lstStyle/>
          <a:p>
            <a:pPr>
              <a:defRPr/>
            </a:pPr>
            <a:r>
              <a:rPr lang="en-US" sz="1400">
                <a:solidFill>
                  <a:srgbClr val="000000"/>
                </a:solidFill>
              </a:rPr>
              <a:t>+ A partir des opérations du service</a:t>
            </a:r>
            <a:br>
              <a:rPr lang="en-US" sz="1400">
                <a:solidFill>
                  <a:srgbClr val="000000"/>
                </a:solidFill>
              </a:rPr>
            </a:br>
            <a:r>
              <a:rPr lang="en-US" sz="1400">
                <a:solidFill>
                  <a:srgbClr val="000000"/>
                </a:solidFill>
              </a:rPr>
              <a:t>+ Une opération = une “tâche annotée”</a:t>
            </a:r>
            <a:br>
              <a:rPr lang="en-US" sz="1400">
                <a:solidFill>
                  <a:srgbClr val="000000"/>
                </a:solidFill>
              </a:rPr>
            </a:br>
            <a:r>
              <a:rPr lang="en-US" sz="1400">
                <a:solidFill>
                  <a:srgbClr val="000000"/>
                </a:solidFill>
              </a:rPr>
              <a:t>+ Une “tâche annotée” = une tâche système</a:t>
            </a:r>
          </a:p>
        </p:txBody>
      </p:sp>
      <p:sp>
        <p:nvSpPr>
          <p:cNvPr id="26" name="Rectangle 25"/>
          <p:cNvSpPr/>
          <p:nvPr/>
        </p:nvSpPr>
        <p:spPr>
          <a:xfrm>
            <a:off x="390525" y="2930525"/>
            <a:ext cx="4371975" cy="6397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chemeClr val="tx1"/>
                </a:solidFill>
              </a:rPr>
              <a:t>Génération</a:t>
            </a:r>
            <a:r>
              <a:rPr lang="en-US" dirty="0">
                <a:solidFill>
                  <a:schemeClr val="tx1"/>
                </a:solidFill>
              </a:rPr>
              <a:t> des </a:t>
            </a:r>
            <a:r>
              <a:rPr lang="en-US" dirty="0" err="1">
                <a:solidFill>
                  <a:schemeClr val="tx1"/>
                </a:solidFill>
              </a:rPr>
              <a:t>tâches</a:t>
            </a:r>
            <a:r>
              <a:rPr lang="en-US" dirty="0">
                <a:solidFill>
                  <a:schemeClr val="tx1"/>
                </a:solidFill>
              </a:rPr>
              <a:t> </a:t>
            </a:r>
            <a:r>
              <a:rPr lang="en-US" dirty="0" err="1">
                <a:solidFill>
                  <a:schemeClr val="tx1"/>
                </a:solidFill>
              </a:rPr>
              <a:t>intéractives</a:t>
            </a:r>
            <a:endParaRPr lang="en-US" dirty="0">
              <a:solidFill>
                <a:schemeClr val="tx1"/>
              </a:solidFill>
            </a:endParaRPr>
          </a:p>
        </p:txBody>
      </p:sp>
      <p:cxnSp>
        <p:nvCxnSpPr>
          <p:cNvPr id="27" name="Straight Arrow Connector 26"/>
          <p:cNvCxnSpPr>
            <a:stCxn id="0" idx="2"/>
            <a:endCxn id="0" idx="0"/>
          </p:cNvCxnSpPr>
          <p:nvPr/>
        </p:nvCxnSpPr>
        <p:spPr>
          <a:xfrm flipH="1">
            <a:off x="2576513" y="2609850"/>
            <a:ext cx="1455737" cy="32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ounded Rectangular Callout 28"/>
          <p:cNvSpPr/>
          <p:nvPr/>
        </p:nvSpPr>
        <p:spPr>
          <a:xfrm>
            <a:off x="376238" y="6715125"/>
            <a:ext cx="6192837" cy="774700"/>
          </a:xfrm>
          <a:prstGeom prst="wedgeRoundRectCallout">
            <a:avLst>
              <a:gd name="adj1" fmla="val -46297"/>
              <a:gd name="adj2" fmla="val -72473"/>
              <a:gd name="adj3" fmla="val 16667"/>
            </a:avLst>
          </a:prstGeom>
        </p:spPr>
        <p:style>
          <a:lnRef idx="1">
            <a:schemeClr val="accent4"/>
          </a:lnRef>
          <a:fillRef idx="3">
            <a:schemeClr val="accent4"/>
          </a:fillRef>
          <a:effectRef idx="2">
            <a:schemeClr val="accent4"/>
          </a:effectRef>
          <a:fontRef idx="minor">
            <a:schemeClr val="lt1"/>
          </a:fontRef>
        </p:style>
        <p:txBody>
          <a:bodyPr lIns="106674" tIns="53337" rIns="106674" bIns="53337" anchor="ctr"/>
          <a:lstStyle/>
          <a:p>
            <a:pPr>
              <a:defRPr/>
            </a:pPr>
            <a:r>
              <a:rPr lang="fr-FR" sz="1400">
                <a:solidFill>
                  <a:srgbClr val="000000"/>
                </a:solidFill>
              </a:rPr>
              <a:t>+ Chaque tâche d’interaction = une fenêtre (par défaut)</a:t>
            </a:r>
          </a:p>
          <a:p>
            <a:pPr>
              <a:defRPr/>
            </a:pPr>
            <a:r>
              <a:rPr lang="fr-FR" sz="1400">
                <a:solidFill>
                  <a:srgbClr val="000000"/>
                </a:solidFill>
              </a:rPr>
              <a:t>+ Intervention du développeur : enlever les doublons</a:t>
            </a:r>
          </a:p>
        </p:txBody>
      </p:sp>
      <p:cxnSp>
        <p:nvCxnSpPr>
          <p:cNvPr id="34" name="Straight Arrow Connector 33"/>
          <p:cNvCxnSpPr>
            <a:stCxn id="0" idx="3"/>
            <a:endCxn id="0" idx="1"/>
          </p:cNvCxnSpPr>
          <p:nvPr/>
        </p:nvCxnSpPr>
        <p:spPr>
          <a:xfrm>
            <a:off x="4762500" y="3249613"/>
            <a:ext cx="2057400" cy="498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819900" y="3359150"/>
            <a:ext cx="2870200" cy="7794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rgbClr val="000000"/>
                </a:solidFill>
              </a:rPr>
              <a:t>Génération</a:t>
            </a:r>
            <a:r>
              <a:rPr lang="en-US" dirty="0">
                <a:solidFill>
                  <a:srgbClr val="000000"/>
                </a:solidFill>
              </a:rPr>
              <a:t> de </a:t>
            </a:r>
            <a:r>
              <a:rPr lang="en-US" dirty="0" err="1">
                <a:solidFill>
                  <a:srgbClr val="000000"/>
                </a:solidFill>
              </a:rPr>
              <a:t>l’interface</a:t>
            </a:r>
            <a:r>
              <a:rPr lang="en-US" dirty="0">
                <a:solidFill>
                  <a:srgbClr val="000000"/>
                </a:solidFill>
              </a:rPr>
              <a:t> “</a:t>
            </a:r>
            <a:r>
              <a:rPr lang="en-US" dirty="0" err="1">
                <a:solidFill>
                  <a:srgbClr val="000000"/>
                </a:solidFill>
              </a:rPr>
              <a:t>abstraite</a:t>
            </a:r>
            <a:r>
              <a:rPr lang="en-US" dirty="0">
                <a:solidFill>
                  <a:srgbClr val="000000"/>
                </a:solidFill>
              </a:rPr>
              <a:t>”</a:t>
            </a:r>
          </a:p>
        </p:txBody>
      </p:sp>
      <p:sp>
        <p:nvSpPr>
          <p:cNvPr id="23" name="TextBox 22"/>
          <p:cNvSpPr txBox="1"/>
          <p:nvPr/>
        </p:nvSpPr>
        <p:spPr>
          <a:xfrm>
            <a:off x="8831263" y="3098800"/>
            <a:ext cx="971550" cy="357188"/>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MARIA</a:t>
            </a:r>
          </a:p>
        </p:txBody>
      </p:sp>
      <p:pic>
        <p:nvPicPr>
          <p:cNvPr id="85029" name="Image 47" descr="operator.png"/>
          <p:cNvPicPr>
            <a:picLocks noChangeAspect="1"/>
          </p:cNvPicPr>
          <p:nvPr/>
        </p:nvPicPr>
        <p:blipFill>
          <a:blip r:embed="rId4" cstate="print"/>
          <a:srcRect/>
          <a:stretch>
            <a:fillRect/>
          </a:stretch>
        </p:blipFill>
        <p:spPr bwMode="auto">
          <a:xfrm>
            <a:off x="6435725" y="3006725"/>
            <a:ext cx="766763"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smtClean="0">
                <a:solidFill>
                  <a:srgbClr val="7B9899"/>
                </a:solidFill>
              </a:rPr>
              <a:t>Contenu du module</a:t>
            </a:r>
          </a:p>
        </p:txBody>
      </p:sp>
      <p:sp>
        <p:nvSpPr>
          <p:cNvPr id="28675" name="Rectangle 3"/>
          <p:cNvSpPr>
            <a:spLocks noGrp="1" noChangeArrowheads="1"/>
          </p:cNvSpPr>
          <p:nvPr>
            <p:ph sz="quarter" idx="1"/>
          </p:nvPr>
        </p:nvSpPr>
        <p:spPr/>
        <p:txBody>
          <a:bodyPr/>
          <a:lstStyle/>
          <a:p>
            <a:pPr eaLnBrk="1" hangingPunct="1">
              <a:buFont typeface="Monotype Sorts" pitchFamily="2" charset="2"/>
              <a:buNone/>
            </a:pPr>
            <a:r>
              <a:rPr lang="fr-FR" sz="2000" dirty="0" smtClean="0"/>
              <a:t>Semaine 1	Introduction au module</a:t>
            </a:r>
          </a:p>
          <a:p>
            <a:pPr eaLnBrk="1" hangingPunct="1">
              <a:buFont typeface="Monotype Sorts" pitchFamily="2" charset="2"/>
              <a:buNone/>
            </a:pPr>
            <a:r>
              <a:rPr lang="fr-FR" sz="2000" dirty="0" smtClean="0"/>
              <a:t>			Présentation du W3C  </a:t>
            </a:r>
          </a:p>
          <a:p>
            <a:pPr eaLnBrk="1" hangingPunct="1">
              <a:buFont typeface="Monotype Sorts" pitchFamily="2" charset="2"/>
              <a:buNone/>
            </a:pPr>
            <a:r>
              <a:rPr lang="fr-FR" sz="2000" dirty="0" smtClean="0"/>
              <a:t>Semaine 2   	4H Cours </a:t>
            </a:r>
            <a:r>
              <a:rPr lang="fr-FR" sz="2000" dirty="0" err="1" smtClean="0"/>
              <a:t>Flex</a:t>
            </a:r>
            <a:r>
              <a:rPr lang="fr-FR" sz="2000" dirty="0" smtClean="0"/>
              <a:t>                </a:t>
            </a:r>
          </a:p>
          <a:p>
            <a:pPr eaLnBrk="1" hangingPunct="1">
              <a:buFont typeface="Monotype Sorts" pitchFamily="2" charset="2"/>
              <a:buNone/>
            </a:pPr>
            <a:r>
              <a:rPr lang="fr-FR" sz="2000" dirty="0" smtClean="0"/>
              <a:t>Semaine 3           2H </a:t>
            </a:r>
            <a:r>
              <a:rPr lang="fr-FR" sz="2000" dirty="0" err="1" smtClean="0"/>
              <a:t>Flex</a:t>
            </a:r>
            <a:r>
              <a:rPr lang="fr-FR" sz="2000" dirty="0" smtClean="0"/>
              <a:t> + 2h </a:t>
            </a:r>
            <a:r>
              <a:rPr lang="fr-FR" sz="2000" dirty="0" err="1" smtClean="0"/>
              <a:t>xul</a:t>
            </a:r>
            <a:endParaRPr lang="fr-FR" sz="2000" dirty="0" smtClean="0"/>
          </a:p>
          <a:p>
            <a:pPr eaLnBrk="1" hangingPunct="1">
              <a:buFont typeface="Monotype Sorts" pitchFamily="2" charset="2"/>
              <a:buNone/>
            </a:pPr>
            <a:r>
              <a:rPr lang="fr-FR" sz="2000" dirty="0" smtClean="0"/>
              <a:t>Semaine 4           XUL</a:t>
            </a:r>
          </a:p>
          <a:p>
            <a:pPr eaLnBrk="1" hangingPunct="1">
              <a:buFont typeface="Monotype Sorts" pitchFamily="2" charset="2"/>
              <a:buNone/>
            </a:pPr>
            <a:r>
              <a:rPr lang="fr-FR" sz="2000" dirty="0" smtClean="0"/>
              <a:t>Semaine 5 	</a:t>
            </a:r>
            <a:r>
              <a:rPr lang="fr-FR" sz="2000" dirty="0" err="1" smtClean="0"/>
              <a:t>Flex</a:t>
            </a:r>
            <a:r>
              <a:rPr lang="fr-FR" sz="2000" dirty="0" smtClean="0"/>
              <a:t> sur mobile</a:t>
            </a:r>
          </a:p>
          <a:p>
            <a:pPr eaLnBrk="1" hangingPunct="1">
              <a:buFont typeface="Monotype Sorts" pitchFamily="2" charset="2"/>
              <a:buNone/>
            </a:pPr>
            <a:endParaRPr lang="fr-FR" sz="2000" dirty="0" smtClean="0"/>
          </a:p>
          <a:p>
            <a:pPr eaLnBrk="1" hangingPunct="1">
              <a:buFont typeface="Monotype Sorts" pitchFamily="2" charset="2"/>
              <a:buNone/>
            </a:pPr>
            <a:r>
              <a:rPr lang="fr-FR" sz="2000" dirty="0" smtClean="0"/>
              <a:t>Semaine 6        2H En recherche ?</a:t>
            </a:r>
          </a:p>
          <a:p>
            <a:pPr eaLnBrk="1" hangingPunct="1">
              <a:buFont typeface="Monotype Sorts" pitchFamily="2" charset="2"/>
              <a:buNone/>
            </a:pPr>
            <a:r>
              <a:rPr lang="fr-FR" sz="2000" dirty="0" smtClean="0"/>
              <a:t>                            2H HTML 5</a:t>
            </a:r>
          </a:p>
          <a:p>
            <a:pPr eaLnBrk="1" hangingPunct="1">
              <a:buFont typeface="Monotype Sorts" pitchFamily="2" charset="2"/>
              <a:buNone/>
            </a:pPr>
            <a:r>
              <a:rPr lang="fr-FR" sz="2000" dirty="0" smtClean="0"/>
              <a:t>Semaine 7        Zoom sur les travaux de l’équipe IIHM</a:t>
            </a:r>
          </a:p>
          <a:p>
            <a:pPr eaLnBrk="1" hangingPunct="1">
              <a:buFont typeface="Monotype Sorts" pitchFamily="2" charset="2"/>
              <a:buNone/>
            </a:pPr>
            <a:r>
              <a:rPr lang="fr-FR" sz="2000" dirty="0" smtClean="0"/>
              <a:t>Semaine 8        ENTRETIENS</a:t>
            </a:r>
          </a:p>
          <a:p>
            <a:pPr eaLnBrk="1" hangingPunct="1">
              <a:buFont typeface="Monotype Sorts" pitchFamily="2" charset="2"/>
              <a:buNone/>
            </a:pPr>
            <a:r>
              <a:rPr lang="fr-FR" sz="2000" dirty="0" smtClean="0"/>
              <a:t>     </a:t>
            </a:r>
          </a:p>
        </p:txBody>
      </p:sp>
      <p:sp>
        <p:nvSpPr>
          <p:cNvPr id="44034"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g;base64,/9j/4AAQSkZJRgABAQAAAQABAAD/2wBDAAkGBwgHBgkIBwgKCgkLDRYPDQwMDRsUFRAWIB0iIiAdHx8kKDQsJCYxJx8fLT0tMTU3Ojo6Iys/RD84QzQ5Ojf/2wBDAQoKCg0MDRoPDxo3JR8lNzc3Nzc3Nzc3Nzc3Nzc3Nzc3Nzc3Nzc3Nzc3Nzc3Nzc3Nzc3Nzc3Nzc3Nzc3Nzc3Nzf/wAARCACXAKwDASIAAhEBAxEB/8QAHAAAAQQDAQAAAAAAAAAAAAAAAAECBAUDBgcI/8QANhAAAQMDAgQEBAUEAgMAAAAAAQACAwQFERIhBhMxQVFhcYEHFJGhIjJSscEVI0JiFuFDkvD/xAAbAQEAAgMBAQAAAAAAAAAAAAAABAUBAwYCB//EACsRAAICAgEDAgQHAQAAAAAAAAABAgMEERIFITETQSJRccEGFBUyQoGh4f/aAAwDAQACEQMRAD8A7ihCEAIQhACE0uARqQDkJmsBK1wd0QDkIQgBCEIAQgqJcbjS2yjkq66ZsMEYy5zv2HifJG9GUnJ6XklE7pMrlt1+J9XPK5lnpYoIgcCap/E4+ekbD6quHHV/a7V/U6Z/+jqduPtv91GeVWmXMOgZso7aS+p2MJwXPeHviRDUTMpr1FHTlxw2pidmP3B3b67j0XQGuBAIIOfBboWRmtxZXZWJdiz42x19xyEgKVeyMCEIQAhCEALHNII2F30WRV13lMbYh2JKAeJs90vO81WifzTuf5oCe6XZYjOWO1Dt91EdPt1UeWo80BsjHh7Q5pyCMhOUGzSGWhaT2c4Z91OQAhCEAh6FcT+I/EEl3vz6CB5+To3lgaOj5Ojne3Qeh8V2qdxZC9w6hpK8wSzv+ame4kuc8uJ8zuoeZJ8OK9zovw7VB3ytl/Hx/ZKeWg4HZSomwmDUSNY8VUCQnclTTUsbSsY1oDidyqzids7E0kPe+F+HtAa7o5vYrrHwrvr6+3SW2peXS0eOWSckxnoPYjHphcdfp3IOFufwfld/ytzWnZ1JIHexapGK3GxFR1yqu3ClvzHujtYSpAlVufPgQhCAEIQgBVfEEbjQ81m5icCfToVaJsjBIwscAWuGCD3CA0ttUnfM+awXu2z2uRz2tL6Un8Lxvp8j4evRVgqgR1CAuHVO3VRpqnAO+yrnVOB1Vxw5aJa+VlXVNLaRpy0H/wAh7e37oDarLC6C2QMeMOLdTh4E7/ypyQJUAIQhAI4ZaQfBebuJbU+3X6tpXtIMcpA8x2PuMFekSdlpPH/BxvzRXW/Sy4RN06TsJm+BPYjsfbzGm+vnEs+l5ixrXy8M4W/Mby13RHMz3Wa70dZT1D2VEDmvjJa8Abg+aq9Z6b5VfwOuWSmtkx0p8V1P4I2uQurbvI0hhAgiPjvlx/YLRuDuDrpxPVtEcboKIH+7UvbsB4DxPkvQtottNabdBQ0UeiCFulo7nzPmeqkY9PxcmUvV+op1+jF935JoSpAlU45gEIQgBCEiAVIThKo1xl5NDPJ3DDj16ICpuVYanVGxxEfTH6vVa1LZo3PJjc5oPYdFItlQXOfHIfy7j0KtI3MQGsVlrqaeLm0gbJMwhzGStBY4jsR4Hp7rfeHrmLxZ6au5LoHSM/HC7rG4HDm+xBCryYyE6xwxUdbU8t2mKqcJDH2EnQkeoAz5jPUlAX6MoRlACFgiqY5Xuax2SPuol4vdus0HNuVXHCD+Vp3c70aNysNpd2eoxlN8YrbJtTUR00Ek072xxRtLnvccBoHUrhHGvG9bf6yWOjmlgtkZ0sYxxbzPN/c58O3qrHj/AI3lvdMaGjaaWiO7xIcSTeGQOg8u5wubSTOippDnGp2Bv4Dc/dRLLPUfGB0GHhrEg7r139l8v+mS31sr5pIoctwMuIGwKlxZ5rXSvldv+Ih3byTaHENEwOH43DU73Sulxv2UWyfxaiXmFjtUqVz233OucBccUMdFTWm5ujgdE0MhqANLJB21/pd59D4rpLXZAI3XmNtTribG0AY8guofCTiKWfm2SrkLjGzXTFx6NGzm+g2I9/BScfIbfCRT9W6RGuDyKX2919zpyE0JVNOZFQkSoBEJMpMoByiXSB1VQTQx/nc3LfMjcD7KTlCA51QPL7hI0At0sOrPbcf9qVVTTxbxAE+BVtNSQx3KskiABkeC71xv98lR6iEEHZAV1Lc9b9D8teOoKtYZg7uqKupNQJaMEdCFGjuMlE1xqSQ1gyXeSA3ynuR0ASjUR3GxWSprmvgcIi5r3DAJ7LWI23eWNskFDNocAWl2BkH1Ki/1CqbO6GpY6KRhw5jhghAYeOrrU222wyW+okgkM7Wkxuw4twSRn2C5TUV9xrbmY4+dU1k0mlvV8jyTsM9V06/0EF4omxTyvjLHa2OZ1B9O/VZ+DrLRQXqlkpKON01PG4S1Lm5dgjG5/UT9s9lGspc59/Bc4fUKsbH4xXx7/wANYtPwovleGy3arp6CN25Yz+7J742H1K0rjqho7ZxHUWi3Oe6npC2Evecue/AL3H3JHsvT0krYYnyv2Yxpc70AyV5Lqqp9wu8lbLkvqJnzuz/sSf5WzhGEXojfmrsq2MZvs2WTNyM7DOElQ0EOION0g6JHAluFVLyd09cdCRSahqzjBw71/wC1ecN3V1pvVFcAcCGUcwDuw7O+xKpaOSNkNZTyNGp4a+N/cFp3Hpgn6BZWNcQQwZLhho8+i2SWmmiPU/UrlCfjuj1Ixwc0FpyCMg+ITlFoIflqKngznlxNZn0AH8KRlWyPnz89hyEmUmUMASkymkppKAeSmucGtLndAMk+C0n4o8SXDh22UL7bNFA6pqTFJM+LXy26ScgHbOy4nxFxrc7u5jJaupkbFka+c9gl32cYw7S0+QwgO027iCO4VM8w5TGzPc+JjZQ5xYDpy5v+O46eBCsHTiTuvO3C9yqmcT214mcNdQ1jsHq1xwR75Xc6aZweWO6hAWErdTSo9BQxVl1hiqImyRHUXscMhwA6H7LPqyxZrMQy5g9zG4fsgNpz4lVXENqbdqGWKN4gqtP9moDQSx38jxCncxGvPdPJlPT2aFw7w1xFLUzM4hkgigZjlyQuDnSH06AY7kZW9UNHT0EAipWaW5y4k5Lj4k90/V5o1+awlpaPU585b1r6GV4ZJG6OQBzHAtc09weoXmq8cLVNivVVTVLCGQuPJd+uMn8LvoP3XpDVstD+LdodV2Zl0p8iejOHluxMZP8ABx9SvNm+L0SMJxV8XI4+5pY4tPYpdtCTU90TZH/nadLj+yxyP0NzlVTj30dzC1OGzNbqJ9bUVb2fkpqWSZ57bbAe5IVlZmMbdLb8wQ2L5qMvJ8NYzn6KFbJ5KejniEjWtqi0y+Ja05AJ8M748h4LLM9kmkMP4QMY8Qsykk1r2GPTKUZ8u3LwemQQlytR4A4khu9lpopqhhr4hy5Iy8a36ejgOpyMe+VteVaxkpJNHAXVSpslXLyjJlCYClyvRqGZTSUhKxvcgOc/HT8fD1uJ/wAa3H1jeuCO7rvnxpaZOGKZwBIjrWEnwy14/lcF0ufIGRtLnuOzWjJPoAhkt+BqT5zi22x4/CyXmu9GAu/cD6rs9XMIJGv+q0b4X8O1tJW1Fyr6aWDEXLiZIwtcc4JOD0GwHutvrwZJQPEoYLymlEkYIOQpNG7RcIXdMkj7FVdshZBTsZGA1jNgAMYCltlxVw47HP2QGy81AlVaycnusnNQE/mJRIoPMKXmoCdzFgrxFPRVENQAYpI3NeD3BG6q7tcv6fbqms0azDE54GeuB0XI63ie7XJkpq7lPynEB0cTyxhB/wAcNHRarbVDsywwcCzJ3KL0kU725hlGQcgOChFskxZHFE973/ka1pJd6eKzwljKkaXucxwLdxj6KNFWOo6x8ksbJ+UdDGSE4GzgOm+x32UWqvnIvM3LeLUlEnu+Wije2oFRHVRxta+CaAxhr++OpO3iB1VTNXEOxGCB4uO/2UaoqZql5kqJXyPPVznE5WHKlejD5FD+pZS3qfkmuulSyNnKIjMZLmvYwB4OP1D8XbpnC9T2jnC1UQqnl8/y8fNe7q5+kZP1yvKdtpzWXKkpRvz544v/AGcB/K9ZtIBIb0zstiWlohyk5ycpPuzMClTAU7KyeTE4rE8rI5YX5wgIVwbHLC+KRjXscMOa5oId6grWWW+nt5eLdR09NqOSYYg0k+Z6lbTLHq6qLJTg9QgNeZUOgic10MjnO6lozlQJhUzPyyn0+bzjHstqNIzwUWemIGWDcdAgI1NSTQ0rBKdT8ZcR4pY4XOmaRkKW+uAZpfDKD3AYSo/zcmf7FJI4nu7Df3QEojkxFz3bhPjk1bjoq90VdWOAmLYmdw05Ks4oNDQPAIBQSUjiVk0JHMQEGsiE8T43DLXAhwO+QtKquBqF0xex8zGk50tfgLfntUSePIOFhxUvKNld06/2PRzW4UVitL3wspn1dWwZ0as6T2yScD0C0Wodlr3fqkJ/++q26+Wm5UtylkfTunY+Vzw9rC4bnvharXUlRFojdBKHF2Mcs7k9PrhaauTb2tFhnRrjXDhLk35K8nCQuWxWrgy615Dp2ikjPeUEu9mj+cLerHwHbaPS+aH5mUb66gZA9G9PrlbyrNO+G9lrq/ii2VkdJM6ip6hssk+jDBp3G52JyBsF6LiccKktzDA1rB+VowB4eiuInZwgJTSn5WNqegGOTHLIQmlqAwOblYixSi1MLUBFLFiMOVNLEmgoCEIB4fVPbCAOg+il6EaEBGEQ8EcvfopOhGlARtCaWeSl8tIWICCY89ljdT57Kx5Y8EnLwgKaWgEgILMhRH2QOdnoPILZNA8EvL8kBQw2xsXRqlx0wHZWXK8koiwgI0cOFLjbhK1iytagFYCFkSAJ4CATCaQhCATCTShCATSjShCATSjShCAA1GlCEAaUaUIQCaUaUIQBpRpQhAKGpdKEIBQ1OAwhCAcAnBCEB//Z"/>
          <p:cNvSpPr>
            <a:spLocks noChangeAspect="1" noChangeArrowheads="1"/>
          </p:cNvSpPr>
          <p:nvPr/>
        </p:nvSpPr>
        <p:spPr bwMode="auto">
          <a:xfrm>
            <a:off x="109538" y="-581025"/>
            <a:ext cx="1371600" cy="12001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4" descr="http://agon.ens-lyon.fr/docannexe/image/1233/entretien.gif"/>
          <p:cNvPicPr>
            <a:picLocks noChangeAspect="1" noChangeArrowheads="1"/>
          </p:cNvPicPr>
          <p:nvPr/>
        </p:nvPicPr>
        <p:blipFill>
          <a:blip r:embed="rId2" cstate="print"/>
          <a:srcRect/>
          <a:stretch>
            <a:fillRect/>
          </a:stretch>
        </p:blipFill>
        <p:spPr bwMode="auto">
          <a:xfrm>
            <a:off x="5168900" y="5416550"/>
            <a:ext cx="1162050" cy="103822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1066800" y="2843628"/>
            <a:ext cx="8475397" cy="31700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(which stands for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USer</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Interface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eXtensible</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Markup Language)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is a XML-compliant markup language that describes the UI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for interactive applications</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is intended for non-developers, such as analysts,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specifiers</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designers, human factors experts, project leaders, novice programmers,...</a:t>
            </a:r>
            <a:b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br>
            <a:endPar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consists of a User Interface Description Language (UIDL),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a declarative language capturing the essence of what a UI is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or should be independently of physical characteristics</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fr-FR" sz="20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8933105" y="878522"/>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1066800" y="3459182"/>
            <a:ext cx="8603637"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describes at a high level of abstraction the constituting elements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of the UI of an application: widgets, controls, containers, modalities,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interaction techniques, ....</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supports device</a:t>
            </a:r>
            <a:r>
              <a:rPr lang="en-US" sz="2000" b="0" dirty="0" smtClean="0">
                <a:latin typeface="+mj-lt"/>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platform</a:t>
            </a:r>
            <a:r>
              <a:rPr lang="en-US" sz="2000" b="0" dirty="0" smtClean="0">
                <a:latin typeface="+mj-lt"/>
                <a:ea typeface="Times New Roman" pitchFamily="18" charset="0"/>
                <a:cs typeface="Times New Roman" pitchFamily="18" charset="0"/>
              </a:rPr>
              <a:t> and </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modality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independance</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allows reuse of elements previously described in anterior UIs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to compose a UI in new applications.</a:t>
            </a:r>
            <a:endParaRPr kumimoji="0" lang="en-US" sz="20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8933105" y="878522"/>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Publications Scientifiques du projet</a:t>
            </a:r>
          </a:p>
          <a:p>
            <a:pPr eaLnBrk="1" hangingPunct="1">
              <a:lnSpc>
                <a:spcPct val="80000"/>
              </a:lnSpc>
              <a:buNone/>
            </a:pPr>
            <a:r>
              <a:rPr lang="fr-FR" sz="2800" dirty="0" smtClean="0">
                <a:hlinkClick r:id="rId2"/>
              </a:rPr>
              <a:t>http://www.usixml.eu/effective-ie-done/scientific-publications</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hlinkClick r:id="rId3"/>
              </a:rPr>
              <a:t>http://www.usixml.eu/newsletters</a:t>
            </a:r>
            <a:endParaRPr lang="fr-FR" sz="2800" dirty="0" smtClean="0"/>
          </a:p>
          <a:p>
            <a:pPr eaLnBrk="1" hangingPunct="1">
              <a:lnSpc>
                <a:spcPct val="80000"/>
              </a:lnSpc>
              <a:buNone/>
            </a:pPr>
            <a:endParaRPr lang="fr-FR" sz="2800" dirty="0" smtClean="0"/>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631825" y="3940176"/>
            <a:ext cx="1473200" cy="125907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IIHM</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r>
              <a:rPr lang="fr-FR" sz="2400" dirty="0" smtClean="0">
                <a:hlinkClick r:id="rId2"/>
              </a:rPr>
              <a:t>http://iihm.imag.fr/publication/</a:t>
            </a:r>
            <a:endParaRPr lang="fr-FR" sz="24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400" dirty="0" smtClean="0">
                <a:hlinkClick r:id="rId3"/>
              </a:rPr>
              <a:t>http://iihm.imag.fr/publication/MFC11b/</a:t>
            </a:r>
            <a:r>
              <a:rPr lang="fr-FR" sz="2400" dirty="0" smtClean="0"/>
              <a:t> </a:t>
            </a:r>
            <a:r>
              <a:rPr lang="en-US" sz="2800" dirty="0" smtClean="0"/>
              <a:t>Flexible Plans for Adaptation by End-Users</a:t>
            </a:r>
          </a:p>
          <a:p>
            <a:pPr eaLnBrk="1" hangingPunct="1">
              <a:lnSpc>
                <a:spcPct val="80000"/>
              </a:lnSpc>
              <a:buNone/>
            </a:pPr>
            <a:endParaRPr lang="en-US" sz="2800" b="1" dirty="0" smtClean="0"/>
          </a:p>
          <a:p>
            <a:pPr eaLnBrk="1" hangingPunct="1">
              <a:lnSpc>
                <a:spcPct val="80000"/>
              </a:lnSpc>
              <a:buNone/>
            </a:pPr>
            <a:r>
              <a:rPr lang="fr-FR" sz="2400" dirty="0" smtClean="0">
                <a:hlinkClick r:id="rId4"/>
              </a:rPr>
              <a:t>http://iihm.imag.fr/publication/GCM+09a/</a:t>
            </a:r>
            <a:r>
              <a:rPr lang="fr-FR" sz="2400" dirty="0" smtClean="0"/>
              <a:t> </a:t>
            </a:r>
          </a:p>
          <a:p>
            <a:pPr eaLnBrk="1" hangingPunct="1">
              <a:lnSpc>
                <a:spcPct val="80000"/>
              </a:lnSpc>
              <a:buNone/>
            </a:pPr>
            <a:r>
              <a:rPr lang="fr-FR" sz="2800" b="1" dirty="0" smtClean="0"/>
              <a:t> </a:t>
            </a:r>
            <a:r>
              <a:rPr lang="fr-FR" sz="2800" dirty="0" smtClean="0"/>
              <a:t>Composition dynamique d’Interfaces Homme-Machine : Besoin utilisateur ou Défi de chercheur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593725" y="2463801"/>
            <a:ext cx="1473200" cy="1259072"/>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UCL</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marL="319088" lvl="1" eaLnBrk="1" hangingPunct="1">
              <a:lnSpc>
                <a:spcPct val="80000"/>
              </a:lnSpc>
              <a:buClr>
                <a:schemeClr val="accent1"/>
              </a:buClr>
              <a:buSzPct val="85000"/>
              <a:buNone/>
            </a:pPr>
            <a:r>
              <a:rPr lang="fr-FR" sz="2400" dirty="0" smtClean="0">
                <a:solidFill>
                  <a:srgbClr val="00B0F0"/>
                </a:solidFill>
                <a:hlinkClick r:id="rId2"/>
              </a:rPr>
              <a:t>http://uclouvain.academia.edu/JeanVanderdonckt/Papers</a:t>
            </a:r>
            <a:r>
              <a:rPr lang="fr-FR" sz="2400" dirty="0" smtClean="0">
                <a:solidFill>
                  <a:srgbClr val="00B0F0"/>
                </a:solidFill>
              </a:rPr>
              <a:t> </a:t>
            </a:r>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r>
              <a:rPr lang="fr-FR" sz="2400" dirty="0" err="1" smtClean="0"/>
              <a:t>Generating</a:t>
            </a:r>
            <a:r>
              <a:rPr lang="fr-FR" sz="2400" dirty="0" smtClean="0"/>
              <a:t> User Interface for Information Applications </a:t>
            </a:r>
            <a:r>
              <a:rPr lang="fr-FR" sz="2400" dirty="0" err="1" smtClean="0"/>
              <a:t>from</a:t>
            </a:r>
            <a:r>
              <a:rPr lang="fr-FR" sz="2400" dirty="0" smtClean="0"/>
              <a:t> </a:t>
            </a:r>
            <a:r>
              <a:rPr lang="fr-FR" sz="2400" dirty="0" err="1" smtClean="0"/>
              <a:t>Task</a:t>
            </a:r>
            <a:r>
              <a:rPr lang="fr-FR" sz="2400" dirty="0" smtClean="0"/>
              <a:t>, Domain and User </a:t>
            </a:r>
            <a:r>
              <a:rPr lang="fr-FR" sz="2400" dirty="0" err="1" smtClean="0"/>
              <a:t>models</a:t>
            </a:r>
            <a:r>
              <a:rPr lang="fr-FR" sz="2400" dirty="0" smtClean="0"/>
              <a:t> </a:t>
            </a:r>
            <a:r>
              <a:rPr lang="fr-FR" sz="2400" dirty="0" err="1" smtClean="0"/>
              <a:t>with</a:t>
            </a:r>
            <a:r>
              <a:rPr lang="fr-FR" sz="2400" dirty="0" smtClean="0"/>
              <a:t> DB-USE</a:t>
            </a:r>
          </a:p>
          <a:p>
            <a:pPr eaLnBrk="1" hangingPunct="1">
              <a:lnSpc>
                <a:spcPct val="80000"/>
              </a:lnSpc>
              <a:buNone/>
            </a:pPr>
            <a:r>
              <a:rPr lang="en-US" sz="2400" dirty="0" smtClean="0">
                <a:hlinkClick r:id="rId3"/>
              </a:rPr>
              <a:t>http://uclouvain.academia.edu/JeanVanderdonckt/Papers/270313/Generating_User_Interface_for_Information_Applications_from_Task_Domain_and_User_models_with_DB-USE</a:t>
            </a:r>
          </a:p>
          <a:p>
            <a:pPr eaLnBrk="1" hangingPunct="1">
              <a:lnSpc>
                <a:spcPct val="80000"/>
              </a:lnSpc>
              <a:buNone/>
            </a:pPr>
            <a:endParaRPr lang="fr-FR" sz="2800" dirty="0" smtClean="0"/>
          </a:p>
          <a:p>
            <a:pPr eaLnBrk="1" hangingPunct="1">
              <a:lnSpc>
                <a:spcPct val="80000"/>
              </a:lnSpc>
              <a:buNone/>
            </a:pPr>
            <a:r>
              <a:rPr lang="fr-FR" sz="2400" dirty="0" smtClean="0"/>
              <a:t>User Interface Composition </a:t>
            </a:r>
            <a:r>
              <a:rPr lang="fr-FR" sz="2400" dirty="0" err="1" smtClean="0"/>
              <a:t>with</a:t>
            </a:r>
            <a:r>
              <a:rPr lang="fr-FR" sz="2400" dirty="0" smtClean="0"/>
              <a:t> </a:t>
            </a:r>
            <a:r>
              <a:rPr lang="fr-FR" sz="2400" dirty="0" err="1" smtClean="0"/>
              <a:t>UsiXML</a:t>
            </a:r>
            <a:endParaRPr lang="fr-FR" sz="2400" dirty="0" smtClean="0"/>
          </a:p>
          <a:p>
            <a:pPr eaLnBrk="1" hangingPunct="1">
              <a:lnSpc>
                <a:spcPct val="80000"/>
              </a:lnSpc>
              <a:buNone/>
            </a:pPr>
            <a:r>
              <a:rPr lang="fr-FR" sz="2400" dirty="0" smtClean="0">
                <a:hlinkClick r:id="rId4"/>
              </a:rPr>
              <a:t>http://uclouvain.academia.edu/JeanVanderdonckt/Papers/270311/User_Interface_Composition_with_UsiXML</a:t>
            </a:r>
            <a:r>
              <a:rPr lang="fr-FR" sz="2400" dirty="0" smtClean="0"/>
              <a:t>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4117975" y="2635251"/>
            <a:ext cx="1473200" cy="125907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Equipe</a:t>
            </a:r>
            <a:r>
              <a:rPr lang="en-GB" sz="5700" dirty="0" smtClean="0">
                <a:latin typeface="Times (CE)" charset="0"/>
              </a:rPr>
              <a:t> RAINBOW I3S</a:t>
            </a:r>
          </a:p>
        </p:txBody>
      </p:sp>
      <p:sp>
        <p:nvSpPr>
          <p:cNvPr id="68611" name="Text Box 2"/>
          <p:cNvSpPr txBox="1">
            <a:spLocks noChangeArrowheads="1"/>
          </p:cNvSpPr>
          <p:nvPr/>
        </p:nvSpPr>
        <p:spPr bwMode="auto">
          <a:xfrm>
            <a:off x="534988" y="2753304"/>
            <a:ext cx="9432925" cy="1745093"/>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dirty="0" smtClean="0">
                <a:solidFill>
                  <a:schemeClr val="tx2"/>
                </a:solidFill>
                <a:latin typeface="Times (CE)"/>
              </a:rPr>
              <a:t>Construction </a:t>
            </a:r>
            <a:r>
              <a:rPr lang="en-GB" sz="4200" dirty="0" err="1" smtClean="0">
                <a:solidFill>
                  <a:schemeClr val="tx2"/>
                </a:solidFill>
                <a:latin typeface="Times (CE)"/>
              </a:rPr>
              <a:t>d’applications</a:t>
            </a:r>
            <a:r>
              <a:rPr lang="en-GB" sz="4200" dirty="0" smtClean="0">
                <a:solidFill>
                  <a:schemeClr val="tx2"/>
                </a:solidFill>
                <a:latin typeface="Times (CE)"/>
              </a:rPr>
              <a:t> </a:t>
            </a:r>
            <a:r>
              <a:rPr lang="en-GB" sz="4200" dirty="0" err="1" smtClean="0">
                <a:solidFill>
                  <a:schemeClr val="tx2"/>
                </a:solidFill>
                <a:latin typeface="Times (CE)"/>
              </a:rPr>
              <a:t>adaptables</a:t>
            </a:r>
            <a:r>
              <a:rPr lang="en-GB" sz="4200" dirty="0" smtClean="0">
                <a:solidFill>
                  <a:schemeClr val="tx2"/>
                </a:solidFill>
                <a:latin typeface="Times (CE)"/>
              </a:rPr>
              <a:t> par composition</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dirty="0">
              <a:solidFill>
                <a:schemeClr val="tx2"/>
              </a:solidFill>
              <a:latin typeface="Times (CE)"/>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p:txBody>
          <a:bodyPr/>
          <a:lstStyle/>
          <a:p>
            <a:pPr eaLnBrk="1" hangingPunct="1">
              <a:defRPr/>
            </a:pPr>
            <a:r>
              <a:rPr lang="en-US" smtClean="0"/>
              <a:t>Un modèle inspiré d’Arche pour les services </a:t>
            </a:r>
          </a:p>
        </p:txBody>
      </p:sp>
      <p:sp>
        <p:nvSpPr>
          <p:cNvPr id="91139" name="Espace réservé du contenu 3"/>
          <p:cNvSpPr>
            <a:spLocks noGrp="1"/>
          </p:cNvSpPr>
          <p:nvPr>
            <p:ph sz="quarter" idx="1"/>
          </p:nvPr>
        </p:nvSpPr>
        <p:spPr>
          <a:xfrm>
            <a:off x="369887" y="498475"/>
            <a:ext cx="10679113" cy="5856288"/>
          </a:xfrm>
        </p:spPr>
        <p:txBody>
          <a:bodyPr/>
          <a:lstStyle/>
          <a:p>
            <a:pPr eaLnBrk="1" hangingPunct="1">
              <a:buFont typeface="Wingdings" pitchFamily="2" charset="2"/>
              <a:buNone/>
            </a:pPr>
            <a:endParaRPr lang="en-US" dirty="0" smtClean="0"/>
          </a:p>
          <a:p>
            <a:pPr eaLnBrk="1" hangingPunct="1"/>
            <a:endParaRPr lang="en-US" dirty="0" smtClean="0"/>
          </a:p>
          <a:p>
            <a:pPr eaLnBrk="1" hangingPunct="1">
              <a:buNone/>
            </a:pPr>
            <a:r>
              <a:rPr lang="en-US" sz="2800" dirty="0" smtClean="0"/>
              <a:t>Proposer un </a:t>
            </a:r>
            <a:r>
              <a:rPr lang="en-US" sz="2800" dirty="0" err="1" smtClean="0"/>
              <a:t>modèle</a:t>
            </a:r>
            <a:r>
              <a:rPr lang="en-US" sz="2800" dirty="0" smtClean="0"/>
              <a:t> </a:t>
            </a:r>
            <a:r>
              <a:rPr lang="en-US" sz="2800" dirty="0" err="1" smtClean="0"/>
              <a:t>d’architecture</a:t>
            </a:r>
            <a:r>
              <a:rPr lang="en-US" sz="2800" dirty="0" smtClean="0"/>
              <a:t> </a:t>
            </a:r>
          </a:p>
          <a:p>
            <a:pPr eaLnBrk="1" hangingPunct="1">
              <a:buNone/>
            </a:pPr>
            <a:r>
              <a:rPr lang="en-US" sz="2800" dirty="0" smtClean="0"/>
              <a:t>pour un service </a:t>
            </a:r>
            <a:r>
              <a:rPr lang="en-US" sz="2800" dirty="0" err="1" smtClean="0"/>
              <a:t>interactif</a:t>
            </a: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r>
              <a:rPr lang="en-US" sz="2800" dirty="0" smtClean="0"/>
              <a:t>N services </a:t>
            </a:r>
            <a:r>
              <a:rPr lang="en-US" sz="2800" dirty="0" err="1" smtClean="0"/>
              <a:t>fonctionnels</a:t>
            </a:r>
            <a:r>
              <a:rPr lang="en-US" sz="2800" dirty="0" smtClean="0"/>
              <a:t> et </a:t>
            </a:r>
            <a:r>
              <a:rPr lang="en-US" sz="2800" dirty="0" err="1" smtClean="0"/>
              <a:t>leurs</a:t>
            </a:r>
            <a:r>
              <a:rPr lang="en-US" sz="2800" dirty="0" smtClean="0"/>
              <a:t> interactions </a:t>
            </a:r>
            <a:r>
              <a:rPr lang="en-US" sz="2800" dirty="0" err="1" smtClean="0"/>
              <a:t>utilisateurs</a:t>
            </a:r>
            <a:r>
              <a:rPr lang="en-US" sz="2800" dirty="0" smtClean="0"/>
              <a:t> : comment </a:t>
            </a:r>
            <a:r>
              <a:rPr lang="en-US" sz="2800" dirty="0" err="1" smtClean="0"/>
              <a:t>fusionner</a:t>
            </a:r>
            <a:r>
              <a:rPr lang="en-US" sz="2800" dirty="0" smtClean="0"/>
              <a:t> le tout ?</a:t>
            </a:r>
          </a:p>
        </p:txBody>
      </p:sp>
      <p:grpSp>
        <p:nvGrpSpPr>
          <p:cNvPr id="91140" name="Group 3"/>
          <p:cNvGrpSpPr>
            <a:grpSpLocks/>
          </p:cNvGrpSpPr>
          <p:nvPr/>
        </p:nvGrpSpPr>
        <p:grpSpPr bwMode="auto">
          <a:xfrm>
            <a:off x="2598738" y="5186363"/>
            <a:ext cx="1657350" cy="868362"/>
            <a:chOff x="340" y="2857"/>
            <a:chExt cx="952" cy="543"/>
          </a:xfrm>
        </p:grpSpPr>
        <p:sp>
          <p:nvSpPr>
            <p:cNvPr id="91217"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18"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9"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20"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21"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22" name="AutoShape 9"/>
            <p:cNvCxnSpPr>
              <a:cxnSpLocks noChangeShapeType="1"/>
              <a:stCxn id="91217" idx="0"/>
              <a:endCxn id="91220"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23" name="AutoShape 10"/>
            <p:cNvCxnSpPr>
              <a:cxnSpLocks noChangeShapeType="1"/>
              <a:stCxn id="91220" idx="0"/>
              <a:endCxn id="91221"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24" name="AutoShape 11"/>
            <p:cNvCxnSpPr>
              <a:cxnSpLocks noChangeShapeType="1"/>
              <a:stCxn id="91221" idx="3"/>
              <a:endCxn id="91219"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25" name="AutoShape 12"/>
            <p:cNvCxnSpPr>
              <a:cxnSpLocks noChangeShapeType="1"/>
              <a:stCxn id="91219" idx="2"/>
              <a:endCxn id="91218"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1" name="Group 13"/>
          <p:cNvGrpSpPr>
            <a:grpSpLocks/>
          </p:cNvGrpSpPr>
          <p:nvPr/>
        </p:nvGrpSpPr>
        <p:grpSpPr bwMode="auto">
          <a:xfrm>
            <a:off x="747713" y="6000750"/>
            <a:ext cx="1655762" cy="869950"/>
            <a:chOff x="1020" y="3651"/>
            <a:chExt cx="952" cy="543"/>
          </a:xfrm>
        </p:grpSpPr>
        <p:sp>
          <p:nvSpPr>
            <p:cNvPr id="91208"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9"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0"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11"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12"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13" name="AutoShape 19"/>
            <p:cNvCxnSpPr>
              <a:cxnSpLocks noChangeShapeType="1"/>
              <a:stCxn id="91208" idx="0"/>
              <a:endCxn id="91211"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14" name="AutoShape 20"/>
            <p:cNvCxnSpPr>
              <a:cxnSpLocks noChangeShapeType="1"/>
              <a:stCxn id="91211" idx="0"/>
              <a:endCxn id="91212"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15" name="AutoShape 21"/>
            <p:cNvCxnSpPr>
              <a:cxnSpLocks noChangeShapeType="1"/>
              <a:stCxn id="91212" idx="3"/>
              <a:endCxn id="91210"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16" name="AutoShape 22"/>
            <p:cNvCxnSpPr>
              <a:cxnSpLocks noChangeShapeType="1"/>
              <a:stCxn id="91210" idx="2"/>
              <a:endCxn id="91209"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2" name="Group 33"/>
          <p:cNvGrpSpPr>
            <a:grpSpLocks/>
          </p:cNvGrpSpPr>
          <p:nvPr/>
        </p:nvGrpSpPr>
        <p:grpSpPr bwMode="auto">
          <a:xfrm>
            <a:off x="4379913" y="5948363"/>
            <a:ext cx="1655762" cy="869950"/>
            <a:chOff x="2608" y="3764"/>
            <a:chExt cx="952" cy="543"/>
          </a:xfrm>
        </p:grpSpPr>
        <p:sp>
          <p:nvSpPr>
            <p:cNvPr id="91199"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0"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01"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02"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03"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04" name="AutoShape 39"/>
            <p:cNvCxnSpPr>
              <a:cxnSpLocks noChangeShapeType="1"/>
              <a:stCxn id="91199" idx="0"/>
              <a:endCxn id="91202"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05" name="AutoShape 40"/>
            <p:cNvCxnSpPr>
              <a:cxnSpLocks noChangeShapeType="1"/>
              <a:stCxn id="91202" idx="0"/>
              <a:endCxn id="91203"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06" name="AutoShape 41"/>
            <p:cNvCxnSpPr>
              <a:cxnSpLocks noChangeShapeType="1"/>
              <a:stCxn id="91203" idx="3"/>
              <a:endCxn id="91201"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07" name="AutoShape 42"/>
            <p:cNvCxnSpPr>
              <a:cxnSpLocks noChangeShapeType="1"/>
              <a:stCxn id="91201" idx="2"/>
              <a:endCxn id="91200"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3" name="Group 43"/>
          <p:cNvGrpSpPr>
            <a:grpSpLocks/>
          </p:cNvGrpSpPr>
          <p:nvPr/>
        </p:nvGrpSpPr>
        <p:grpSpPr bwMode="auto">
          <a:xfrm>
            <a:off x="6624638" y="5918200"/>
            <a:ext cx="1657350" cy="869950"/>
            <a:chOff x="3696" y="3424"/>
            <a:chExt cx="952" cy="543"/>
          </a:xfrm>
        </p:grpSpPr>
        <p:sp>
          <p:nvSpPr>
            <p:cNvPr id="91190"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91"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92"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93"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94"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95" name="AutoShape 49"/>
            <p:cNvCxnSpPr>
              <a:cxnSpLocks noChangeShapeType="1"/>
              <a:stCxn id="91190" idx="0"/>
              <a:endCxn id="91193"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96" name="AutoShape 50"/>
            <p:cNvCxnSpPr>
              <a:cxnSpLocks noChangeShapeType="1"/>
              <a:stCxn id="91193" idx="0"/>
              <a:endCxn id="91194"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97" name="AutoShape 51"/>
            <p:cNvCxnSpPr>
              <a:cxnSpLocks noChangeShapeType="1"/>
              <a:stCxn id="91194" idx="3"/>
              <a:endCxn id="91192"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98" name="AutoShape 52"/>
            <p:cNvCxnSpPr>
              <a:cxnSpLocks noChangeShapeType="1"/>
              <a:stCxn id="91192" idx="2"/>
              <a:endCxn id="91191"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4" name="Group 53"/>
          <p:cNvGrpSpPr>
            <a:grpSpLocks/>
          </p:cNvGrpSpPr>
          <p:nvPr/>
        </p:nvGrpSpPr>
        <p:grpSpPr bwMode="auto">
          <a:xfrm>
            <a:off x="8664575" y="5768975"/>
            <a:ext cx="1655763" cy="868363"/>
            <a:chOff x="4649" y="3628"/>
            <a:chExt cx="952" cy="543"/>
          </a:xfrm>
        </p:grpSpPr>
        <p:sp>
          <p:nvSpPr>
            <p:cNvPr id="91181" name="Rectangle 54"/>
            <p:cNvSpPr>
              <a:spLocks noChangeArrowheads="1"/>
            </p:cNvSpPr>
            <p:nvPr/>
          </p:nvSpPr>
          <p:spPr bwMode="auto">
            <a:xfrm>
              <a:off x="4649" y="4059"/>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82" name="Rectangle 55"/>
            <p:cNvSpPr>
              <a:spLocks noChangeArrowheads="1"/>
            </p:cNvSpPr>
            <p:nvPr/>
          </p:nvSpPr>
          <p:spPr bwMode="auto">
            <a:xfrm>
              <a:off x="5398" y="4059"/>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83" name="Rectangle 56"/>
            <p:cNvSpPr>
              <a:spLocks noChangeArrowheads="1"/>
            </p:cNvSpPr>
            <p:nvPr/>
          </p:nvSpPr>
          <p:spPr bwMode="auto">
            <a:xfrm>
              <a:off x="5261" y="3810"/>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84" name="Rectangle 57"/>
            <p:cNvSpPr>
              <a:spLocks noChangeArrowheads="1"/>
            </p:cNvSpPr>
            <p:nvPr/>
          </p:nvSpPr>
          <p:spPr bwMode="auto">
            <a:xfrm>
              <a:off x="4741" y="3810"/>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85" name="Rectangle 58"/>
            <p:cNvSpPr>
              <a:spLocks noChangeArrowheads="1"/>
            </p:cNvSpPr>
            <p:nvPr/>
          </p:nvSpPr>
          <p:spPr bwMode="auto">
            <a:xfrm>
              <a:off x="5012" y="3628"/>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86" name="AutoShape 59"/>
            <p:cNvCxnSpPr>
              <a:cxnSpLocks noChangeShapeType="1"/>
              <a:stCxn id="91181" idx="0"/>
              <a:endCxn id="91184" idx="2"/>
            </p:cNvCxnSpPr>
            <p:nvPr/>
          </p:nvCxnSpPr>
          <p:spPr bwMode="auto">
            <a:xfrm flipV="1">
              <a:off x="4762" y="3923"/>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87" name="AutoShape 60"/>
            <p:cNvCxnSpPr>
              <a:cxnSpLocks noChangeShapeType="1"/>
              <a:stCxn id="91184" idx="0"/>
              <a:endCxn id="91185" idx="1"/>
            </p:cNvCxnSpPr>
            <p:nvPr/>
          </p:nvCxnSpPr>
          <p:spPr bwMode="auto">
            <a:xfrm flipV="1">
              <a:off x="4876" y="3685"/>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88" name="AutoShape 61"/>
            <p:cNvCxnSpPr>
              <a:cxnSpLocks noChangeShapeType="1"/>
              <a:stCxn id="91185" idx="3"/>
              <a:endCxn id="91183" idx="0"/>
            </p:cNvCxnSpPr>
            <p:nvPr/>
          </p:nvCxnSpPr>
          <p:spPr bwMode="auto">
            <a:xfrm>
              <a:off x="5238" y="3685"/>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9" name="AutoShape 62"/>
            <p:cNvCxnSpPr>
              <a:cxnSpLocks noChangeShapeType="1"/>
              <a:stCxn id="91183" idx="2"/>
              <a:endCxn id="91182" idx="0"/>
            </p:cNvCxnSpPr>
            <p:nvPr/>
          </p:nvCxnSpPr>
          <p:spPr bwMode="auto">
            <a:xfrm>
              <a:off x="5374" y="3923"/>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5" name="Group 63"/>
          <p:cNvGrpSpPr>
            <a:grpSpLocks/>
          </p:cNvGrpSpPr>
          <p:nvPr/>
        </p:nvGrpSpPr>
        <p:grpSpPr bwMode="auto">
          <a:xfrm>
            <a:off x="8853488" y="4706938"/>
            <a:ext cx="1657350" cy="868362"/>
            <a:chOff x="4944" y="2744"/>
            <a:chExt cx="952" cy="543"/>
          </a:xfrm>
        </p:grpSpPr>
        <p:sp>
          <p:nvSpPr>
            <p:cNvPr id="91172" name="Rectangle 64"/>
            <p:cNvSpPr>
              <a:spLocks noChangeArrowheads="1"/>
            </p:cNvSpPr>
            <p:nvPr/>
          </p:nvSpPr>
          <p:spPr bwMode="auto">
            <a:xfrm>
              <a:off x="4944"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73" name="Rectangle 65"/>
            <p:cNvSpPr>
              <a:spLocks noChangeArrowheads="1"/>
            </p:cNvSpPr>
            <p:nvPr/>
          </p:nvSpPr>
          <p:spPr bwMode="auto">
            <a:xfrm>
              <a:off x="5693"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74" name="Rectangle 66"/>
            <p:cNvSpPr>
              <a:spLocks noChangeArrowheads="1"/>
            </p:cNvSpPr>
            <p:nvPr/>
          </p:nvSpPr>
          <p:spPr bwMode="auto">
            <a:xfrm>
              <a:off x="5556"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75" name="Rectangle 67"/>
            <p:cNvSpPr>
              <a:spLocks noChangeArrowheads="1"/>
            </p:cNvSpPr>
            <p:nvPr/>
          </p:nvSpPr>
          <p:spPr bwMode="auto">
            <a:xfrm>
              <a:off x="5036"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76" name="Rectangle 68"/>
            <p:cNvSpPr>
              <a:spLocks noChangeArrowheads="1"/>
            </p:cNvSpPr>
            <p:nvPr/>
          </p:nvSpPr>
          <p:spPr bwMode="auto">
            <a:xfrm>
              <a:off x="5306"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77" name="AutoShape 69"/>
            <p:cNvCxnSpPr>
              <a:cxnSpLocks noChangeShapeType="1"/>
              <a:stCxn id="91172" idx="0"/>
              <a:endCxn id="91175" idx="2"/>
            </p:cNvCxnSpPr>
            <p:nvPr/>
          </p:nvCxnSpPr>
          <p:spPr bwMode="auto">
            <a:xfrm flipV="1">
              <a:off x="5057"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78" name="AutoShape 70"/>
            <p:cNvCxnSpPr>
              <a:cxnSpLocks noChangeShapeType="1"/>
              <a:stCxn id="91175" idx="0"/>
              <a:endCxn id="91176" idx="1"/>
            </p:cNvCxnSpPr>
            <p:nvPr/>
          </p:nvCxnSpPr>
          <p:spPr bwMode="auto">
            <a:xfrm flipV="1">
              <a:off x="5171"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9" name="AutoShape 71"/>
            <p:cNvCxnSpPr>
              <a:cxnSpLocks noChangeShapeType="1"/>
              <a:stCxn id="91176" idx="3"/>
              <a:endCxn id="91174" idx="0"/>
            </p:cNvCxnSpPr>
            <p:nvPr/>
          </p:nvCxnSpPr>
          <p:spPr bwMode="auto">
            <a:xfrm>
              <a:off x="5533"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0" name="AutoShape 72"/>
            <p:cNvCxnSpPr>
              <a:cxnSpLocks noChangeShapeType="1"/>
              <a:stCxn id="91174" idx="2"/>
              <a:endCxn id="91173" idx="0"/>
            </p:cNvCxnSpPr>
            <p:nvPr/>
          </p:nvCxnSpPr>
          <p:spPr bwMode="auto">
            <a:xfrm>
              <a:off x="5669"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6" name="Group 73"/>
          <p:cNvGrpSpPr>
            <a:grpSpLocks/>
          </p:cNvGrpSpPr>
          <p:nvPr/>
        </p:nvGrpSpPr>
        <p:grpSpPr bwMode="auto">
          <a:xfrm>
            <a:off x="5622925" y="4897438"/>
            <a:ext cx="1658938" cy="868362"/>
            <a:chOff x="3175" y="2744"/>
            <a:chExt cx="952" cy="543"/>
          </a:xfrm>
        </p:grpSpPr>
        <p:sp>
          <p:nvSpPr>
            <p:cNvPr id="91163"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4"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65"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66"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67"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68" name="AutoShape 79"/>
            <p:cNvCxnSpPr>
              <a:cxnSpLocks noChangeShapeType="1"/>
              <a:stCxn id="91163" idx="0"/>
              <a:endCxn id="91166"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69" name="AutoShape 80"/>
            <p:cNvCxnSpPr>
              <a:cxnSpLocks noChangeShapeType="1"/>
              <a:stCxn id="91166" idx="0"/>
              <a:endCxn id="91167"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0" name="AutoShape 81"/>
            <p:cNvCxnSpPr>
              <a:cxnSpLocks noChangeShapeType="1"/>
              <a:stCxn id="91167" idx="3"/>
              <a:endCxn id="91165"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71" name="AutoShape 82"/>
            <p:cNvCxnSpPr>
              <a:cxnSpLocks noChangeShapeType="1"/>
              <a:stCxn id="91165" idx="2"/>
              <a:endCxn id="91164"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7" name="Group 100"/>
          <p:cNvGrpSpPr>
            <a:grpSpLocks/>
          </p:cNvGrpSpPr>
          <p:nvPr/>
        </p:nvGrpSpPr>
        <p:grpSpPr bwMode="auto">
          <a:xfrm>
            <a:off x="5359400" y="1563688"/>
            <a:ext cx="4656138" cy="2578100"/>
            <a:chOff x="2903" y="1133"/>
            <a:chExt cx="2676" cy="1611"/>
          </a:xfrm>
        </p:grpSpPr>
        <p:grpSp>
          <p:nvGrpSpPr>
            <p:cNvPr id="91148" name="Group 2"/>
            <p:cNvGrpSpPr>
              <a:grpSpLocks/>
            </p:cNvGrpSpPr>
            <p:nvPr/>
          </p:nvGrpSpPr>
          <p:grpSpPr bwMode="auto">
            <a:xfrm>
              <a:off x="2903" y="2320"/>
              <a:ext cx="968" cy="406"/>
              <a:chOff x="453" y="3606"/>
              <a:chExt cx="1927" cy="847"/>
            </a:xfrm>
          </p:grpSpPr>
          <p:sp>
            <p:nvSpPr>
              <p:cNvPr id="91161" name="Rectangle 3"/>
              <p:cNvSpPr>
                <a:spLocks noChangeArrowheads="1"/>
              </p:cNvSpPr>
              <p:nvPr/>
            </p:nvSpPr>
            <p:spPr bwMode="auto">
              <a:xfrm>
                <a:off x="453" y="3606"/>
                <a:ext cx="1928" cy="79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2" name="Text Box 4"/>
              <p:cNvSpPr txBox="1">
                <a:spLocks noChangeArrowheads="1"/>
              </p:cNvSpPr>
              <p:nvPr/>
            </p:nvSpPr>
            <p:spPr bwMode="auto">
              <a:xfrm>
                <a:off x="453" y="3606"/>
                <a:ext cx="1928" cy="848"/>
              </a:xfrm>
              <a:prstGeom prst="rect">
                <a:avLst/>
              </a:prstGeom>
              <a:noFill/>
              <a:ln w="9525">
                <a:noFill/>
                <a:round/>
                <a:headEnd/>
                <a:tailEnd/>
              </a:ln>
            </p:spPr>
            <p:txBody>
              <a:bodyPr lIns="89991" tIns="44996" rIns="89991" bIns="44996"/>
              <a:lstStyle/>
              <a:p>
                <a:pPr algn="ctr">
                  <a:lnSpc>
                    <a:spcPct val="79000"/>
                  </a:lnSpc>
                  <a:tabLst>
                    <a:tab pos="765175" algn="l"/>
                    <a:tab pos="1531938" algn="l"/>
                    <a:tab pos="2297113" algn="l"/>
                    <a:tab pos="3063875" algn="l"/>
                  </a:tabLst>
                </a:pPr>
                <a:r>
                  <a:rPr lang="en-GB">
                    <a:solidFill>
                      <a:srgbClr val="000000"/>
                    </a:solidFill>
                  </a:rPr>
                  <a:t>Services </a:t>
                </a:r>
              </a:p>
              <a:p>
                <a:pPr algn="ctr">
                  <a:lnSpc>
                    <a:spcPct val="79000"/>
                  </a:lnSpc>
                  <a:tabLst>
                    <a:tab pos="765175" algn="l"/>
                    <a:tab pos="1531938" algn="l"/>
                    <a:tab pos="2297113" algn="l"/>
                    <a:tab pos="3063875" algn="l"/>
                  </a:tabLst>
                </a:pPr>
                <a:r>
                  <a:rPr lang="en-GB">
                    <a:solidFill>
                      <a:srgbClr val="000000"/>
                    </a:solidFill>
                  </a:rPr>
                  <a:t>Fonctionnel</a:t>
                </a:r>
              </a:p>
              <a:p>
                <a:pPr algn="ctr">
                  <a:lnSpc>
                    <a:spcPct val="79000"/>
                  </a:lnSpc>
                  <a:tabLst>
                    <a:tab pos="765175" algn="l"/>
                    <a:tab pos="1531938" algn="l"/>
                    <a:tab pos="2297113" algn="l"/>
                    <a:tab pos="3063875" algn="l"/>
                  </a:tabLst>
                </a:pPr>
                <a:endParaRPr lang="en-GB">
                  <a:solidFill>
                    <a:srgbClr val="000000"/>
                  </a:solidFill>
                </a:endParaRPr>
              </a:p>
              <a:p>
                <a:pPr algn="ctr">
                  <a:lnSpc>
                    <a:spcPct val="79000"/>
                  </a:lnSpc>
                  <a:tabLst>
                    <a:tab pos="765175" algn="l"/>
                    <a:tab pos="1531938" algn="l"/>
                    <a:tab pos="2297113" algn="l"/>
                    <a:tab pos="3063875" algn="l"/>
                  </a:tabLst>
                </a:pPr>
                <a:endParaRPr lang="en-GB" i="1">
                  <a:solidFill>
                    <a:srgbClr val="000000"/>
                  </a:solidFill>
                </a:endParaRPr>
              </a:p>
            </p:txBody>
          </p:sp>
        </p:grpSp>
        <p:grpSp>
          <p:nvGrpSpPr>
            <p:cNvPr id="91149" name="Group 5"/>
            <p:cNvGrpSpPr>
              <a:grpSpLocks/>
            </p:cNvGrpSpPr>
            <p:nvPr/>
          </p:nvGrpSpPr>
          <p:grpSpPr bwMode="auto">
            <a:xfrm>
              <a:off x="4794" y="2309"/>
              <a:ext cx="785" cy="435"/>
              <a:chOff x="4219" y="3583"/>
              <a:chExt cx="1563" cy="907"/>
            </a:xfrm>
          </p:grpSpPr>
          <p:sp>
            <p:nvSpPr>
              <p:cNvPr id="91159" name="Rectangle 6"/>
              <p:cNvSpPr>
                <a:spLocks noChangeArrowheads="1"/>
              </p:cNvSpPr>
              <p:nvPr/>
            </p:nvSpPr>
            <p:spPr bwMode="auto">
              <a:xfrm>
                <a:off x="4219" y="3583"/>
                <a:ext cx="1564" cy="806"/>
              </a:xfrm>
              <a:prstGeom prst="rect">
                <a:avLst/>
              </a:prstGeom>
              <a:solidFill>
                <a:srgbClr val="E6FF00"/>
              </a:solidFill>
              <a:ln w="9360">
                <a:solidFill>
                  <a:srgbClr val="000000"/>
                </a:solidFill>
                <a:round/>
                <a:headEnd/>
                <a:tailEnd/>
              </a:ln>
            </p:spPr>
            <p:txBody>
              <a:bodyPr wrap="none" anchor="ctr"/>
              <a:lstStyle/>
              <a:p>
                <a:endParaRPr lang="fr-FR"/>
              </a:p>
            </p:txBody>
          </p:sp>
          <p:sp>
            <p:nvSpPr>
              <p:cNvPr id="91160" name="Text Box 7"/>
              <p:cNvSpPr txBox="1">
                <a:spLocks noChangeArrowheads="1"/>
              </p:cNvSpPr>
              <p:nvPr/>
            </p:nvSpPr>
            <p:spPr bwMode="auto">
              <a:xfrm>
                <a:off x="4287" y="3609"/>
                <a:ext cx="1429" cy="882"/>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 pos="2297113" algn="l"/>
                  </a:tabLst>
                </a:pPr>
                <a:r>
                  <a:rPr lang="en-GB" i="1">
                    <a:solidFill>
                      <a:srgbClr val="000000"/>
                    </a:solidFill>
                  </a:rPr>
                  <a:t>Services</a:t>
                </a:r>
              </a:p>
              <a:p>
                <a:pPr algn="ctr">
                  <a:lnSpc>
                    <a:spcPct val="89000"/>
                  </a:lnSpc>
                  <a:tabLst>
                    <a:tab pos="765175" algn="l"/>
                    <a:tab pos="1531938" algn="l"/>
                    <a:tab pos="2297113" algn="l"/>
                  </a:tabLst>
                </a:pPr>
                <a:r>
                  <a:rPr lang="en-GB" i="1">
                    <a:solidFill>
                      <a:srgbClr val="000000"/>
                    </a:solidFill>
                  </a:rPr>
                  <a:t>D’interaction</a:t>
                </a:r>
              </a:p>
            </p:txBody>
          </p:sp>
        </p:grpSp>
        <p:sp>
          <p:nvSpPr>
            <p:cNvPr id="91150" name="Rectangle 8"/>
            <p:cNvSpPr>
              <a:spLocks noChangeArrowheads="1"/>
            </p:cNvSpPr>
            <p:nvPr/>
          </p:nvSpPr>
          <p:spPr bwMode="auto">
            <a:xfrm>
              <a:off x="4611" y="1787"/>
              <a:ext cx="797" cy="326"/>
            </a:xfrm>
            <a:prstGeom prst="rect">
              <a:avLst/>
            </a:prstGeom>
            <a:solidFill>
              <a:srgbClr val="FF6633"/>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 pos="2297113" algn="l"/>
                </a:tabLst>
              </a:pPr>
              <a:endParaRPr lang="en-GB">
                <a:solidFill>
                  <a:srgbClr val="000000"/>
                </a:solidFill>
              </a:endParaRPr>
            </a:p>
            <a:p>
              <a:pPr algn="ctr">
                <a:lnSpc>
                  <a:spcPct val="89000"/>
                </a:lnSpc>
                <a:tabLst>
                  <a:tab pos="765175" algn="l"/>
                  <a:tab pos="1531938" algn="l"/>
                  <a:tab pos="2297113" algn="l"/>
                </a:tabLst>
              </a:pPr>
              <a:r>
                <a:rPr lang="en-GB" i="1">
                  <a:solidFill>
                    <a:srgbClr val="000000"/>
                  </a:solidFill>
                </a:rPr>
                <a:t>Adaptor</a:t>
              </a:r>
            </a:p>
          </p:txBody>
        </p:sp>
        <p:sp>
          <p:nvSpPr>
            <p:cNvPr id="91151" name="Rectangle 9"/>
            <p:cNvSpPr>
              <a:spLocks noChangeArrowheads="1"/>
            </p:cNvSpPr>
            <p:nvPr/>
          </p:nvSpPr>
          <p:spPr bwMode="auto">
            <a:xfrm>
              <a:off x="3084" y="1791"/>
              <a:ext cx="648" cy="326"/>
            </a:xfrm>
            <a:prstGeom prst="rect">
              <a:avLst/>
            </a:prstGeom>
            <a:solidFill>
              <a:srgbClr val="3DEB3D"/>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Lst>
              </a:pPr>
              <a:endParaRPr lang="en-GB">
                <a:solidFill>
                  <a:srgbClr val="000000"/>
                </a:solidFill>
              </a:endParaRPr>
            </a:p>
            <a:p>
              <a:pPr algn="ctr">
                <a:lnSpc>
                  <a:spcPct val="89000"/>
                </a:lnSpc>
                <a:tabLst>
                  <a:tab pos="765175" algn="l"/>
                  <a:tab pos="1531938" algn="l"/>
                </a:tabLst>
              </a:pPr>
              <a:r>
                <a:rPr lang="en-GB" i="1">
                  <a:solidFill>
                    <a:srgbClr val="000000"/>
                  </a:solidFill>
                </a:rPr>
                <a:t>Adaptor</a:t>
              </a:r>
            </a:p>
          </p:txBody>
        </p:sp>
        <p:grpSp>
          <p:nvGrpSpPr>
            <p:cNvPr id="91152" name="Group 10"/>
            <p:cNvGrpSpPr>
              <a:grpSpLocks/>
            </p:cNvGrpSpPr>
            <p:nvPr/>
          </p:nvGrpSpPr>
          <p:grpSpPr bwMode="auto">
            <a:xfrm>
              <a:off x="3894" y="1133"/>
              <a:ext cx="683" cy="326"/>
              <a:chOff x="2426" y="1133"/>
              <a:chExt cx="1360" cy="680"/>
            </a:xfrm>
          </p:grpSpPr>
          <p:sp>
            <p:nvSpPr>
              <p:cNvPr id="91157" name="Rectangle 11"/>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1158" name="Text Box 12"/>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r>
                  <a:rPr lang="en-GB">
                    <a:solidFill>
                      <a:srgbClr val="000000"/>
                    </a:solidFill>
                  </a:rPr>
                  <a:t>Dialogue </a:t>
                </a:r>
              </a:p>
              <a:p>
                <a:pPr algn="ctr">
                  <a:lnSpc>
                    <a:spcPct val="79000"/>
                  </a:lnSpc>
                  <a:tabLst>
                    <a:tab pos="765175" algn="l"/>
                    <a:tab pos="1531938" algn="l"/>
                  </a:tabLst>
                </a:pPr>
                <a:endParaRPr lang="en-GB" i="1">
                  <a:solidFill>
                    <a:srgbClr val="000000"/>
                  </a:solidFill>
                </a:endParaRPr>
              </a:p>
            </p:txBody>
          </p:sp>
        </p:grpSp>
        <p:cxnSp>
          <p:nvCxnSpPr>
            <p:cNvPr id="91153" name="AutoShape 13"/>
            <p:cNvCxnSpPr>
              <a:cxnSpLocks noChangeShapeType="1"/>
            </p:cNvCxnSpPr>
            <p:nvPr/>
          </p:nvCxnSpPr>
          <p:spPr bwMode="auto">
            <a:xfrm rot="-5400000">
              <a:off x="3123" y="2161"/>
              <a:ext cx="207" cy="104"/>
            </a:xfrm>
            <a:prstGeom prst="curvedConnector3">
              <a:avLst>
                <a:gd name="adj1" fmla="val 50000"/>
              </a:avLst>
            </a:prstGeom>
            <a:noFill/>
            <a:ln w="9360">
              <a:solidFill>
                <a:srgbClr val="000000"/>
              </a:solidFill>
              <a:round/>
              <a:headEnd type="triangle" w="med" len="med"/>
              <a:tailEnd type="triangle" w="med" len="med"/>
            </a:ln>
          </p:spPr>
        </p:cxnSp>
        <p:cxnSp>
          <p:nvCxnSpPr>
            <p:cNvPr id="91154" name="AutoShape 14"/>
            <p:cNvCxnSpPr>
              <a:cxnSpLocks noChangeShapeType="1"/>
              <a:stCxn id="91151" idx="0"/>
              <a:endCxn id="91157" idx="1"/>
            </p:cNvCxnSpPr>
            <p:nvPr/>
          </p:nvCxnSpPr>
          <p:spPr bwMode="auto">
            <a:xfrm rot="-5400000">
              <a:off x="3403" y="1301"/>
              <a:ext cx="495" cy="486"/>
            </a:xfrm>
            <a:prstGeom prst="curvedConnector2">
              <a:avLst/>
            </a:prstGeom>
            <a:noFill/>
            <a:ln w="9360">
              <a:solidFill>
                <a:srgbClr val="000000"/>
              </a:solidFill>
              <a:round/>
              <a:headEnd type="triangle" w="med" len="med"/>
              <a:tailEnd type="triangle" w="med" len="med"/>
            </a:ln>
          </p:spPr>
        </p:cxnSp>
        <p:cxnSp>
          <p:nvCxnSpPr>
            <p:cNvPr id="91155" name="AutoShape 15"/>
            <p:cNvCxnSpPr>
              <a:cxnSpLocks noChangeShapeType="1"/>
              <a:stCxn id="91158" idx="3"/>
              <a:endCxn id="91150" idx="0"/>
            </p:cNvCxnSpPr>
            <p:nvPr/>
          </p:nvCxnSpPr>
          <p:spPr bwMode="auto">
            <a:xfrm>
              <a:off x="4566" y="1289"/>
              <a:ext cx="444" cy="498"/>
            </a:xfrm>
            <a:prstGeom prst="curvedConnector2">
              <a:avLst/>
            </a:prstGeom>
            <a:noFill/>
            <a:ln w="9360">
              <a:solidFill>
                <a:srgbClr val="000000"/>
              </a:solidFill>
              <a:round/>
              <a:headEnd type="triangle" w="med" len="med"/>
              <a:tailEnd type="triangle" w="med" len="med"/>
            </a:ln>
          </p:spPr>
        </p:cxnSp>
        <p:cxnSp>
          <p:nvCxnSpPr>
            <p:cNvPr id="91156" name="AutoShape 16"/>
            <p:cNvCxnSpPr>
              <a:cxnSpLocks noChangeShapeType="1"/>
              <a:stCxn id="91150" idx="2"/>
              <a:endCxn id="91159" idx="0"/>
            </p:cNvCxnSpPr>
            <p:nvPr/>
          </p:nvCxnSpPr>
          <p:spPr bwMode="auto">
            <a:xfrm rot="16200000" flipH="1">
              <a:off x="5001" y="2122"/>
              <a:ext cx="196" cy="177"/>
            </a:xfrm>
            <a:prstGeom prst="curvedConnector3">
              <a:avLst>
                <a:gd name="adj1" fmla="val 50000"/>
              </a:avLst>
            </a:prstGeom>
            <a:noFill/>
            <a:ln w="9360">
              <a:solidFill>
                <a:srgbClr val="000000"/>
              </a:solidFill>
              <a:round/>
              <a:headEnd type="triangle" w="med" len="med"/>
              <a:tailEnd type="triangle" w="med" len="med"/>
            </a:ln>
          </p:spPr>
        </p:cxn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2"/>
          <p:cNvSpPr>
            <a:spLocks noGrp="1"/>
          </p:cNvSpPr>
          <p:nvPr>
            <p:ph type="title" idx="4294967295"/>
          </p:nvPr>
        </p:nvSpPr>
        <p:spPr>
          <a:xfrm>
            <a:off x="0" y="254000"/>
            <a:ext cx="10312400" cy="842963"/>
          </a:xfrm>
        </p:spPr>
        <p:txBody>
          <a:bodyPr/>
          <a:lstStyle/>
          <a:p>
            <a:pPr eaLnBrk="1" hangingPunct="1"/>
            <a:r>
              <a:rPr lang="en-US" smtClean="0"/>
              <a:t>Quid des assemblages</a:t>
            </a:r>
          </a:p>
        </p:txBody>
      </p:sp>
      <p:grpSp>
        <p:nvGrpSpPr>
          <p:cNvPr id="92163" name="Group 3"/>
          <p:cNvGrpSpPr>
            <a:grpSpLocks/>
          </p:cNvGrpSpPr>
          <p:nvPr/>
        </p:nvGrpSpPr>
        <p:grpSpPr bwMode="auto">
          <a:xfrm>
            <a:off x="1738313" y="2722563"/>
            <a:ext cx="1655762" cy="868362"/>
            <a:chOff x="340" y="2857"/>
            <a:chExt cx="952" cy="543"/>
          </a:xfrm>
        </p:grpSpPr>
        <p:sp>
          <p:nvSpPr>
            <p:cNvPr id="92222"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23"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24"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25"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26"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27" name="AutoShape 9"/>
            <p:cNvCxnSpPr>
              <a:cxnSpLocks noChangeShapeType="1"/>
              <a:stCxn id="92222" idx="0"/>
              <a:endCxn id="92225"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28" name="AutoShape 10"/>
            <p:cNvCxnSpPr>
              <a:cxnSpLocks noChangeShapeType="1"/>
              <a:stCxn id="92225" idx="0"/>
              <a:endCxn id="92226"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9" name="AutoShape 11"/>
            <p:cNvCxnSpPr>
              <a:cxnSpLocks noChangeShapeType="1"/>
              <a:stCxn id="92226" idx="3"/>
              <a:endCxn id="92224"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30" name="AutoShape 12"/>
            <p:cNvCxnSpPr>
              <a:cxnSpLocks noChangeShapeType="1"/>
              <a:stCxn id="92224" idx="2"/>
              <a:endCxn id="92223"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4" name="Group 13"/>
          <p:cNvGrpSpPr>
            <a:grpSpLocks/>
          </p:cNvGrpSpPr>
          <p:nvPr/>
        </p:nvGrpSpPr>
        <p:grpSpPr bwMode="auto">
          <a:xfrm>
            <a:off x="1265238" y="5637213"/>
            <a:ext cx="1655762" cy="868362"/>
            <a:chOff x="1020" y="3651"/>
            <a:chExt cx="952" cy="543"/>
          </a:xfrm>
        </p:grpSpPr>
        <p:sp>
          <p:nvSpPr>
            <p:cNvPr id="92213"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14"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15"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16"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17"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18" name="AutoShape 19"/>
            <p:cNvCxnSpPr>
              <a:cxnSpLocks noChangeShapeType="1"/>
              <a:stCxn id="92213" idx="0"/>
              <a:endCxn id="92216"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9" name="AutoShape 20"/>
            <p:cNvCxnSpPr>
              <a:cxnSpLocks noChangeShapeType="1"/>
              <a:stCxn id="92216" idx="0"/>
              <a:endCxn id="92217"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0" name="AutoShape 21"/>
            <p:cNvCxnSpPr>
              <a:cxnSpLocks noChangeShapeType="1"/>
              <a:stCxn id="92217" idx="3"/>
              <a:endCxn id="92215"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21" name="AutoShape 22"/>
            <p:cNvCxnSpPr>
              <a:cxnSpLocks noChangeShapeType="1"/>
              <a:stCxn id="92215" idx="2"/>
              <a:endCxn id="92214"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5" name="Group 23"/>
          <p:cNvGrpSpPr>
            <a:grpSpLocks/>
          </p:cNvGrpSpPr>
          <p:nvPr/>
        </p:nvGrpSpPr>
        <p:grpSpPr bwMode="auto">
          <a:xfrm>
            <a:off x="1419225" y="4027488"/>
            <a:ext cx="1657350" cy="868362"/>
            <a:chOff x="1882" y="2631"/>
            <a:chExt cx="952" cy="543"/>
          </a:xfrm>
        </p:grpSpPr>
        <p:sp>
          <p:nvSpPr>
            <p:cNvPr id="92204" name="Rectangle 24"/>
            <p:cNvSpPr>
              <a:spLocks noChangeArrowheads="1"/>
            </p:cNvSpPr>
            <p:nvPr/>
          </p:nvSpPr>
          <p:spPr bwMode="auto">
            <a:xfrm>
              <a:off x="1882" y="3061"/>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05" name="Rectangle 25"/>
            <p:cNvSpPr>
              <a:spLocks noChangeArrowheads="1"/>
            </p:cNvSpPr>
            <p:nvPr/>
          </p:nvSpPr>
          <p:spPr bwMode="auto">
            <a:xfrm>
              <a:off x="2631" y="3061"/>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06" name="Rectangle 26"/>
            <p:cNvSpPr>
              <a:spLocks noChangeArrowheads="1"/>
            </p:cNvSpPr>
            <p:nvPr/>
          </p:nvSpPr>
          <p:spPr bwMode="auto">
            <a:xfrm>
              <a:off x="2495" y="281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07" name="Rectangle 27"/>
            <p:cNvSpPr>
              <a:spLocks noChangeArrowheads="1"/>
            </p:cNvSpPr>
            <p:nvPr/>
          </p:nvSpPr>
          <p:spPr bwMode="auto">
            <a:xfrm>
              <a:off x="1975" y="281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08" name="Rectangle 28"/>
            <p:cNvSpPr>
              <a:spLocks noChangeArrowheads="1"/>
            </p:cNvSpPr>
            <p:nvPr/>
          </p:nvSpPr>
          <p:spPr bwMode="auto">
            <a:xfrm>
              <a:off x="2245" y="263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9" name="AutoShape 29"/>
            <p:cNvCxnSpPr>
              <a:cxnSpLocks noChangeShapeType="1"/>
              <a:stCxn id="92204" idx="0"/>
              <a:endCxn id="92207" idx="2"/>
            </p:cNvCxnSpPr>
            <p:nvPr/>
          </p:nvCxnSpPr>
          <p:spPr bwMode="auto">
            <a:xfrm flipV="1">
              <a:off x="1996" y="2925"/>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0" name="AutoShape 30"/>
            <p:cNvCxnSpPr>
              <a:cxnSpLocks noChangeShapeType="1"/>
              <a:stCxn id="92207" idx="0"/>
              <a:endCxn id="92208" idx="1"/>
            </p:cNvCxnSpPr>
            <p:nvPr/>
          </p:nvCxnSpPr>
          <p:spPr bwMode="auto">
            <a:xfrm flipV="1">
              <a:off x="2110" y="2687"/>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11" name="AutoShape 31"/>
            <p:cNvCxnSpPr>
              <a:cxnSpLocks noChangeShapeType="1"/>
              <a:stCxn id="92208" idx="3"/>
              <a:endCxn id="92206" idx="0"/>
            </p:cNvCxnSpPr>
            <p:nvPr/>
          </p:nvCxnSpPr>
          <p:spPr bwMode="auto">
            <a:xfrm>
              <a:off x="2472" y="2687"/>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12" name="AutoShape 32"/>
            <p:cNvCxnSpPr>
              <a:cxnSpLocks noChangeShapeType="1"/>
              <a:stCxn id="92206" idx="2"/>
              <a:endCxn id="92205" idx="0"/>
            </p:cNvCxnSpPr>
            <p:nvPr/>
          </p:nvCxnSpPr>
          <p:spPr bwMode="auto">
            <a:xfrm>
              <a:off x="2608" y="2925"/>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6" name="Group 33"/>
          <p:cNvGrpSpPr>
            <a:grpSpLocks/>
          </p:cNvGrpSpPr>
          <p:nvPr/>
        </p:nvGrpSpPr>
        <p:grpSpPr bwMode="auto">
          <a:xfrm>
            <a:off x="4183063" y="4098925"/>
            <a:ext cx="1655762" cy="869950"/>
            <a:chOff x="2608" y="3764"/>
            <a:chExt cx="952" cy="543"/>
          </a:xfrm>
        </p:grpSpPr>
        <p:sp>
          <p:nvSpPr>
            <p:cNvPr id="92195"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96"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97"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98"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9"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0" name="AutoShape 39"/>
            <p:cNvCxnSpPr>
              <a:cxnSpLocks noChangeShapeType="1"/>
              <a:stCxn id="92195" idx="0"/>
              <a:endCxn id="92198"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01" name="AutoShape 40"/>
            <p:cNvCxnSpPr>
              <a:cxnSpLocks noChangeShapeType="1"/>
              <a:stCxn id="92198" idx="0"/>
              <a:endCxn id="92199"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02" name="AutoShape 41"/>
            <p:cNvCxnSpPr>
              <a:cxnSpLocks noChangeShapeType="1"/>
              <a:stCxn id="92199" idx="3"/>
              <a:endCxn id="92197"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03" name="AutoShape 42"/>
            <p:cNvCxnSpPr>
              <a:cxnSpLocks noChangeShapeType="1"/>
              <a:stCxn id="92197" idx="2"/>
              <a:endCxn id="92196"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7" name="Group 43"/>
          <p:cNvGrpSpPr>
            <a:grpSpLocks/>
          </p:cNvGrpSpPr>
          <p:nvPr/>
        </p:nvGrpSpPr>
        <p:grpSpPr bwMode="auto">
          <a:xfrm>
            <a:off x="3709988" y="5624513"/>
            <a:ext cx="1655762" cy="868362"/>
            <a:chOff x="3696" y="3424"/>
            <a:chExt cx="952" cy="543"/>
          </a:xfrm>
        </p:grpSpPr>
        <p:sp>
          <p:nvSpPr>
            <p:cNvPr id="92186"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87"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88"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9"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0"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91" name="AutoShape 49"/>
            <p:cNvCxnSpPr>
              <a:cxnSpLocks noChangeShapeType="1"/>
              <a:stCxn id="92186" idx="0"/>
              <a:endCxn id="92189"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92" name="AutoShape 50"/>
            <p:cNvCxnSpPr>
              <a:cxnSpLocks noChangeShapeType="1"/>
              <a:stCxn id="92189" idx="0"/>
              <a:endCxn id="92190"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93" name="AutoShape 51"/>
            <p:cNvCxnSpPr>
              <a:cxnSpLocks noChangeShapeType="1"/>
              <a:stCxn id="92190" idx="3"/>
              <a:endCxn id="92188"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94" name="AutoShape 52"/>
            <p:cNvCxnSpPr>
              <a:cxnSpLocks noChangeShapeType="1"/>
              <a:stCxn id="92188" idx="2"/>
              <a:endCxn id="92187"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8" name="Group 73"/>
          <p:cNvGrpSpPr>
            <a:grpSpLocks/>
          </p:cNvGrpSpPr>
          <p:nvPr/>
        </p:nvGrpSpPr>
        <p:grpSpPr bwMode="auto">
          <a:xfrm>
            <a:off x="4262438" y="2647950"/>
            <a:ext cx="1658937" cy="869950"/>
            <a:chOff x="3175" y="2744"/>
            <a:chExt cx="952" cy="543"/>
          </a:xfrm>
        </p:grpSpPr>
        <p:sp>
          <p:nvSpPr>
            <p:cNvPr id="92177"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78"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79"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0"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81"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82" name="AutoShape 79"/>
            <p:cNvCxnSpPr>
              <a:cxnSpLocks noChangeShapeType="1"/>
              <a:stCxn id="92177" idx="0"/>
              <a:endCxn id="92180"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83" name="AutoShape 80"/>
            <p:cNvCxnSpPr>
              <a:cxnSpLocks noChangeShapeType="1"/>
              <a:stCxn id="92180" idx="0"/>
              <a:endCxn id="92181"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84" name="AutoShape 81"/>
            <p:cNvCxnSpPr>
              <a:cxnSpLocks noChangeShapeType="1"/>
              <a:stCxn id="92181" idx="3"/>
              <a:endCxn id="92179"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85" name="AutoShape 82"/>
            <p:cNvCxnSpPr>
              <a:cxnSpLocks noChangeShapeType="1"/>
              <a:stCxn id="92179" idx="2"/>
              <a:endCxn id="92178"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sp>
        <p:nvSpPr>
          <p:cNvPr id="92169" name="Rectangle 100"/>
          <p:cNvSpPr>
            <a:spLocks noChangeArrowheads="1"/>
          </p:cNvSpPr>
          <p:nvPr/>
        </p:nvSpPr>
        <p:spPr bwMode="auto">
          <a:xfrm>
            <a:off x="1263650" y="2430463"/>
            <a:ext cx="4814888" cy="1308100"/>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0" name="AutoShape 102"/>
          <p:cNvSpPr>
            <a:spLocks noChangeArrowheads="1"/>
          </p:cNvSpPr>
          <p:nvPr/>
        </p:nvSpPr>
        <p:spPr bwMode="auto">
          <a:xfrm rot="10800000">
            <a:off x="1263650" y="4173538"/>
            <a:ext cx="3551238" cy="1087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1" name="Rectangle 103"/>
          <p:cNvSpPr>
            <a:spLocks noChangeArrowheads="1"/>
          </p:cNvSpPr>
          <p:nvPr/>
        </p:nvSpPr>
        <p:spPr bwMode="auto">
          <a:xfrm>
            <a:off x="582613" y="1401763"/>
            <a:ext cx="10325100" cy="604777"/>
          </a:xfrm>
          <a:prstGeom prst="rect">
            <a:avLst/>
          </a:prstGeom>
          <a:noFill/>
          <a:ln w="9525">
            <a:noFill/>
            <a:miter lim="800000"/>
            <a:headEnd/>
            <a:tailEnd/>
          </a:ln>
        </p:spPr>
        <p:txBody>
          <a:bodyPr lIns="96771" tIns="48385" rIns="96771" bIns="48385">
            <a:spAutoFit/>
          </a:bodyPr>
          <a:lstStyle/>
          <a:p>
            <a:pPr>
              <a:lnSpc>
                <a:spcPct val="150000"/>
              </a:lnSpc>
              <a:spcBef>
                <a:spcPts val="650"/>
              </a:spcBef>
              <a:buClr>
                <a:srgbClr val="839EB1"/>
              </a:buClr>
              <a:buSzPct val="90000"/>
            </a:pPr>
            <a:r>
              <a:rPr lang="en-US" sz="2500" b="0" dirty="0">
                <a:latin typeface="+mj-lt"/>
              </a:rPr>
              <a:t>Comment </a:t>
            </a:r>
            <a:r>
              <a:rPr lang="en-US" sz="2500" b="0" dirty="0" err="1">
                <a:latin typeface="+mj-lt"/>
              </a:rPr>
              <a:t>fusionner</a:t>
            </a:r>
            <a:r>
              <a:rPr lang="en-US" sz="2500" b="0" dirty="0">
                <a:latin typeface="+mj-lt"/>
              </a:rPr>
              <a:t> 2 services </a:t>
            </a:r>
            <a:r>
              <a:rPr lang="en-US" sz="2500" b="0" dirty="0" err="1">
                <a:latin typeface="+mj-lt"/>
              </a:rPr>
              <a:t>respectant</a:t>
            </a:r>
            <a:r>
              <a:rPr lang="en-US" sz="2500" b="0" dirty="0">
                <a:latin typeface="+mj-lt"/>
              </a:rPr>
              <a:t> </a:t>
            </a:r>
            <a:r>
              <a:rPr lang="en-US" sz="2500" b="0" dirty="0" err="1" smtClean="0">
                <a:latin typeface="+mj-lt"/>
              </a:rPr>
              <a:t>l’architecture</a:t>
            </a:r>
            <a:r>
              <a:rPr lang="en-US" sz="2500" b="0" dirty="0" smtClean="0">
                <a:latin typeface="+mj-lt"/>
              </a:rPr>
              <a:t>?</a:t>
            </a:r>
            <a:endParaRPr lang="en-US" sz="2500" b="0" dirty="0">
              <a:latin typeface="+mj-lt"/>
            </a:endParaRPr>
          </a:p>
        </p:txBody>
      </p:sp>
      <p:sp>
        <p:nvSpPr>
          <p:cNvPr id="92172" name="AutoShape 108"/>
          <p:cNvSpPr>
            <a:spLocks noChangeArrowheads="1"/>
          </p:cNvSpPr>
          <p:nvPr/>
        </p:nvSpPr>
        <p:spPr bwMode="auto">
          <a:xfrm rot="10800000">
            <a:off x="2132013" y="5624513"/>
            <a:ext cx="3630612" cy="12334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3" name="Rectangle 113"/>
          <p:cNvSpPr>
            <a:spLocks noChangeArrowheads="1"/>
          </p:cNvSpPr>
          <p:nvPr/>
        </p:nvSpPr>
        <p:spPr bwMode="auto">
          <a:xfrm>
            <a:off x="1263650" y="5478463"/>
            <a:ext cx="4497388" cy="72707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4" name="Text Box 114"/>
          <p:cNvSpPr txBox="1">
            <a:spLocks noChangeArrowheads="1"/>
          </p:cNvSpPr>
          <p:nvPr/>
        </p:nvSpPr>
        <p:spPr bwMode="auto">
          <a:xfrm>
            <a:off x="6607175" y="2757488"/>
            <a:ext cx="3494412" cy="443964"/>
          </a:xfrm>
          <a:prstGeom prst="rect">
            <a:avLst/>
          </a:prstGeom>
          <a:noFill/>
          <a:ln w="9525">
            <a:noFill/>
            <a:miter lim="800000"/>
            <a:headEnd/>
            <a:tailEnd/>
          </a:ln>
        </p:spPr>
        <p:txBody>
          <a:bodyPr wrap="none" lIns="96771" tIns="48385" rIns="96771" bIns="48385">
            <a:spAutoFit/>
          </a:bodyPr>
          <a:lstStyle/>
          <a:p>
            <a:r>
              <a:rPr lang="fr-FR" sz="2500" b="0" dirty="0">
                <a:latin typeface="+mj-lt"/>
              </a:rPr>
              <a:t>Composition d’arches ?</a:t>
            </a:r>
          </a:p>
        </p:txBody>
      </p:sp>
      <p:sp>
        <p:nvSpPr>
          <p:cNvPr id="92175" name="Text Box 116"/>
          <p:cNvSpPr txBox="1">
            <a:spLocks noChangeArrowheads="1"/>
          </p:cNvSpPr>
          <p:nvPr/>
        </p:nvSpPr>
        <p:spPr bwMode="auto">
          <a:xfrm>
            <a:off x="6707188" y="4027488"/>
            <a:ext cx="3701200" cy="1136461"/>
          </a:xfrm>
          <a:prstGeom prst="rect">
            <a:avLst/>
          </a:prstGeom>
          <a:noFill/>
          <a:ln w="9525">
            <a:noFill/>
            <a:miter lim="800000"/>
            <a:headEnd/>
            <a:tailEnd/>
          </a:ln>
        </p:spPr>
        <p:txBody>
          <a:bodyPr wrap="none" lIns="96771" tIns="48385" rIns="96771" bIns="48385">
            <a:spAutoFit/>
          </a:bodyPr>
          <a:lstStyle/>
          <a:p>
            <a:r>
              <a:rPr lang="fr-FR" sz="2500" b="0" dirty="0">
                <a:latin typeface="+mj-lt"/>
              </a:rPr>
              <a:t>Assemblage des services </a:t>
            </a:r>
          </a:p>
          <a:p>
            <a:r>
              <a:rPr lang="fr-FR" sz="2500" b="0" dirty="0">
                <a:latin typeface="+mj-lt"/>
              </a:rPr>
              <a:t>fonctionnels</a:t>
            </a:r>
          </a:p>
          <a:p>
            <a:endParaRPr lang="fr-FR" sz="2500" dirty="0"/>
          </a:p>
        </p:txBody>
      </p:sp>
      <p:sp>
        <p:nvSpPr>
          <p:cNvPr id="92176" name="Text Box 117"/>
          <p:cNvSpPr txBox="1">
            <a:spLocks noChangeArrowheads="1"/>
          </p:cNvSpPr>
          <p:nvPr/>
        </p:nvSpPr>
        <p:spPr bwMode="auto">
          <a:xfrm>
            <a:off x="6943725" y="5335588"/>
            <a:ext cx="3294037" cy="1482710"/>
          </a:xfrm>
          <a:prstGeom prst="rect">
            <a:avLst/>
          </a:prstGeom>
          <a:solidFill>
            <a:schemeClr val="accent1"/>
          </a:solidFill>
          <a:ln w="9525">
            <a:noFill/>
            <a:miter lim="800000"/>
            <a:headEnd/>
            <a:tailEnd/>
          </a:ln>
        </p:spPr>
        <p:txBody>
          <a:bodyPr wrap="none" lIns="96771" tIns="48385" rIns="96771" bIns="48385">
            <a:spAutoFit/>
          </a:bodyPr>
          <a:lstStyle/>
          <a:p>
            <a:r>
              <a:rPr lang="fr-FR" sz="2500" b="0" dirty="0">
                <a:latin typeface="+mj-lt"/>
              </a:rPr>
              <a:t>Quid des dialogues ? </a:t>
            </a:r>
          </a:p>
          <a:p>
            <a:r>
              <a:rPr lang="fr-FR" sz="2500" b="0" dirty="0">
                <a:latin typeface="+mj-lt"/>
              </a:rPr>
              <a:t>Expression et fusion</a:t>
            </a:r>
          </a:p>
          <a:p>
            <a:r>
              <a:rPr lang="fr-FR" sz="2500" b="0" dirty="0">
                <a:latin typeface="+mj-lt"/>
              </a:rPr>
              <a:t>Quid des IHM?</a:t>
            </a:r>
          </a:p>
          <a:p>
            <a:r>
              <a:rPr lang="fr-FR" sz="2500" b="0" dirty="0">
                <a:latin typeface="+mj-lt"/>
              </a:rPr>
              <a:t>Expression et fusion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3"/>
          <p:cNvSpPr>
            <a:spLocks noGrp="1"/>
          </p:cNvSpPr>
          <p:nvPr>
            <p:ph type="title" idx="4294967295"/>
          </p:nvPr>
        </p:nvSpPr>
        <p:spPr>
          <a:xfrm>
            <a:off x="0" y="0"/>
            <a:ext cx="10312400" cy="842963"/>
          </a:xfrm>
        </p:spPr>
        <p:txBody>
          <a:bodyPr/>
          <a:lstStyle/>
          <a:p>
            <a:pPr eaLnBrk="1" hangingPunct="1"/>
            <a:r>
              <a:rPr lang="en-US" sz="3500" dirty="0" err="1" smtClean="0"/>
              <a:t>Travaux</a:t>
            </a:r>
            <a:r>
              <a:rPr lang="en-US" sz="3500" dirty="0" smtClean="0"/>
              <a:t> de </a:t>
            </a:r>
            <a:r>
              <a:rPr lang="en-US" sz="3500" dirty="0" err="1" smtClean="0"/>
              <a:t>références</a:t>
            </a:r>
            <a:r>
              <a:rPr lang="en-US" sz="3500" dirty="0" smtClean="0"/>
              <a:t> pour le </a:t>
            </a:r>
            <a:r>
              <a:rPr lang="en-US" sz="3500" dirty="0" err="1" smtClean="0"/>
              <a:t>domaine</a:t>
            </a:r>
            <a:r>
              <a:rPr lang="en-US" sz="3500" dirty="0" smtClean="0"/>
              <a:t> </a:t>
            </a:r>
            <a:r>
              <a:rPr lang="en-US" sz="3500" dirty="0" err="1" smtClean="0"/>
              <a:t>utilisateur</a:t>
            </a:r>
            <a:endParaRPr lang="en-US" sz="3500" dirty="0" smtClean="0"/>
          </a:p>
        </p:txBody>
      </p:sp>
      <p:sp>
        <p:nvSpPr>
          <p:cNvPr id="93187" name="Text Box 35"/>
          <p:cNvSpPr txBox="1">
            <a:spLocks noChangeArrowheads="1"/>
          </p:cNvSpPr>
          <p:nvPr/>
        </p:nvSpPr>
        <p:spPr bwMode="auto">
          <a:xfrm>
            <a:off x="303213" y="796925"/>
            <a:ext cx="9098510" cy="7022688"/>
          </a:xfrm>
          <a:prstGeom prst="rect">
            <a:avLst/>
          </a:prstGeom>
          <a:noFill/>
          <a:ln w="9525">
            <a:noFill/>
            <a:miter lim="800000"/>
            <a:headEnd/>
            <a:tailEnd/>
          </a:ln>
        </p:spPr>
        <p:txBody>
          <a:bodyPr wrap="none" lIns="96771" tIns="48385" rIns="96771" bIns="48385">
            <a:spAutoFit/>
          </a:bodyPr>
          <a:lstStyle/>
          <a:p>
            <a:r>
              <a:rPr lang="fr-FR" sz="2500" b="0" dirty="0">
                <a:solidFill>
                  <a:schemeClr val="accent1">
                    <a:lumMod val="75000"/>
                  </a:schemeClr>
                </a:solidFill>
                <a:latin typeface="+mj-lt"/>
              </a:rPr>
              <a:t>Travaux composants  (Fractal, SOA, Noah, WCOMP MODEL)</a:t>
            </a:r>
          </a:p>
          <a:p>
            <a:endParaRPr lang="fr-FR" sz="2500" b="0" dirty="0">
              <a:solidFill>
                <a:schemeClr val="accent2"/>
              </a:solidFill>
              <a:latin typeface="+mj-lt"/>
            </a:endParaRPr>
          </a:p>
          <a:p>
            <a:r>
              <a:rPr lang="fr-FR" sz="2500" b="0" dirty="0">
                <a:latin typeface="+mj-lt"/>
              </a:rPr>
              <a:t>	Gestion de la dynamique de l’application (apparition et</a:t>
            </a:r>
          </a:p>
          <a:p>
            <a:r>
              <a:rPr lang="fr-FR" sz="2500" b="0" dirty="0">
                <a:latin typeface="+mj-lt"/>
              </a:rPr>
              <a:t> disparition de composants et de services)</a:t>
            </a:r>
          </a:p>
          <a:p>
            <a:r>
              <a:rPr lang="fr-FR" sz="2500" b="0" dirty="0">
                <a:latin typeface="+mj-lt"/>
              </a:rPr>
              <a:t>	Expression des assemblages (orchestration, règles </a:t>
            </a:r>
            <a:r>
              <a:rPr lang="fr-FR" sz="2500" b="0" dirty="0" err="1">
                <a:latin typeface="+mj-lt"/>
              </a:rPr>
              <a:t>isl</a:t>
            </a:r>
            <a:r>
              <a:rPr lang="fr-FR" sz="2500" b="0" dirty="0">
                <a:latin typeface="+mj-lt"/>
              </a:rPr>
              <a:t>, </a:t>
            </a:r>
          </a:p>
          <a:p>
            <a:r>
              <a:rPr lang="fr-FR" sz="2500" b="0" dirty="0">
                <a:latin typeface="+mj-lt"/>
              </a:rPr>
              <a:t>langages d’aspects…)</a:t>
            </a:r>
          </a:p>
          <a:p>
            <a:r>
              <a:rPr lang="fr-FR" sz="2500" b="0" dirty="0">
                <a:latin typeface="+mj-lt"/>
              </a:rPr>
              <a:t>	Sureté des assemblages</a:t>
            </a:r>
          </a:p>
          <a:p>
            <a:endParaRPr lang="fr-FR" sz="2500" b="0" dirty="0">
              <a:solidFill>
                <a:schemeClr val="accent2"/>
              </a:solidFill>
              <a:latin typeface="+mj-lt"/>
            </a:endParaRPr>
          </a:p>
          <a:p>
            <a:r>
              <a:rPr lang="fr-FR" sz="2500" b="0" dirty="0">
                <a:solidFill>
                  <a:schemeClr val="accent1">
                    <a:lumMod val="75000"/>
                  </a:schemeClr>
                </a:solidFill>
                <a:latin typeface="+mj-lt"/>
              </a:rPr>
              <a:t>Travaux sur l’IDM </a:t>
            </a:r>
          </a:p>
          <a:p>
            <a:endParaRPr lang="fr-FR" sz="2500" b="0" dirty="0">
              <a:latin typeface="+mj-lt"/>
            </a:endParaRPr>
          </a:p>
          <a:p>
            <a:r>
              <a:rPr lang="fr-FR" sz="2500" b="0" dirty="0">
                <a:latin typeface="+mj-lt"/>
              </a:rPr>
              <a:t>	Modèles et transformation de modèles</a:t>
            </a:r>
          </a:p>
          <a:p>
            <a:r>
              <a:rPr lang="fr-FR" sz="2500" b="0" dirty="0">
                <a:latin typeface="+mj-lt"/>
              </a:rPr>
              <a:t> 	Fusion de modèles</a:t>
            </a:r>
          </a:p>
          <a:p>
            <a:endParaRPr lang="fr-FR" sz="2500" b="0" dirty="0">
              <a:latin typeface="+mj-lt"/>
            </a:endParaRPr>
          </a:p>
          <a:p>
            <a:r>
              <a:rPr lang="fr-FR" sz="2500" b="0" dirty="0">
                <a:solidFill>
                  <a:schemeClr val="accent1">
                    <a:lumMod val="75000"/>
                  </a:schemeClr>
                </a:solidFill>
                <a:latin typeface="+mj-lt"/>
              </a:rPr>
              <a:t>Travaux en </a:t>
            </a:r>
            <a:r>
              <a:rPr lang="fr-FR" sz="2500" b="0" dirty="0" err="1">
                <a:solidFill>
                  <a:schemeClr val="accent1">
                    <a:lumMod val="75000"/>
                  </a:schemeClr>
                </a:solidFill>
                <a:latin typeface="+mj-lt"/>
              </a:rPr>
              <a:t>IHMs</a:t>
            </a:r>
            <a:endParaRPr lang="fr-FR" sz="2500" b="0" dirty="0">
              <a:solidFill>
                <a:schemeClr val="accent1">
                  <a:lumMod val="75000"/>
                </a:schemeClr>
              </a:solidFill>
              <a:latin typeface="+mj-lt"/>
            </a:endParaRPr>
          </a:p>
          <a:p>
            <a:endParaRPr lang="fr-FR" sz="2500" b="0" dirty="0">
              <a:solidFill>
                <a:schemeClr val="accent2"/>
              </a:solidFill>
              <a:latin typeface="+mj-lt"/>
            </a:endParaRPr>
          </a:p>
          <a:p>
            <a:r>
              <a:rPr lang="fr-FR" sz="2500" b="0" dirty="0">
                <a:latin typeface="+mj-lt"/>
              </a:rPr>
              <a:t>	Plasticité des interfaces </a:t>
            </a:r>
          </a:p>
          <a:p>
            <a:r>
              <a:rPr lang="fr-FR" sz="2500" b="0" dirty="0">
                <a:latin typeface="+mj-lt"/>
              </a:rPr>
              <a:t>	Expression de modèles pour l’IHM  (taches, dialogues…)</a:t>
            </a:r>
          </a:p>
          <a:p>
            <a:endParaRPr lang="fr-FR" sz="2500" b="0" dirty="0">
              <a:latin typeface="+mj-lt"/>
            </a:endParaRPr>
          </a:p>
          <a:p>
            <a:endParaRPr lang="fr-FR" sz="2500" dirty="0"/>
          </a:p>
          <a:p>
            <a:endParaRPr lang="fr-FR" sz="25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3"/>
          <p:cNvSpPr>
            <a:spLocks noGrp="1"/>
          </p:cNvSpPr>
          <p:nvPr>
            <p:ph type="title" idx="4294967295"/>
          </p:nvPr>
        </p:nvSpPr>
        <p:spPr>
          <a:xfrm>
            <a:off x="0" y="254000"/>
            <a:ext cx="10312400" cy="842963"/>
          </a:xfrm>
        </p:spPr>
        <p:txBody>
          <a:bodyPr/>
          <a:lstStyle/>
          <a:p>
            <a:pPr eaLnBrk="1" hangingPunct="1"/>
            <a:r>
              <a:rPr lang="en-US" sz="3400" smtClean="0"/>
              <a:t>Nos spécificités</a:t>
            </a:r>
          </a:p>
        </p:txBody>
      </p:sp>
      <p:sp>
        <p:nvSpPr>
          <p:cNvPr id="94211" name="Text Box 3"/>
          <p:cNvSpPr txBox="1">
            <a:spLocks noChangeArrowheads="1"/>
          </p:cNvSpPr>
          <p:nvPr/>
        </p:nvSpPr>
        <p:spPr bwMode="auto">
          <a:xfrm>
            <a:off x="588963" y="1017588"/>
            <a:ext cx="9707562" cy="6288641"/>
          </a:xfrm>
          <a:prstGeom prst="rect">
            <a:avLst/>
          </a:prstGeom>
          <a:noFill/>
          <a:ln w="9525">
            <a:noFill/>
            <a:miter lim="800000"/>
            <a:headEnd/>
            <a:tailEnd/>
          </a:ln>
        </p:spPr>
        <p:txBody>
          <a:bodyPr lIns="96771" tIns="48385" rIns="96771" bIns="48385">
            <a:spAutoFit/>
          </a:bodyPr>
          <a:lstStyle/>
          <a:p>
            <a:endParaRPr lang="fr-FR" sz="2500" dirty="0"/>
          </a:p>
          <a:p>
            <a:endParaRPr lang="fr-FR" sz="2500" dirty="0"/>
          </a:p>
          <a:p>
            <a:r>
              <a:rPr lang="fr-FR" sz="2500" b="0" dirty="0">
                <a:latin typeface="+mj-lt"/>
              </a:rPr>
              <a:t>Etre centré sur le dialogue : relation « fonctionnel et IHM »</a:t>
            </a:r>
          </a:p>
          <a:p>
            <a:r>
              <a:rPr lang="fr-FR" sz="2500" b="0" dirty="0">
                <a:latin typeface="+mj-lt"/>
              </a:rPr>
              <a:t>	Déterminer le bon modèle de dialogue et avoir une architecture N-Arches</a:t>
            </a:r>
          </a:p>
          <a:p>
            <a:r>
              <a:rPr lang="fr-FR" sz="2500" b="0" dirty="0">
                <a:latin typeface="+mj-lt"/>
              </a:rPr>
              <a:t>	</a:t>
            </a:r>
            <a:r>
              <a:rPr lang="fr-FR" sz="2100" b="0" dirty="0">
                <a:latin typeface="+mj-lt"/>
              </a:rPr>
              <a:t>Etre indépendant plateforme : s’appuyer sur un modèle</a:t>
            </a:r>
          </a:p>
          <a:p>
            <a:endParaRPr lang="fr-FR" sz="2100" b="0" dirty="0">
              <a:latin typeface="+mj-lt"/>
            </a:endParaRPr>
          </a:p>
          <a:p>
            <a:r>
              <a:rPr lang="fr-FR" sz="2100" b="0" dirty="0">
                <a:latin typeface="+mj-lt"/>
              </a:rPr>
              <a:t>	Etre indépendant dispositifs : s’appuyer sur les modèles d’IHM</a:t>
            </a:r>
          </a:p>
          <a:p>
            <a:r>
              <a:rPr lang="fr-FR" sz="2100" b="0" dirty="0">
                <a:latin typeface="+mj-lt"/>
              </a:rPr>
              <a:t>	pour la plasticité</a:t>
            </a:r>
          </a:p>
          <a:p>
            <a:endParaRPr lang="fr-FR" sz="2100" b="0" dirty="0">
              <a:solidFill>
                <a:schemeClr val="accent1">
                  <a:lumMod val="75000"/>
                </a:schemeClr>
              </a:solidFill>
              <a:latin typeface="+mj-lt"/>
            </a:endParaRPr>
          </a:p>
          <a:p>
            <a:r>
              <a:rPr lang="fr-FR" sz="2100" b="0" i="1" dirty="0">
                <a:solidFill>
                  <a:schemeClr val="accent1">
                    <a:lumMod val="75000"/>
                  </a:schemeClr>
                </a:solidFill>
                <a:latin typeface="+mj-lt"/>
              </a:rPr>
              <a:t>Faire collaborer des modèles et pouvoir les changer</a:t>
            </a:r>
          </a:p>
          <a:p>
            <a:endParaRPr lang="fr-FR" sz="2100" b="0" dirty="0">
              <a:latin typeface="+mj-lt"/>
            </a:endParaRPr>
          </a:p>
          <a:p>
            <a:endParaRPr lang="fr-FR" sz="2100" b="0" dirty="0">
              <a:latin typeface="+mj-lt"/>
            </a:endParaRPr>
          </a:p>
          <a:p>
            <a:r>
              <a:rPr lang="fr-FR" sz="2500" b="0" dirty="0">
                <a:latin typeface="+mj-lt"/>
              </a:rPr>
              <a:t>Assurer la dynamique de l’application : assembler à tous les niveaux</a:t>
            </a:r>
          </a:p>
          <a:p>
            <a:r>
              <a:rPr lang="fr-FR" sz="2500" b="0" dirty="0">
                <a:latin typeface="+mj-lt"/>
              </a:rPr>
              <a:t>	Déduire au maximum les assemblages</a:t>
            </a:r>
          </a:p>
          <a:p>
            <a:r>
              <a:rPr lang="fr-FR" sz="2500" b="0" dirty="0">
                <a:latin typeface="+mj-lt"/>
              </a:rPr>
              <a:t>	Trouver le bon niveau d’IHM abstrait</a:t>
            </a:r>
          </a:p>
          <a:p>
            <a:endParaRPr lang="fr-FR" sz="2500" dirty="0"/>
          </a:p>
          <a:p>
            <a:r>
              <a:rPr lang="fr-FR" sz="2500" dirty="0"/>
              <a:t>	</a:t>
            </a:r>
            <a:endParaRPr lang="fr-FR" sz="2500" i="1" dirty="0">
              <a:solidFill>
                <a:schemeClr val="accent2"/>
              </a:solidFill>
            </a:endParaRPr>
          </a:p>
          <a:p>
            <a:endParaRPr lang="fr-FR" sz="2500" i="1" dirty="0">
              <a:solidFill>
                <a:schemeClr val="hlin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Evaluation</a:t>
            </a:r>
          </a:p>
        </p:txBody>
      </p:sp>
      <p:sp>
        <p:nvSpPr>
          <p:cNvPr id="29699" name="Rectangle 3"/>
          <p:cNvSpPr>
            <a:spLocks noGrp="1" noChangeArrowheads="1"/>
          </p:cNvSpPr>
          <p:nvPr>
            <p:ph type="body" idx="4294967295"/>
          </p:nvPr>
        </p:nvSpPr>
        <p:spPr>
          <a:xfrm>
            <a:off x="0" y="1693863"/>
            <a:ext cx="10312400" cy="5110162"/>
          </a:xfrm>
        </p:spPr>
        <p:txBody>
          <a:bodyPr/>
          <a:lstStyle/>
          <a:p>
            <a:pPr eaLnBrk="1" hangingPunct="1">
              <a:lnSpc>
                <a:spcPct val="90000"/>
              </a:lnSpc>
              <a:buFont typeface="Monotype Sorts" pitchFamily="2" charset="2"/>
              <a:buNone/>
            </a:pPr>
            <a:r>
              <a:rPr lang="fr-FR" sz="2000" dirty="0" smtClean="0"/>
              <a:t>Mettre en place un site web avec :</a:t>
            </a:r>
          </a:p>
          <a:p>
            <a:pPr eaLnBrk="1" hangingPunct="1">
              <a:lnSpc>
                <a:spcPct val="90000"/>
              </a:lnSpc>
              <a:buFont typeface="Monotype Sorts" pitchFamily="2" charset="2"/>
              <a:buNone/>
            </a:pPr>
            <a:r>
              <a:rPr lang="fr-FR" sz="2000" dirty="0" smtClean="0"/>
              <a:t>	TP téléchargeables </a:t>
            </a:r>
          </a:p>
          <a:p>
            <a:pPr eaLnBrk="1" hangingPunct="1">
              <a:lnSpc>
                <a:spcPct val="90000"/>
              </a:lnSpc>
              <a:buFont typeface="Monotype Sorts" pitchFamily="2" charset="2"/>
              <a:buNone/>
            </a:pPr>
            <a:r>
              <a:rPr lang="fr-FR" sz="2000" dirty="0" smtClean="0"/>
              <a:t>     Rapport de synthèse sur les travaux de recherche de votre choix </a:t>
            </a:r>
          </a:p>
          <a:p>
            <a:pPr eaLnBrk="1" hangingPunct="1">
              <a:lnSpc>
                <a:spcPct val="90000"/>
              </a:lnSpc>
              <a:buFont typeface="Monotype Sorts" pitchFamily="2" charset="2"/>
              <a:buNone/>
            </a:pPr>
            <a:r>
              <a:rPr lang="fr-FR" sz="2000" dirty="0" smtClean="0"/>
              <a:t>			Quel contexte d’usage ? plateforme / environnement / utilisateur</a:t>
            </a:r>
          </a:p>
          <a:p>
            <a:pPr eaLnBrk="1" hangingPunct="1">
              <a:lnSpc>
                <a:spcPct val="90000"/>
              </a:lnSpc>
              <a:buFont typeface="Monotype Sorts" pitchFamily="2" charset="2"/>
              <a:buNone/>
            </a:pPr>
            <a:r>
              <a:rPr lang="fr-FR" sz="2000" dirty="0" smtClean="0"/>
              <a:t>			Quel moment ? conception / exécution</a:t>
            </a:r>
          </a:p>
          <a:p>
            <a:pPr eaLnBrk="1" hangingPunct="1">
              <a:lnSpc>
                <a:spcPct val="90000"/>
              </a:lnSpc>
              <a:buFont typeface="Monotype Sorts" pitchFamily="2" charset="2"/>
              <a:buNone/>
            </a:pPr>
            <a:r>
              <a:rPr lang="fr-FR" sz="2000" dirty="0" smtClean="0"/>
              <a:t>			Comment ? Présentation de la solution - modèle sous jacent</a:t>
            </a:r>
          </a:p>
          <a:p>
            <a:pPr eaLnBrk="1" hangingPunct="1">
              <a:lnSpc>
                <a:spcPct val="90000"/>
              </a:lnSpc>
              <a:buFont typeface="Monotype Sorts" pitchFamily="2" charset="2"/>
              <a:buNone/>
            </a:pPr>
            <a:r>
              <a:rPr lang="fr-FR" sz="2000" dirty="0" smtClean="0"/>
              <a:t>			Présentation de la solution - illustration sur un exemple</a:t>
            </a:r>
          </a:p>
          <a:p>
            <a:pPr eaLnBrk="1" hangingPunct="1">
              <a:lnSpc>
                <a:spcPct val="90000"/>
              </a:lnSpc>
              <a:buFont typeface="Monotype Sorts" pitchFamily="2" charset="2"/>
              <a:buNone/>
            </a:pPr>
            <a:r>
              <a:rPr lang="fr-FR" sz="2000" dirty="0" smtClean="0"/>
              <a:t>			Votre avis ? avantages et inconvénients</a:t>
            </a:r>
          </a:p>
          <a:p>
            <a:pPr eaLnBrk="1" hangingPunct="1">
              <a:lnSpc>
                <a:spcPct val="90000"/>
              </a:lnSpc>
              <a:buFont typeface="Monotype Sorts" pitchFamily="2" charset="2"/>
              <a:buNone/>
            </a:pPr>
            <a:endParaRPr lang="fr-FR" sz="2000" dirty="0" smtClean="0"/>
          </a:p>
          <a:p>
            <a:pPr eaLnBrk="1" hangingPunct="1">
              <a:lnSpc>
                <a:spcPct val="90000"/>
              </a:lnSpc>
              <a:buFont typeface="Monotype Sorts" pitchFamily="2" charset="2"/>
              <a:buNone/>
            </a:pPr>
            <a:r>
              <a:rPr lang="fr-FR" sz="2000" dirty="0" smtClean="0"/>
              <a:t>Entretien individuel </a:t>
            </a:r>
          </a:p>
          <a:p>
            <a:pPr eaLnBrk="1" hangingPunct="1">
              <a:lnSpc>
                <a:spcPct val="90000"/>
              </a:lnSpc>
              <a:buFont typeface="Monotype Sorts" pitchFamily="2" charset="2"/>
              <a:buNone/>
            </a:pPr>
            <a:r>
              <a:rPr lang="fr-FR" sz="2000" dirty="0" smtClean="0"/>
              <a:t>Objectif : vérifier vos acquis dans le module</a:t>
            </a:r>
          </a:p>
          <a:p>
            <a:pPr eaLnBrk="1" hangingPunct="1">
              <a:lnSpc>
                <a:spcPct val="90000"/>
              </a:lnSpc>
              <a:buFont typeface="Monotype Sorts" pitchFamily="2" charset="2"/>
              <a:buNone/>
            </a:pPr>
            <a:r>
              <a:rPr lang="fr-FR" sz="2000" dirty="0" smtClean="0"/>
              <a:t>Déroulement : démonstrations à la demande et réponse aux questions sur le travail de recherche étudié</a:t>
            </a:r>
          </a:p>
          <a:p>
            <a:pPr eaLnBrk="1" hangingPunct="1">
              <a:lnSpc>
                <a:spcPct val="90000"/>
              </a:lnSpc>
              <a:buFont typeface="Monotype Sorts" pitchFamily="2" charset="2"/>
              <a:buNone/>
            </a:pPr>
            <a:r>
              <a:rPr lang="fr-FR" sz="2000" dirty="0" smtClean="0"/>
              <a:t>Durée : 30 minutes</a:t>
            </a:r>
          </a:p>
        </p:txBody>
      </p:sp>
      <p:sp>
        <p:nvSpPr>
          <p:cNvPr id="41986"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90" name="AutoShape 6"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Picture 10" descr="http://idata.over-blog.com/0/38/34/40/r__sum__.gif"/>
          <p:cNvPicPr>
            <a:picLocks noChangeAspect="1" noChangeArrowheads="1"/>
          </p:cNvPicPr>
          <p:nvPr/>
        </p:nvPicPr>
        <p:blipFill>
          <a:blip r:embed="rId2" cstate="print"/>
          <a:srcRect/>
          <a:stretch>
            <a:fillRect/>
          </a:stretch>
        </p:blipFill>
        <p:spPr bwMode="auto">
          <a:xfrm>
            <a:off x="9185275" y="2578100"/>
            <a:ext cx="1638300" cy="140017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3"/>
          <p:cNvSpPr>
            <a:spLocks noGrp="1"/>
          </p:cNvSpPr>
          <p:nvPr>
            <p:ph type="title"/>
          </p:nvPr>
        </p:nvSpPr>
        <p:spPr>
          <a:xfrm>
            <a:off x="355600" y="482600"/>
            <a:ext cx="10312400" cy="842963"/>
          </a:xfrm>
        </p:spPr>
        <p:txBody>
          <a:bodyPr/>
          <a:lstStyle/>
          <a:p>
            <a:pPr eaLnBrk="1" hangingPunct="1"/>
            <a:r>
              <a:rPr lang="en-US" sz="3500" dirty="0" smtClean="0"/>
              <a:t>Adapter </a:t>
            </a:r>
            <a:r>
              <a:rPr lang="en-US" sz="3500" dirty="0" err="1" smtClean="0"/>
              <a:t>l’interface</a:t>
            </a:r>
            <a:r>
              <a:rPr lang="en-US" sz="3500" dirty="0" smtClean="0"/>
              <a:t> à </a:t>
            </a:r>
            <a:r>
              <a:rPr lang="en-US" sz="3500" dirty="0" err="1" smtClean="0"/>
              <a:t>l’évolution</a:t>
            </a:r>
            <a:r>
              <a:rPr lang="en-US" sz="3500" dirty="0" smtClean="0"/>
              <a:t> du </a:t>
            </a:r>
            <a:r>
              <a:rPr lang="en-US" sz="3500" dirty="0" err="1" smtClean="0"/>
              <a:t>système</a:t>
            </a:r>
            <a:r>
              <a:rPr lang="en-US" sz="3500" dirty="0" smtClean="0"/>
              <a:t> (</a:t>
            </a:r>
            <a:r>
              <a:rPr lang="en-US" sz="3500" dirty="0" err="1" smtClean="0"/>
              <a:t>priorité</a:t>
            </a:r>
            <a:r>
              <a:rPr lang="en-US" sz="3500" dirty="0" smtClean="0"/>
              <a:t> 1)</a:t>
            </a:r>
          </a:p>
        </p:txBody>
      </p:sp>
      <p:grpSp>
        <p:nvGrpSpPr>
          <p:cNvPr id="95235" name="Group 2"/>
          <p:cNvGrpSpPr>
            <a:grpSpLocks/>
          </p:cNvGrpSpPr>
          <p:nvPr/>
        </p:nvGrpSpPr>
        <p:grpSpPr bwMode="auto">
          <a:xfrm>
            <a:off x="4857750" y="1577975"/>
            <a:ext cx="2366963" cy="1087438"/>
            <a:chOff x="2426" y="1133"/>
            <a:chExt cx="1360" cy="680"/>
          </a:xfrm>
        </p:grpSpPr>
        <p:sp>
          <p:nvSpPr>
            <p:cNvPr id="95261" name="Rectangle 3"/>
            <p:cNvSpPr>
              <a:spLocks noChangeArrowheads="1"/>
            </p:cNvSpPr>
            <p:nvPr/>
          </p:nvSpPr>
          <p:spPr bwMode="auto">
            <a:xfrm>
              <a:off x="2426" y="1133"/>
              <a:ext cx="1361" cy="681"/>
            </a:xfrm>
            <a:prstGeom prst="rect">
              <a:avLst/>
            </a:prstGeom>
            <a:noFill/>
            <a:ln w="9360">
              <a:solidFill>
                <a:srgbClr val="000000"/>
              </a:solidFill>
              <a:round/>
              <a:headEnd/>
              <a:tailEnd/>
            </a:ln>
          </p:spPr>
          <p:txBody>
            <a:bodyPr wrap="none" anchor="ctr"/>
            <a:lstStyle/>
            <a:p>
              <a:endParaRPr lang="fr-FR"/>
            </a:p>
          </p:txBody>
        </p:sp>
        <p:sp>
          <p:nvSpPr>
            <p:cNvPr id="95262" name="Text Box 4"/>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endParaRPr lang="fr-FR" i="1">
                <a:solidFill>
                  <a:srgbClr val="000000"/>
                </a:solidFill>
              </a:endParaRPr>
            </a:p>
          </p:txBody>
        </p:sp>
      </p:grpSp>
      <p:sp>
        <p:nvSpPr>
          <p:cNvPr id="95236" name="Freeform 8"/>
          <p:cNvSpPr>
            <a:spLocks noChangeArrowheads="1"/>
          </p:cNvSpPr>
          <p:nvPr/>
        </p:nvSpPr>
        <p:spPr bwMode="auto">
          <a:xfrm>
            <a:off x="784225" y="5759450"/>
            <a:ext cx="1119188" cy="1270000"/>
          </a:xfrm>
          <a:custGeom>
            <a:avLst/>
            <a:gdLst>
              <a:gd name="T0" fmla="*/ 2147483647 w 2834"/>
              <a:gd name="T1" fmla="*/ 2147483647 h 3501"/>
              <a:gd name="T2" fmla="*/ 2147483647 w 2834"/>
              <a:gd name="T3" fmla="*/ 2147483647 h 3501"/>
              <a:gd name="T4" fmla="*/ 2147483647 w 2834"/>
              <a:gd name="T5" fmla="*/ 0 h 3501"/>
              <a:gd name="T6" fmla="*/ 0 w 2834"/>
              <a:gd name="T7" fmla="*/ 0 h 3501"/>
              <a:gd name="T8" fmla="*/ 0 w 2834"/>
              <a:gd name="T9" fmla="*/ 2147483647 h 3501"/>
              <a:gd name="T10" fmla="*/ 2147483647 w 2834"/>
              <a:gd name="T11" fmla="*/ 2147483647 h 3501"/>
              <a:gd name="T12" fmla="*/ 2147483647 w 2834"/>
              <a:gd name="T13" fmla="*/ 2147483647 h 3501"/>
              <a:gd name="T14" fmla="*/ 0 60000 65536"/>
              <a:gd name="T15" fmla="*/ 0 60000 65536"/>
              <a:gd name="T16" fmla="*/ 0 60000 65536"/>
              <a:gd name="T17" fmla="*/ 0 60000 65536"/>
              <a:gd name="T18" fmla="*/ 0 60000 65536"/>
              <a:gd name="T19" fmla="*/ 0 60000 65536"/>
              <a:gd name="T20" fmla="*/ 0 60000 65536"/>
              <a:gd name="T21" fmla="*/ 0 w 2834"/>
              <a:gd name="T22" fmla="*/ 0 h 3501"/>
              <a:gd name="T23" fmla="*/ 2834 w 2834"/>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4" h="3501">
                <a:moveTo>
                  <a:pt x="1700" y="2722"/>
                </a:moveTo>
                <a:lnTo>
                  <a:pt x="2267" y="1167"/>
                </a:lnTo>
                <a:lnTo>
                  <a:pt x="1500" y="0"/>
                </a:lnTo>
                <a:lnTo>
                  <a:pt x="0" y="0"/>
                </a:lnTo>
                <a:lnTo>
                  <a:pt x="0" y="3500"/>
                </a:lnTo>
                <a:lnTo>
                  <a:pt x="2833" y="3500"/>
                </a:lnTo>
                <a:lnTo>
                  <a:pt x="1700" y="2722"/>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5237" name="Freeform 9"/>
          <p:cNvSpPr>
            <a:spLocks noChangeArrowheads="1"/>
          </p:cNvSpPr>
          <p:nvPr/>
        </p:nvSpPr>
        <p:spPr bwMode="auto">
          <a:xfrm>
            <a:off x="1654175" y="5759450"/>
            <a:ext cx="1866900" cy="1270000"/>
          </a:xfrm>
          <a:custGeom>
            <a:avLst/>
            <a:gdLst>
              <a:gd name="T0" fmla="*/ 0 w 4734"/>
              <a:gd name="T1" fmla="*/ 0 h 3501"/>
              <a:gd name="T2" fmla="*/ 2147483647 w 4734"/>
              <a:gd name="T3" fmla="*/ 2147483647 h 3501"/>
              <a:gd name="T4" fmla="*/ 2147483647 w 4734"/>
              <a:gd name="T5" fmla="*/ 2147483647 h 3501"/>
              <a:gd name="T6" fmla="*/ 2147483647 w 4734"/>
              <a:gd name="T7" fmla="*/ 2147483647 h 3501"/>
              <a:gd name="T8" fmla="*/ 2147483647 w 4734"/>
              <a:gd name="T9" fmla="*/ 2147483647 h 3501"/>
              <a:gd name="T10" fmla="*/ 2147483647 w 4734"/>
              <a:gd name="T11" fmla="*/ 2147483647 h 3501"/>
              <a:gd name="T12" fmla="*/ 2147483647 w 4734"/>
              <a:gd name="T13" fmla="*/ 2147483647 h 3501"/>
              <a:gd name="T14" fmla="*/ 2147483647 w 4734"/>
              <a:gd name="T15" fmla="*/ 2147483647 h 3501"/>
              <a:gd name="T16" fmla="*/ 2147483647 w 4734"/>
              <a:gd name="T17" fmla="*/ 0 h 3501"/>
              <a:gd name="T18" fmla="*/ 0 w 4734"/>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4"/>
              <a:gd name="T31" fmla="*/ 0 h 3501"/>
              <a:gd name="T32" fmla="*/ 4734 w 4734"/>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4" h="3501">
                <a:moveTo>
                  <a:pt x="0" y="0"/>
                </a:moveTo>
                <a:lnTo>
                  <a:pt x="767" y="1167"/>
                </a:lnTo>
                <a:lnTo>
                  <a:pt x="200" y="2722"/>
                </a:lnTo>
                <a:lnTo>
                  <a:pt x="1333" y="3500"/>
                </a:lnTo>
                <a:lnTo>
                  <a:pt x="4733" y="3500"/>
                </a:lnTo>
                <a:lnTo>
                  <a:pt x="3600" y="2333"/>
                </a:lnTo>
                <a:lnTo>
                  <a:pt x="4733" y="1556"/>
                </a:lnTo>
                <a:lnTo>
                  <a:pt x="3033" y="389"/>
                </a:lnTo>
                <a:lnTo>
                  <a:pt x="3600" y="0"/>
                </a:lnTo>
                <a:lnTo>
                  <a:pt x="0"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5238" name="Freeform 10"/>
          <p:cNvSpPr>
            <a:spLocks noChangeArrowheads="1"/>
          </p:cNvSpPr>
          <p:nvPr/>
        </p:nvSpPr>
        <p:spPr bwMode="auto">
          <a:xfrm>
            <a:off x="3284538" y="5759450"/>
            <a:ext cx="1566862" cy="1270000"/>
          </a:xfrm>
          <a:custGeom>
            <a:avLst/>
            <a:gdLst>
              <a:gd name="T0" fmla="*/ 2147483647 w 3968"/>
              <a:gd name="T1" fmla="*/ 0 h 3501"/>
              <a:gd name="T2" fmla="*/ 0 w 3968"/>
              <a:gd name="T3" fmla="*/ 2147483647 h 3501"/>
              <a:gd name="T4" fmla="*/ 2147483647 w 3968"/>
              <a:gd name="T5" fmla="*/ 2147483647 h 3501"/>
              <a:gd name="T6" fmla="*/ 2147483647 w 3968"/>
              <a:gd name="T7" fmla="*/ 2147483647 h 3501"/>
              <a:gd name="T8" fmla="*/ 2147483647 w 3968"/>
              <a:gd name="T9" fmla="*/ 2147483647 h 3501"/>
              <a:gd name="T10" fmla="*/ 2147483647 w 3968"/>
              <a:gd name="T11" fmla="*/ 2147483647 h 3501"/>
              <a:gd name="T12" fmla="*/ 2147483647 w 3968"/>
              <a:gd name="T13" fmla="*/ 0 h 3501"/>
              <a:gd name="T14" fmla="*/ 2147483647 w 3968"/>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968"/>
              <a:gd name="T25" fmla="*/ 0 h 3501"/>
              <a:gd name="T26" fmla="*/ 3968 w 3968"/>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8" h="3501">
                <a:moveTo>
                  <a:pt x="567" y="0"/>
                </a:moveTo>
                <a:lnTo>
                  <a:pt x="0" y="389"/>
                </a:lnTo>
                <a:lnTo>
                  <a:pt x="1700" y="1556"/>
                </a:lnTo>
                <a:lnTo>
                  <a:pt x="567" y="2333"/>
                </a:lnTo>
                <a:lnTo>
                  <a:pt x="1700" y="3500"/>
                </a:lnTo>
                <a:lnTo>
                  <a:pt x="3967" y="3500"/>
                </a:lnTo>
                <a:lnTo>
                  <a:pt x="3967" y="0"/>
                </a:lnTo>
                <a:lnTo>
                  <a:pt x="567"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5239" name="Freeform 14"/>
          <p:cNvSpPr>
            <a:spLocks noChangeArrowheads="1"/>
          </p:cNvSpPr>
          <p:nvPr/>
        </p:nvSpPr>
        <p:spPr bwMode="auto">
          <a:xfrm>
            <a:off x="6821488" y="5770563"/>
            <a:ext cx="987425" cy="1270000"/>
          </a:xfrm>
          <a:custGeom>
            <a:avLst/>
            <a:gdLst>
              <a:gd name="T0" fmla="*/ 2147483647 w 2501"/>
              <a:gd name="T1" fmla="*/ 2147483647 h 3501"/>
              <a:gd name="T2" fmla="*/ 2147483647 w 2501"/>
              <a:gd name="T3" fmla="*/ 2147483647 h 3501"/>
              <a:gd name="T4" fmla="*/ 2147483647 w 2501"/>
              <a:gd name="T5" fmla="*/ 0 h 3501"/>
              <a:gd name="T6" fmla="*/ 0 w 2501"/>
              <a:gd name="T7" fmla="*/ 0 h 3501"/>
              <a:gd name="T8" fmla="*/ 0 w 2501"/>
              <a:gd name="T9" fmla="*/ 2147483647 h 3501"/>
              <a:gd name="T10" fmla="*/ 2147483647 w 2501"/>
              <a:gd name="T11" fmla="*/ 2147483647 h 3501"/>
              <a:gd name="T12" fmla="*/ 2147483647 w 2501"/>
              <a:gd name="T13" fmla="*/ 2147483647 h 3501"/>
              <a:gd name="T14" fmla="*/ 0 60000 65536"/>
              <a:gd name="T15" fmla="*/ 0 60000 65536"/>
              <a:gd name="T16" fmla="*/ 0 60000 65536"/>
              <a:gd name="T17" fmla="*/ 0 60000 65536"/>
              <a:gd name="T18" fmla="*/ 0 60000 65536"/>
              <a:gd name="T19" fmla="*/ 0 60000 65536"/>
              <a:gd name="T20" fmla="*/ 0 60000 65536"/>
              <a:gd name="T21" fmla="*/ 0 w 2501"/>
              <a:gd name="T22" fmla="*/ 0 h 3501"/>
              <a:gd name="T23" fmla="*/ 2501 w 2501"/>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1" h="3501">
                <a:moveTo>
                  <a:pt x="2500" y="2000"/>
                </a:moveTo>
                <a:lnTo>
                  <a:pt x="1840" y="1167"/>
                </a:lnTo>
                <a:lnTo>
                  <a:pt x="1218" y="0"/>
                </a:lnTo>
                <a:lnTo>
                  <a:pt x="0" y="0"/>
                </a:lnTo>
                <a:lnTo>
                  <a:pt x="0" y="3500"/>
                </a:lnTo>
                <a:lnTo>
                  <a:pt x="2300" y="3500"/>
                </a:lnTo>
                <a:lnTo>
                  <a:pt x="2500" y="200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5240" name="Freeform 15"/>
          <p:cNvSpPr>
            <a:spLocks noChangeArrowheads="1"/>
          </p:cNvSpPr>
          <p:nvPr/>
        </p:nvSpPr>
        <p:spPr bwMode="auto">
          <a:xfrm>
            <a:off x="7934325" y="5770563"/>
            <a:ext cx="1689100" cy="1270000"/>
          </a:xfrm>
          <a:custGeom>
            <a:avLst/>
            <a:gdLst>
              <a:gd name="T0" fmla="*/ 0 w 4283"/>
              <a:gd name="T1" fmla="*/ 0 h 3501"/>
              <a:gd name="T2" fmla="*/ 2147483647 w 4283"/>
              <a:gd name="T3" fmla="*/ 2147483647 h 3501"/>
              <a:gd name="T4" fmla="*/ 2147483647 w 4283"/>
              <a:gd name="T5" fmla="*/ 2147483647 h 3501"/>
              <a:gd name="T6" fmla="*/ 2147483647 w 4283"/>
              <a:gd name="T7" fmla="*/ 2147483647 h 3501"/>
              <a:gd name="T8" fmla="*/ 2147483647 w 4283"/>
              <a:gd name="T9" fmla="*/ 2147483647 h 3501"/>
              <a:gd name="T10" fmla="*/ 2147483647 w 4283"/>
              <a:gd name="T11" fmla="*/ 2147483647 h 3501"/>
              <a:gd name="T12" fmla="*/ 2147483647 w 4283"/>
              <a:gd name="T13" fmla="*/ 2147483647 h 3501"/>
              <a:gd name="T14" fmla="*/ 2147483647 w 4283"/>
              <a:gd name="T15" fmla="*/ 2147483647 h 3501"/>
              <a:gd name="T16" fmla="*/ 2147483647 w 4283"/>
              <a:gd name="T17" fmla="*/ 0 h 3501"/>
              <a:gd name="T18" fmla="*/ 0 w 4283"/>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3"/>
              <a:gd name="T31" fmla="*/ 0 h 3501"/>
              <a:gd name="T32" fmla="*/ 4283 w 4283"/>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3" h="3501">
                <a:moveTo>
                  <a:pt x="0" y="0"/>
                </a:moveTo>
                <a:lnTo>
                  <a:pt x="622" y="1167"/>
                </a:lnTo>
                <a:lnTo>
                  <a:pt x="1282" y="2000"/>
                </a:lnTo>
                <a:lnTo>
                  <a:pt x="1082" y="3500"/>
                </a:lnTo>
                <a:lnTo>
                  <a:pt x="3842" y="3500"/>
                </a:lnTo>
                <a:lnTo>
                  <a:pt x="2282" y="2500"/>
                </a:lnTo>
                <a:lnTo>
                  <a:pt x="2782" y="1500"/>
                </a:lnTo>
                <a:lnTo>
                  <a:pt x="4282" y="1000"/>
                </a:lnTo>
                <a:lnTo>
                  <a:pt x="2922" y="0"/>
                </a:lnTo>
                <a:lnTo>
                  <a:pt x="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5241" name="Freeform 16"/>
          <p:cNvSpPr>
            <a:spLocks noChangeArrowheads="1"/>
          </p:cNvSpPr>
          <p:nvPr/>
        </p:nvSpPr>
        <p:spPr bwMode="auto">
          <a:xfrm>
            <a:off x="9505950" y="5770563"/>
            <a:ext cx="1343025" cy="1270000"/>
          </a:xfrm>
          <a:custGeom>
            <a:avLst/>
            <a:gdLst>
              <a:gd name="T0" fmla="*/ 2147483647 w 3401"/>
              <a:gd name="T1" fmla="*/ 0 h 3501"/>
              <a:gd name="T2" fmla="*/ 2147483647 w 3401"/>
              <a:gd name="T3" fmla="*/ 2147483647 h 3501"/>
              <a:gd name="T4" fmla="*/ 2147483647 w 3401"/>
              <a:gd name="T5" fmla="*/ 2147483647 h 3501"/>
              <a:gd name="T6" fmla="*/ 0 w 3401"/>
              <a:gd name="T7" fmla="*/ 2147483647 h 3501"/>
              <a:gd name="T8" fmla="*/ 2147483647 w 3401"/>
              <a:gd name="T9" fmla="*/ 2147483647 h 3501"/>
              <a:gd name="T10" fmla="*/ 2147483647 w 3401"/>
              <a:gd name="T11" fmla="*/ 2147483647 h 3501"/>
              <a:gd name="T12" fmla="*/ 2147483647 w 3401"/>
              <a:gd name="T13" fmla="*/ 0 h 3501"/>
              <a:gd name="T14" fmla="*/ 2147483647 w 3401"/>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401"/>
              <a:gd name="T25" fmla="*/ 0 h 3501"/>
              <a:gd name="T26" fmla="*/ 3401 w 3401"/>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1" h="3501">
                <a:moveTo>
                  <a:pt x="640" y="0"/>
                </a:moveTo>
                <a:lnTo>
                  <a:pt x="2000" y="1000"/>
                </a:lnTo>
                <a:lnTo>
                  <a:pt x="500" y="1500"/>
                </a:lnTo>
                <a:lnTo>
                  <a:pt x="0" y="2500"/>
                </a:lnTo>
                <a:lnTo>
                  <a:pt x="1560" y="3500"/>
                </a:lnTo>
                <a:lnTo>
                  <a:pt x="3400" y="3500"/>
                </a:lnTo>
                <a:lnTo>
                  <a:pt x="3400" y="0"/>
                </a:lnTo>
                <a:lnTo>
                  <a:pt x="64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cxnSp>
        <p:nvCxnSpPr>
          <p:cNvPr id="95242" name="AutoShape 23"/>
          <p:cNvCxnSpPr>
            <a:cxnSpLocks noChangeShapeType="1"/>
          </p:cNvCxnSpPr>
          <p:nvPr/>
        </p:nvCxnSpPr>
        <p:spPr bwMode="auto">
          <a:xfrm rot="5400000" flipH="1" flipV="1">
            <a:off x="3006725" y="2070100"/>
            <a:ext cx="1855788" cy="1912938"/>
          </a:xfrm>
          <a:prstGeom prst="curvedConnector2">
            <a:avLst/>
          </a:prstGeom>
          <a:noFill/>
          <a:ln w="9360">
            <a:solidFill>
              <a:srgbClr val="000000"/>
            </a:solidFill>
            <a:round/>
            <a:headEnd type="triangle" w="med" len="med"/>
            <a:tailEnd type="triangle" w="med" len="med"/>
          </a:ln>
        </p:spPr>
      </p:cxnSp>
      <p:cxnSp>
        <p:nvCxnSpPr>
          <p:cNvPr id="95243" name="AutoShape 25"/>
          <p:cNvCxnSpPr>
            <a:cxnSpLocks noChangeShapeType="1"/>
          </p:cNvCxnSpPr>
          <p:nvPr/>
        </p:nvCxnSpPr>
        <p:spPr bwMode="auto">
          <a:xfrm rot="5400000" flipH="1" flipV="1">
            <a:off x="3475832" y="2643981"/>
            <a:ext cx="1903412" cy="860425"/>
          </a:xfrm>
          <a:prstGeom prst="curvedConnector2">
            <a:avLst/>
          </a:prstGeom>
          <a:noFill/>
          <a:ln w="9360">
            <a:solidFill>
              <a:srgbClr val="000000"/>
            </a:solidFill>
            <a:round/>
            <a:headEnd type="triangle" w="med" len="med"/>
            <a:tailEnd type="triangle" w="med" len="med"/>
          </a:ln>
        </p:spPr>
      </p:cxnSp>
      <p:cxnSp>
        <p:nvCxnSpPr>
          <p:cNvPr id="95244" name="AutoShape 26"/>
          <p:cNvCxnSpPr>
            <a:cxnSpLocks noChangeShapeType="1"/>
          </p:cNvCxnSpPr>
          <p:nvPr/>
        </p:nvCxnSpPr>
        <p:spPr bwMode="auto">
          <a:xfrm rot="16200000" flipV="1">
            <a:off x="6332537" y="2973388"/>
            <a:ext cx="1927225" cy="177800"/>
          </a:xfrm>
          <a:prstGeom prst="curvedConnector2">
            <a:avLst/>
          </a:prstGeom>
          <a:noFill/>
          <a:ln w="9360">
            <a:solidFill>
              <a:srgbClr val="000000"/>
            </a:solidFill>
            <a:round/>
            <a:headEnd type="triangle" w="med" len="med"/>
            <a:tailEnd type="triangle" w="med" len="med"/>
          </a:ln>
        </p:spPr>
      </p:cxnSp>
      <p:cxnSp>
        <p:nvCxnSpPr>
          <p:cNvPr id="95245" name="AutoShape 27"/>
          <p:cNvCxnSpPr>
            <a:cxnSpLocks noChangeShapeType="1"/>
          </p:cNvCxnSpPr>
          <p:nvPr/>
        </p:nvCxnSpPr>
        <p:spPr bwMode="auto">
          <a:xfrm rot="16200000" flipV="1">
            <a:off x="6898481" y="2386807"/>
            <a:ext cx="1927225" cy="1350962"/>
          </a:xfrm>
          <a:prstGeom prst="curvedConnector2">
            <a:avLst/>
          </a:prstGeom>
          <a:noFill/>
          <a:ln w="9360">
            <a:solidFill>
              <a:srgbClr val="000000"/>
            </a:solidFill>
            <a:round/>
            <a:headEnd type="triangle" w="med" len="med"/>
            <a:tailEnd type="triangle" w="med" len="med"/>
          </a:ln>
        </p:spPr>
      </p:cxnSp>
      <p:cxnSp>
        <p:nvCxnSpPr>
          <p:cNvPr id="95246" name="AutoShape 28"/>
          <p:cNvCxnSpPr>
            <a:cxnSpLocks noChangeShapeType="1"/>
          </p:cNvCxnSpPr>
          <p:nvPr/>
        </p:nvCxnSpPr>
        <p:spPr bwMode="auto">
          <a:xfrm rot="5460000" flipH="1">
            <a:off x="7740650" y="1655763"/>
            <a:ext cx="1851025" cy="2841625"/>
          </a:xfrm>
          <a:prstGeom prst="curvedConnector2">
            <a:avLst/>
          </a:prstGeom>
          <a:noFill/>
          <a:ln w="9360">
            <a:solidFill>
              <a:srgbClr val="000000"/>
            </a:solidFill>
            <a:round/>
            <a:headEnd type="triangle" w="med" len="med"/>
            <a:tailEnd type="triangle" w="med" len="med"/>
          </a:ln>
        </p:spPr>
      </p:cxnSp>
      <p:cxnSp>
        <p:nvCxnSpPr>
          <p:cNvPr id="95247" name="AutoShape 23"/>
          <p:cNvCxnSpPr>
            <a:cxnSpLocks noChangeShapeType="1"/>
          </p:cNvCxnSpPr>
          <p:nvPr/>
        </p:nvCxnSpPr>
        <p:spPr bwMode="auto">
          <a:xfrm rot="5400000" flipH="1" flipV="1">
            <a:off x="2256631" y="1369219"/>
            <a:ext cx="1855788" cy="3314700"/>
          </a:xfrm>
          <a:prstGeom prst="curvedConnector2">
            <a:avLst/>
          </a:prstGeom>
          <a:noFill/>
          <a:ln w="9360">
            <a:solidFill>
              <a:srgbClr val="000000"/>
            </a:solidFill>
            <a:round/>
            <a:headEnd type="triangle" w="med" len="med"/>
            <a:tailEnd type="triangle" w="med" len="med"/>
          </a:ln>
        </p:spPr>
      </p:cxnSp>
      <p:sp>
        <p:nvSpPr>
          <p:cNvPr id="95248" name="AutoShape 32"/>
          <p:cNvSpPr>
            <a:spLocks noChangeArrowheads="1"/>
          </p:cNvSpPr>
          <p:nvPr/>
        </p:nvSpPr>
        <p:spPr bwMode="auto">
          <a:xfrm>
            <a:off x="5051425" y="6059488"/>
            <a:ext cx="1655763" cy="727075"/>
          </a:xfrm>
          <a:prstGeom prst="rightArrow">
            <a:avLst>
              <a:gd name="adj1" fmla="val 50000"/>
              <a:gd name="adj2" fmla="val 52357"/>
            </a:avLst>
          </a:prstGeom>
          <a:solidFill>
            <a:srgbClr val="00B8FF"/>
          </a:solidFill>
          <a:ln w="9525">
            <a:solidFill>
              <a:schemeClr val="tx1"/>
            </a:solidFill>
            <a:miter lim="800000"/>
            <a:headEnd/>
            <a:tailEnd/>
          </a:ln>
        </p:spPr>
        <p:txBody>
          <a:bodyPr wrap="none" lIns="96771" tIns="48385" rIns="96771" bIns="48385" anchor="ctr"/>
          <a:lstStyle/>
          <a:p>
            <a:pPr algn="ctr"/>
            <a:r>
              <a:rPr lang="fr-FR"/>
              <a:t>déduction</a:t>
            </a:r>
          </a:p>
        </p:txBody>
      </p:sp>
      <p:sp>
        <p:nvSpPr>
          <p:cNvPr id="95249" name="WordArt 36"/>
          <p:cNvSpPr>
            <a:spLocks noChangeArrowheads="1" noChangeShapeType="1" noTextEdit="1"/>
          </p:cNvSpPr>
          <p:nvPr/>
        </p:nvSpPr>
        <p:spPr bwMode="auto">
          <a:xfrm>
            <a:off x="5051425" y="1631950"/>
            <a:ext cx="260350" cy="576263"/>
          </a:xfrm>
          <a:prstGeom prst="rect">
            <a:avLst/>
          </a:prstGeom>
        </p:spPr>
        <p:txBody>
          <a:bodyPr wrap="none" fromWordArt="1">
            <a:prstTxWarp prst="textPlain">
              <a:avLst>
                <a:gd name="adj" fmla="val 50000"/>
              </a:avLst>
            </a:prstTxWarp>
          </a:bodyPr>
          <a:lstStyle/>
          <a:p>
            <a:pPr algn="ctr"/>
            <a:r>
              <a:rPr lang="fr-FR" sz="3800"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sp>
        <p:nvSpPr>
          <p:cNvPr id="95250" name="Text Box 37"/>
          <p:cNvSpPr txBox="1">
            <a:spLocks noChangeArrowheads="1"/>
          </p:cNvSpPr>
          <p:nvPr/>
        </p:nvSpPr>
        <p:spPr bwMode="auto">
          <a:xfrm>
            <a:off x="709613" y="5695950"/>
            <a:ext cx="4183062" cy="354013"/>
          </a:xfrm>
          <a:prstGeom prst="rect">
            <a:avLst/>
          </a:prstGeom>
          <a:noFill/>
          <a:ln w="9525">
            <a:noFill/>
            <a:miter lim="800000"/>
            <a:headEnd/>
            <a:tailEnd/>
          </a:ln>
        </p:spPr>
        <p:txBody>
          <a:bodyPr lIns="96771" tIns="48385" rIns="96771" bIns="48385">
            <a:spAutoFit/>
          </a:bodyPr>
          <a:lstStyle/>
          <a:p>
            <a:pPr>
              <a:spcBef>
                <a:spcPct val="50000"/>
              </a:spcBef>
            </a:pPr>
            <a:endParaRPr lang="fr-FR"/>
          </a:p>
        </p:txBody>
      </p:sp>
      <p:sp>
        <p:nvSpPr>
          <p:cNvPr id="95251" name="Rectangle 38"/>
          <p:cNvSpPr>
            <a:spLocks noChangeArrowheads="1"/>
          </p:cNvSpPr>
          <p:nvPr/>
        </p:nvSpPr>
        <p:spPr bwMode="auto">
          <a:xfrm>
            <a:off x="709613" y="5553075"/>
            <a:ext cx="79375" cy="71438"/>
          </a:xfrm>
          <a:prstGeom prst="rect">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5252" name="Rectangle 39"/>
          <p:cNvSpPr>
            <a:spLocks noChangeArrowheads="1"/>
          </p:cNvSpPr>
          <p:nvPr/>
        </p:nvSpPr>
        <p:spPr bwMode="auto">
          <a:xfrm>
            <a:off x="550863" y="3956050"/>
            <a:ext cx="4419600" cy="3411538"/>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5253" name="Text Box 40"/>
          <p:cNvSpPr txBox="1">
            <a:spLocks noChangeArrowheads="1"/>
          </p:cNvSpPr>
          <p:nvPr/>
        </p:nvSpPr>
        <p:spPr bwMode="auto">
          <a:xfrm>
            <a:off x="631825" y="4221163"/>
            <a:ext cx="4169277" cy="970262"/>
          </a:xfrm>
          <a:prstGeom prst="rect">
            <a:avLst/>
          </a:prstGeom>
          <a:noFill/>
          <a:ln w="9525">
            <a:noFill/>
            <a:miter lim="800000"/>
            <a:headEnd/>
            <a:tailEnd/>
          </a:ln>
        </p:spPr>
        <p:txBody>
          <a:bodyPr wrap="none" lIns="96771" tIns="48385" rIns="96771" bIns="48385">
            <a:spAutoFit/>
          </a:bodyPr>
          <a:lstStyle/>
          <a:p>
            <a:r>
              <a:rPr lang="fr-FR" sz="2100" b="0" dirty="0">
                <a:latin typeface="+mj-lt"/>
              </a:rPr>
              <a:t>Assemblage de services</a:t>
            </a:r>
          </a:p>
          <a:p>
            <a:r>
              <a:rPr lang="fr-FR" sz="2100" b="0" dirty="0">
                <a:latin typeface="+mj-lt"/>
              </a:rPr>
              <a:t>(Orchestrations, fusion d’aspects,</a:t>
            </a:r>
          </a:p>
          <a:p>
            <a:r>
              <a:rPr lang="fr-FR" sz="2100" b="0" dirty="0">
                <a:latin typeface="+mj-lt"/>
              </a:rPr>
              <a:t>Composants hiérarchiques) </a:t>
            </a:r>
          </a:p>
        </p:txBody>
      </p:sp>
      <p:sp>
        <p:nvSpPr>
          <p:cNvPr id="95254" name="Rectangle 41"/>
          <p:cNvSpPr>
            <a:spLocks noChangeArrowheads="1"/>
          </p:cNvSpPr>
          <p:nvPr/>
        </p:nvSpPr>
        <p:spPr bwMode="auto">
          <a:xfrm>
            <a:off x="6629400" y="3956050"/>
            <a:ext cx="4419600" cy="333692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5255" name="Rectangle 42"/>
          <p:cNvSpPr>
            <a:spLocks noChangeArrowheads="1"/>
          </p:cNvSpPr>
          <p:nvPr/>
        </p:nvSpPr>
        <p:spPr bwMode="auto">
          <a:xfrm>
            <a:off x="6629400" y="4173538"/>
            <a:ext cx="5522913" cy="969962"/>
          </a:xfrm>
          <a:prstGeom prst="rect">
            <a:avLst/>
          </a:prstGeom>
          <a:noFill/>
          <a:ln w="9525">
            <a:noFill/>
            <a:miter lim="800000"/>
            <a:headEnd/>
            <a:tailEnd/>
          </a:ln>
        </p:spPr>
        <p:txBody>
          <a:bodyPr lIns="96771" tIns="48385" rIns="96771" bIns="48385">
            <a:spAutoFit/>
          </a:bodyPr>
          <a:lstStyle/>
          <a:p>
            <a:r>
              <a:rPr lang="fr-FR" sz="2100" b="0" dirty="0">
                <a:latin typeface="+mj-lt"/>
              </a:rPr>
              <a:t>Assemblage d’</a:t>
            </a:r>
            <a:r>
              <a:rPr lang="fr-FR" sz="2100" b="0" dirty="0" err="1">
                <a:latin typeface="+mj-lt"/>
              </a:rPr>
              <a:t>IHMs</a:t>
            </a:r>
            <a:endParaRPr lang="fr-FR" sz="2100" b="0" dirty="0">
              <a:latin typeface="+mj-lt"/>
            </a:endParaRPr>
          </a:p>
          <a:p>
            <a:r>
              <a:rPr lang="fr-FR" sz="2100" b="0" dirty="0">
                <a:latin typeface="+mj-lt"/>
              </a:rPr>
              <a:t>(Utilisation d’</a:t>
            </a:r>
            <a:r>
              <a:rPr lang="fr-FR" sz="2100" b="0" dirty="0" err="1">
                <a:latin typeface="+mj-lt"/>
              </a:rPr>
              <a:t>IHMs</a:t>
            </a:r>
            <a:r>
              <a:rPr lang="fr-FR" sz="2100" b="0" dirty="0">
                <a:latin typeface="+mj-lt"/>
              </a:rPr>
              <a:t> abstraites, puis</a:t>
            </a:r>
          </a:p>
          <a:p>
            <a:r>
              <a:rPr lang="fr-FR" sz="2100" b="0" dirty="0">
                <a:latin typeface="+mj-lt"/>
              </a:rPr>
              <a:t>Projection sur </a:t>
            </a:r>
            <a:r>
              <a:rPr lang="fr-FR" sz="2100" b="0" dirty="0" err="1">
                <a:latin typeface="+mj-lt"/>
              </a:rPr>
              <a:t>devices</a:t>
            </a:r>
            <a:r>
              <a:rPr lang="fr-FR" sz="2100" b="0" dirty="0">
                <a:latin typeface="+mj-lt"/>
              </a:rPr>
              <a:t>)</a:t>
            </a:r>
          </a:p>
        </p:txBody>
      </p:sp>
      <p:sp>
        <p:nvSpPr>
          <p:cNvPr id="95256" name="Text Box 44"/>
          <p:cNvSpPr txBox="1">
            <a:spLocks noChangeArrowheads="1"/>
          </p:cNvSpPr>
          <p:nvPr/>
        </p:nvSpPr>
        <p:spPr bwMode="auto">
          <a:xfrm>
            <a:off x="4144963" y="2992438"/>
            <a:ext cx="1736725" cy="679450"/>
          </a:xfrm>
          <a:prstGeom prst="rect">
            <a:avLst/>
          </a:prstGeom>
          <a:noFill/>
          <a:ln w="9525">
            <a:noFill/>
            <a:miter lim="800000"/>
            <a:headEnd/>
            <a:tailEnd/>
          </a:ln>
        </p:spPr>
        <p:txBody>
          <a:bodyPr wrap="none" lIns="96771" tIns="48385" rIns="96771" bIns="48385">
            <a:spAutoFit/>
          </a:bodyPr>
          <a:lstStyle/>
          <a:p>
            <a:r>
              <a:rPr lang="fr-FR" sz="2100" dirty="0"/>
              <a:t>Intervention</a:t>
            </a:r>
          </a:p>
          <a:p>
            <a:r>
              <a:rPr lang="fr-FR" sz="2100" dirty="0"/>
              <a:t>Si conflits</a:t>
            </a:r>
          </a:p>
        </p:txBody>
      </p:sp>
      <p:sp>
        <p:nvSpPr>
          <p:cNvPr id="95257" name="Text Box 45"/>
          <p:cNvSpPr txBox="1">
            <a:spLocks noChangeArrowheads="1"/>
          </p:cNvSpPr>
          <p:nvPr/>
        </p:nvSpPr>
        <p:spPr bwMode="auto">
          <a:xfrm rot="-775069">
            <a:off x="5607050" y="1917700"/>
            <a:ext cx="1812925" cy="388938"/>
          </a:xfrm>
          <a:prstGeom prst="rect">
            <a:avLst/>
          </a:prstGeom>
          <a:noFill/>
          <a:ln w="9525">
            <a:noFill/>
            <a:miter lim="800000"/>
            <a:headEnd/>
            <a:tailEnd/>
          </a:ln>
        </p:spPr>
        <p:txBody>
          <a:bodyPr lIns="96771" tIns="48385" rIns="96771" bIns="48385">
            <a:spAutoFit/>
          </a:bodyPr>
          <a:lstStyle/>
          <a:p>
            <a:r>
              <a:rPr lang="fr-FR" sz="2100"/>
              <a:t>Dialogues</a:t>
            </a:r>
          </a:p>
        </p:txBody>
      </p:sp>
      <p:sp>
        <p:nvSpPr>
          <p:cNvPr id="95258" name="Rectangle 46"/>
          <p:cNvSpPr>
            <a:spLocks noChangeArrowheads="1"/>
          </p:cNvSpPr>
          <p:nvPr/>
        </p:nvSpPr>
        <p:spPr bwMode="auto">
          <a:xfrm>
            <a:off x="5838825" y="2722563"/>
            <a:ext cx="395288" cy="3554412"/>
          </a:xfrm>
          <a:prstGeom prst="rect">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5259" name="Text Box 48"/>
          <p:cNvSpPr txBox="1">
            <a:spLocks noChangeArrowheads="1"/>
          </p:cNvSpPr>
          <p:nvPr/>
        </p:nvSpPr>
        <p:spPr bwMode="auto">
          <a:xfrm>
            <a:off x="1398588" y="1374775"/>
            <a:ext cx="2774664" cy="347014"/>
          </a:xfrm>
          <a:prstGeom prst="rect">
            <a:avLst/>
          </a:prstGeom>
          <a:noFill/>
          <a:ln w="9525">
            <a:noFill/>
            <a:miter lim="800000"/>
            <a:headEnd/>
            <a:tailEnd/>
          </a:ln>
        </p:spPr>
        <p:txBody>
          <a:bodyPr wrap="none" lIns="96771" tIns="48385" rIns="96771" bIns="48385">
            <a:spAutoFit/>
          </a:bodyPr>
          <a:lstStyle/>
          <a:p>
            <a:r>
              <a:rPr lang="fr-FR" b="0" dirty="0">
                <a:latin typeface="+mj-lt"/>
              </a:rPr>
              <a:t>S’adresse au développeur</a:t>
            </a:r>
          </a:p>
        </p:txBody>
      </p:sp>
      <p:sp>
        <p:nvSpPr>
          <p:cNvPr id="34" name="Sourire 33"/>
          <p:cNvSpPr>
            <a:spLocks noChangeArrowheads="1"/>
          </p:cNvSpPr>
          <p:nvPr/>
        </p:nvSpPr>
        <p:spPr bwMode="auto">
          <a:xfrm>
            <a:off x="5129213" y="4537075"/>
            <a:ext cx="469900" cy="433388"/>
          </a:xfrm>
          <a:prstGeom prst="smileyFace">
            <a:avLst>
              <a:gd name="adj" fmla="val 4653"/>
            </a:avLst>
          </a:prstGeom>
          <a:solidFill>
            <a:srgbClr val="00B8FF"/>
          </a:solidFill>
          <a:ln w="9525" algn="ctr">
            <a:solidFill>
              <a:schemeClr val="tx1"/>
            </a:solidFill>
            <a:round/>
            <a:headEnd/>
            <a:tailEnd/>
          </a:ln>
        </p:spPr>
        <p:txBody>
          <a:bodyPr lIns="96771" tIns="48385" rIns="96771" bIns="4838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3"/>
          <p:cNvSpPr>
            <a:spLocks noGrp="1"/>
          </p:cNvSpPr>
          <p:nvPr>
            <p:ph type="title" idx="4294967295"/>
          </p:nvPr>
        </p:nvSpPr>
        <p:spPr>
          <a:xfrm>
            <a:off x="0" y="295275"/>
            <a:ext cx="11277600" cy="1222375"/>
          </a:xfrm>
        </p:spPr>
        <p:txBody>
          <a:bodyPr/>
          <a:lstStyle/>
          <a:p>
            <a:pPr eaLnBrk="1" hangingPunct="1"/>
            <a:r>
              <a:rPr lang="en-US" sz="3500" dirty="0" smtClean="0"/>
              <a:t>Adapter  </a:t>
            </a:r>
            <a:r>
              <a:rPr lang="en-US" sz="3500" dirty="0" err="1" smtClean="0"/>
              <a:t>l’interface</a:t>
            </a:r>
            <a:r>
              <a:rPr lang="en-US" sz="3500" dirty="0" smtClean="0"/>
              <a:t> aux </a:t>
            </a:r>
            <a:r>
              <a:rPr lang="en-US" sz="3500" dirty="0" err="1" smtClean="0"/>
              <a:t>besoins</a:t>
            </a:r>
            <a:r>
              <a:rPr lang="en-US" sz="3500" dirty="0" smtClean="0"/>
              <a:t> </a:t>
            </a:r>
            <a:r>
              <a:rPr lang="en-US" sz="3500" dirty="0" err="1" smtClean="0"/>
              <a:t>utilisateurs</a:t>
            </a:r>
            <a:r>
              <a:rPr lang="en-US" sz="3500" dirty="0" smtClean="0"/>
              <a:t> (</a:t>
            </a:r>
            <a:r>
              <a:rPr lang="en-US" sz="3500" dirty="0" err="1" smtClean="0"/>
              <a:t>priorité</a:t>
            </a:r>
            <a:r>
              <a:rPr lang="en-US" sz="3500" dirty="0" smtClean="0"/>
              <a:t> 2)</a:t>
            </a:r>
            <a:br>
              <a:rPr lang="en-US" sz="3500" dirty="0" smtClean="0"/>
            </a:br>
            <a:endParaRPr lang="en-US" sz="3500" dirty="0" smtClean="0"/>
          </a:p>
        </p:txBody>
      </p:sp>
      <p:grpSp>
        <p:nvGrpSpPr>
          <p:cNvPr id="96259" name="Group 2"/>
          <p:cNvGrpSpPr>
            <a:grpSpLocks/>
          </p:cNvGrpSpPr>
          <p:nvPr/>
        </p:nvGrpSpPr>
        <p:grpSpPr bwMode="auto">
          <a:xfrm>
            <a:off x="4857750" y="1577975"/>
            <a:ext cx="2366963" cy="1087438"/>
            <a:chOff x="2426" y="1133"/>
            <a:chExt cx="1360" cy="680"/>
          </a:xfrm>
        </p:grpSpPr>
        <p:sp>
          <p:nvSpPr>
            <p:cNvPr id="96304" name="Rectangle 3"/>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6305" name="Text Box 4"/>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endParaRPr lang="fr-FR" i="1">
                <a:solidFill>
                  <a:srgbClr val="000000"/>
                </a:solidFill>
              </a:endParaRPr>
            </a:p>
          </p:txBody>
        </p:sp>
      </p:grpSp>
      <p:sp>
        <p:nvSpPr>
          <p:cNvPr id="96260" name="Freeform 11"/>
          <p:cNvSpPr>
            <a:spLocks noChangeArrowheads="1"/>
          </p:cNvSpPr>
          <p:nvPr/>
        </p:nvSpPr>
        <p:spPr bwMode="auto">
          <a:xfrm>
            <a:off x="6900863" y="4017963"/>
            <a:ext cx="1000125" cy="1087437"/>
          </a:xfrm>
          <a:custGeom>
            <a:avLst/>
            <a:gdLst>
              <a:gd name="T0" fmla="*/ 2147483647 w 2537"/>
              <a:gd name="T1" fmla="*/ 2147483647 h 3001"/>
              <a:gd name="T2" fmla="*/ 2147483647 w 2537"/>
              <a:gd name="T3" fmla="*/ 2147483647 h 3001"/>
              <a:gd name="T4" fmla="*/ 2147483647 w 2537"/>
              <a:gd name="T5" fmla="*/ 0 h 3001"/>
              <a:gd name="T6" fmla="*/ 0 w 2537"/>
              <a:gd name="T7" fmla="*/ 0 h 3001"/>
              <a:gd name="T8" fmla="*/ 0 w 2537"/>
              <a:gd name="T9" fmla="*/ 2147483647 h 3001"/>
              <a:gd name="T10" fmla="*/ 2147483647 w 2537"/>
              <a:gd name="T11" fmla="*/ 2147483647 h 3001"/>
              <a:gd name="T12" fmla="*/ 2147483647 w 2537"/>
              <a:gd name="T13" fmla="*/ 2147483647 h 3001"/>
              <a:gd name="T14" fmla="*/ 0 60000 65536"/>
              <a:gd name="T15" fmla="*/ 0 60000 65536"/>
              <a:gd name="T16" fmla="*/ 0 60000 65536"/>
              <a:gd name="T17" fmla="*/ 0 60000 65536"/>
              <a:gd name="T18" fmla="*/ 0 60000 65536"/>
              <a:gd name="T19" fmla="*/ 0 60000 65536"/>
              <a:gd name="T20" fmla="*/ 0 60000 65536"/>
              <a:gd name="T21" fmla="*/ 0 w 2537"/>
              <a:gd name="T22" fmla="*/ 0 h 3001"/>
              <a:gd name="T23" fmla="*/ 2537 w 2537"/>
              <a:gd name="T24" fmla="*/ 3001 h 3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7" h="3001">
                <a:moveTo>
                  <a:pt x="2536" y="1714"/>
                </a:moveTo>
                <a:lnTo>
                  <a:pt x="1867" y="1000"/>
                </a:lnTo>
                <a:lnTo>
                  <a:pt x="1236" y="0"/>
                </a:lnTo>
                <a:lnTo>
                  <a:pt x="0" y="0"/>
                </a:lnTo>
                <a:lnTo>
                  <a:pt x="0" y="3000"/>
                </a:lnTo>
                <a:lnTo>
                  <a:pt x="2333" y="3000"/>
                </a:lnTo>
                <a:lnTo>
                  <a:pt x="2536" y="1714"/>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6261" name="Freeform 12"/>
          <p:cNvSpPr>
            <a:spLocks noChangeArrowheads="1"/>
          </p:cNvSpPr>
          <p:nvPr/>
        </p:nvSpPr>
        <p:spPr bwMode="auto">
          <a:xfrm>
            <a:off x="7808913" y="4017963"/>
            <a:ext cx="1714500" cy="1087437"/>
          </a:xfrm>
          <a:custGeom>
            <a:avLst/>
            <a:gdLst>
              <a:gd name="T0" fmla="*/ 0 w 4345"/>
              <a:gd name="T1" fmla="*/ 0 h 3001"/>
              <a:gd name="T2" fmla="*/ 2147483647 w 4345"/>
              <a:gd name="T3" fmla="*/ 2147483647 h 3001"/>
              <a:gd name="T4" fmla="*/ 2147483647 w 4345"/>
              <a:gd name="T5" fmla="*/ 2147483647 h 3001"/>
              <a:gd name="T6" fmla="*/ 2147483647 w 4345"/>
              <a:gd name="T7" fmla="*/ 2147483647 h 3001"/>
              <a:gd name="T8" fmla="*/ 2147483647 w 4345"/>
              <a:gd name="T9" fmla="*/ 2147483647 h 3001"/>
              <a:gd name="T10" fmla="*/ 2147483647 w 4345"/>
              <a:gd name="T11" fmla="*/ 2147483647 h 3001"/>
              <a:gd name="T12" fmla="*/ 2147483647 w 4345"/>
              <a:gd name="T13" fmla="*/ 2147483647 h 3001"/>
              <a:gd name="T14" fmla="*/ 2147483647 w 4345"/>
              <a:gd name="T15" fmla="*/ 2147483647 h 3001"/>
              <a:gd name="T16" fmla="*/ 2147483647 w 4345"/>
              <a:gd name="T17" fmla="*/ 0 h 3001"/>
              <a:gd name="T18" fmla="*/ 0 w 4345"/>
              <a:gd name="T19" fmla="*/ 0 h 3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5"/>
              <a:gd name="T31" fmla="*/ 0 h 3001"/>
              <a:gd name="T32" fmla="*/ 4345 w 4345"/>
              <a:gd name="T33" fmla="*/ 3001 h 30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5" h="3001">
                <a:moveTo>
                  <a:pt x="0" y="0"/>
                </a:moveTo>
                <a:lnTo>
                  <a:pt x="631" y="1000"/>
                </a:lnTo>
                <a:lnTo>
                  <a:pt x="1300" y="1714"/>
                </a:lnTo>
                <a:lnTo>
                  <a:pt x="1097" y="3000"/>
                </a:lnTo>
                <a:lnTo>
                  <a:pt x="3897" y="3000"/>
                </a:lnTo>
                <a:lnTo>
                  <a:pt x="2315" y="2143"/>
                </a:lnTo>
                <a:lnTo>
                  <a:pt x="2822" y="1286"/>
                </a:lnTo>
                <a:lnTo>
                  <a:pt x="4344" y="857"/>
                </a:lnTo>
                <a:lnTo>
                  <a:pt x="2964" y="0"/>
                </a:lnTo>
                <a:lnTo>
                  <a:pt x="0"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6262" name="Freeform 13"/>
          <p:cNvSpPr>
            <a:spLocks noChangeArrowheads="1"/>
          </p:cNvSpPr>
          <p:nvPr/>
        </p:nvSpPr>
        <p:spPr bwMode="auto">
          <a:xfrm>
            <a:off x="9269413" y="4017963"/>
            <a:ext cx="1360487" cy="1087437"/>
          </a:xfrm>
          <a:custGeom>
            <a:avLst/>
            <a:gdLst>
              <a:gd name="T0" fmla="*/ 2147483647 w 3450"/>
              <a:gd name="T1" fmla="*/ 0 h 3001"/>
              <a:gd name="T2" fmla="*/ 2147483647 w 3450"/>
              <a:gd name="T3" fmla="*/ 2147483647 h 3001"/>
              <a:gd name="T4" fmla="*/ 2147483647 w 3450"/>
              <a:gd name="T5" fmla="*/ 2147483647 h 3001"/>
              <a:gd name="T6" fmla="*/ 0 w 3450"/>
              <a:gd name="T7" fmla="*/ 2147483647 h 3001"/>
              <a:gd name="T8" fmla="*/ 2147483647 w 3450"/>
              <a:gd name="T9" fmla="*/ 2147483647 h 3001"/>
              <a:gd name="T10" fmla="*/ 2147483647 w 3450"/>
              <a:gd name="T11" fmla="*/ 2147483647 h 3001"/>
              <a:gd name="T12" fmla="*/ 2147483647 w 3450"/>
              <a:gd name="T13" fmla="*/ 0 h 3001"/>
              <a:gd name="T14" fmla="*/ 2147483647 w 3450"/>
              <a:gd name="T15" fmla="*/ 0 h 3001"/>
              <a:gd name="T16" fmla="*/ 0 60000 65536"/>
              <a:gd name="T17" fmla="*/ 0 60000 65536"/>
              <a:gd name="T18" fmla="*/ 0 60000 65536"/>
              <a:gd name="T19" fmla="*/ 0 60000 65536"/>
              <a:gd name="T20" fmla="*/ 0 60000 65536"/>
              <a:gd name="T21" fmla="*/ 0 60000 65536"/>
              <a:gd name="T22" fmla="*/ 0 60000 65536"/>
              <a:gd name="T23" fmla="*/ 0 60000 65536"/>
              <a:gd name="T24" fmla="*/ 0 w 3450"/>
              <a:gd name="T25" fmla="*/ 0 h 3001"/>
              <a:gd name="T26" fmla="*/ 3450 w 3450"/>
              <a:gd name="T27" fmla="*/ 3001 h 30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0" h="3001">
                <a:moveTo>
                  <a:pt x="649" y="0"/>
                </a:moveTo>
                <a:lnTo>
                  <a:pt x="2029" y="857"/>
                </a:lnTo>
                <a:lnTo>
                  <a:pt x="507" y="1286"/>
                </a:lnTo>
                <a:lnTo>
                  <a:pt x="0" y="2143"/>
                </a:lnTo>
                <a:lnTo>
                  <a:pt x="1582" y="3000"/>
                </a:lnTo>
                <a:lnTo>
                  <a:pt x="3449" y="3000"/>
                </a:lnTo>
                <a:lnTo>
                  <a:pt x="3449" y="0"/>
                </a:lnTo>
                <a:lnTo>
                  <a:pt x="649"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6263" name="Freeform 14"/>
          <p:cNvSpPr>
            <a:spLocks noChangeArrowheads="1"/>
          </p:cNvSpPr>
          <p:nvPr/>
        </p:nvSpPr>
        <p:spPr bwMode="auto">
          <a:xfrm>
            <a:off x="6821488" y="5770563"/>
            <a:ext cx="987425" cy="1270000"/>
          </a:xfrm>
          <a:custGeom>
            <a:avLst/>
            <a:gdLst>
              <a:gd name="T0" fmla="*/ 2147483647 w 2501"/>
              <a:gd name="T1" fmla="*/ 2147483647 h 3501"/>
              <a:gd name="T2" fmla="*/ 2147483647 w 2501"/>
              <a:gd name="T3" fmla="*/ 2147483647 h 3501"/>
              <a:gd name="T4" fmla="*/ 2147483647 w 2501"/>
              <a:gd name="T5" fmla="*/ 0 h 3501"/>
              <a:gd name="T6" fmla="*/ 0 w 2501"/>
              <a:gd name="T7" fmla="*/ 0 h 3501"/>
              <a:gd name="T8" fmla="*/ 0 w 2501"/>
              <a:gd name="T9" fmla="*/ 2147483647 h 3501"/>
              <a:gd name="T10" fmla="*/ 2147483647 w 2501"/>
              <a:gd name="T11" fmla="*/ 2147483647 h 3501"/>
              <a:gd name="T12" fmla="*/ 2147483647 w 2501"/>
              <a:gd name="T13" fmla="*/ 2147483647 h 3501"/>
              <a:gd name="T14" fmla="*/ 0 60000 65536"/>
              <a:gd name="T15" fmla="*/ 0 60000 65536"/>
              <a:gd name="T16" fmla="*/ 0 60000 65536"/>
              <a:gd name="T17" fmla="*/ 0 60000 65536"/>
              <a:gd name="T18" fmla="*/ 0 60000 65536"/>
              <a:gd name="T19" fmla="*/ 0 60000 65536"/>
              <a:gd name="T20" fmla="*/ 0 60000 65536"/>
              <a:gd name="T21" fmla="*/ 0 w 2501"/>
              <a:gd name="T22" fmla="*/ 0 h 3501"/>
              <a:gd name="T23" fmla="*/ 2501 w 2501"/>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1" h="3501">
                <a:moveTo>
                  <a:pt x="2500" y="2000"/>
                </a:moveTo>
                <a:lnTo>
                  <a:pt x="1840" y="1167"/>
                </a:lnTo>
                <a:lnTo>
                  <a:pt x="1218" y="0"/>
                </a:lnTo>
                <a:lnTo>
                  <a:pt x="0" y="0"/>
                </a:lnTo>
                <a:lnTo>
                  <a:pt x="0" y="3500"/>
                </a:lnTo>
                <a:lnTo>
                  <a:pt x="2300" y="3500"/>
                </a:lnTo>
                <a:lnTo>
                  <a:pt x="2500" y="200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6264" name="Freeform 15"/>
          <p:cNvSpPr>
            <a:spLocks noChangeArrowheads="1"/>
          </p:cNvSpPr>
          <p:nvPr/>
        </p:nvSpPr>
        <p:spPr bwMode="auto">
          <a:xfrm>
            <a:off x="7934325" y="5770563"/>
            <a:ext cx="1689100" cy="1270000"/>
          </a:xfrm>
          <a:custGeom>
            <a:avLst/>
            <a:gdLst>
              <a:gd name="T0" fmla="*/ 0 w 4283"/>
              <a:gd name="T1" fmla="*/ 0 h 3501"/>
              <a:gd name="T2" fmla="*/ 2147483647 w 4283"/>
              <a:gd name="T3" fmla="*/ 2147483647 h 3501"/>
              <a:gd name="T4" fmla="*/ 2147483647 w 4283"/>
              <a:gd name="T5" fmla="*/ 2147483647 h 3501"/>
              <a:gd name="T6" fmla="*/ 2147483647 w 4283"/>
              <a:gd name="T7" fmla="*/ 2147483647 h 3501"/>
              <a:gd name="T8" fmla="*/ 2147483647 w 4283"/>
              <a:gd name="T9" fmla="*/ 2147483647 h 3501"/>
              <a:gd name="T10" fmla="*/ 2147483647 w 4283"/>
              <a:gd name="T11" fmla="*/ 2147483647 h 3501"/>
              <a:gd name="T12" fmla="*/ 2147483647 w 4283"/>
              <a:gd name="T13" fmla="*/ 2147483647 h 3501"/>
              <a:gd name="T14" fmla="*/ 2147483647 w 4283"/>
              <a:gd name="T15" fmla="*/ 2147483647 h 3501"/>
              <a:gd name="T16" fmla="*/ 2147483647 w 4283"/>
              <a:gd name="T17" fmla="*/ 0 h 3501"/>
              <a:gd name="T18" fmla="*/ 0 w 4283"/>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3"/>
              <a:gd name="T31" fmla="*/ 0 h 3501"/>
              <a:gd name="T32" fmla="*/ 4283 w 4283"/>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3" h="3501">
                <a:moveTo>
                  <a:pt x="0" y="0"/>
                </a:moveTo>
                <a:lnTo>
                  <a:pt x="622" y="1167"/>
                </a:lnTo>
                <a:lnTo>
                  <a:pt x="1282" y="2000"/>
                </a:lnTo>
                <a:lnTo>
                  <a:pt x="1082" y="3500"/>
                </a:lnTo>
                <a:lnTo>
                  <a:pt x="3842" y="3500"/>
                </a:lnTo>
                <a:lnTo>
                  <a:pt x="2282" y="2500"/>
                </a:lnTo>
                <a:lnTo>
                  <a:pt x="2782" y="1500"/>
                </a:lnTo>
                <a:lnTo>
                  <a:pt x="4282" y="1000"/>
                </a:lnTo>
                <a:lnTo>
                  <a:pt x="2922" y="0"/>
                </a:lnTo>
                <a:lnTo>
                  <a:pt x="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6265" name="Freeform 16"/>
          <p:cNvSpPr>
            <a:spLocks noChangeArrowheads="1"/>
          </p:cNvSpPr>
          <p:nvPr/>
        </p:nvSpPr>
        <p:spPr bwMode="auto">
          <a:xfrm>
            <a:off x="9505950" y="5770563"/>
            <a:ext cx="1343025" cy="1270000"/>
          </a:xfrm>
          <a:custGeom>
            <a:avLst/>
            <a:gdLst>
              <a:gd name="T0" fmla="*/ 2147483647 w 3401"/>
              <a:gd name="T1" fmla="*/ 0 h 3501"/>
              <a:gd name="T2" fmla="*/ 2147483647 w 3401"/>
              <a:gd name="T3" fmla="*/ 2147483647 h 3501"/>
              <a:gd name="T4" fmla="*/ 2147483647 w 3401"/>
              <a:gd name="T5" fmla="*/ 2147483647 h 3501"/>
              <a:gd name="T6" fmla="*/ 0 w 3401"/>
              <a:gd name="T7" fmla="*/ 2147483647 h 3501"/>
              <a:gd name="T8" fmla="*/ 2147483647 w 3401"/>
              <a:gd name="T9" fmla="*/ 2147483647 h 3501"/>
              <a:gd name="T10" fmla="*/ 2147483647 w 3401"/>
              <a:gd name="T11" fmla="*/ 2147483647 h 3501"/>
              <a:gd name="T12" fmla="*/ 2147483647 w 3401"/>
              <a:gd name="T13" fmla="*/ 0 h 3501"/>
              <a:gd name="T14" fmla="*/ 2147483647 w 3401"/>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401"/>
              <a:gd name="T25" fmla="*/ 0 h 3501"/>
              <a:gd name="T26" fmla="*/ 3401 w 3401"/>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1" h="3501">
                <a:moveTo>
                  <a:pt x="640" y="0"/>
                </a:moveTo>
                <a:lnTo>
                  <a:pt x="2000" y="1000"/>
                </a:lnTo>
                <a:lnTo>
                  <a:pt x="500" y="1500"/>
                </a:lnTo>
                <a:lnTo>
                  <a:pt x="0" y="2500"/>
                </a:lnTo>
                <a:lnTo>
                  <a:pt x="1560" y="3500"/>
                </a:lnTo>
                <a:lnTo>
                  <a:pt x="3400" y="3500"/>
                </a:lnTo>
                <a:lnTo>
                  <a:pt x="3400" y="0"/>
                </a:lnTo>
                <a:lnTo>
                  <a:pt x="64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cxnSp>
        <p:nvCxnSpPr>
          <p:cNvPr id="96266" name="AutoShape 20"/>
          <p:cNvCxnSpPr>
            <a:cxnSpLocks noChangeShapeType="1"/>
          </p:cNvCxnSpPr>
          <p:nvPr/>
        </p:nvCxnSpPr>
        <p:spPr bwMode="auto">
          <a:xfrm rot="5400000" flipH="1" flipV="1">
            <a:off x="6961188"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6267" name="AutoShape 21"/>
          <p:cNvCxnSpPr>
            <a:cxnSpLocks noChangeShapeType="1"/>
          </p:cNvCxnSpPr>
          <p:nvPr/>
        </p:nvCxnSpPr>
        <p:spPr bwMode="auto">
          <a:xfrm rot="5400000" flipH="1" flipV="1">
            <a:off x="8291513"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6268" name="AutoShape 22"/>
          <p:cNvCxnSpPr>
            <a:cxnSpLocks noChangeShapeType="1"/>
          </p:cNvCxnSpPr>
          <p:nvPr/>
        </p:nvCxnSpPr>
        <p:spPr bwMode="auto">
          <a:xfrm rot="16200000" flipV="1">
            <a:off x="10092532" y="5272881"/>
            <a:ext cx="649288" cy="314325"/>
          </a:xfrm>
          <a:prstGeom prst="curvedConnector3">
            <a:avLst>
              <a:gd name="adj1" fmla="val 50000"/>
            </a:avLst>
          </a:prstGeom>
          <a:noFill/>
          <a:ln w="9360">
            <a:solidFill>
              <a:srgbClr val="000000"/>
            </a:solidFill>
            <a:round/>
            <a:headEnd type="triangle" w="med" len="med"/>
            <a:tailEnd type="triangle" w="med" len="med"/>
          </a:ln>
        </p:spPr>
      </p:cxnSp>
      <p:cxnSp>
        <p:nvCxnSpPr>
          <p:cNvPr id="96269" name="AutoShape 26"/>
          <p:cNvCxnSpPr>
            <a:cxnSpLocks noChangeShapeType="1"/>
          </p:cNvCxnSpPr>
          <p:nvPr/>
        </p:nvCxnSpPr>
        <p:spPr bwMode="auto">
          <a:xfrm rot="16200000" flipV="1">
            <a:off x="6332537" y="2973388"/>
            <a:ext cx="1927225" cy="177800"/>
          </a:xfrm>
          <a:prstGeom prst="curvedConnector2">
            <a:avLst/>
          </a:prstGeom>
          <a:noFill/>
          <a:ln w="9360">
            <a:solidFill>
              <a:srgbClr val="000000"/>
            </a:solidFill>
            <a:round/>
            <a:headEnd type="triangle" w="med" len="med"/>
            <a:tailEnd type="triangle" w="med" len="med"/>
          </a:ln>
        </p:spPr>
      </p:cxnSp>
      <p:cxnSp>
        <p:nvCxnSpPr>
          <p:cNvPr id="96270" name="AutoShape 27"/>
          <p:cNvCxnSpPr>
            <a:cxnSpLocks noChangeShapeType="1"/>
          </p:cNvCxnSpPr>
          <p:nvPr/>
        </p:nvCxnSpPr>
        <p:spPr bwMode="auto">
          <a:xfrm rot="16200000" flipV="1">
            <a:off x="6898481" y="2386807"/>
            <a:ext cx="1927225" cy="1350962"/>
          </a:xfrm>
          <a:prstGeom prst="curvedConnector2">
            <a:avLst/>
          </a:prstGeom>
          <a:noFill/>
          <a:ln w="9360">
            <a:solidFill>
              <a:srgbClr val="000000"/>
            </a:solidFill>
            <a:round/>
            <a:headEnd type="triangle" w="med" len="med"/>
            <a:tailEnd type="triangle" w="med" len="med"/>
          </a:ln>
        </p:spPr>
      </p:cxnSp>
      <p:cxnSp>
        <p:nvCxnSpPr>
          <p:cNvPr id="96271" name="AutoShape 28"/>
          <p:cNvCxnSpPr>
            <a:cxnSpLocks noChangeShapeType="1"/>
          </p:cNvCxnSpPr>
          <p:nvPr/>
        </p:nvCxnSpPr>
        <p:spPr bwMode="auto">
          <a:xfrm rot="5460000" flipH="1">
            <a:off x="7740650" y="1655763"/>
            <a:ext cx="1851025" cy="2841625"/>
          </a:xfrm>
          <a:prstGeom prst="curvedConnector2">
            <a:avLst/>
          </a:prstGeom>
          <a:noFill/>
          <a:ln w="9360">
            <a:solidFill>
              <a:srgbClr val="000000"/>
            </a:solidFill>
            <a:round/>
            <a:headEnd type="triangle" w="med" len="med"/>
            <a:tailEnd type="triangle" w="med" len="med"/>
          </a:ln>
        </p:spPr>
      </p:cxnSp>
      <p:sp>
        <p:nvSpPr>
          <p:cNvPr id="34" name="Sourire 33"/>
          <p:cNvSpPr>
            <a:spLocks noChangeArrowheads="1"/>
          </p:cNvSpPr>
          <p:nvPr/>
        </p:nvSpPr>
        <p:spPr bwMode="auto">
          <a:xfrm>
            <a:off x="3392488" y="5842000"/>
            <a:ext cx="469900" cy="433388"/>
          </a:xfrm>
          <a:prstGeom prst="smileyFace">
            <a:avLst>
              <a:gd name="adj" fmla="val 4653"/>
            </a:avLst>
          </a:prstGeom>
          <a:solidFill>
            <a:srgbClr val="00B8FF"/>
          </a:solidFill>
          <a:ln w="9525" algn="ctr">
            <a:solidFill>
              <a:schemeClr val="tx1"/>
            </a:solidFill>
            <a:round/>
            <a:headEnd/>
            <a:tailEnd/>
          </a:ln>
        </p:spPr>
        <p:txBody>
          <a:bodyPr lIns="96771" tIns="48385" rIns="96771" bIns="48385"/>
          <a:lstStyle/>
          <a:p>
            <a:endParaRPr lang="en-US"/>
          </a:p>
        </p:txBody>
      </p:sp>
      <p:sp>
        <p:nvSpPr>
          <p:cNvPr id="37" name="Sourire 36"/>
          <p:cNvSpPr>
            <a:spLocks noChangeArrowheads="1"/>
          </p:cNvSpPr>
          <p:nvPr/>
        </p:nvSpPr>
        <p:spPr bwMode="auto">
          <a:xfrm>
            <a:off x="3392488" y="6640513"/>
            <a:ext cx="469900" cy="360362"/>
          </a:xfrm>
          <a:prstGeom prst="smileyFace">
            <a:avLst>
              <a:gd name="adj" fmla="val 4653"/>
            </a:avLst>
          </a:prstGeom>
          <a:solidFill>
            <a:srgbClr val="FFFF00"/>
          </a:solidFill>
          <a:ln w="38100" algn="ctr">
            <a:solidFill>
              <a:schemeClr val="tx1"/>
            </a:solidFill>
            <a:round/>
            <a:headEnd/>
            <a:tailEnd/>
          </a:ln>
        </p:spPr>
        <p:txBody>
          <a:bodyPr lIns="96771" tIns="48385" rIns="96771" bIns="48385"/>
          <a:lstStyle/>
          <a:p>
            <a:endParaRPr lang="en-US"/>
          </a:p>
        </p:txBody>
      </p:sp>
      <p:sp>
        <p:nvSpPr>
          <p:cNvPr id="96274" name="AutoShape 33"/>
          <p:cNvSpPr>
            <a:spLocks noChangeArrowheads="1"/>
          </p:cNvSpPr>
          <p:nvPr/>
        </p:nvSpPr>
        <p:spPr bwMode="auto">
          <a:xfrm rot="-5400000">
            <a:off x="4926013" y="5559425"/>
            <a:ext cx="723900" cy="1581150"/>
          </a:xfrm>
          <a:prstGeom prst="downArrow">
            <a:avLst>
              <a:gd name="adj1" fmla="val 50000"/>
              <a:gd name="adj2" fmla="val 50217"/>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6275" name="Text Box 34"/>
          <p:cNvSpPr txBox="1">
            <a:spLocks noChangeArrowheads="1"/>
          </p:cNvSpPr>
          <p:nvPr/>
        </p:nvSpPr>
        <p:spPr bwMode="auto">
          <a:xfrm>
            <a:off x="0" y="1463675"/>
            <a:ext cx="4223779" cy="2133657"/>
          </a:xfrm>
          <a:prstGeom prst="rect">
            <a:avLst/>
          </a:prstGeom>
          <a:noFill/>
          <a:ln w="9525">
            <a:noFill/>
            <a:miter lim="800000"/>
            <a:headEnd/>
            <a:tailEnd/>
          </a:ln>
        </p:spPr>
        <p:txBody>
          <a:bodyPr wrap="none" lIns="96771" tIns="48385" rIns="96771" bIns="48385">
            <a:spAutoFit/>
          </a:bodyPr>
          <a:lstStyle/>
          <a:p>
            <a:r>
              <a:rPr lang="fr-FR" sz="2100" b="0" dirty="0">
                <a:latin typeface="+mj-lt"/>
              </a:rPr>
              <a:t>2 utilisateurs : le développeur ou </a:t>
            </a:r>
          </a:p>
          <a:p>
            <a:r>
              <a:rPr lang="fr-FR" sz="2100" b="0" dirty="0">
                <a:latin typeface="+mj-lt"/>
              </a:rPr>
              <a:t>l’utilisateur final</a:t>
            </a:r>
          </a:p>
          <a:p>
            <a:endParaRPr lang="fr-FR" sz="2100" b="0" dirty="0">
              <a:latin typeface="+mj-lt"/>
            </a:endParaRPr>
          </a:p>
          <a:p>
            <a:r>
              <a:rPr lang="fr-FR" sz="2100" b="0" dirty="0">
                <a:latin typeface="+mj-lt"/>
              </a:rPr>
              <a:t>Choix des services – organisation </a:t>
            </a:r>
          </a:p>
          <a:p>
            <a:r>
              <a:rPr lang="fr-FR" sz="2100" b="0" dirty="0">
                <a:latin typeface="+mj-lt"/>
              </a:rPr>
              <a:t>de l’IHM</a:t>
            </a:r>
          </a:p>
          <a:p>
            <a:endParaRPr lang="fr-FR" sz="2100" b="0" dirty="0">
              <a:latin typeface="+mj-lt"/>
            </a:endParaRPr>
          </a:p>
          <a:p>
            <a:r>
              <a:rPr lang="fr-FR" sz="2100" b="0" dirty="0">
                <a:latin typeface="+mj-lt"/>
              </a:rPr>
              <a:t>Choix des </a:t>
            </a:r>
            <a:r>
              <a:rPr lang="fr-FR" sz="2100" b="0" dirty="0" err="1">
                <a:latin typeface="+mj-lt"/>
              </a:rPr>
              <a:t>devices</a:t>
            </a:r>
            <a:endParaRPr lang="fr-FR" sz="2100" b="0" dirty="0">
              <a:latin typeface="+mj-lt"/>
            </a:endParaRPr>
          </a:p>
        </p:txBody>
      </p:sp>
      <p:sp>
        <p:nvSpPr>
          <p:cNvPr id="96276" name="Text Box 35"/>
          <p:cNvSpPr txBox="1">
            <a:spLocks noChangeArrowheads="1"/>
          </p:cNvSpPr>
          <p:nvPr/>
        </p:nvSpPr>
        <p:spPr bwMode="auto">
          <a:xfrm>
            <a:off x="5210175" y="1924050"/>
            <a:ext cx="1189038" cy="352425"/>
          </a:xfrm>
          <a:prstGeom prst="rect">
            <a:avLst/>
          </a:prstGeom>
          <a:noFill/>
          <a:ln w="9525">
            <a:noFill/>
            <a:miter lim="800000"/>
            <a:headEnd/>
            <a:tailEnd/>
          </a:ln>
        </p:spPr>
        <p:txBody>
          <a:bodyPr wrap="none" lIns="96771" tIns="48385" rIns="96771" bIns="48385">
            <a:spAutoFit/>
          </a:bodyPr>
          <a:lstStyle/>
          <a:p>
            <a:r>
              <a:rPr lang="fr-FR"/>
              <a:t>Dialogue</a:t>
            </a:r>
          </a:p>
        </p:txBody>
      </p:sp>
      <p:grpSp>
        <p:nvGrpSpPr>
          <p:cNvPr id="96277" name="Group 35"/>
          <p:cNvGrpSpPr>
            <a:grpSpLocks/>
          </p:cNvGrpSpPr>
          <p:nvPr/>
        </p:nvGrpSpPr>
        <p:grpSpPr bwMode="auto">
          <a:xfrm>
            <a:off x="6551613" y="5770563"/>
            <a:ext cx="1339850" cy="1266825"/>
            <a:chOff x="4105" y="3356"/>
            <a:chExt cx="770" cy="793"/>
          </a:xfrm>
        </p:grpSpPr>
        <p:sp>
          <p:nvSpPr>
            <p:cNvPr id="96300" name="Rectangle 36"/>
            <p:cNvSpPr>
              <a:spLocks noChangeArrowheads="1"/>
            </p:cNvSpPr>
            <p:nvPr/>
          </p:nvSpPr>
          <p:spPr bwMode="auto">
            <a:xfrm>
              <a:off x="4105" y="3356"/>
              <a:ext cx="771" cy="794"/>
            </a:xfrm>
            <a:prstGeom prst="rect">
              <a:avLst/>
            </a:prstGeom>
            <a:solidFill>
              <a:srgbClr val="E6FF00"/>
            </a:solidFill>
            <a:ln w="9360">
              <a:solidFill>
                <a:srgbClr val="000000"/>
              </a:solidFill>
              <a:round/>
              <a:headEnd/>
              <a:tailEnd/>
            </a:ln>
          </p:spPr>
          <p:txBody>
            <a:bodyPr wrap="none" anchor="ctr"/>
            <a:lstStyle/>
            <a:p>
              <a:endParaRPr lang="fr-FR"/>
            </a:p>
          </p:txBody>
        </p:sp>
        <p:pic>
          <p:nvPicPr>
            <p:cNvPr id="96301" name="Picture 37"/>
            <p:cNvPicPr>
              <a:picLocks noChangeAspect="1" noChangeArrowheads="1"/>
            </p:cNvPicPr>
            <p:nvPr/>
          </p:nvPicPr>
          <p:blipFill>
            <a:blip r:embed="rId3" cstate="print"/>
            <a:srcRect/>
            <a:stretch>
              <a:fillRect/>
            </a:stretch>
          </p:blipFill>
          <p:spPr bwMode="auto">
            <a:xfrm>
              <a:off x="4212" y="3561"/>
              <a:ext cx="573" cy="576"/>
            </a:xfrm>
            <a:prstGeom prst="rect">
              <a:avLst/>
            </a:prstGeom>
            <a:noFill/>
            <a:ln w="9525">
              <a:noFill/>
              <a:round/>
              <a:headEnd/>
              <a:tailEnd/>
            </a:ln>
          </p:spPr>
        </p:pic>
        <p:sp>
          <p:nvSpPr>
            <p:cNvPr id="96302" name="Text Box 38"/>
            <p:cNvSpPr txBox="1">
              <a:spLocks noChangeArrowheads="1"/>
            </p:cNvSpPr>
            <p:nvPr/>
          </p:nvSpPr>
          <p:spPr bwMode="auto">
            <a:xfrm>
              <a:off x="4240" y="3356"/>
              <a:ext cx="553" cy="219"/>
            </a:xfrm>
            <a:prstGeom prst="rect">
              <a:avLst/>
            </a:prstGeom>
            <a:noFill/>
            <a:ln w="9525">
              <a:noFill/>
              <a:round/>
              <a:headEnd/>
              <a:tailEnd/>
            </a:ln>
          </p:spPr>
          <p:txBody>
            <a:bodyPr wrap="none" lIns="89991" tIns="44996" rIns="89991" bIns="44996"/>
            <a:lstStyle/>
            <a:p>
              <a:pPr>
                <a:lnSpc>
                  <a:spcPct val="89000"/>
                </a:lnSpc>
                <a:tabLst>
                  <a:tab pos="765175" algn="l"/>
                </a:tabLst>
              </a:pPr>
              <a:r>
                <a:rPr lang="en-GB">
                  <a:solidFill>
                    <a:srgbClr val="000000"/>
                  </a:solidFill>
                </a:rPr>
                <a:t>Device</a:t>
              </a:r>
            </a:p>
          </p:txBody>
        </p:sp>
        <p:sp>
          <p:nvSpPr>
            <p:cNvPr id="96303" name="Line 39"/>
            <p:cNvSpPr>
              <a:spLocks noChangeShapeType="1"/>
            </p:cNvSpPr>
            <p:nvPr/>
          </p:nvSpPr>
          <p:spPr bwMode="auto">
            <a:xfrm flipH="1">
              <a:off x="4104" y="3538"/>
              <a:ext cx="773" cy="1"/>
            </a:xfrm>
            <a:prstGeom prst="line">
              <a:avLst/>
            </a:prstGeom>
            <a:noFill/>
            <a:ln w="9525">
              <a:solidFill>
                <a:srgbClr val="000000"/>
              </a:solidFill>
              <a:round/>
              <a:headEnd/>
              <a:tailEnd/>
            </a:ln>
          </p:spPr>
          <p:txBody>
            <a:bodyPr/>
            <a:lstStyle/>
            <a:p>
              <a:endParaRPr lang="fr-FR"/>
            </a:p>
          </p:txBody>
        </p:sp>
      </p:grpSp>
      <p:grpSp>
        <p:nvGrpSpPr>
          <p:cNvPr id="96278" name="Group 43"/>
          <p:cNvGrpSpPr>
            <a:grpSpLocks/>
          </p:cNvGrpSpPr>
          <p:nvPr/>
        </p:nvGrpSpPr>
        <p:grpSpPr bwMode="auto">
          <a:xfrm>
            <a:off x="9471025" y="5695950"/>
            <a:ext cx="1339850" cy="1271588"/>
            <a:chOff x="4921" y="2789"/>
            <a:chExt cx="770" cy="793"/>
          </a:xfrm>
        </p:grpSpPr>
        <p:sp>
          <p:nvSpPr>
            <p:cNvPr id="96296" name="Rectangle 44"/>
            <p:cNvSpPr>
              <a:spLocks noChangeArrowheads="1"/>
            </p:cNvSpPr>
            <p:nvPr/>
          </p:nvSpPr>
          <p:spPr bwMode="auto">
            <a:xfrm>
              <a:off x="4921" y="2789"/>
              <a:ext cx="771" cy="794"/>
            </a:xfrm>
            <a:prstGeom prst="rect">
              <a:avLst/>
            </a:prstGeom>
            <a:solidFill>
              <a:srgbClr val="E6FF00"/>
            </a:solidFill>
            <a:ln w="9360">
              <a:solidFill>
                <a:srgbClr val="000000"/>
              </a:solidFill>
              <a:round/>
              <a:headEnd/>
              <a:tailEnd/>
            </a:ln>
          </p:spPr>
          <p:txBody>
            <a:bodyPr wrap="none" anchor="ctr"/>
            <a:lstStyle/>
            <a:p>
              <a:endParaRPr lang="fr-FR"/>
            </a:p>
          </p:txBody>
        </p:sp>
        <p:sp>
          <p:nvSpPr>
            <p:cNvPr id="96297" name="Text Box 45"/>
            <p:cNvSpPr txBox="1">
              <a:spLocks noChangeArrowheads="1"/>
            </p:cNvSpPr>
            <p:nvPr/>
          </p:nvSpPr>
          <p:spPr bwMode="auto">
            <a:xfrm>
              <a:off x="5056" y="2789"/>
              <a:ext cx="553" cy="219"/>
            </a:xfrm>
            <a:prstGeom prst="rect">
              <a:avLst/>
            </a:prstGeom>
            <a:noFill/>
            <a:ln w="9525">
              <a:noFill/>
              <a:round/>
              <a:headEnd/>
              <a:tailEnd/>
            </a:ln>
          </p:spPr>
          <p:txBody>
            <a:bodyPr wrap="none" lIns="89991" tIns="44996" rIns="89991" bIns="44996"/>
            <a:lstStyle/>
            <a:p>
              <a:pPr>
                <a:lnSpc>
                  <a:spcPct val="89000"/>
                </a:lnSpc>
                <a:tabLst>
                  <a:tab pos="765175" algn="l"/>
                </a:tabLst>
              </a:pPr>
              <a:r>
                <a:rPr lang="en-GB">
                  <a:solidFill>
                    <a:srgbClr val="000000"/>
                  </a:solidFill>
                </a:rPr>
                <a:t>Device</a:t>
              </a:r>
            </a:p>
          </p:txBody>
        </p:sp>
        <p:sp>
          <p:nvSpPr>
            <p:cNvPr id="96298" name="Line 46"/>
            <p:cNvSpPr>
              <a:spLocks noChangeShapeType="1"/>
            </p:cNvSpPr>
            <p:nvPr/>
          </p:nvSpPr>
          <p:spPr bwMode="auto">
            <a:xfrm flipH="1">
              <a:off x="4920" y="2971"/>
              <a:ext cx="773" cy="1"/>
            </a:xfrm>
            <a:prstGeom prst="line">
              <a:avLst/>
            </a:prstGeom>
            <a:noFill/>
            <a:ln w="9525">
              <a:solidFill>
                <a:srgbClr val="000000"/>
              </a:solidFill>
              <a:round/>
              <a:headEnd/>
              <a:tailEnd/>
            </a:ln>
          </p:spPr>
          <p:txBody>
            <a:bodyPr/>
            <a:lstStyle/>
            <a:p>
              <a:endParaRPr lang="fr-FR"/>
            </a:p>
          </p:txBody>
        </p:sp>
        <p:pic>
          <p:nvPicPr>
            <p:cNvPr id="96299" name="Picture 47"/>
            <p:cNvPicPr>
              <a:picLocks noChangeAspect="1" noChangeArrowheads="1"/>
            </p:cNvPicPr>
            <p:nvPr/>
          </p:nvPicPr>
          <p:blipFill>
            <a:blip r:embed="rId4" cstate="print"/>
            <a:srcRect/>
            <a:stretch>
              <a:fillRect/>
            </a:stretch>
          </p:blipFill>
          <p:spPr bwMode="auto">
            <a:xfrm>
              <a:off x="4943" y="3012"/>
              <a:ext cx="673" cy="571"/>
            </a:xfrm>
            <a:prstGeom prst="rect">
              <a:avLst/>
            </a:prstGeom>
            <a:noFill/>
            <a:ln w="9525">
              <a:noFill/>
              <a:round/>
              <a:headEnd/>
              <a:tailEnd/>
            </a:ln>
          </p:spPr>
        </p:pic>
      </p:grpSp>
      <p:grpSp>
        <p:nvGrpSpPr>
          <p:cNvPr id="96279" name="Group 10"/>
          <p:cNvGrpSpPr>
            <a:grpSpLocks/>
          </p:cNvGrpSpPr>
          <p:nvPr/>
        </p:nvGrpSpPr>
        <p:grpSpPr bwMode="auto">
          <a:xfrm>
            <a:off x="811213" y="4003675"/>
            <a:ext cx="1776412" cy="796925"/>
            <a:chOff x="522" y="2835"/>
            <a:chExt cx="1020" cy="498"/>
          </a:xfrm>
        </p:grpSpPr>
        <p:sp>
          <p:nvSpPr>
            <p:cNvPr id="96292" name="Rectangle 11"/>
            <p:cNvSpPr>
              <a:spLocks noChangeArrowheads="1"/>
            </p:cNvSpPr>
            <p:nvPr/>
          </p:nvSpPr>
          <p:spPr bwMode="auto">
            <a:xfrm>
              <a:off x="522" y="2857"/>
              <a:ext cx="1021" cy="476"/>
            </a:xfrm>
            <a:prstGeom prst="rect">
              <a:avLst/>
            </a:prstGeom>
            <a:solidFill>
              <a:srgbClr val="99CCFF"/>
            </a:solidFill>
            <a:ln w="9360">
              <a:solidFill>
                <a:srgbClr val="000000"/>
              </a:solidFill>
              <a:round/>
              <a:headEnd/>
              <a:tailEnd/>
            </a:ln>
          </p:spPr>
          <p:txBody>
            <a:bodyPr wrap="none" anchor="ctr"/>
            <a:lstStyle/>
            <a:p>
              <a:endParaRPr lang="fr-FR"/>
            </a:p>
          </p:txBody>
        </p:sp>
        <p:sp>
          <p:nvSpPr>
            <p:cNvPr id="96293" name="Text Box 12"/>
            <p:cNvSpPr txBox="1">
              <a:spLocks noChangeArrowheads="1"/>
            </p:cNvSpPr>
            <p:nvPr/>
          </p:nvSpPr>
          <p:spPr bwMode="auto">
            <a:xfrm>
              <a:off x="551" y="2835"/>
              <a:ext cx="947" cy="381"/>
            </a:xfrm>
            <a:prstGeom prst="rect">
              <a:avLst/>
            </a:prstGeom>
            <a:noFill/>
            <a:ln w="9525">
              <a:noFill/>
              <a:round/>
              <a:headEnd/>
              <a:tailEnd/>
            </a:ln>
          </p:spPr>
          <p:txBody>
            <a:bodyPr lIns="89991" tIns="44996" rIns="89991" bIns="44996"/>
            <a:lstStyle/>
            <a:p>
              <a:pPr algn="ctr">
                <a:lnSpc>
                  <a:spcPct val="89000"/>
                </a:lnSpc>
                <a:tabLst>
                  <a:tab pos="765175" algn="l"/>
                  <a:tab pos="1531938" algn="l"/>
                </a:tabLst>
              </a:pPr>
              <a:r>
                <a:rPr lang="en-GB">
                  <a:solidFill>
                    <a:srgbClr val="000000"/>
                  </a:solidFill>
                </a:rPr>
                <a:t>IS Service</a:t>
              </a:r>
            </a:p>
          </p:txBody>
        </p:sp>
        <p:sp>
          <p:nvSpPr>
            <p:cNvPr id="96294" name="Text Box 13"/>
            <p:cNvSpPr txBox="1">
              <a:spLocks noChangeArrowheads="1"/>
            </p:cNvSpPr>
            <p:nvPr/>
          </p:nvSpPr>
          <p:spPr bwMode="auto">
            <a:xfrm>
              <a:off x="610" y="3047"/>
              <a:ext cx="829" cy="219"/>
            </a:xfrm>
            <a:prstGeom prst="rect">
              <a:avLst/>
            </a:prstGeom>
            <a:noFill/>
            <a:ln w="9525">
              <a:noFill/>
              <a:round/>
              <a:headEnd/>
              <a:tailEnd/>
            </a:ln>
          </p:spPr>
          <p:txBody>
            <a:bodyPr wrap="none" lIns="89991" tIns="44996" rIns="89991" bIns="44996"/>
            <a:lstStyle/>
            <a:p>
              <a:pPr algn="ctr">
                <a:lnSpc>
                  <a:spcPct val="89000"/>
                </a:lnSpc>
                <a:tabLst>
                  <a:tab pos="765175" algn="l"/>
                </a:tabLst>
              </a:pPr>
              <a:r>
                <a:rPr lang="en-GB">
                  <a:solidFill>
                    <a:srgbClr val="FF0000"/>
                  </a:solidFill>
                </a:rPr>
                <a:t>Marks Service</a:t>
              </a:r>
            </a:p>
          </p:txBody>
        </p:sp>
        <p:sp>
          <p:nvSpPr>
            <p:cNvPr id="96295" name="Line 14"/>
            <p:cNvSpPr>
              <a:spLocks noChangeShapeType="1"/>
            </p:cNvSpPr>
            <p:nvPr/>
          </p:nvSpPr>
          <p:spPr bwMode="auto">
            <a:xfrm>
              <a:off x="522" y="3016"/>
              <a:ext cx="1020" cy="1"/>
            </a:xfrm>
            <a:prstGeom prst="line">
              <a:avLst/>
            </a:prstGeom>
            <a:noFill/>
            <a:ln w="9525">
              <a:solidFill>
                <a:srgbClr val="000000"/>
              </a:solidFill>
              <a:round/>
              <a:headEnd/>
              <a:tailEnd/>
            </a:ln>
          </p:spPr>
          <p:txBody>
            <a:bodyPr/>
            <a:lstStyle/>
            <a:p>
              <a:endParaRPr lang="fr-FR"/>
            </a:p>
          </p:txBody>
        </p:sp>
      </p:grpSp>
      <p:grpSp>
        <p:nvGrpSpPr>
          <p:cNvPr id="96280" name="Group 2"/>
          <p:cNvGrpSpPr>
            <a:grpSpLocks/>
          </p:cNvGrpSpPr>
          <p:nvPr/>
        </p:nvGrpSpPr>
        <p:grpSpPr bwMode="auto">
          <a:xfrm>
            <a:off x="700088" y="5191125"/>
            <a:ext cx="2170112" cy="796925"/>
            <a:chOff x="1157" y="3492"/>
            <a:chExt cx="1246" cy="498"/>
          </a:xfrm>
        </p:grpSpPr>
        <p:sp>
          <p:nvSpPr>
            <p:cNvPr id="96288" name="Rectangle 3"/>
            <p:cNvSpPr>
              <a:spLocks noChangeArrowheads="1"/>
            </p:cNvSpPr>
            <p:nvPr/>
          </p:nvSpPr>
          <p:spPr bwMode="auto">
            <a:xfrm>
              <a:off x="1157" y="3515"/>
              <a:ext cx="1247" cy="476"/>
            </a:xfrm>
            <a:prstGeom prst="rect">
              <a:avLst/>
            </a:prstGeom>
            <a:solidFill>
              <a:srgbClr val="99CCFF"/>
            </a:solidFill>
            <a:ln w="9360">
              <a:solidFill>
                <a:srgbClr val="000000"/>
              </a:solidFill>
              <a:round/>
              <a:headEnd/>
              <a:tailEnd/>
            </a:ln>
          </p:spPr>
          <p:txBody>
            <a:bodyPr wrap="none" anchor="ctr"/>
            <a:lstStyle/>
            <a:p>
              <a:endParaRPr lang="fr-FR"/>
            </a:p>
          </p:txBody>
        </p:sp>
        <p:sp>
          <p:nvSpPr>
            <p:cNvPr id="96289" name="Text Box 4"/>
            <p:cNvSpPr txBox="1">
              <a:spLocks noChangeArrowheads="1"/>
            </p:cNvSpPr>
            <p:nvPr/>
          </p:nvSpPr>
          <p:spPr bwMode="auto">
            <a:xfrm>
              <a:off x="1193" y="3492"/>
              <a:ext cx="1158" cy="381"/>
            </a:xfrm>
            <a:prstGeom prst="rect">
              <a:avLst/>
            </a:prstGeom>
            <a:noFill/>
            <a:ln w="9525">
              <a:noFill/>
              <a:round/>
              <a:headEnd/>
              <a:tailEnd/>
            </a:ln>
          </p:spPr>
          <p:txBody>
            <a:bodyPr lIns="89991" tIns="44996" rIns="89991" bIns="44996"/>
            <a:lstStyle/>
            <a:p>
              <a:pPr algn="ctr">
                <a:lnSpc>
                  <a:spcPct val="89000"/>
                </a:lnSpc>
                <a:tabLst>
                  <a:tab pos="765175" algn="l"/>
                  <a:tab pos="1531938" algn="l"/>
                </a:tabLst>
              </a:pPr>
              <a:r>
                <a:rPr lang="en-GB">
                  <a:solidFill>
                    <a:srgbClr val="000000"/>
                  </a:solidFill>
                </a:rPr>
                <a:t>IS Service</a:t>
              </a:r>
            </a:p>
          </p:txBody>
        </p:sp>
        <p:sp>
          <p:nvSpPr>
            <p:cNvPr id="96290" name="Text Box 5"/>
            <p:cNvSpPr txBox="1">
              <a:spLocks noChangeArrowheads="1"/>
            </p:cNvSpPr>
            <p:nvPr/>
          </p:nvSpPr>
          <p:spPr bwMode="auto">
            <a:xfrm>
              <a:off x="1264" y="3704"/>
              <a:ext cx="1013" cy="219"/>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Lst>
              </a:pPr>
              <a:r>
                <a:rPr lang="en-GB">
                  <a:solidFill>
                    <a:srgbClr val="FF0000"/>
                  </a:solidFill>
                </a:rPr>
                <a:t>WebCal Service</a:t>
              </a:r>
            </a:p>
          </p:txBody>
        </p:sp>
        <p:sp>
          <p:nvSpPr>
            <p:cNvPr id="96291" name="Line 6"/>
            <p:cNvSpPr>
              <a:spLocks noChangeShapeType="1"/>
            </p:cNvSpPr>
            <p:nvPr/>
          </p:nvSpPr>
          <p:spPr bwMode="auto">
            <a:xfrm>
              <a:off x="1157" y="3674"/>
              <a:ext cx="1247" cy="1"/>
            </a:xfrm>
            <a:prstGeom prst="line">
              <a:avLst/>
            </a:prstGeom>
            <a:noFill/>
            <a:ln w="9525">
              <a:solidFill>
                <a:srgbClr val="000000"/>
              </a:solidFill>
              <a:round/>
              <a:headEnd/>
              <a:tailEnd/>
            </a:ln>
          </p:spPr>
          <p:txBody>
            <a:bodyPr/>
            <a:lstStyle/>
            <a:p>
              <a:endParaRPr lang="fr-FR"/>
            </a:p>
          </p:txBody>
        </p:sp>
      </p:grpSp>
      <p:grpSp>
        <p:nvGrpSpPr>
          <p:cNvPr id="96281" name="Group 2"/>
          <p:cNvGrpSpPr>
            <a:grpSpLocks/>
          </p:cNvGrpSpPr>
          <p:nvPr/>
        </p:nvGrpSpPr>
        <p:grpSpPr bwMode="auto">
          <a:xfrm>
            <a:off x="709613" y="6264275"/>
            <a:ext cx="2170112" cy="796925"/>
            <a:chOff x="1157" y="3492"/>
            <a:chExt cx="1246" cy="498"/>
          </a:xfrm>
        </p:grpSpPr>
        <p:sp>
          <p:nvSpPr>
            <p:cNvPr id="96284" name="Rectangle 3"/>
            <p:cNvSpPr>
              <a:spLocks noChangeArrowheads="1"/>
            </p:cNvSpPr>
            <p:nvPr/>
          </p:nvSpPr>
          <p:spPr bwMode="auto">
            <a:xfrm>
              <a:off x="1157" y="3515"/>
              <a:ext cx="1247" cy="476"/>
            </a:xfrm>
            <a:prstGeom prst="rect">
              <a:avLst/>
            </a:prstGeom>
            <a:solidFill>
              <a:srgbClr val="99CCFF"/>
            </a:solidFill>
            <a:ln w="9360">
              <a:solidFill>
                <a:srgbClr val="000000"/>
              </a:solidFill>
              <a:round/>
              <a:headEnd/>
              <a:tailEnd/>
            </a:ln>
          </p:spPr>
          <p:txBody>
            <a:bodyPr wrap="none" anchor="ctr"/>
            <a:lstStyle/>
            <a:p>
              <a:endParaRPr lang="fr-FR"/>
            </a:p>
          </p:txBody>
        </p:sp>
        <p:sp>
          <p:nvSpPr>
            <p:cNvPr id="96285" name="Text Box 4"/>
            <p:cNvSpPr txBox="1">
              <a:spLocks noChangeArrowheads="1"/>
            </p:cNvSpPr>
            <p:nvPr/>
          </p:nvSpPr>
          <p:spPr bwMode="auto">
            <a:xfrm>
              <a:off x="1193" y="3492"/>
              <a:ext cx="1158" cy="381"/>
            </a:xfrm>
            <a:prstGeom prst="rect">
              <a:avLst/>
            </a:prstGeom>
            <a:noFill/>
            <a:ln w="9525">
              <a:noFill/>
              <a:round/>
              <a:headEnd/>
              <a:tailEnd/>
            </a:ln>
          </p:spPr>
          <p:txBody>
            <a:bodyPr lIns="89991" tIns="44996" rIns="89991" bIns="44996"/>
            <a:lstStyle/>
            <a:p>
              <a:pPr algn="ctr">
                <a:lnSpc>
                  <a:spcPct val="89000"/>
                </a:lnSpc>
                <a:tabLst>
                  <a:tab pos="765175" algn="l"/>
                  <a:tab pos="1531938" algn="l"/>
                </a:tabLst>
              </a:pPr>
              <a:r>
                <a:rPr lang="en-GB">
                  <a:solidFill>
                    <a:srgbClr val="000000"/>
                  </a:solidFill>
                </a:rPr>
                <a:t>IS Service</a:t>
              </a:r>
            </a:p>
          </p:txBody>
        </p:sp>
        <p:sp>
          <p:nvSpPr>
            <p:cNvPr id="96286" name="Text Box 5"/>
            <p:cNvSpPr txBox="1">
              <a:spLocks noChangeArrowheads="1"/>
            </p:cNvSpPr>
            <p:nvPr/>
          </p:nvSpPr>
          <p:spPr bwMode="auto">
            <a:xfrm>
              <a:off x="1264" y="3704"/>
              <a:ext cx="1013" cy="219"/>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Lst>
              </a:pPr>
              <a:r>
                <a:rPr lang="en-GB">
                  <a:solidFill>
                    <a:srgbClr val="FF0000"/>
                  </a:solidFill>
                </a:rPr>
                <a:t>WebCal Service</a:t>
              </a:r>
            </a:p>
          </p:txBody>
        </p:sp>
        <p:sp>
          <p:nvSpPr>
            <p:cNvPr id="96287" name="Line 6"/>
            <p:cNvSpPr>
              <a:spLocks noChangeShapeType="1"/>
            </p:cNvSpPr>
            <p:nvPr/>
          </p:nvSpPr>
          <p:spPr bwMode="auto">
            <a:xfrm>
              <a:off x="1157" y="3674"/>
              <a:ext cx="1247" cy="1"/>
            </a:xfrm>
            <a:prstGeom prst="line">
              <a:avLst/>
            </a:prstGeom>
            <a:noFill/>
            <a:ln w="9525">
              <a:solidFill>
                <a:srgbClr val="000000"/>
              </a:solidFill>
              <a:round/>
              <a:headEnd/>
              <a:tailEnd/>
            </a:ln>
          </p:spPr>
          <p:txBody>
            <a:bodyPr/>
            <a:lstStyle/>
            <a:p>
              <a:endParaRPr lang="fr-FR"/>
            </a:p>
          </p:txBody>
        </p:sp>
      </p:grpSp>
      <p:sp>
        <p:nvSpPr>
          <p:cNvPr id="96282" name="Line 61"/>
          <p:cNvSpPr>
            <a:spLocks noChangeShapeType="1"/>
          </p:cNvSpPr>
          <p:nvPr/>
        </p:nvSpPr>
        <p:spPr bwMode="auto">
          <a:xfrm>
            <a:off x="1376363" y="6170613"/>
            <a:ext cx="709612" cy="944562"/>
          </a:xfrm>
          <a:prstGeom prst="line">
            <a:avLst/>
          </a:prstGeom>
          <a:noFill/>
          <a:ln w="28575">
            <a:solidFill>
              <a:srgbClr val="CC0000"/>
            </a:solidFill>
            <a:round/>
            <a:headEnd/>
            <a:tailEnd/>
          </a:ln>
        </p:spPr>
        <p:txBody>
          <a:bodyPr lIns="96771" tIns="48385" rIns="96771" bIns="48385"/>
          <a:lstStyle/>
          <a:p>
            <a:endParaRPr lang="fr-FR"/>
          </a:p>
        </p:txBody>
      </p:sp>
      <p:sp>
        <p:nvSpPr>
          <p:cNvPr id="96283" name="Line 62"/>
          <p:cNvSpPr>
            <a:spLocks noChangeShapeType="1"/>
          </p:cNvSpPr>
          <p:nvPr/>
        </p:nvSpPr>
        <p:spPr bwMode="auto">
          <a:xfrm flipH="1">
            <a:off x="1471613" y="6170613"/>
            <a:ext cx="550862" cy="944562"/>
          </a:xfrm>
          <a:prstGeom prst="line">
            <a:avLst/>
          </a:prstGeom>
          <a:noFill/>
          <a:ln w="28575">
            <a:solidFill>
              <a:srgbClr val="CC0000"/>
            </a:solidFill>
            <a:round/>
            <a:headEnd/>
            <a:tailEnd/>
          </a:ln>
        </p:spPr>
        <p:txBody>
          <a:bodyPr lIns="96771" tIns="48385" rIns="96771" bIns="48385"/>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3"/>
          <p:cNvSpPr>
            <a:spLocks noGrp="1"/>
          </p:cNvSpPr>
          <p:nvPr>
            <p:ph type="title" idx="4294967295"/>
          </p:nvPr>
        </p:nvSpPr>
        <p:spPr>
          <a:xfrm>
            <a:off x="0" y="254000"/>
            <a:ext cx="10312400" cy="842963"/>
          </a:xfrm>
        </p:spPr>
        <p:txBody>
          <a:bodyPr/>
          <a:lstStyle/>
          <a:p>
            <a:pPr eaLnBrk="1" hangingPunct="1"/>
            <a:r>
              <a:rPr lang="en-US" sz="3500" smtClean="0"/>
              <a:t>Adaptation du système (priorité 3) </a:t>
            </a:r>
          </a:p>
        </p:txBody>
      </p:sp>
      <p:grpSp>
        <p:nvGrpSpPr>
          <p:cNvPr id="97283" name="Group 2"/>
          <p:cNvGrpSpPr>
            <a:grpSpLocks/>
          </p:cNvGrpSpPr>
          <p:nvPr/>
        </p:nvGrpSpPr>
        <p:grpSpPr bwMode="auto">
          <a:xfrm>
            <a:off x="4857750" y="1577975"/>
            <a:ext cx="2366963" cy="1087438"/>
            <a:chOff x="2426" y="1133"/>
            <a:chExt cx="1360" cy="680"/>
          </a:xfrm>
        </p:grpSpPr>
        <p:sp>
          <p:nvSpPr>
            <p:cNvPr id="97314" name="Rectangle 3"/>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7315" name="Text Box 4"/>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endParaRPr lang="fr-FR" i="1">
                <a:solidFill>
                  <a:srgbClr val="000000"/>
                </a:solidFill>
              </a:endParaRPr>
            </a:p>
          </p:txBody>
        </p:sp>
      </p:grpSp>
      <p:sp>
        <p:nvSpPr>
          <p:cNvPr id="97284" name="Freeform 5"/>
          <p:cNvSpPr>
            <a:spLocks noChangeArrowheads="1"/>
          </p:cNvSpPr>
          <p:nvPr/>
        </p:nvSpPr>
        <p:spPr bwMode="auto">
          <a:xfrm>
            <a:off x="1231900" y="3956050"/>
            <a:ext cx="749300" cy="1089025"/>
          </a:xfrm>
          <a:custGeom>
            <a:avLst/>
            <a:gdLst>
              <a:gd name="T0" fmla="*/ 2147483647 w 1901"/>
              <a:gd name="T1" fmla="*/ 2147483647 h 3001"/>
              <a:gd name="T2" fmla="*/ 2147483647 w 1901"/>
              <a:gd name="T3" fmla="*/ 2147483647 h 3001"/>
              <a:gd name="T4" fmla="*/ 2147483647 w 1901"/>
              <a:gd name="T5" fmla="*/ 0 h 3001"/>
              <a:gd name="T6" fmla="*/ 0 w 1901"/>
              <a:gd name="T7" fmla="*/ 0 h 3001"/>
              <a:gd name="T8" fmla="*/ 0 w 1901"/>
              <a:gd name="T9" fmla="*/ 2147483647 h 3001"/>
              <a:gd name="T10" fmla="*/ 2147483647 w 1901"/>
              <a:gd name="T11" fmla="*/ 2147483647 h 3001"/>
              <a:gd name="T12" fmla="*/ 2147483647 w 1901"/>
              <a:gd name="T13" fmla="*/ 2147483647 h 3001"/>
              <a:gd name="T14" fmla="*/ 0 60000 65536"/>
              <a:gd name="T15" fmla="*/ 0 60000 65536"/>
              <a:gd name="T16" fmla="*/ 0 60000 65536"/>
              <a:gd name="T17" fmla="*/ 0 60000 65536"/>
              <a:gd name="T18" fmla="*/ 0 60000 65536"/>
              <a:gd name="T19" fmla="*/ 0 60000 65536"/>
              <a:gd name="T20" fmla="*/ 0 60000 65536"/>
              <a:gd name="T21" fmla="*/ 0 w 1901"/>
              <a:gd name="T22" fmla="*/ 0 h 3001"/>
              <a:gd name="T23" fmla="*/ 1901 w 1901"/>
              <a:gd name="T24" fmla="*/ 3001 h 3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3001">
                <a:moveTo>
                  <a:pt x="1140" y="2333"/>
                </a:moveTo>
                <a:lnTo>
                  <a:pt x="1520" y="1000"/>
                </a:lnTo>
                <a:lnTo>
                  <a:pt x="1006" y="0"/>
                </a:lnTo>
                <a:lnTo>
                  <a:pt x="0" y="0"/>
                </a:lnTo>
                <a:lnTo>
                  <a:pt x="0" y="3000"/>
                </a:lnTo>
                <a:lnTo>
                  <a:pt x="1900" y="3000"/>
                </a:lnTo>
                <a:lnTo>
                  <a:pt x="1140" y="2333"/>
                </a:lnTo>
              </a:path>
            </a:pathLst>
          </a:custGeom>
          <a:solidFill>
            <a:srgbClr val="3DEB3D"/>
          </a:solidFill>
          <a:ln w="9360">
            <a:solidFill>
              <a:srgbClr val="000000"/>
            </a:solidFill>
            <a:round/>
            <a:headEnd/>
            <a:tailEnd/>
          </a:ln>
        </p:spPr>
        <p:txBody>
          <a:bodyPr wrap="none" lIns="96771" tIns="48385" rIns="96771" bIns="48385" anchor="ctr"/>
          <a:lstStyle/>
          <a:p>
            <a:endParaRPr lang="fr-FR"/>
          </a:p>
        </p:txBody>
      </p:sp>
      <p:sp>
        <p:nvSpPr>
          <p:cNvPr id="97285" name="Freeform 6"/>
          <p:cNvSpPr>
            <a:spLocks noChangeArrowheads="1"/>
          </p:cNvSpPr>
          <p:nvPr/>
        </p:nvSpPr>
        <p:spPr bwMode="auto">
          <a:xfrm>
            <a:off x="2105025" y="3954463"/>
            <a:ext cx="1252538" cy="1089025"/>
          </a:xfrm>
          <a:custGeom>
            <a:avLst/>
            <a:gdLst>
              <a:gd name="T0" fmla="*/ 0 w 3175"/>
              <a:gd name="T1" fmla="*/ 0 h 3001"/>
              <a:gd name="T2" fmla="*/ 2147483647 w 3175"/>
              <a:gd name="T3" fmla="*/ 2147483647 h 3001"/>
              <a:gd name="T4" fmla="*/ 2147483647 w 3175"/>
              <a:gd name="T5" fmla="*/ 2147483647 h 3001"/>
              <a:gd name="T6" fmla="*/ 2147483647 w 3175"/>
              <a:gd name="T7" fmla="*/ 2147483647 h 3001"/>
              <a:gd name="T8" fmla="*/ 2147483647 w 3175"/>
              <a:gd name="T9" fmla="*/ 2147483647 h 3001"/>
              <a:gd name="T10" fmla="*/ 2147483647 w 3175"/>
              <a:gd name="T11" fmla="*/ 2147483647 h 3001"/>
              <a:gd name="T12" fmla="*/ 2147483647 w 3175"/>
              <a:gd name="T13" fmla="*/ 2147483647 h 3001"/>
              <a:gd name="T14" fmla="*/ 2147483647 w 3175"/>
              <a:gd name="T15" fmla="*/ 2147483647 h 3001"/>
              <a:gd name="T16" fmla="*/ 2147483647 w 3175"/>
              <a:gd name="T17" fmla="*/ 0 h 3001"/>
              <a:gd name="T18" fmla="*/ 0 w 3175"/>
              <a:gd name="T19" fmla="*/ 0 h 3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5"/>
              <a:gd name="T31" fmla="*/ 0 h 3001"/>
              <a:gd name="T32" fmla="*/ 3175 w 3175"/>
              <a:gd name="T33" fmla="*/ 3001 h 30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5" h="3001">
                <a:moveTo>
                  <a:pt x="0" y="0"/>
                </a:moveTo>
                <a:lnTo>
                  <a:pt x="514" y="1000"/>
                </a:lnTo>
                <a:lnTo>
                  <a:pt x="134" y="2333"/>
                </a:lnTo>
                <a:lnTo>
                  <a:pt x="894" y="3000"/>
                </a:lnTo>
                <a:lnTo>
                  <a:pt x="3174" y="3000"/>
                </a:lnTo>
                <a:lnTo>
                  <a:pt x="2414" y="2000"/>
                </a:lnTo>
                <a:lnTo>
                  <a:pt x="3174" y="1334"/>
                </a:lnTo>
                <a:lnTo>
                  <a:pt x="2034" y="333"/>
                </a:lnTo>
                <a:lnTo>
                  <a:pt x="2414" y="0"/>
                </a:lnTo>
                <a:lnTo>
                  <a:pt x="0" y="0"/>
                </a:lnTo>
              </a:path>
            </a:pathLst>
          </a:custGeom>
          <a:solidFill>
            <a:srgbClr val="3DEB3D"/>
          </a:solidFill>
          <a:ln w="9360">
            <a:solidFill>
              <a:srgbClr val="000000"/>
            </a:solidFill>
            <a:round/>
            <a:headEnd/>
            <a:tailEnd/>
          </a:ln>
        </p:spPr>
        <p:txBody>
          <a:bodyPr wrap="none" lIns="96771" tIns="48385" rIns="96771" bIns="48385" anchor="ctr"/>
          <a:lstStyle/>
          <a:p>
            <a:endParaRPr lang="fr-FR"/>
          </a:p>
        </p:txBody>
      </p:sp>
      <p:sp>
        <p:nvSpPr>
          <p:cNvPr id="97286" name="Freeform 7"/>
          <p:cNvSpPr>
            <a:spLocks noChangeArrowheads="1"/>
          </p:cNvSpPr>
          <p:nvPr/>
        </p:nvSpPr>
        <p:spPr bwMode="auto">
          <a:xfrm>
            <a:off x="3683000" y="4025900"/>
            <a:ext cx="1046163" cy="1090613"/>
          </a:xfrm>
          <a:custGeom>
            <a:avLst/>
            <a:gdLst>
              <a:gd name="T0" fmla="*/ 2147483647 w 2661"/>
              <a:gd name="T1" fmla="*/ 0 h 3001"/>
              <a:gd name="T2" fmla="*/ 0 w 2661"/>
              <a:gd name="T3" fmla="*/ 2147483647 h 3001"/>
              <a:gd name="T4" fmla="*/ 2147483647 w 2661"/>
              <a:gd name="T5" fmla="*/ 2147483647 h 3001"/>
              <a:gd name="T6" fmla="*/ 2147483647 w 2661"/>
              <a:gd name="T7" fmla="*/ 2147483647 h 3001"/>
              <a:gd name="T8" fmla="*/ 2147483647 w 2661"/>
              <a:gd name="T9" fmla="*/ 2147483647 h 3001"/>
              <a:gd name="T10" fmla="*/ 2147483647 w 2661"/>
              <a:gd name="T11" fmla="*/ 2147483647 h 3001"/>
              <a:gd name="T12" fmla="*/ 2147483647 w 2661"/>
              <a:gd name="T13" fmla="*/ 0 h 3001"/>
              <a:gd name="T14" fmla="*/ 2147483647 w 2661"/>
              <a:gd name="T15" fmla="*/ 0 h 3001"/>
              <a:gd name="T16" fmla="*/ 0 60000 65536"/>
              <a:gd name="T17" fmla="*/ 0 60000 65536"/>
              <a:gd name="T18" fmla="*/ 0 60000 65536"/>
              <a:gd name="T19" fmla="*/ 0 60000 65536"/>
              <a:gd name="T20" fmla="*/ 0 60000 65536"/>
              <a:gd name="T21" fmla="*/ 0 60000 65536"/>
              <a:gd name="T22" fmla="*/ 0 60000 65536"/>
              <a:gd name="T23" fmla="*/ 0 60000 65536"/>
              <a:gd name="T24" fmla="*/ 0 w 2661"/>
              <a:gd name="T25" fmla="*/ 0 h 3001"/>
              <a:gd name="T26" fmla="*/ 2661 w 2661"/>
              <a:gd name="T27" fmla="*/ 3001 h 30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1" h="3001">
                <a:moveTo>
                  <a:pt x="380" y="0"/>
                </a:moveTo>
                <a:lnTo>
                  <a:pt x="0" y="333"/>
                </a:lnTo>
                <a:lnTo>
                  <a:pt x="1140" y="1333"/>
                </a:lnTo>
                <a:lnTo>
                  <a:pt x="380" y="2000"/>
                </a:lnTo>
                <a:lnTo>
                  <a:pt x="1140" y="3000"/>
                </a:lnTo>
                <a:lnTo>
                  <a:pt x="2660" y="3000"/>
                </a:lnTo>
                <a:lnTo>
                  <a:pt x="2660" y="0"/>
                </a:lnTo>
                <a:lnTo>
                  <a:pt x="380" y="0"/>
                </a:lnTo>
              </a:path>
            </a:pathLst>
          </a:custGeom>
          <a:solidFill>
            <a:srgbClr val="3DEB3D"/>
          </a:solidFill>
          <a:ln w="9360">
            <a:solidFill>
              <a:srgbClr val="000000"/>
            </a:solidFill>
            <a:round/>
            <a:headEnd/>
            <a:tailEnd/>
          </a:ln>
        </p:spPr>
        <p:txBody>
          <a:bodyPr wrap="none" lIns="96771" tIns="48385" rIns="96771" bIns="48385" anchor="ctr"/>
          <a:lstStyle/>
          <a:p>
            <a:endParaRPr lang="fr-FR"/>
          </a:p>
        </p:txBody>
      </p:sp>
      <p:sp>
        <p:nvSpPr>
          <p:cNvPr id="97287" name="Freeform 8"/>
          <p:cNvSpPr>
            <a:spLocks noChangeArrowheads="1"/>
          </p:cNvSpPr>
          <p:nvPr/>
        </p:nvSpPr>
        <p:spPr bwMode="auto">
          <a:xfrm>
            <a:off x="784225" y="5759450"/>
            <a:ext cx="1119188" cy="1270000"/>
          </a:xfrm>
          <a:custGeom>
            <a:avLst/>
            <a:gdLst>
              <a:gd name="T0" fmla="*/ 2147483647 w 2834"/>
              <a:gd name="T1" fmla="*/ 2147483647 h 3501"/>
              <a:gd name="T2" fmla="*/ 2147483647 w 2834"/>
              <a:gd name="T3" fmla="*/ 2147483647 h 3501"/>
              <a:gd name="T4" fmla="*/ 2147483647 w 2834"/>
              <a:gd name="T5" fmla="*/ 0 h 3501"/>
              <a:gd name="T6" fmla="*/ 0 w 2834"/>
              <a:gd name="T7" fmla="*/ 0 h 3501"/>
              <a:gd name="T8" fmla="*/ 0 w 2834"/>
              <a:gd name="T9" fmla="*/ 2147483647 h 3501"/>
              <a:gd name="T10" fmla="*/ 2147483647 w 2834"/>
              <a:gd name="T11" fmla="*/ 2147483647 h 3501"/>
              <a:gd name="T12" fmla="*/ 2147483647 w 2834"/>
              <a:gd name="T13" fmla="*/ 2147483647 h 3501"/>
              <a:gd name="T14" fmla="*/ 0 60000 65536"/>
              <a:gd name="T15" fmla="*/ 0 60000 65536"/>
              <a:gd name="T16" fmla="*/ 0 60000 65536"/>
              <a:gd name="T17" fmla="*/ 0 60000 65536"/>
              <a:gd name="T18" fmla="*/ 0 60000 65536"/>
              <a:gd name="T19" fmla="*/ 0 60000 65536"/>
              <a:gd name="T20" fmla="*/ 0 60000 65536"/>
              <a:gd name="T21" fmla="*/ 0 w 2834"/>
              <a:gd name="T22" fmla="*/ 0 h 3501"/>
              <a:gd name="T23" fmla="*/ 2834 w 2834"/>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4" h="3501">
                <a:moveTo>
                  <a:pt x="1700" y="2722"/>
                </a:moveTo>
                <a:lnTo>
                  <a:pt x="2267" y="1167"/>
                </a:lnTo>
                <a:lnTo>
                  <a:pt x="1500" y="0"/>
                </a:lnTo>
                <a:lnTo>
                  <a:pt x="0" y="0"/>
                </a:lnTo>
                <a:lnTo>
                  <a:pt x="0" y="3500"/>
                </a:lnTo>
                <a:lnTo>
                  <a:pt x="2833" y="3500"/>
                </a:lnTo>
                <a:lnTo>
                  <a:pt x="1700" y="2722"/>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7288" name="Freeform 9"/>
          <p:cNvSpPr>
            <a:spLocks noChangeArrowheads="1"/>
          </p:cNvSpPr>
          <p:nvPr/>
        </p:nvSpPr>
        <p:spPr bwMode="auto">
          <a:xfrm>
            <a:off x="1654175" y="5759450"/>
            <a:ext cx="1866900" cy="1270000"/>
          </a:xfrm>
          <a:custGeom>
            <a:avLst/>
            <a:gdLst>
              <a:gd name="T0" fmla="*/ 0 w 4734"/>
              <a:gd name="T1" fmla="*/ 0 h 3501"/>
              <a:gd name="T2" fmla="*/ 2147483647 w 4734"/>
              <a:gd name="T3" fmla="*/ 2147483647 h 3501"/>
              <a:gd name="T4" fmla="*/ 2147483647 w 4734"/>
              <a:gd name="T5" fmla="*/ 2147483647 h 3501"/>
              <a:gd name="T6" fmla="*/ 2147483647 w 4734"/>
              <a:gd name="T7" fmla="*/ 2147483647 h 3501"/>
              <a:gd name="T8" fmla="*/ 2147483647 w 4734"/>
              <a:gd name="T9" fmla="*/ 2147483647 h 3501"/>
              <a:gd name="T10" fmla="*/ 2147483647 w 4734"/>
              <a:gd name="T11" fmla="*/ 2147483647 h 3501"/>
              <a:gd name="T12" fmla="*/ 2147483647 w 4734"/>
              <a:gd name="T13" fmla="*/ 2147483647 h 3501"/>
              <a:gd name="T14" fmla="*/ 2147483647 w 4734"/>
              <a:gd name="T15" fmla="*/ 2147483647 h 3501"/>
              <a:gd name="T16" fmla="*/ 2147483647 w 4734"/>
              <a:gd name="T17" fmla="*/ 0 h 3501"/>
              <a:gd name="T18" fmla="*/ 0 w 4734"/>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4"/>
              <a:gd name="T31" fmla="*/ 0 h 3501"/>
              <a:gd name="T32" fmla="*/ 4734 w 4734"/>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4" h="3501">
                <a:moveTo>
                  <a:pt x="0" y="0"/>
                </a:moveTo>
                <a:lnTo>
                  <a:pt x="767" y="1167"/>
                </a:lnTo>
                <a:lnTo>
                  <a:pt x="200" y="2722"/>
                </a:lnTo>
                <a:lnTo>
                  <a:pt x="1333" y="3500"/>
                </a:lnTo>
                <a:lnTo>
                  <a:pt x="4733" y="3500"/>
                </a:lnTo>
                <a:lnTo>
                  <a:pt x="3600" y="2333"/>
                </a:lnTo>
                <a:lnTo>
                  <a:pt x="4733" y="1556"/>
                </a:lnTo>
                <a:lnTo>
                  <a:pt x="3033" y="389"/>
                </a:lnTo>
                <a:lnTo>
                  <a:pt x="3600" y="0"/>
                </a:lnTo>
                <a:lnTo>
                  <a:pt x="0"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7289" name="Freeform 10"/>
          <p:cNvSpPr>
            <a:spLocks noChangeArrowheads="1"/>
          </p:cNvSpPr>
          <p:nvPr/>
        </p:nvSpPr>
        <p:spPr bwMode="auto">
          <a:xfrm>
            <a:off x="3284538" y="5759450"/>
            <a:ext cx="1566862" cy="1270000"/>
          </a:xfrm>
          <a:custGeom>
            <a:avLst/>
            <a:gdLst>
              <a:gd name="T0" fmla="*/ 2147483647 w 3968"/>
              <a:gd name="T1" fmla="*/ 0 h 3501"/>
              <a:gd name="T2" fmla="*/ 0 w 3968"/>
              <a:gd name="T3" fmla="*/ 2147483647 h 3501"/>
              <a:gd name="T4" fmla="*/ 2147483647 w 3968"/>
              <a:gd name="T5" fmla="*/ 2147483647 h 3501"/>
              <a:gd name="T6" fmla="*/ 2147483647 w 3968"/>
              <a:gd name="T7" fmla="*/ 2147483647 h 3501"/>
              <a:gd name="T8" fmla="*/ 2147483647 w 3968"/>
              <a:gd name="T9" fmla="*/ 2147483647 h 3501"/>
              <a:gd name="T10" fmla="*/ 2147483647 w 3968"/>
              <a:gd name="T11" fmla="*/ 2147483647 h 3501"/>
              <a:gd name="T12" fmla="*/ 2147483647 w 3968"/>
              <a:gd name="T13" fmla="*/ 0 h 3501"/>
              <a:gd name="T14" fmla="*/ 2147483647 w 3968"/>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968"/>
              <a:gd name="T25" fmla="*/ 0 h 3501"/>
              <a:gd name="T26" fmla="*/ 3968 w 3968"/>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8" h="3501">
                <a:moveTo>
                  <a:pt x="567" y="0"/>
                </a:moveTo>
                <a:lnTo>
                  <a:pt x="0" y="389"/>
                </a:lnTo>
                <a:lnTo>
                  <a:pt x="1700" y="1556"/>
                </a:lnTo>
                <a:lnTo>
                  <a:pt x="567" y="2333"/>
                </a:lnTo>
                <a:lnTo>
                  <a:pt x="1700" y="3500"/>
                </a:lnTo>
                <a:lnTo>
                  <a:pt x="3967" y="3500"/>
                </a:lnTo>
                <a:lnTo>
                  <a:pt x="3967" y="0"/>
                </a:lnTo>
                <a:lnTo>
                  <a:pt x="567"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7290" name="Freeform 11"/>
          <p:cNvSpPr>
            <a:spLocks noChangeArrowheads="1"/>
          </p:cNvSpPr>
          <p:nvPr/>
        </p:nvSpPr>
        <p:spPr bwMode="auto">
          <a:xfrm>
            <a:off x="6900863" y="4017963"/>
            <a:ext cx="1000125" cy="1087437"/>
          </a:xfrm>
          <a:custGeom>
            <a:avLst/>
            <a:gdLst>
              <a:gd name="T0" fmla="*/ 2147483647 w 2537"/>
              <a:gd name="T1" fmla="*/ 2147483647 h 3001"/>
              <a:gd name="T2" fmla="*/ 2147483647 w 2537"/>
              <a:gd name="T3" fmla="*/ 2147483647 h 3001"/>
              <a:gd name="T4" fmla="*/ 2147483647 w 2537"/>
              <a:gd name="T5" fmla="*/ 0 h 3001"/>
              <a:gd name="T6" fmla="*/ 0 w 2537"/>
              <a:gd name="T7" fmla="*/ 0 h 3001"/>
              <a:gd name="T8" fmla="*/ 0 w 2537"/>
              <a:gd name="T9" fmla="*/ 2147483647 h 3001"/>
              <a:gd name="T10" fmla="*/ 2147483647 w 2537"/>
              <a:gd name="T11" fmla="*/ 2147483647 h 3001"/>
              <a:gd name="T12" fmla="*/ 2147483647 w 2537"/>
              <a:gd name="T13" fmla="*/ 2147483647 h 3001"/>
              <a:gd name="T14" fmla="*/ 0 60000 65536"/>
              <a:gd name="T15" fmla="*/ 0 60000 65536"/>
              <a:gd name="T16" fmla="*/ 0 60000 65536"/>
              <a:gd name="T17" fmla="*/ 0 60000 65536"/>
              <a:gd name="T18" fmla="*/ 0 60000 65536"/>
              <a:gd name="T19" fmla="*/ 0 60000 65536"/>
              <a:gd name="T20" fmla="*/ 0 60000 65536"/>
              <a:gd name="T21" fmla="*/ 0 w 2537"/>
              <a:gd name="T22" fmla="*/ 0 h 3001"/>
              <a:gd name="T23" fmla="*/ 2537 w 2537"/>
              <a:gd name="T24" fmla="*/ 3001 h 3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7" h="3001">
                <a:moveTo>
                  <a:pt x="2536" y="1714"/>
                </a:moveTo>
                <a:lnTo>
                  <a:pt x="1867" y="1000"/>
                </a:lnTo>
                <a:lnTo>
                  <a:pt x="1236" y="0"/>
                </a:lnTo>
                <a:lnTo>
                  <a:pt x="0" y="0"/>
                </a:lnTo>
                <a:lnTo>
                  <a:pt x="0" y="3000"/>
                </a:lnTo>
                <a:lnTo>
                  <a:pt x="2333" y="3000"/>
                </a:lnTo>
                <a:lnTo>
                  <a:pt x="2536" y="1714"/>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7291" name="Freeform 12"/>
          <p:cNvSpPr>
            <a:spLocks noChangeArrowheads="1"/>
          </p:cNvSpPr>
          <p:nvPr/>
        </p:nvSpPr>
        <p:spPr bwMode="auto">
          <a:xfrm>
            <a:off x="7808913" y="4017963"/>
            <a:ext cx="1714500" cy="1087437"/>
          </a:xfrm>
          <a:custGeom>
            <a:avLst/>
            <a:gdLst>
              <a:gd name="T0" fmla="*/ 0 w 4345"/>
              <a:gd name="T1" fmla="*/ 0 h 3001"/>
              <a:gd name="T2" fmla="*/ 2147483647 w 4345"/>
              <a:gd name="T3" fmla="*/ 2147483647 h 3001"/>
              <a:gd name="T4" fmla="*/ 2147483647 w 4345"/>
              <a:gd name="T5" fmla="*/ 2147483647 h 3001"/>
              <a:gd name="T6" fmla="*/ 2147483647 w 4345"/>
              <a:gd name="T7" fmla="*/ 2147483647 h 3001"/>
              <a:gd name="T8" fmla="*/ 2147483647 w 4345"/>
              <a:gd name="T9" fmla="*/ 2147483647 h 3001"/>
              <a:gd name="T10" fmla="*/ 2147483647 w 4345"/>
              <a:gd name="T11" fmla="*/ 2147483647 h 3001"/>
              <a:gd name="T12" fmla="*/ 2147483647 w 4345"/>
              <a:gd name="T13" fmla="*/ 2147483647 h 3001"/>
              <a:gd name="T14" fmla="*/ 2147483647 w 4345"/>
              <a:gd name="T15" fmla="*/ 2147483647 h 3001"/>
              <a:gd name="T16" fmla="*/ 2147483647 w 4345"/>
              <a:gd name="T17" fmla="*/ 0 h 3001"/>
              <a:gd name="T18" fmla="*/ 0 w 4345"/>
              <a:gd name="T19" fmla="*/ 0 h 3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5"/>
              <a:gd name="T31" fmla="*/ 0 h 3001"/>
              <a:gd name="T32" fmla="*/ 4345 w 4345"/>
              <a:gd name="T33" fmla="*/ 3001 h 30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5" h="3001">
                <a:moveTo>
                  <a:pt x="0" y="0"/>
                </a:moveTo>
                <a:lnTo>
                  <a:pt x="631" y="1000"/>
                </a:lnTo>
                <a:lnTo>
                  <a:pt x="1300" y="1714"/>
                </a:lnTo>
                <a:lnTo>
                  <a:pt x="1097" y="3000"/>
                </a:lnTo>
                <a:lnTo>
                  <a:pt x="3897" y="3000"/>
                </a:lnTo>
                <a:lnTo>
                  <a:pt x="2315" y="2143"/>
                </a:lnTo>
                <a:lnTo>
                  <a:pt x="2822" y="1286"/>
                </a:lnTo>
                <a:lnTo>
                  <a:pt x="4344" y="857"/>
                </a:lnTo>
                <a:lnTo>
                  <a:pt x="2964" y="0"/>
                </a:lnTo>
                <a:lnTo>
                  <a:pt x="0"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7292" name="Freeform 13"/>
          <p:cNvSpPr>
            <a:spLocks noChangeArrowheads="1"/>
          </p:cNvSpPr>
          <p:nvPr/>
        </p:nvSpPr>
        <p:spPr bwMode="auto">
          <a:xfrm>
            <a:off x="9269413" y="4017963"/>
            <a:ext cx="1360487" cy="1087437"/>
          </a:xfrm>
          <a:custGeom>
            <a:avLst/>
            <a:gdLst>
              <a:gd name="T0" fmla="*/ 2147483647 w 3450"/>
              <a:gd name="T1" fmla="*/ 0 h 3001"/>
              <a:gd name="T2" fmla="*/ 2147483647 w 3450"/>
              <a:gd name="T3" fmla="*/ 2147483647 h 3001"/>
              <a:gd name="T4" fmla="*/ 2147483647 w 3450"/>
              <a:gd name="T5" fmla="*/ 2147483647 h 3001"/>
              <a:gd name="T6" fmla="*/ 0 w 3450"/>
              <a:gd name="T7" fmla="*/ 2147483647 h 3001"/>
              <a:gd name="T8" fmla="*/ 2147483647 w 3450"/>
              <a:gd name="T9" fmla="*/ 2147483647 h 3001"/>
              <a:gd name="T10" fmla="*/ 2147483647 w 3450"/>
              <a:gd name="T11" fmla="*/ 2147483647 h 3001"/>
              <a:gd name="T12" fmla="*/ 2147483647 w 3450"/>
              <a:gd name="T13" fmla="*/ 0 h 3001"/>
              <a:gd name="T14" fmla="*/ 2147483647 w 3450"/>
              <a:gd name="T15" fmla="*/ 0 h 3001"/>
              <a:gd name="T16" fmla="*/ 0 60000 65536"/>
              <a:gd name="T17" fmla="*/ 0 60000 65536"/>
              <a:gd name="T18" fmla="*/ 0 60000 65536"/>
              <a:gd name="T19" fmla="*/ 0 60000 65536"/>
              <a:gd name="T20" fmla="*/ 0 60000 65536"/>
              <a:gd name="T21" fmla="*/ 0 60000 65536"/>
              <a:gd name="T22" fmla="*/ 0 60000 65536"/>
              <a:gd name="T23" fmla="*/ 0 60000 65536"/>
              <a:gd name="T24" fmla="*/ 0 w 3450"/>
              <a:gd name="T25" fmla="*/ 0 h 3001"/>
              <a:gd name="T26" fmla="*/ 3450 w 3450"/>
              <a:gd name="T27" fmla="*/ 3001 h 30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0" h="3001">
                <a:moveTo>
                  <a:pt x="649" y="0"/>
                </a:moveTo>
                <a:lnTo>
                  <a:pt x="2029" y="857"/>
                </a:lnTo>
                <a:lnTo>
                  <a:pt x="507" y="1286"/>
                </a:lnTo>
                <a:lnTo>
                  <a:pt x="0" y="2143"/>
                </a:lnTo>
                <a:lnTo>
                  <a:pt x="1582" y="3000"/>
                </a:lnTo>
                <a:lnTo>
                  <a:pt x="3449" y="3000"/>
                </a:lnTo>
                <a:lnTo>
                  <a:pt x="3449" y="0"/>
                </a:lnTo>
                <a:lnTo>
                  <a:pt x="649"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7293" name="Freeform 14"/>
          <p:cNvSpPr>
            <a:spLocks noChangeArrowheads="1"/>
          </p:cNvSpPr>
          <p:nvPr/>
        </p:nvSpPr>
        <p:spPr bwMode="auto">
          <a:xfrm>
            <a:off x="6821488" y="5770563"/>
            <a:ext cx="987425" cy="1270000"/>
          </a:xfrm>
          <a:custGeom>
            <a:avLst/>
            <a:gdLst>
              <a:gd name="T0" fmla="*/ 2147483647 w 2501"/>
              <a:gd name="T1" fmla="*/ 2147483647 h 3501"/>
              <a:gd name="T2" fmla="*/ 2147483647 w 2501"/>
              <a:gd name="T3" fmla="*/ 2147483647 h 3501"/>
              <a:gd name="T4" fmla="*/ 2147483647 w 2501"/>
              <a:gd name="T5" fmla="*/ 0 h 3501"/>
              <a:gd name="T6" fmla="*/ 0 w 2501"/>
              <a:gd name="T7" fmla="*/ 0 h 3501"/>
              <a:gd name="T8" fmla="*/ 0 w 2501"/>
              <a:gd name="T9" fmla="*/ 2147483647 h 3501"/>
              <a:gd name="T10" fmla="*/ 2147483647 w 2501"/>
              <a:gd name="T11" fmla="*/ 2147483647 h 3501"/>
              <a:gd name="T12" fmla="*/ 2147483647 w 2501"/>
              <a:gd name="T13" fmla="*/ 2147483647 h 3501"/>
              <a:gd name="T14" fmla="*/ 0 60000 65536"/>
              <a:gd name="T15" fmla="*/ 0 60000 65536"/>
              <a:gd name="T16" fmla="*/ 0 60000 65536"/>
              <a:gd name="T17" fmla="*/ 0 60000 65536"/>
              <a:gd name="T18" fmla="*/ 0 60000 65536"/>
              <a:gd name="T19" fmla="*/ 0 60000 65536"/>
              <a:gd name="T20" fmla="*/ 0 60000 65536"/>
              <a:gd name="T21" fmla="*/ 0 w 2501"/>
              <a:gd name="T22" fmla="*/ 0 h 3501"/>
              <a:gd name="T23" fmla="*/ 2501 w 2501"/>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1" h="3501">
                <a:moveTo>
                  <a:pt x="2500" y="2000"/>
                </a:moveTo>
                <a:lnTo>
                  <a:pt x="1840" y="1167"/>
                </a:lnTo>
                <a:lnTo>
                  <a:pt x="1218" y="0"/>
                </a:lnTo>
                <a:lnTo>
                  <a:pt x="0" y="0"/>
                </a:lnTo>
                <a:lnTo>
                  <a:pt x="0" y="3500"/>
                </a:lnTo>
                <a:lnTo>
                  <a:pt x="2300" y="3500"/>
                </a:lnTo>
                <a:lnTo>
                  <a:pt x="2500" y="200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7294" name="Freeform 15"/>
          <p:cNvSpPr>
            <a:spLocks noChangeArrowheads="1"/>
          </p:cNvSpPr>
          <p:nvPr/>
        </p:nvSpPr>
        <p:spPr bwMode="auto">
          <a:xfrm>
            <a:off x="7934325" y="5770563"/>
            <a:ext cx="1689100" cy="1270000"/>
          </a:xfrm>
          <a:custGeom>
            <a:avLst/>
            <a:gdLst>
              <a:gd name="T0" fmla="*/ 0 w 4283"/>
              <a:gd name="T1" fmla="*/ 0 h 3501"/>
              <a:gd name="T2" fmla="*/ 2147483647 w 4283"/>
              <a:gd name="T3" fmla="*/ 2147483647 h 3501"/>
              <a:gd name="T4" fmla="*/ 2147483647 w 4283"/>
              <a:gd name="T5" fmla="*/ 2147483647 h 3501"/>
              <a:gd name="T6" fmla="*/ 2147483647 w 4283"/>
              <a:gd name="T7" fmla="*/ 2147483647 h 3501"/>
              <a:gd name="T8" fmla="*/ 2147483647 w 4283"/>
              <a:gd name="T9" fmla="*/ 2147483647 h 3501"/>
              <a:gd name="T10" fmla="*/ 2147483647 w 4283"/>
              <a:gd name="T11" fmla="*/ 2147483647 h 3501"/>
              <a:gd name="T12" fmla="*/ 2147483647 w 4283"/>
              <a:gd name="T13" fmla="*/ 2147483647 h 3501"/>
              <a:gd name="T14" fmla="*/ 2147483647 w 4283"/>
              <a:gd name="T15" fmla="*/ 2147483647 h 3501"/>
              <a:gd name="T16" fmla="*/ 2147483647 w 4283"/>
              <a:gd name="T17" fmla="*/ 0 h 3501"/>
              <a:gd name="T18" fmla="*/ 0 w 4283"/>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3"/>
              <a:gd name="T31" fmla="*/ 0 h 3501"/>
              <a:gd name="T32" fmla="*/ 4283 w 4283"/>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3" h="3501">
                <a:moveTo>
                  <a:pt x="0" y="0"/>
                </a:moveTo>
                <a:lnTo>
                  <a:pt x="622" y="1167"/>
                </a:lnTo>
                <a:lnTo>
                  <a:pt x="1282" y="2000"/>
                </a:lnTo>
                <a:lnTo>
                  <a:pt x="1082" y="3500"/>
                </a:lnTo>
                <a:lnTo>
                  <a:pt x="3842" y="3500"/>
                </a:lnTo>
                <a:lnTo>
                  <a:pt x="2282" y="2500"/>
                </a:lnTo>
                <a:lnTo>
                  <a:pt x="2782" y="1500"/>
                </a:lnTo>
                <a:lnTo>
                  <a:pt x="4282" y="1000"/>
                </a:lnTo>
                <a:lnTo>
                  <a:pt x="2922" y="0"/>
                </a:lnTo>
                <a:lnTo>
                  <a:pt x="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7295" name="Freeform 16"/>
          <p:cNvSpPr>
            <a:spLocks noChangeArrowheads="1"/>
          </p:cNvSpPr>
          <p:nvPr/>
        </p:nvSpPr>
        <p:spPr bwMode="auto">
          <a:xfrm>
            <a:off x="9505950" y="5770563"/>
            <a:ext cx="1343025" cy="1270000"/>
          </a:xfrm>
          <a:custGeom>
            <a:avLst/>
            <a:gdLst>
              <a:gd name="T0" fmla="*/ 2147483647 w 3401"/>
              <a:gd name="T1" fmla="*/ 0 h 3501"/>
              <a:gd name="T2" fmla="*/ 2147483647 w 3401"/>
              <a:gd name="T3" fmla="*/ 2147483647 h 3501"/>
              <a:gd name="T4" fmla="*/ 2147483647 w 3401"/>
              <a:gd name="T5" fmla="*/ 2147483647 h 3501"/>
              <a:gd name="T6" fmla="*/ 0 w 3401"/>
              <a:gd name="T7" fmla="*/ 2147483647 h 3501"/>
              <a:gd name="T8" fmla="*/ 2147483647 w 3401"/>
              <a:gd name="T9" fmla="*/ 2147483647 h 3501"/>
              <a:gd name="T10" fmla="*/ 2147483647 w 3401"/>
              <a:gd name="T11" fmla="*/ 2147483647 h 3501"/>
              <a:gd name="T12" fmla="*/ 2147483647 w 3401"/>
              <a:gd name="T13" fmla="*/ 0 h 3501"/>
              <a:gd name="T14" fmla="*/ 2147483647 w 3401"/>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401"/>
              <a:gd name="T25" fmla="*/ 0 h 3501"/>
              <a:gd name="T26" fmla="*/ 3401 w 3401"/>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1" h="3501">
                <a:moveTo>
                  <a:pt x="640" y="0"/>
                </a:moveTo>
                <a:lnTo>
                  <a:pt x="2000" y="1000"/>
                </a:lnTo>
                <a:lnTo>
                  <a:pt x="500" y="1500"/>
                </a:lnTo>
                <a:lnTo>
                  <a:pt x="0" y="2500"/>
                </a:lnTo>
                <a:lnTo>
                  <a:pt x="1560" y="3500"/>
                </a:lnTo>
                <a:lnTo>
                  <a:pt x="3400" y="3500"/>
                </a:lnTo>
                <a:lnTo>
                  <a:pt x="3400" y="0"/>
                </a:lnTo>
                <a:lnTo>
                  <a:pt x="64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cxnSp>
        <p:nvCxnSpPr>
          <p:cNvPr id="97296" name="AutoShape 17"/>
          <p:cNvCxnSpPr>
            <a:cxnSpLocks noChangeShapeType="1"/>
          </p:cNvCxnSpPr>
          <p:nvPr/>
        </p:nvCxnSpPr>
        <p:spPr bwMode="auto">
          <a:xfrm rot="5400000" flipH="1" flipV="1">
            <a:off x="935038" y="5199063"/>
            <a:ext cx="720725" cy="390525"/>
          </a:xfrm>
          <a:prstGeom prst="curvedConnector3">
            <a:avLst>
              <a:gd name="adj1" fmla="val 50000"/>
            </a:avLst>
          </a:prstGeom>
          <a:noFill/>
          <a:ln w="9360">
            <a:solidFill>
              <a:srgbClr val="000000"/>
            </a:solidFill>
            <a:round/>
            <a:headEnd type="triangle" w="med" len="med"/>
            <a:tailEnd type="triangle" w="med" len="med"/>
          </a:ln>
        </p:spPr>
      </p:cxnSp>
      <p:cxnSp>
        <p:nvCxnSpPr>
          <p:cNvPr id="97297" name="AutoShape 18"/>
          <p:cNvCxnSpPr>
            <a:cxnSpLocks noChangeShapeType="1"/>
          </p:cNvCxnSpPr>
          <p:nvPr/>
        </p:nvCxnSpPr>
        <p:spPr bwMode="auto">
          <a:xfrm rot="5400000" flipH="1" flipV="1">
            <a:off x="2346326" y="5197475"/>
            <a:ext cx="717550" cy="390525"/>
          </a:xfrm>
          <a:prstGeom prst="curvedConnector3">
            <a:avLst>
              <a:gd name="adj1" fmla="val 50000"/>
            </a:avLst>
          </a:prstGeom>
          <a:noFill/>
          <a:ln w="9360">
            <a:solidFill>
              <a:srgbClr val="000000"/>
            </a:solidFill>
            <a:round/>
            <a:headEnd type="triangle" w="med" len="med"/>
            <a:tailEnd type="triangle" w="med" len="med"/>
          </a:ln>
        </p:spPr>
      </p:cxnSp>
      <p:cxnSp>
        <p:nvCxnSpPr>
          <p:cNvPr id="97298" name="AutoShape 19"/>
          <p:cNvCxnSpPr>
            <a:cxnSpLocks noChangeShapeType="1"/>
          </p:cNvCxnSpPr>
          <p:nvPr/>
        </p:nvCxnSpPr>
        <p:spPr bwMode="auto">
          <a:xfrm rot="16200000" flipV="1">
            <a:off x="4180681" y="5312569"/>
            <a:ext cx="649288" cy="234950"/>
          </a:xfrm>
          <a:prstGeom prst="curvedConnector3">
            <a:avLst>
              <a:gd name="adj1" fmla="val 50000"/>
            </a:avLst>
          </a:prstGeom>
          <a:noFill/>
          <a:ln w="9360">
            <a:solidFill>
              <a:srgbClr val="000000"/>
            </a:solidFill>
            <a:round/>
            <a:headEnd type="triangle" w="med" len="med"/>
            <a:tailEnd type="triangle" w="med" len="med"/>
          </a:ln>
        </p:spPr>
      </p:cxnSp>
      <p:cxnSp>
        <p:nvCxnSpPr>
          <p:cNvPr id="97299" name="AutoShape 20"/>
          <p:cNvCxnSpPr>
            <a:cxnSpLocks noChangeShapeType="1"/>
          </p:cNvCxnSpPr>
          <p:nvPr/>
        </p:nvCxnSpPr>
        <p:spPr bwMode="auto">
          <a:xfrm rot="5400000" flipH="1" flipV="1">
            <a:off x="6961188"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7300" name="AutoShape 21"/>
          <p:cNvCxnSpPr>
            <a:cxnSpLocks noChangeShapeType="1"/>
          </p:cNvCxnSpPr>
          <p:nvPr/>
        </p:nvCxnSpPr>
        <p:spPr bwMode="auto">
          <a:xfrm rot="5400000" flipH="1" flipV="1">
            <a:off x="8291513"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7301" name="AutoShape 22"/>
          <p:cNvCxnSpPr>
            <a:cxnSpLocks noChangeShapeType="1"/>
          </p:cNvCxnSpPr>
          <p:nvPr/>
        </p:nvCxnSpPr>
        <p:spPr bwMode="auto">
          <a:xfrm rot="16200000" flipV="1">
            <a:off x="10092532" y="5272881"/>
            <a:ext cx="649288" cy="314325"/>
          </a:xfrm>
          <a:prstGeom prst="curvedConnector3">
            <a:avLst>
              <a:gd name="adj1" fmla="val 50000"/>
            </a:avLst>
          </a:prstGeom>
          <a:noFill/>
          <a:ln w="9360">
            <a:solidFill>
              <a:srgbClr val="000000"/>
            </a:solidFill>
            <a:round/>
            <a:headEnd type="triangle" w="med" len="med"/>
            <a:tailEnd type="triangle" w="med" len="med"/>
          </a:ln>
        </p:spPr>
      </p:cxnSp>
      <p:cxnSp>
        <p:nvCxnSpPr>
          <p:cNvPr id="97302" name="AutoShape 23"/>
          <p:cNvCxnSpPr>
            <a:cxnSpLocks noChangeShapeType="1"/>
          </p:cNvCxnSpPr>
          <p:nvPr/>
        </p:nvCxnSpPr>
        <p:spPr bwMode="auto">
          <a:xfrm rot="5400000" flipH="1" flipV="1">
            <a:off x="3006725" y="2070100"/>
            <a:ext cx="1855788" cy="1912938"/>
          </a:xfrm>
          <a:prstGeom prst="curvedConnector2">
            <a:avLst/>
          </a:prstGeom>
          <a:noFill/>
          <a:ln w="9360">
            <a:solidFill>
              <a:srgbClr val="000000"/>
            </a:solidFill>
            <a:round/>
            <a:headEnd type="triangle" w="med" len="med"/>
            <a:tailEnd type="triangle" w="med" len="med"/>
          </a:ln>
        </p:spPr>
      </p:cxnSp>
      <p:cxnSp>
        <p:nvCxnSpPr>
          <p:cNvPr id="97303" name="AutoShape 25"/>
          <p:cNvCxnSpPr>
            <a:cxnSpLocks noChangeShapeType="1"/>
          </p:cNvCxnSpPr>
          <p:nvPr/>
        </p:nvCxnSpPr>
        <p:spPr bwMode="auto">
          <a:xfrm rot="5400000" flipH="1" flipV="1">
            <a:off x="3475832" y="2643981"/>
            <a:ext cx="1903412" cy="860425"/>
          </a:xfrm>
          <a:prstGeom prst="curvedConnector2">
            <a:avLst/>
          </a:prstGeom>
          <a:noFill/>
          <a:ln w="9360">
            <a:solidFill>
              <a:srgbClr val="000000"/>
            </a:solidFill>
            <a:round/>
            <a:headEnd type="triangle" w="med" len="med"/>
            <a:tailEnd type="triangle" w="med" len="med"/>
          </a:ln>
        </p:spPr>
      </p:cxnSp>
      <p:cxnSp>
        <p:nvCxnSpPr>
          <p:cNvPr id="97304" name="AutoShape 26"/>
          <p:cNvCxnSpPr>
            <a:cxnSpLocks noChangeShapeType="1"/>
          </p:cNvCxnSpPr>
          <p:nvPr/>
        </p:nvCxnSpPr>
        <p:spPr bwMode="auto">
          <a:xfrm rot="16200000" flipV="1">
            <a:off x="6332537" y="2973388"/>
            <a:ext cx="1927225" cy="177800"/>
          </a:xfrm>
          <a:prstGeom prst="curvedConnector2">
            <a:avLst/>
          </a:prstGeom>
          <a:noFill/>
          <a:ln w="9360">
            <a:solidFill>
              <a:srgbClr val="000000"/>
            </a:solidFill>
            <a:round/>
            <a:headEnd type="triangle" w="med" len="med"/>
            <a:tailEnd type="triangle" w="med" len="med"/>
          </a:ln>
        </p:spPr>
      </p:cxnSp>
      <p:cxnSp>
        <p:nvCxnSpPr>
          <p:cNvPr id="97305" name="AutoShape 27"/>
          <p:cNvCxnSpPr>
            <a:cxnSpLocks noChangeShapeType="1"/>
          </p:cNvCxnSpPr>
          <p:nvPr/>
        </p:nvCxnSpPr>
        <p:spPr bwMode="auto">
          <a:xfrm rot="16200000" flipV="1">
            <a:off x="6898481" y="2386807"/>
            <a:ext cx="1927225" cy="1350962"/>
          </a:xfrm>
          <a:prstGeom prst="curvedConnector2">
            <a:avLst/>
          </a:prstGeom>
          <a:noFill/>
          <a:ln w="9360">
            <a:solidFill>
              <a:srgbClr val="000000"/>
            </a:solidFill>
            <a:round/>
            <a:headEnd type="triangle" w="med" len="med"/>
            <a:tailEnd type="triangle" w="med" len="med"/>
          </a:ln>
        </p:spPr>
      </p:cxnSp>
      <p:cxnSp>
        <p:nvCxnSpPr>
          <p:cNvPr id="97306" name="AutoShape 28"/>
          <p:cNvCxnSpPr>
            <a:cxnSpLocks noChangeShapeType="1"/>
          </p:cNvCxnSpPr>
          <p:nvPr/>
        </p:nvCxnSpPr>
        <p:spPr bwMode="auto">
          <a:xfrm rot="5460000" flipH="1">
            <a:off x="7740650" y="1655763"/>
            <a:ext cx="1851025" cy="2841625"/>
          </a:xfrm>
          <a:prstGeom prst="curvedConnector2">
            <a:avLst/>
          </a:prstGeom>
          <a:noFill/>
          <a:ln w="9360">
            <a:solidFill>
              <a:srgbClr val="000000"/>
            </a:solidFill>
            <a:round/>
            <a:headEnd type="triangle" w="med" len="med"/>
            <a:tailEnd type="triangle" w="med" len="med"/>
          </a:ln>
        </p:spPr>
      </p:cxnSp>
      <p:cxnSp>
        <p:nvCxnSpPr>
          <p:cNvPr id="97307" name="AutoShape 23"/>
          <p:cNvCxnSpPr>
            <a:cxnSpLocks noChangeShapeType="1"/>
          </p:cNvCxnSpPr>
          <p:nvPr/>
        </p:nvCxnSpPr>
        <p:spPr bwMode="auto">
          <a:xfrm rot="5400000" flipH="1" flipV="1">
            <a:off x="2256631" y="1369219"/>
            <a:ext cx="1855788" cy="3314700"/>
          </a:xfrm>
          <a:prstGeom prst="curvedConnector2">
            <a:avLst/>
          </a:prstGeom>
          <a:noFill/>
          <a:ln w="9360">
            <a:solidFill>
              <a:srgbClr val="000000"/>
            </a:solidFill>
            <a:round/>
            <a:headEnd type="triangle" w="med" len="med"/>
            <a:tailEnd type="triangle" w="med" len="med"/>
          </a:ln>
        </p:spPr>
      </p:cxnSp>
      <p:sp>
        <p:nvSpPr>
          <p:cNvPr id="97308" name="AutoShape 31"/>
          <p:cNvSpPr>
            <a:spLocks noChangeArrowheads="1"/>
          </p:cNvSpPr>
          <p:nvPr/>
        </p:nvSpPr>
        <p:spPr bwMode="auto">
          <a:xfrm>
            <a:off x="5129213" y="5335588"/>
            <a:ext cx="1500187" cy="1016000"/>
          </a:xfrm>
          <a:prstGeom prst="leftArrow">
            <a:avLst>
              <a:gd name="adj1" fmla="val 50000"/>
              <a:gd name="adj2" fmla="val 33947"/>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34" name="Sourire 33"/>
          <p:cNvSpPr>
            <a:spLocks noChangeArrowheads="1"/>
          </p:cNvSpPr>
          <p:nvPr/>
        </p:nvSpPr>
        <p:spPr bwMode="auto">
          <a:xfrm>
            <a:off x="5365750" y="4537075"/>
            <a:ext cx="469900" cy="431800"/>
          </a:xfrm>
          <a:prstGeom prst="smileyFace">
            <a:avLst>
              <a:gd name="adj" fmla="val 4653"/>
            </a:avLst>
          </a:prstGeom>
          <a:solidFill>
            <a:srgbClr val="00B8FF"/>
          </a:solidFill>
          <a:ln w="9525" algn="ctr">
            <a:solidFill>
              <a:schemeClr val="tx1"/>
            </a:solidFill>
            <a:round/>
            <a:headEnd/>
            <a:tailEnd/>
          </a:ln>
        </p:spPr>
        <p:txBody>
          <a:bodyPr lIns="96771" tIns="48385" rIns="96771" bIns="48385"/>
          <a:lstStyle/>
          <a:p>
            <a:endParaRPr lang="en-US"/>
          </a:p>
        </p:txBody>
      </p:sp>
      <p:sp>
        <p:nvSpPr>
          <p:cNvPr id="37" name="Sourire 36"/>
          <p:cNvSpPr>
            <a:spLocks noChangeArrowheads="1"/>
          </p:cNvSpPr>
          <p:nvPr/>
        </p:nvSpPr>
        <p:spPr bwMode="auto">
          <a:xfrm>
            <a:off x="5287963" y="3881438"/>
            <a:ext cx="469900" cy="360362"/>
          </a:xfrm>
          <a:prstGeom prst="smileyFace">
            <a:avLst>
              <a:gd name="adj" fmla="val 4653"/>
            </a:avLst>
          </a:prstGeom>
          <a:solidFill>
            <a:srgbClr val="FFFF00"/>
          </a:solidFill>
          <a:ln w="9525" algn="ctr">
            <a:solidFill>
              <a:schemeClr val="tx1"/>
            </a:solidFill>
            <a:round/>
            <a:headEnd/>
            <a:tailEnd/>
          </a:ln>
        </p:spPr>
        <p:txBody>
          <a:bodyPr lIns="96771" tIns="48385" rIns="96771" bIns="48385"/>
          <a:lstStyle/>
          <a:p>
            <a:endParaRPr lang="en-US"/>
          </a:p>
        </p:txBody>
      </p:sp>
      <p:sp>
        <p:nvSpPr>
          <p:cNvPr id="97311" name="WordArt 34"/>
          <p:cNvSpPr>
            <a:spLocks noChangeArrowheads="1" noChangeShapeType="1" noTextEdit="1"/>
          </p:cNvSpPr>
          <p:nvPr/>
        </p:nvSpPr>
        <p:spPr bwMode="auto">
          <a:xfrm>
            <a:off x="5997575" y="1778000"/>
            <a:ext cx="261938" cy="576263"/>
          </a:xfrm>
          <a:prstGeom prst="rect">
            <a:avLst/>
          </a:prstGeom>
        </p:spPr>
        <p:txBody>
          <a:bodyPr wrap="none" fromWordArt="1">
            <a:prstTxWarp prst="textPlain">
              <a:avLst>
                <a:gd name="adj" fmla="val 50000"/>
              </a:avLst>
            </a:prstTxWarp>
          </a:bodyPr>
          <a:lstStyle/>
          <a:p>
            <a:pPr algn="ctr"/>
            <a:r>
              <a:rPr lang="fr-FR" sz="3800"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sp>
        <p:nvSpPr>
          <p:cNvPr id="97312" name="Rectangle 35"/>
          <p:cNvSpPr>
            <a:spLocks noChangeArrowheads="1"/>
          </p:cNvSpPr>
          <p:nvPr/>
        </p:nvSpPr>
        <p:spPr bwMode="auto">
          <a:xfrm>
            <a:off x="6156325" y="2576513"/>
            <a:ext cx="314325" cy="3048000"/>
          </a:xfrm>
          <a:prstGeom prst="rect">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7313" name="Text Box 36"/>
          <p:cNvSpPr txBox="1">
            <a:spLocks noChangeArrowheads="1"/>
          </p:cNvSpPr>
          <p:nvPr/>
        </p:nvSpPr>
        <p:spPr bwMode="auto">
          <a:xfrm>
            <a:off x="3776663" y="2795588"/>
            <a:ext cx="2562225" cy="962025"/>
          </a:xfrm>
          <a:prstGeom prst="rect">
            <a:avLst/>
          </a:prstGeom>
          <a:noFill/>
          <a:ln w="9525">
            <a:noFill/>
            <a:miter lim="800000"/>
            <a:headEnd/>
            <a:tailEnd/>
          </a:ln>
        </p:spPr>
        <p:txBody>
          <a:bodyPr lIns="96771" tIns="48385" rIns="96771" bIns="48385">
            <a:spAutoFit/>
          </a:bodyPr>
          <a:lstStyle/>
          <a:p>
            <a:r>
              <a:rPr lang="fr-FR" sz="2100"/>
              <a:t>Déduire </a:t>
            </a:r>
          </a:p>
          <a:p>
            <a:r>
              <a:rPr lang="fr-FR" sz="2100"/>
              <a:t>l’assemblage</a:t>
            </a:r>
          </a:p>
          <a:p>
            <a:r>
              <a:rPr lang="fr-FR" sz="2100"/>
              <a:t>pour un utilisateur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4"/>
          <p:cNvSpPr>
            <a:spLocks noChangeArrowheads="1"/>
          </p:cNvSpPr>
          <p:nvPr/>
        </p:nvSpPr>
        <p:spPr bwMode="auto">
          <a:xfrm>
            <a:off x="1104900" y="1196975"/>
            <a:ext cx="9323388" cy="4762500"/>
          </a:xfrm>
          <a:prstGeom prst="rect">
            <a:avLst/>
          </a:prstGeom>
          <a:solidFill>
            <a:schemeClr val="bg1"/>
          </a:solidFill>
          <a:ln w="25400" algn="ctr">
            <a:solidFill>
              <a:srgbClr val="969696"/>
            </a:solidFill>
            <a:miter lim="800000"/>
            <a:headEnd/>
            <a:tailEnd/>
          </a:ln>
        </p:spPr>
        <p:txBody>
          <a:bodyPr lIns="106670" tIns="53335" rIns="106670" bIns="53335" anchor="ctr"/>
          <a:lstStyle/>
          <a:p>
            <a:pPr algn="ctr" defTabSz="1066800" hangingPunct="1">
              <a:lnSpc>
                <a:spcPct val="100000"/>
              </a:lnSpc>
            </a:pPr>
            <a:r>
              <a:rPr lang="fr-FR"/>
              <a:t>MPI</a:t>
            </a:r>
          </a:p>
        </p:txBody>
      </p:sp>
      <p:sp>
        <p:nvSpPr>
          <p:cNvPr id="98307" name="Titre 1"/>
          <p:cNvSpPr>
            <a:spLocks noGrp="1"/>
          </p:cNvSpPr>
          <p:nvPr>
            <p:ph type="title" idx="4294967295"/>
          </p:nvPr>
        </p:nvSpPr>
        <p:spPr>
          <a:xfrm>
            <a:off x="0" y="254000"/>
            <a:ext cx="10312400" cy="842963"/>
          </a:xfrm>
        </p:spPr>
        <p:txBody>
          <a:bodyPr/>
          <a:lstStyle/>
          <a:p>
            <a:pPr defTabSz="966788" eaLnBrk="1" hangingPunct="1"/>
            <a:r>
              <a:rPr lang="fr-FR" sz="3400" smtClean="0"/>
              <a:t>Points communs aux adaptations visées</a:t>
            </a:r>
          </a:p>
        </p:txBody>
      </p:sp>
      <p:grpSp>
        <p:nvGrpSpPr>
          <p:cNvPr id="98308" name="Groupe 8"/>
          <p:cNvGrpSpPr>
            <a:grpSpLocks/>
          </p:cNvGrpSpPr>
          <p:nvPr/>
        </p:nvGrpSpPr>
        <p:grpSpPr bwMode="auto">
          <a:xfrm>
            <a:off x="2487613" y="2466975"/>
            <a:ext cx="6388100" cy="2778125"/>
            <a:chOff x="3286116" y="2928934"/>
            <a:chExt cx="2143141" cy="2643206"/>
          </a:xfrm>
        </p:grpSpPr>
        <p:sp>
          <p:nvSpPr>
            <p:cNvPr id="98335" name="Triangle isocèle 5"/>
            <p:cNvSpPr>
              <a:spLocks noChangeArrowheads="1"/>
            </p:cNvSpPr>
            <p:nvPr/>
          </p:nvSpPr>
          <p:spPr bwMode="auto">
            <a:xfrm>
              <a:off x="3286116" y="4143380"/>
              <a:ext cx="2143140" cy="1428760"/>
            </a:xfrm>
            <a:prstGeom prst="triangle">
              <a:avLst>
                <a:gd name="adj" fmla="val 50000"/>
              </a:avLst>
            </a:prstGeom>
            <a:solidFill>
              <a:schemeClr val="accent1"/>
            </a:solidFill>
            <a:ln w="25400" algn="ctr">
              <a:noFill/>
              <a:miter lim="800000"/>
              <a:headEnd/>
              <a:tailEnd/>
            </a:ln>
          </p:spPr>
          <p:txBody>
            <a:bodyPr lIns="100794" tIns="50397" rIns="100794" bIns="50397" anchor="ctr"/>
            <a:lstStyle/>
            <a:p>
              <a:pPr algn="ctr" defTabSz="1066800" hangingPunct="1">
                <a:lnSpc>
                  <a:spcPct val="100000"/>
                </a:lnSpc>
              </a:pPr>
              <a:endParaRPr lang="fr-FR" sz="2100">
                <a:solidFill>
                  <a:srgbClr val="FFFFFF"/>
                </a:solidFill>
                <a:latin typeface="Calibri" pitchFamily="34" charset="0"/>
              </a:endParaRPr>
            </a:p>
          </p:txBody>
        </p:sp>
        <p:sp>
          <p:nvSpPr>
            <p:cNvPr id="98336" name="Triangle isocèle 6"/>
            <p:cNvSpPr>
              <a:spLocks noChangeArrowheads="1"/>
            </p:cNvSpPr>
            <p:nvPr/>
          </p:nvSpPr>
          <p:spPr bwMode="auto">
            <a:xfrm rot="10800000">
              <a:off x="3286117" y="2928934"/>
              <a:ext cx="2143140" cy="1500198"/>
            </a:xfrm>
            <a:prstGeom prst="triangle">
              <a:avLst>
                <a:gd name="adj" fmla="val 50000"/>
              </a:avLst>
            </a:prstGeom>
            <a:solidFill>
              <a:schemeClr val="accent1"/>
            </a:solidFill>
            <a:ln w="25400" algn="ctr">
              <a:noFill/>
              <a:miter lim="800000"/>
              <a:headEnd/>
              <a:tailEnd/>
            </a:ln>
          </p:spPr>
          <p:txBody>
            <a:bodyPr rot="10800000" lIns="100794" tIns="50397" rIns="100794" bIns="50397" anchor="ctr"/>
            <a:lstStyle/>
            <a:p>
              <a:pPr algn="ctr" defTabSz="1066800" hangingPunct="1">
                <a:lnSpc>
                  <a:spcPct val="100000"/>
                </a:lnSpc>
              </a:pPr>
              <a:endParaRPr lang="fr-FR" sz="2100">
                <a:solidFill>
                  <a:srgbClr val="FFFFFF"/>
                </a:solidFill>
                <a:latin typeface="Calibri" pitchFamily="34" charset="0"/>
              </a:endParaRPr>
            </a:p>
          </p:txBody>
        </p:sp>
      </p:grpSp>
      <p:grpSp>
        <p:nvGrpSpPr>
          <p:cNvPr id="98310" name="ZoneTexte 10"/>
          <p:cNvGrpSpPr>
            <a:grpSpLocks/>
          </p:cNvGrpSpPr>
          <p:nvPr/>
        </p:nvGrpSpPr>
        <p:grpSpPr bwMode="auto">
          <a:xfrm>
            <a:off x="1193800" y="1281113"/>
            <a:ext cx="3278188" cy="590550"/>
            <a:chOff x="495" y="1578"/>
            <a:chExt cx="1709" cy="334"/>
          </a:xfrm>
        </p:grpSpPr>
        <p:pic>
          <p:nvPicPr>
            <p:cNvPr id="98333" name="ZoneTexte 10"/>
            <p:cNvPicPr>
              <a:picLocks noChangeArrowheads="1"/>
            </p:cNvPicPr>
            <p:nvPr/>
          </p:nvPicPr>
          <p:blipFill>
            <a:blip r:embed="rId2" cstate="print"/>
            <a:srcRect/>
            <a:stretch>
              <a:fillRect/>
            </a:stretch>
          </p:blipFill>
          <p:spPr bwMode="auto">
            <a:xfrm>
              <a:off x="495" y="1578"/>
              <a:ext cx="1709" cy="334"/>
            </a:xfrm>
            <a:prstGeom prst="rect">
              <a:avLst/>
            </a:prstGeom>
            <a:noFill/>
            <a:ln w="9525">
              <a:noFill/>
              <a:miter lim="800000"/>
              <a:headEnd/>
              <a:tailEnd/>
            </a:ln>
          </p:spPr>
        </p:pic>
        <p:sp>
          <p:nvSpPr>
            <p:cNvPr id="98334" name="Text Box 10"/>
            <p:cNvSpPr txBox="1">
              <a:spLocks noChangeArrowheads="1"/>
            </p:cNvSpPr>
            <p:nvPr/>
          </p:nvSpPr>
          <p:spPr bwMode="auto">
            <a:xfrm>
              <a:off x="540" y="1612"/>
              <a:ext cx="1620" cy="240"/>
            </a:xfrm>
            <a:prstGeom prst="rect">
              <a:avLst/>
            </a:prstGeom>
            <a:noFill/>
            <a:ln w="9525">
              <a:noFill/>
              <a:miter lim="800000"/>
              <a:headEnd/>
              <a:tailEnd/>
            </a:ln>
          </p:spPr>
          <p:txBody>
            <a:bodyPr lIns="100794" tIns="50397" rIns="100794" bIns="50397">
              <a:spAutoFit/>
            </a:bodyPr>
            <a:lstStyle/>
            <a:p>
              <a:pPr algn="ctr" defTabSz="1066800" hangingPunct="1">
                <a:lnSpc>
                  <a:spcPct val="100000"/>
                </a:lnSpc>
              </a:pPr>
              <a:r>
                <a:rPr lang="fr-FR" sz="2100">
                  <a:solidFill>
                    <a:srgbClr val="FFFFFF"/>
                  </a:solidFill>
                  <a:latin typeface="Calibri" pitchFamily="34" charset="0"/>
                </a:rPr>
                <a:t>Conception</a:t>
              </a:r>
            </a:p>
          </p:txBody>
        </p:sp>
      </p:grpSp>
      <p:grpSp>
        <p:nvGrpSpPr>
          <p:cNvPr id="98311" name="ZoneTexte 11"/>
          <p:cNvGrpSpPr>
            <a:grpSpLocks/>
          </p:cNvGrpSpPr>
          <p:nvPr/>
        </p:nvGrpSpPr>
        <p:grpSpPr bwMode="auto">
          <a:xfrm>
            <a:off x="7064375" y="1281113"/>
            <a:ext cx="3278188" cy="590550"/>
            <a:chOff x="3556" y="1578"/>
            <a:chExt cx="1709" cy="334"/>
          </a:xfrm>
        </p:grpSpPr>
        <p:pic>
          <p:nvPicPr>
            <p:cNvPr id="98331" name="ZoneTexte 11"/>
            <p:cNvPicPr>
              <a:picLocks noChangeArrowheads="1"/>
            </p:cNvPicPr>
            <p:nvPr/>
          </p:nvPicPr>
          <p:blipFill>
            <a:blip r:embed="rId3" cstate="print"/>
            <a:srcRect/>
            <a:stretch>
              <a:fillRect/>
            </a:stretch>
          </p:blipFill>
          <p:spPr bwMode="auto">
            <a:xfrm>
              <a:off x="3556" y="1578"/>
              <a:ext cx="1709" cy="334"/>
            </a:xfrm>
            <a:prstGeom prst="rect">
              <a:avLst/>
            </a:prstGeom>
            <a:noFill/>
            <a:ln w="9525">
              <a:noFill/>
              <a:miter lim="800000"/>
              <a:headEnd/>
              <a:tailEnd/>
            </a:ln>
          </p:spPr>
        </p:pic>
        <p:sp>
          <p:nvSpPr>
            <p:cNvPr id="98332" name="Text Box 13"/>
            <p:cNvSpPr txBox="1">
              <a:spLocks noChangeArrowheads="1"/>
            </p:cNvSpPr>
            <p:nvPr/>
          </p:nvSpPr>
          <p:spPr bwMode="auto">
            <a:xfrm>
              <a:off x="3600" y="1612"/>
              <a:ext cx="1620" cy="240"/>
            </a:xfrm>
            <a:prstGeom prst="rect">
              <a:avLst/>
            </a:prstGeom>
            <a:noFill/>
            <a:ln w="9525">
              <a:noFill/>
              <a:miter lim="800000"/>
              <a:headEnd/>
              <a:tailEnd/>
            </a:ln>
          </p:spPr>
          <p:txBody>
            <a:bodyPr lIns="100794" tIns="50397" rIns="100794" bIns="50397">
              <a:spAutoFit/>
            </a:bodyPr>
            <a:lstStyle/>
            <a:p>
              <a:pPr algn="ctr" defTabSz="1066800" hangingPunct="1">
                <a:lnSpc>
                  <a:spcPct val="100000"/>
                </a:lnSpc>
              </a:pPr>
              <a:r>
                <a:rPr lang="fr-FR" sz="2100">
                  <a:solidFill>
                    <a:srgbClr val="FFFFFF"/>
                  </a:solidFill>
                  <a:latin typeface="Calibri" pitchFamily="34" charset="0"/>
                </a:rPr>
                <a:t>Exécution</a:t>
              </a:r>
            </a:p>
          </p:txBody>
        </p:sp>
      </p:grpSp>
      <p:sp>
        <p:nvSpPr>
          <p:cNvPr id="98312" name="ZoneTexte 12"/>
          <p:cNvSpPr txBox="1">
            <a:spLocks noChangeArrowheads="1"/>
          </p:cNvSpPr>
          <p:nvPr/>
        </p:nvSpPr>
        <p:spPr bwMode="auto">
          <a:xfrm>
            <a:off x="4300538" y="4848225"/>
            <a:ext cx="2762250" cy="431800"/>
          </a:xfrm>
          <a:prstGeom prst="rect">
            <a:avLst/>
          </a:prstGeom>
          <a:noFill/>
          <a:ln w="9525">
            <a:noFill/>
            <a:miter lim="800000"/>
            <a:headEnd/>
            <a:tailEnd/>
          </a:ln>
        </p:spPr>
        <p:txBody>
          <a:bodyPr lIns="106670" tIns="53335" rIns="106670" bIns="53335">
            <a:spAutoFit/>
          </a:bodyPr>
          <a:lstStyle/>
          <a:p>
            <a:pPr algn="ctr" defTabSz="1066800" hangingPunct="1">
              <a:lnSpc>
                <a:spcPct val="100000"/>
              </a:lnSpc>
            </a:pPr>
            <a:r>
              <a:rPr lang="fr-FR" sz="2100">
                <a:latin typeface="Calibri" pitchFamily="34" charset="0"/>
              </a:rPr>
              <a:t>Noyau Fonctionnel</a:t>
            </a:r>
          </a:p>
        </p:txBody>
      </p:sp>
      <p:sp>
        <p:nvSpPr>
          <p:cNvPr id="98313" name="ZoneTexte 17"/>
          <p:cNvSpPr txBox="1">
            <a:spLocks noChangeArrowheads="1"/>
          </p:cNvSpPr>
          <p:nvPr/>
        </p:nvSpPr>
        <p:spPr bwMode="auto">
          <a:xfrm>
            <a:off x="4300538" y="2466975"/>
            <a:ext cx="2762250" cy="431800"/>
          </a:xfrm>
          <a:prstGeom prst="rect">
            <a:avLst/>
          </a:prstGeom>
          <a:noFill/>
          <a:ln w="9525">
            <a:noFill/>
            <a:miter lim="800000"/>
            <a:headEnd/>
            <a:tailEnd/>
          </a:ln>
        </p:spPr>
        <p:txBody>
          <a:bodyPr lIns="106670" tIns="53335" rIns="106670" bIns="53335">
            <a:spAutoFit/>
          </a:bodyPr>
          <a:lstStyle/>
          <a:p>
            <a:pPr algn="ctr" defTabSz="1066800" hangingPunct="1">
              <a:lnSpc>
                <a:spcPct val="100000"/>
              </a:lnSpc>
            </a:pPr>
            <a:r>
              <a:rPr lang="fr-FR" sz="2100">
                <a:latin typeface="Calibri" pitchFamily="34" charset="0"/>
              </a:rPr>
              <a:t>IHM</a:t>
            </a:r>
          </a:p>
        </p:txBody>
      </p:sp>
      <p:cxnSp>
        <p:nvCxnSpPr>
          <p:cNvPr id="20" name="Connecteur droit avec flèche 19"/>
          <p:cNvCxnSpPr/>
          <p:nvPr/>
        </p:nvCxnSpPr>
        <p:spPr>
          <a:xfrm>
            <a:off x="2905125" y="1955800"/>
            <a:ext cx="1096963" cy="576263"/>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15" name="ZoneTexte 20"/>
          <p:cNvSpPr txBox="1">
            <a:spLocks noChangeArrowheads="1"/>
          </p:cNvSpPr>
          <p:nvPr/>
        </p:nvSpPr>
        <p:spPr bwMode="auto">
          <a:xfrm>
            <a:off x="1506538" y="5211763"/>
            <a:ext cx="3625850" cy="430212"/>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Evolution Noyau Fonctionnel</a:t>
            </a:r>
          </a:p>
        </p:txBody>
      </p:sp>
      <p:cxnSp>
        <p:nvCxnSpPr>
          <p:cNvPr id="22" name="Connecteur droit avec flèche 21"/>
          <p:cNvCxnSpPr/>
          <p:nvPr/>
        </p:nvCxnSpPr>
        <p:spPr>
          <a:xfrm rot="10800000" flipV="1">
            <a:off x="6586538" y="1955800"/>
            <a:ext cx="1095375" cy="576263"/>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17" name="ZoneTexte 23"/>
          <p:cNvSpPr txBox="1">
            <a:spLocks noChangeArrowheads="1"/>
          </p:cNvSpPr>
          <p:nvPr/>
        </p:nvSpPr>
        <p:spPr bwMode="auto">
          <a:xfrm>
            <a:off x="5683250" y="5189538"/>
            <a:ext cx="4316413" cy="430212"/>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Apparition, disparition de services</a:t>
            </a:r>
          </a:p>
        </p:txBody>
      </p:sp>
      <p:cxnSp>
        <p:nvCxnSpPr>
          <p:cNvPr id="26" name="Connecteur droit avec flèche 25"/>
          <p:cNvCxnSpPr/>
          <p:nvPr/>
        </p:nvCxnSpPr>
        <p:spPr>
          <a:xfrm flipV="1">
            <a:off x="2592388" y="4259263"/>
            <a:ext cx="1096962" cy="576262"/>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19" name="ZoneTexte 27"/>
          <p:cNvSpPr txBox="1">
            <a:spLocks noChangeArrowheads="1"/>
          </p:cNvSpPr>
          <p:nvPr/>
        </p:nvSpPr>
        <p:spPr bwMode="auto">
          <a:xfrm>
            <a:off x="1538288" y="1927225"/>
            <a:ext cx="3625850" cy="430213"/>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Nouvelles Utilisations</a:t>
            </a:r>
          </a:p>
        </p:txBody>
      </p:sp>
      <p:cxnSp>
        <p:nvCxnSpPr>
          <p:cNvPr id="29" name="Connecteur droit avec flèche 28"/>
          <p:cNvCxnSpPr/>
          <p:nvPr/>
        </p:nvCxnSpPr>
        <p:spPr>
          <a:xfrm rot="10800000">
            <a:off x="6664325" y="4187825"/>
            <a:ext cx="1017588" cy="6477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21" name="ZoneTexte 30"/>
          <p:cNvSpPr txBox="1">
            <a:spLocks noChangeArrowheads="1"/>
          </p:cNvSpPr>
          <p:nvPr/>
        </p:nvSpPr>
        <p:spPr bwMode="auto">
          <a:xfrm>
            <a:off x="5940425" y="1912938"/>
            <a:ext cx="4576763" cy="430212"/>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Préférences, Contexte d’utilisation …</a:t>
            </a:r>
          </a:p>
        </p:txBody>
      </p:sp>
      <p:sp>
        <p:nvSpPr>
          <p:cNvPr id="98322" name="Double flèche verticale 35"/>
          <p:cNvSpPr>
            <a:spLocks noChangeArrowheads="1"/>
          </p:cNvSpPr>
          <p:nvPr/>
        </p:nvSpPr>
        <p:spPr bwMode="auto">
          <a:xfrm>
            <a:off x="5508625" y="3419475"/>
            <a:ext cx="346075" cy="954088"/>
          </a:xfrm>
          <a:prstGeom prst="upDownArrow">
            <a:avLst>
              <a:gd name="adj1" fmla="val 50000"/>
              <a:gd name="adj2" fmla="val 49968"/>
            </a:avLst>
          </a:prstGeom>
          <a:solidFill>
            <a:schemeClr val="accent1"/>
          </a:solidFill>
          <a:ln w="25400" algn="ctr">
            <a:solidFill>
              <a:srgbClr val="FF0000"/>
            </a:solidFill>
            <a:miter lim="800000"/>
            <a:headEnd/>
            <a:tailEnd/>
          </a:ln>
        </p:spPr>
        <p:txBody>
          <a:bodyPr lIns="106670" tIns="53335" rIns="106670" bIns="53335" anchor="ctr"/>
          <a:lstStyle/>
          <a:p>
            <a:pPr algn="ctr" defTabSz="1066800" hangingPunct="1">
              <a:lnSpc>
                <a:spcPct val="100000"/>
              </a:lnSpc>
            </a:pPr>
            <a:endParaRPr lang="fr-FR" sz="2100">
              <a:solidFill>
                <a:srgbClr val="FFFFFF"/>
              </a:solidFill>
              <a:latin typeface="Calibri" pitchFamily="34" charset="0"/>
            </a:endParaRPr>
          </a:p>
        </p:txBody>
      </p:sp>
      <p:sp>
        <p:nvSpPr>
          <p:cNvPr id="37" name="ZoneTexte 36"/>
          <p:cNvSpPr txBox="1">
            <a:spLocks noChangeArrowheads="1"/>
          </p:cNvSpPr>
          <p:nvPr/>
        </p:nvSpPr>
        <p:spPr bwMode="auto">
          <a:xfrm>
            <a:off x="4818063" y="3087688"/>
            <a:ext cx="1725612" cy="431800"/>
          </a:xfrm>
          <a:prstGeom prst="rect">
            <a:avLst/>
          </a:prstGeom>
          <a:noFill/>
          <a:ln w="9525">
            <a:noFill/>
            <a:miter lim="800000"/>
            <a:headEnd/>
            <a:tailEnd/>
          </a:ln>
          <a:effectLst>
            <a:outerShdw dist="38100" dir="2700000" algn="tl" rotWithShape="0">
              <a:srgbClr val="000000">
                <a:alpha val="39999"/>
              </a:srgbClr>
            </a:outerShdw>
          </a:effectLst>
        </p:spPr>
        <p:txBody>
          <a:bodyPr lIns="106670" tIns="53335" rIns="106670" bIns="53335">
            <a:spAutoFit/>
          </a:bodyPr>
          <a:lstStyle/>
          <a:p>
            <a:pPr algn="ctr" defTabSz="1066833" hangingPunct="1">
              <a:lnSpc>
                <a:spcPct val="100000"/>
              </a:lnSpc>
              <a:defRPr/>
            </a:pPr>
            <a:r>
              <a:rPr lang="fr-FR" sz="2100" dirty="0">
                <a:solidFill>
                  <a:srgbClr val="FF0000"/>
                </a:solidFill>
                <a:latin typeface="Arial" charset="0"/>
              </a:rPr>
              <a:t>Adaptation</a:t>
            </a:r>
          </a:p>
        </p:txBody>
      </p:sp>
      <p:sp>
        <p:nvSpPr>
          <p:cNvPr id="38" name="ZoneTexte 37"/>
          <p:cNvSpPr txBox="1">
            <a:spLocks noChangeArrowheads="1"/>
          </p:cNvSpPr>
          <p:nvPr/>
        </p:nvSpPr>
        <p:spPr bwMode="auto">
          <a:xfrm>
            <a:off x="4818063" y="4214813"/>
            <a:ext cx="1725612" cy="430212"/>
          </a:xfrm>
          <a:prstGeom prst="rect">
            <a:avLst/>
          </a:prstGeom>
          <a:noFill/>
          <a:ln w="9525">
            <a:noFill/>
            <a:miter lim="800000"/>
            <a:headEnd/>
            <a:tailEnd/>
          </a:ln>
          <a:effectLst>
            <a:outerShdw dist="38100" dir="2700000" algn="tl" rotWithShape="0">
              <a:srgbClr val="000000">
                <a:alpha val="39999"/>
              </a:srgbClr>
            </a:outerShdw>
          </a:effectLst>
        </p:spPr>
        <p:txBody>
          <a:bodyPr lIns="106670" tIns="53335" rIns="106670" bIns="53335">
            <a:spAutoFit/>
          </a:bodyPr>
          <a:lstStyle/>
          <a:p>
            <a:pPr algn="ctr" defTabSz="1066833" hangingPunct="1">
              <a:lnSpc>
                <a:spcPct val="100000"/>
              </a:lnSpc>
              <a:defRPr/>
            </a:pPr>
            <a:r>
              <a:rPr lang="fr-FR" sz="2100" dirty="0">
                <a:solidFill>
                  <a:srgbClr val="FF0000"/>
                </a:solidFill>
                <a:latin typeface="Arial" charset="0"/>
              </a:rPr>
              <a:t>Adaptation</a:t>
            </a:r>
          </a:p>
        </p:txBody>
      </p:sp>
      <p:sp>
        <p:nvSpPr>
          <p:cNvPr id="27" name="Ellipse 26"/>
          <p:cNvSpPr>
            <a:spLocks noChangeArrowheads="1"/>
          </p:cNvSpPr>
          <p:nvPr/>
        </p:nvSpPr>
        <p:spPr bwMode="auto">
          <a:xfrm>
            <a:off x="5249863" y="3690938"/>
            <a:ext cx="862012" cy="396875"/>
          </a:xfrm>
          <a:prstGeom prst="ellipse">
            <a:avLst/>
          </a:prstGeom>
          <a:noFill/>
          <a:ln w="57150" algn="ctr">
            <a:solidFill>
              <a:srgbClr val="C00000"/>
            </a:solidFill>
            <a:round/>
            <a:headEnd/>
            <a:tailEnd/>
          </a:ln>
          <a:effectLst>
            <a:outerShdw dist="38100" dir="5400000" algn="t" rotWithShape="0">
              <a:srgbClr val="000000">
                <a:alpha val="39999"/>
              </a:srgbClr>
            </a:outerShdw>
          </a:effectLst>
        </p:spPr>
        <p:txBody>
          <a:bodyPr lIns="106670" tIns="53335" rIns="106670" bIns="53335" anchor="ctr"/>
          <a:lstStyle/>
          <a:p>
            <a:pPr algn="ctr" defTabSz="1066833" hangingPunct="1">
              <a:lnSpc>
                <a:spcPct val="100000"/>
              </a:lnSpc>
              <a:defRPr/>
            </a:pPr>
            <a:endParaRPr lang="fr-FR" sz="2100" dirty="0">
              <a:solidFill>
                <a:srgbClr val="FFFFFF"/>
              </a:solidFill>
              <a:latin typeface="Calibri" pitchFamily="34" charset="0"/>
            </a:endParaRPr>
          </a:p>
        </p:txBody>
      </p:sp>
      <p:sp>
        <p:nvSpPr>
          <p:cNvPr id="34" name="Rectangle 33"/>
          <p:cNvSpPr>
            <a:spLocks noChangeArrowheads="1"/>
          </p:cNvSpPr>
          <p:nvPr/>
        </p:nvSpPr>
        <p:spPr bwMode="auto">
          <a:xfrm>
            <a:off x="1193800" y="1831975"/>
            <a:ext cx="9148763" cy="557213"/>
          </a:xfrm>
          <a:prstGeom prst="rect">
            <a:avLst/>
          </a:prstGeom>
          <a:solidFill>
            <a:srgbClr val="868686">
              <a:alpha val="85881"/>
            </a:srgbClr>
          </a:solidFill>
          <a:ln w="25400" algn="ctr">
            <a:solidFill>
              <a:schemeClr val="tx1"/>
            </a:solidFill>
            <a:miter lim="800000"/>
            <a:headEnd/>
            <a:tailEnd/>
          </a:ln>
        </p:spPr>
        <p:txBody>
          <a:bodyPr lIns="106670" tIns="53335" rIns="106670" bIns="53335" anchor="ctr"/>
          <a:lstStyle/>
          <a:p>
            <a:pPr algn="ctr" defTabSz="1066800" hangingPunct="1">
              <a:lnSpc>
                <a:spcPct val="100000"/>
              </a:lnSpc>
            </a:pPr>
            <a:endParaRPr lang="fr-FR" sz="2100">
              <a:solidFill>
                <a:srgbClr val="FFFFFF"/>
              </a:solidFill>
              <a:latin typeface="Calibri" pitchFamily="34" charset="0"/>
            </a:endParaRPr>
          </a:p>
        </p:txBody>
      </p:sp>
      <p:sp>
        <p:nvSpPr>
          <p:cNvPr id="35" name="ZoneTexte 34"/>
          <p:cNvSpPr txBox="1">
            <a:spLocks noChangeArrowheads="1"/>
          </p:cNvSpPr>
          <p:nvPr/>
        </p:nvSpPr>
        <p:spPr bwMode="auto">
          <a:xfrm>
            <a:off x="4214813" y="1912938"/>
            <a:ext cx="2935287" cy="460375"/>
          </a:xfrm>
          <a:prstGeom prst="rect">
            <a:avLst/>
          </a:prstGeom>
          <a:noFill/>
          <a:ln w="9525">
            <a:noFill/>
            <a:miter lim="800000"/>
            <a:headEnd/>
            <a:tailEnd/>
          </a:ln>
        </p:spPr>
        <p:txBody>
          <a:bodyPr lIns="106670" tIns="53335" rIns="106670" bIns="53335">
            <a:spAutoFit/>
          </a:bodyPr>
          <a:lstStyle/>
          <a:p>
            <a:pPr algn="ctr" defTabSz="1066800" hangingPunct="1">
              <a:lnSpc>
                <a:spcPct val="100000"/>
              </a:lnSpc>
            </a:pPr>
            <a:r>
              <a:rPr lang="fr-FR" sz="2300">
                <a:latin typeface="Calibri" pitchFamily="34" charset="0"/>
              </a:rPr>
              <a:t>M IHM</a:t>
            </a:r>
          </a:p>
        </p:txBody>
      </p:sp>
      <p:sp>
        <p:nvSpPr>
          <p:cNvPr id="98328" name="Text Box 33"/>
          <p:cNvSpPr txBox="1">
            <a:spLocks noChangeArrowheads="1"/>
          </p:cNvSpPr>
          <p:nvPr/>
        </p:nvSpPr>
        <p:spPr bwMode="auto">
          <a:xfrm>
            <a:off x="1019175" y="5945188"/>
            <a:ext cx="7870610" cy="1205711"/>
          </a:xfrm>
          <a:prstGeom prst="rect">
            <a:avLst/>
          </a:prstGeom>
          <a:noFill/>
          <a:ln w="9525">
            <a:noFill/>
            <a:miter lim="800000"/>
            <a:headEnd/>
            <a:tailEnd/>
          </a:ln>
        </p:spPr>
        <p:txBody>
          <a:bodyPr wrap="none" lIns="96771" tIns="48385" rIns="96771" bIns="48385">
            <a:spAutoFit/>
          </a:bodyPr>
          <a:lstStyle/>
          <a:p>
            <a:r>
              <a:rPr lang="fr-FR" sz="2000" b="0" dirty="0">
                <a:latin typeface="+mj-lt"/>
              </a:rPr>
              <a:t>Un langage abstrait orienté composition : SUNML puis LAIM / </a:t>
            </a:r>
            <a:r>
              <a:rPr lang="fr-FR" sz="2000" b="0" dirty="0" err="1">
                <a:latin typeface="+mj-lt"/>
              </a:rPr>
              <a:t>Flex</a:t>
            </a:r>
            <a:endParaRPr lang="fr-FR" sz="2000" b="0" dirty="0">
              <a:latin typeface="+mj-lt"/>
            </a:endParaRPr>
          </a:p>
          <a:p>
            <a:r>
              <a:rPr lang="fr-FR" sz="2000" b="0" dirty="0">
                <a:latin typeface="+mj-lt"/>
              </a:rPr>
              <a:t>Un composant d’IHM : représentation fractal </a:t>
            </a:r>
          </a:p>
          <a:p>
            <a:r>
              <a:rPr lang="fr-FR" sz="2000" b="0" dirty="0">
                <a:latin typeface="+mj-lt"/>
              </a:rPr>
              <a:t>Un modèle de dialogue et un modèle de plateforme</a:t>
            </a:r>
          </a:p>
          <a:p>
            <a:r>
              <a:rPr lang="fr-FR" sz="2000" b="0" dirty="0">
                <a:latin typeface="+mj-lt"/>
              </a:rPr>
              <a:t>Une collaboration entre les modèles </a:t>
            </a:r>
          </a:p>
        </p:txBody>
      </p:sp>
      <p:sp>
        <p:nvSpPr>
          <p:cNvPr id="98329" name="Text Box 34"/>
          <p:cNvSpPr txBox="1">
            <a:spLocks noChangeArrowheads="1"/>
          </p:cNvSpPr>
          <p:nvPr/>
        </p:nvSpPr>
        <p:spPr bwMode="auto">
          <a:xfrm>
            <a:off x="9471025" y="5310188"/>
            <a:ext cx="598488" cy="388937"/>
          </a:xfrm>
          <a:prstGeom prst="rect">
            <a:avLst/>
          </a:prstGeom>
          <a:noFill/>
          <a:ln w="9525">
            <a:noFill/>
            <a:miter lim="800000"/>
            <a:headEnd/>
            <a:tailEnd/>
          </a:ln>
        </p:spPr>
        <p:txBody>
          <a:bodyPr wrap="none" lIns="96771" tIns="48385" rIns="96771" bIns="48385">
            <a:spAutoFit/>
          </a:bodyPr>
          <a:lstStyle/>
          <a:p>
            <a:r>
              <a:rPr lang="fr-FR" sz="2100"/>
              <a:t>MP</a:t>
            </a:r>
          </a:p>
        </p:txBody>
      </p:sp>
      <p:sp>
        <p:nvSpPr>
          <p:cNvPr id="98330" name="Text Box 35"/>
          <p:cNvSpPr txBox="1">
            <a:spLocks noChangeArrowheads="1"/>
          </p:cNvSpPr>
          <p:nvPr/>
        </p:nvSpPr>
        <p:spPr bwMode="auto">
          <a:xfrm>
            <a:off x="9629775" y="3932238"/>
            <a:ext cx="612775" cy="387350"/>
          </a:xfrm>
          <a:prstGeom prst="rect">
            <a:avLst/>
          </a:prstGeom>
          <a:noFill/>
          <a:ln w="9525">
            <a:noFill/>
            <a:miter lim="800000"/>
            <a:headEnd/>
            <a:tailEnd/>
          </a:ln>
        </p:spPr>
        <p:txBody>
          <a:bodyPr wrap="none" lIns="96771" tIns="48385" rIns="96771" bIns="48385">
            <a:spAutoFit/>
          </a:bodyPr>
          <a:lstStyle/>
          <a:p>
            <a:r>
              <a:rPr lang="fr-FR" sz="2100"/>
              <a:t>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42900" y="1276350"/>
            <a:ext cx="10420350" cy="5651500"/>
          </a:xfrm>
        </p:spPr>
        <p:txBody>
          <a:bodyPr/>
          <a:lstStyle/>
          <a:p>
            <a:pPr eaLnBrk="1" hangingPunct="1">
              <a:lnSpc>
                <a:spcPct val="80000"/>
              </a:lnSpc>
              <a:buNone/>
            </a:pPr>
            <a:r>
              <a:rPr lang="fr-FR" sz="2800" dirty="0" smtClean="0"/>
              <a:t>Equipe </a:t>
            </a:r>
            <a:r>
              <a:rPr lang="fr-FR" sz="2800" dirty="0" err="1" smtClean="0"/>
              <a:t>Rainbow</a:t>
            </a:r>
            <a:endParaRPr lang="fr-FR" sz="2800" dirty="0" smtClean="0"/>
          </a:p>
          <a:p>
            <a:pPr eaLnBrk="1" hangingPunct="1">
              <a:lnSpc>
                <a:spcPct val="80000"/>
              </a:lnSpc>
              <a:buNone/>
            </a:pPr>
            <a:r>
              <a:rPr lang="fr-FR" sz="2800" dirty="0" smtClean="0">
                <a:hlinkClick r:id="rId2"/>
              </a:rPr>
              <a:t>http://atelierihm.polytech.unice.fr/bibliographie/</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Du fonctionnel vers les IHM</a:t>
            </a:r>
          </a:p>
          <a:p>
            <a:pPr eaLnBrk="1" hangingPunct="1">
              <a:lnSpc>
                <a:spcPct val="80000"/>
              </a:lnSpc>
              <a:buNone/>
            </a:pPr>
            <a:endParaRPr lang="fr-FR" sz="2800" dirty="0" smtClean="0"/>
          </a:p>
          <a:p>
            <a:pPr eaLnBrk="1" hangingPunct="1">
              <a:lnSpc>
                <a:spcPct val="80000"/>
              </a:lnSpc>
              <a:buNone/>
            </a:pPr>
            <a:r>
              <a:rPr lang="fr-FR" sz="2800" dirty="0" smtClean="0">
                <a:solidFill>
                  <a:srgbClr val="00B0F0"/>
                </a:solidFill>
                <a:hlinkClick r:id="rId3"/>
              </a:rPr>
              <a:t>http://proton.polytech.unice.fr/biblio/displayReference.php?export=htmlPerso&amp;&amp;nom=Joffroy&amp;&amp;prenom=Cédric</a:t>
            </a:r>
            <a:r>
              <a:rPr lang="fr-FR" sz="2800" dirty="0" smtClean="0">
                <a:solidFill>
                  <a:srgbClr val="00B0F0"/>
                </a:solidFill>
              </a:rPr>
              <a:t> </a:t>
            </a:r>
          </a:p>
          <a:p>
            <a:pPr eaLnBrk="1" hangingPunct="1">
              <a:lnSpc>
                <a:spcPct val="80000"/>
              </a:lnSpc>
              <a:buNone/>
            </a:pPr>
            <a:endParaRPr lang="fr-FR" sz="2800" dirty="0" smtClean="0"/>
          </a:p>
          <a:p>
            <a:pPr eaLnBrk="1" hangingPunct="1">
              <a:lnSpc>
                <a:spcPct val="80000"/>
              </a:lnSpc>
              <a:buNone/>
            </a:pPr>
            <a:r>
              <a:rPr lang="fr-FR" sz="2800" dirty="0" smtClean="0"/>
              <a:t>Des IHM vers le fonctionnel</a:t>
            </a:r>
          </a:p>
          <a:p>
            <a:pPr eaLnBrk="1" hangingPunct="1">
              <a:lnSpc>
                <a:spcPct val="80000"/>
              </a:lnSpc>
              <a:buNone/>
            </a:pPr>
            <a:endParaRPr lang="fr-FR" sz="2800" dirty="0" smtClean="0"/>
          </a:p>
          <a:p>
            <a:pPr eaLnBrk="1" hangingPunct="1">
              <a:lnSpc>
                <a:spcPct val="80000"/>
              </a:lnSpc>
              <a:buNone/>
            </a:pPr>
            <a:r>
              <a:rPr lang="fr-FR" sz="2800" dirty="0" smtClean="0">
                <a:solidFill>
                  <a:srgbClr val="00B0F0"/>
                </a:solidFill>
                <a:hlinkClick r:id="rId4"/>
              </a:rPr>
              <a:t>https://nyx.unice.fr/publis/brel-pinna-dery-etal:2011.pdf</a:t>
            </a:r>
            <a:r>
              <a:rPr lang="fr-FR" sz="2800" dirty="0" smtClean="0">
                <a:solidFill>
                  <a:srgbClr val="00B0F0"/>
                </a:solidFill>
              </a:rPr>
              <a:t> </a:t>
            </a:r>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4060825" y="2111376"/>
            <a:ext cx="1473200" cy="12590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0050" y="3097213"/>
            <a:ext cx="9839325" cy="1295400"/>
          </a:xfrm>
        </p:spPr>
        <p:txBody>
          <a:bodyPr>
            <a:normAutofit fontScale="90000"/>
          </a:bodyPr>
          <a:lstStyle/>
          <a:p>
            <a:pPr eaLnBrk="1" fontAlgn="auto" hangingPunct="1">
              <a:lnSpc>
                <a:spcPct val="125000"/>
              </a:lnSpc>
              <a:spcBef>
                <a:spcPct val="40000"/>
              </a:spcBef>
              <a:spcAft>
                <a:spcPts val="0"/>
              </a:spcAft>
              <a:defRPr/>
            </a:pPr>
            <a:r>
              <a:rPr lang="en-GB" altLang="en-GB" sz="4000" smtClean="0">
                <a:cs typeface="Times New Roman" pitchFamily="18" charset="0"/>
              </a:rPr>
              <a:t> Motivations et exemples d’applications visées</a:t>
            </a:r>
            <a:r>
              <a:rPr lang="fr-FR" altLang="en-GB" sz="4400" smtClean="0"/>
              <a:t/>
            </a:r>
            <a:br>
              <a:rPr lang="fr-FR" altLang="en-GB" sz="4400" smtClean="0"/>
            </a:br>
            <a:endParaRPr lang="fr-FR" altLang="en-GB" sz="1000" smtClean="0">
              <a:solidFill>
                <a:srgbClr val="FFFFCC"/>
              </a:solidFill>
            </a:endParaRPr>
          </a:p>
        </p:txBody>
      </p:sp>
      <p:sp>
        <p:nvSpPr>
          <p:cNvPr id="30723"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Tree>
  </p:cSld>
  <p:clrMapOvr>
    <a:masterClrMapping/>
  </p:clrMapOvr>
  <p:transition advTm="26624"/>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sm">
  <a:themeElements>
    <a:clrScheme name="">
      <a:dk1>
        <a:srgbClr val="919191"/>
      </a:dk1>
      <a:lt1>
        <a:srgbClr val="C3E1FF"/>
      </a:lt1>
      <a:dk2>
        <a:srgbClr val="244A96"/>
      </a:dk2>
      <a:lt2>
        <a:srgbClr val="FFFF00"/>
      </a:lt2>
      <a:accent1>
        <a:srgbClr val="FC0128"/>
      </a:accent1>
      <a:accent2>
        <a:srgbClr val="063DE8"/>
      </a:accent2>
      <a:accent3>
        <a:srgbClr val="ACB1C9"/>
      </a:accent3>
      <a:accent4>
        <a:srgbClr val="A6C0DA"/>
      </a:accent4>
      <a:accent5>
        <a:srgbClr val="FDAAAC"/>
      </a:accent5>
      <a:accent6>
        <a:srgbClr val="0536D2"/>
      </a:accent6>
      <a:hlink>
        <a:srgbClr val="00DFCA"/>
      </a:hlink>
      <a:folHlink>
        <a:srgbClr val="EAEC5E"/>
      </a:folHlink>
    </a:clrScheme>
    <a:fontScheme name="pr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ris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s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is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s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s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s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is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20838</TotalTime>
  <Pages>11</Pages>
  <Words>4115</Words>
  <Application>Microsoft Office PowerPoint</Application>
  <PresentationFormat>Personnalisé</PresentationFormat>
  <Paragraphs>1019</Paragraphs>
  <Slides>84</Slides>
  <Notes>31</Notes>
  <HiddenSlides>0</HiddenSlides>
  <MMClips>0</MMClips>
  <ScaleCrop>false</ScaleCrop>
  <HeadingPairs>
    <vt:vector size="6" baseType="variant">
      <vt:variant>
        <vt:lpstr>Thème</vt:lpstr>
      </vt:variant>
      <vt:variant>
        <vt:i4>2</vt:i4>
      </vt:variant>
      <vt:variant>
        <vt:lpstr>Serveurs OLE incorporés</vt:lpstr>
      </vt:variant>
      <vt:variant>
        <vt:i4>4</vt:i4>
      </vt:variant>
      <vt:variant>
        <vt:lpstr>Titres des diapositives</vt:lpstr>
      </vt:variant>
      <vt:variant>
        <vt:i4>84</vt:i4>
      </vt:variant>
    </vt:vector>
  </HeadingPairs>
  <TitlesOfParts>
    <vt:vector size="90" baseType="lpstr">
      <vt:lpstr>prism</vt:lpstr>
      <vt:lpstr>Civil</vt:lpstr>
      <vt:lpstr>Picture</vt:lpstr>
      <vt:lpstr>Document</vt:lpstr>
      <vt:lpstr>Image</vt:lpstr>
      <vt:lpstr>Clip</vt:lpstr>
      <vt:lpstr>Diapositive 1</vt:lpstr>
      <vt:lpstr>  IHM  et plasticité  ou Adaptation des IHMs aux supports   </vt:lpstr>
      <vt:lpstr>Plasticité des interfaces</vt:lpstr>
      <vt:lpstr>Plasticité des interfaces</vt:lpstr>
      <vt:lpstr>Plasticité des interfaces</vt:lpstr>
      <vt:lpstr>Plasticité des interfaces</vt:lpstr>
      <vt:lpstr>Contenu du module</vt:lpstr>
      <vt:lpstr>Evaluation</vt:lpstr>
      <vt:lpstr> Motivations et exemples d’applications visées </vt:lpstr>
      <vt:lpstr>Diversité  des supports : intéractions</vt:lpstr>
      <vt:lpstr>Besoins en plasticité</vt:lpstr>
      <vt:lpstr>Besoins de plasticité</vt:lpstr>
      <vt:lpstr>Diversité  des supports : supports dédiés</vt:lpstr>
      <vt:lpstr>Besoins en plasticité</vt:lpstr>
      <vt:lpstr>Supports mobiles</vt:lpstr>
      <vt:lpstr>Besoin en plasticité</vt:lpstr>
      <vt:lpstr>IHM, utilisateurs et usages</vt:lpstr>
      <vt:lpstr>Besoins en plasticité</vt:lpstr>
      <vt:lpstr>Espace problème</vt:lpstr>
      <vt:lpstr>Plastique pour qui et quand ?</vt:lpstr>
      <vt:lpstr>Premières Approches à la conception</vt:lpstr>
      <vt:lpstr>Premières Approche à l’exécution : </vt:lpstr>
      <vt:lpstr>Diapositive 23</vt:lpstr>
      <vt:lpstr>Démarche</vt:lpstr>
      <vt:lpstr>Interventions dans le module</vt:lpstr>
      <vt:lpstr> Bref aperçu concernant les acteurs</vt:lpstr>
      <vt:lpstr>Quand les organismes de normalisation s’y mettent …  W3C et OASIS </vt:lpstr>
      <vt:lpstr>W3C http://www.w3.org/standards/webdesign/</vt:lpstr>
      <vt:lpstr>Equipes et travaux en présence</vt:lpstr>
      <vt:lpstr>UIML http://www.uiml.org/</vt:lpstr>
      <vt:lpstr>Exemple UIML</vt:lpstr>
      <vt:lpstr>Quand les RIA sont inspirés</vt:lpstr>
      <vt:lpstr>Diapositive 33</vt:lpstr>
      <vt:lpstr>Diapositive 34</vt:lpstr>
      <vt:lpstr>Les solutions sur mobile</vt:lpstr>
      <vt:lpstr>Exigence des supports mobiles</vt:lpstr>
      <vt:lpstr>Open Plug Suite et Open Plus Studio</vt:lpstr>
      <vt:lpstr>Quand les chercheurs s’en mêlent…</vt:lpstr>
      <vt:lpstr>Equipes en présence</vt:lpstr>
      <vt:lpstr> Adaptation à la conception</vt:lpstr>
      <vt:lpstr>Un cadre de référence : CAMELEON</vt:lpstr>
      <vt:lpstr>Equipes et travaux en présence</vt:lpstr>
      <vt:lpstr>Diapositive 43</vt:lpstr>
      <vt:lpstr>Diapositive 44</vt:lpstr>
      <vt:lpstr> CONSENSUS (PROJET Européen terminé en 2004) www.consensus-online.org    </vt:lpstr>
      <vt:lpstr>Objective</vt:lpstr>
      <vt:lpstr>State of the Art: Adaptation - Transcoding</vt:lpstr>
      <vt:lpstr>State of the Art: Dilemma - Cost vs. Usability</vt:lpstr>
      <vt:lpstr>Renderer Independent Markup Language: RIML</vt:lpstr>
      <vt:lpstr>Renderer Independent Markup Language: RIML (contn’d)</vt:lpstr>
      <vt:lpstr>Adaptation Concept</vt:lpstr>
      <vt:lpstr>Problématique de construction d’IHM par composition</vt:lpstr>
      <vt:lpstr>Projet ASPECT</vt:lpstr>
      <vt:lpstr>Equipes et travaux en présence</vt:lpstr>
      <vt:lpstr>Problématique </vt:lpstr>
      <vt:lpstr>Diapositive 56</vt:lpstr>
      <vt:lpstr>Diapositive 57</vt:lpstr>
      <vt:lpstr>Proposition :  modèle de composants et abstraction</vt:lpstr>
      <vt:lpstr>De l’IHM abstraite vers l’IHM concrète</vt:lpstr>
      <vt:lpstr>Exemple de Liste de Clients</vt:lpstr>
      <vt:lpstr>De l’IHM abstraite vers l’IHM concrète</vt:lpstr>
      <vt:lpstr>SERVFACE SERVICE ANNOTATIONS FOR USER INTERFACE COMPOSITION  PROJET EUROPÉEN HTTP://141.76.40.158/SERVFACE/</vt:lpstr>
      <vt:lpstr>Equipes et travaux en présence</vt:lpstr>
      <vt:lpstr>Vue d’ensemble </vt:lpstr>
      <vt:lpstr>Annotations de services</vt:lpstr>
      <vt:lpstr>1ière approche: Composition Visuelle</vt:lpstr>
      <vt:lpstr>1ière approche: Composition Visuelle </vt:lpstr>
      <vt:lpstr>2ième approche: Dirigée par les tâches</vt:lpstr>
      <vt:lpstr>2ième  approche: Dirigée par les tâches  </vt:lpstr>
      <vt:lpstr>UsiXML</vt:lpstr>
      <vt:lpstr>UsiXML</vt:lpstr>
      <vt:lpstr>Equipes et travaux en présence</vt:lpstr>
      <vt:lpstr>Equipe IIHM</vt:lpstr>
      <vt:lpstr>Equipe UCL</vt:lpstr>
      <vt:lpstr>Equipe RAINBOW I3S</vt:lpstr>
      <vt:lpstr>Un modèle inspiré d’Arche pour les services </vt:lpstr>
      <vt:lpstr>Quid des assemblages</vt:lpstr>
      <vt:lpstr>Travaux de références pour le domaine utilisateur</vt:lpstr>
      <vt:lpstr>Nos spécificités</vt:lpstr>
      <vt:lpstr>Adapter l’interface à l’évolution du système (priorité 1)</vt:lpstr>
      <vt:lpstr>Adapter  l’interface aux besoins utilisateurs (priorité 2) </vt:lpstr>
      <vt:lpstr>Adaptation du système (priorité 3) </vt:lpstr>
      <vt:lpstr>Points communs aux adaptations visées</vt:lpstr>
      <vt:lpstr>Equipes et travaux en présence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Laboratoire PRiSM</dc:title>
  <dc:creator>Georges GARDARIN</dc:creator>
  <cp:lastModifiedBy>Franck</cp:lastModifiedBy>
  <cp:revision>1461</cp:revision>
  <cp:lastPrinted>2001-04-24T14:09:46Z</cp:lastPrinted>
  <dcterms:created xsi:type="dcterms:W3CDTF">1997-04-02T08:06:12Z</dcterms:created>
  <dcterms:modified xsi:type="dcterms:W3CDTF">2011-09-26T12:57:08Z</dcterms:modified>
</cp:coreProperties>
</file>