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1" r:id="rId2"/>
  </p:sldMasterIdLst>
  <p:notesMasterIdLst>
    <p:notesMasterId r:id="rId78"/>
  </p:notesMasterIdLst>
  <p:handoutMasterIdLst>
    <p:handoutMasterId r:id="rId79"/>
  </p:handoutMasterIdLst>
  <p:sldIdLst>
    <p:sldId id="258" r:id="rId3"/>
    <p:sldId id="260" r:id="rId4"/>
    <p:sldId id="319" r:id="rId5"/>
    <p:sldId id="320" r:id="rId6"/>
    <p:sldId id="321" r:id="rId7"/>
    <p:sldId id="322" r:id="rId8"/>
    <p:sldId id="343" r:id="rId9"/>
    <p:sldId id="323" r:id="rId10"/>
    <p:sldId id="259" r:id="rId11"/>
    <p:sldId id="325" r:id="rId12"/>
    <p:sldId id="326" r:id="rId13"/>
    <p:sldId id="327" r:id="rId14"/>
    <p:sldId id="328" r:id="rId15"/>
    <p:sldId id="324" r:id="rId16"/>
    <p:sldId id="266" r:id="rId17"/>
    <p:sldId id="329" r:id="rId18"/>
    <p:sldId id="33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31" r:id="rId27"/>
    <p:sldId id="332" r:id="rId28"/>
    <p:sldId id="333" r:id="rId29"/>
    <p:sldId id="344" r:id="rId30"/>
    <p:sldId id="345" r:id="rId31"/>
    <p:sldId id="346" r:id="rId32"/>
    <p:sldId id="348" r:id="rId33"/>
    <p:sldId id="292" r:id="rId34"/>
    <p:sldId id="293" r:id="rId35"/>
    <p:sldId id="291" r:id="rId36"/>
    <p:sldId id="349" r:id="rId37"/>
    <p:sldId id="362" r:id="rId38"/>
    <p:sldId id="363" r:id="rId39"/>
    <p:sldId id="361" r:id="rId40"/>
    <p:sldId id="358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0" r:id="rId49"/>
    <p:sldId id="368" r:id="rId50"/>
    <p:sldId id="367" r:id="rId51"/>
    <p:sldId id="347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336" r:id="rId60"/>
    <p:sldId id="337" r:id="rId61"/>
    <p:sldId id="299" r:id="rId62"/>
    <p:sldId id="338" r:id="rId63"/>
    <p:sldId id="380" r:id="rId64"/>
    <p:sldId id="371" r:id="rId65"/>
    <p:sldId id="372" r:id="rId66"/>
    <p:sldId id="373" r:id="rId67"/>
    <p:sldId id="374" r:id="rId68"/>
    <p:sldId id="379" r:id="rId69"/>
    <p:sldId id="375" r:id="rId70"/>
    <p:sldId id="376" r:id="rId71"/>
    <p:sldId id="377" r:id="rId72"/>
    <p:sldId id="378" r:id="rId73"/>
    <p:sldId id="340" r:id="rId74"/>
    <p:sldId id="341" r:id="rId75"/>
    <p:sldId id="315" r:id="rId76"/>
    <p:sldId id="342" r:id="rId7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20000"/>
      </a:spcBef>
      <a:spcAft>
        <a:spcPct val="0"/>
      </a:spcAft>
      <a:buChar char="•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menicier" initials="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713" autoAdjust="0"/>
  </p:normalViewPr>
  <p:slideViewPr>
    <p:cSldViewPr>
      <p:cViewPr varScale="1">
        <p:scale>
          <a:sx n="69" d="100"/>
          <a:sy n="69" d="100"/>
        </p:scale>
        <p:origin x="-3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8-11T18:58:27.880" idx="1">
    <p:pos x="5377" y="2215"/>
    <p:text>peut etre pas detailler tout ca. juste axer sur les benefices pour la conception.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8-11T18:58:27.880" idx="2">
    <p:pos x="5377" y="2215"/>
    <p:text>peut etre pas detailler tout ca. juste axer sur les benefices pour la conception. 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36A480-708F-6645-9FA6-D35A4E04BE8F}" type="datetime1">
              <a:rPr lang="fr-FR"/>
              <a:pPr>
                <a:defRPr/>
              </a:pPr>
              <a:t>05/01/2012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9FCFF4C-C1D4-984C-8D52-A2A5704249B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15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83A00FC-39B6-F741-BE78-CFAC46CBB6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778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153C572-D193-6B45-9EF9-24757240E3B9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6F681DD-9455-E049-92F1-C20158E16B2D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Chacun son language et ses outils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Accorder le language des intervenants</a:t>
            </a:r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B3A1400-57BE-1D4E-AC7C-D0DBD26AAFC3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GB">
                <a:ea typeface="ＭＳ Ｐゴシック" charset="0"/>
              </a:rPr>
              <a:t>Parce qu’on ne sait pas faire une IHM adaptée aux utilisateurs du premier coup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3AA6CE2-3C72-E14D-94B2-3E92CEC051CD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3 activités : datalyse maquettage realisation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Chaque activité est décomposée en 4 étapes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Plutôt que les détailler, je vais vous présenter des points caractéristiques de chaque activité</a:t>
            </a:r>
          </a:p>
        </p:txBody>
      </p:sp>
      <p:sp>
        <p:nvSpPr>
          <p:cNvPr id="552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C415E3E-4D04-494C-AC65-B3610299E072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Alban</a:t>
            </a:r>
          </a:p>
        </p:txBody>
      </p:sp>
      <p:sp>
        <p:nvSpPr>
          <p:cNvPr id="573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778A632-7272-B643-B8CE-3C6F0B34FA63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Collecter et analyse les données pour comprendre le problème</a:t>
            </a:r>
          </a:p>
        </p:txBody>
      </p:sp>
      <p:sp>
        <p:nvSpPr>
          <p:cNvPr id="593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61ACAB1-32EB-C34D-A2C0-F87415EA3221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Interviews (si peu nombreux), observation de l’utilisateur dans son activité, évaluation experte de système (grille de critères ergo), identification des points forts et des points faibles des systèmes, questionnaires,</a:t>
            </a:r>
          </a:p>
        </p:txBody>
      </p:sp>
      <p:sp>
        <p:nvSpPr>
          <p:cNvPr id="6144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25F15EC-0214-D74D-800D-C5FC0040BBC4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Expliquer quels apports pour la conception: identification de 2 rôles mélangés au sein de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interface: à travers les entretiens et les fonctionnalités offertes. </a:t>
            </a:r>
          </a:p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Or ces rôles sont antagonistes en qq sorte: un doit préparer et surveiller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espace aérien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autre doit protéger et agir sous fort stress et faire des actions critiques. </a:t>
            </a:r>
          </a:p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Dire que meme si réalisé par le meme opérateur les roles sont distincts dans le temps, pas le même niveau de zoom de carte.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Expliquer quels apports pour la conception: identification de 2 rôles mélangés au sein de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interface: à travers les entretiens et les fonctionalités offertes. </a:t>
            </a:r>
          </a:p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Or ces rôles sont antogoniste en qq sorte: un doit préparer et surveiller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espace aérien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autre doit proteger et agir sous fort stress et faire des actions critiques. </a:t>
            </a:r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449263">
              <a:lnSpc>
                <a:spcPct val="130000"/>
              </a:lnSpc>
              <a:spcBef>
                <a:spcPts val="688"/>
              </a:spcBef>
              <a:buSzPct val="250000"/>
              <a:buFont typeface="StarSymbol" charset="0"/>
              <a:buNone/>
            </a:pPr>
            <a:r>
              <a:rPr lang="en-GB">
                <a:ea typeface="ＭＳ Ｐゴシック" charset="0"/>
                <a:cs typeface="ＭＳ Ｐゴシック" charset="0"/>
              </a:rPr>
              <a:t>Youtube, delicious, publications scientifiques, Vidéos, démonstrateurs</a:t>
            </a:r>
          </a:p>
        </p:txBody>
      </p:sp>
      <p:sp>
        <p:nvSpPr>
          <p:cNvPr id="7270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68C5CDD-41BD-CB47-808B-9F4B08BD5D4A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25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Alban</a:t>
            </a:r>
          </a:p>
        </p:txBody>
      </p:sp>
      <p:sp>
        <p:nvSpPr>
          <p:cNvPr id="317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C92854D-1F4F-2D41-AD7F-CBDA37EF7E6E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ea typeface="ＭＳ Ｐゴシック" charset="0"/>
                <a:cs typeface="ＭＳ Ｐゴシック" charset="0"/>
              </a:rPr>
              <a:t>Timing : 37min</a:t>
            </a:r>
          </a:p>
        </p:txBody>
      </p:sp>
      <p:sp>
        <p:nvSpPr>
          <p:cNvPr id="757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7D02217-43B6-D94B-AF33-6B9E4B7CC351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27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2397EAD-8CE4-ED4F-BDA9-FEEFDC93D207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Pas que pour faire joli</a:t>
            </a:r>
          </a:p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Importance de la forme pour l</a:t>
            </a:r>
            <a:r>
              <a:rPr lang="ja-JP" altLang="fr-FR"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ea typeface="ＭＳ Ｐゴシック" charset="0"/>
                <a:cs typeface="ＭＳ Ｐゴシック" charset="0"/>
              </a:rPr>
              <a:t>utilisation</a:t>
            </a:r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F103CA9-2B1D-1F46-89D6-6AE9871CF757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801688"/>
            <a:ext cx="4259263" cy="3194050"/>
          </a:xfrm>
          <a:solidFill>
            <a:srgbClr val="FFFFFF"/>
          </a:solidFill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3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762000" eaLnBrk="1" hangingPunct="1"/>
            <a:r>
              <a:rPr lang="en-GB">
                <a:ea typeface="ＭＳ Ｐゴシック" charset="0"/>
                <a:cs typeface="ＭＳ Ｐゴシック" charset="0"/>
              </a:rPr>
              <a:t>Illustrer les options de conception : </a:t>
            </a:r>
          </a:p>
          <a:p>
            <a:pPr defTabSz="762000" eaLnBrk="1" hangingPunct="1"/>
            <a:r>
              <a:rPr lang="en-GB">
                <a:ea typeface="ＭＳ Ｐゴシック" charset="0"/>
                <a:cs typeface="ＭＳ Ｐゴシック" charset="0"/>
              </a:rPr>
              <a:t>	pour les faire évaluer par les utilisateurs</a:t>
            </a:r>
          </a:p>
          <a:p>
            <a:pPr defTabSz="762000" eaLnBrk="1" hangingPunct="1"/>
            <a:r>
              <a:rPr lang="en-GB">
                <a:ea typeface="ＭＳ Ｐゴシック" charset="0"/>
                <a:cs typeface="ＭＳ Ｐゴシック" charset="0"/>
              </a:rPr>
              <a:t>	pour les présenter aux autres membre de l’équipe</a:t>
            </a:r>
          </a:p>
          <a:p>
            <a:pPr defTabSz="762000" eaLnBrk="1" hangingPunct="1"/>
            <a:r>
              <a:rPr lang="en-GB">
                <a:ea typeface="ＭＳ Ｐゴシック" charset="0"/>
                <a:cs typeface="ＭＳ Ｐゴシック" charset="0"/>
              </a:rPr>
              <a:t>	pour les proposer au client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5CDD501-BF79-F14B-97D9-A03E5FF69878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35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5CDD501-BF79-F14B-97D9-A03E5FF69878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39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9BFC5F-5DF6-1643-A5FB-E71915F16D0F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48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Quel est la taille minimale zones interactives sur MS Surface ? Sur Ecran multitouch 12” ? Sur Ecran 46” ?</a:t>
            </a:r>
          </a:p>
        </p:txBody>
      </p:sp>
      <p:sp>
        <p:nvSpPr>
          <p:cNvPr id="1085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91FE614-F8A8-8D49-A7B1-68AAB6B98351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9BFC5F-5DF6-1643-A5FB-E71915F16D0F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Surface Computing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Surface Interactives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NUI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Multi-touch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Tangible</a:t>
            </a:r>
          </a:p>
        </p:txBody>
      </p:sp>
      <p:sp>
        <p:nvSpPr>
          <p:cNvPr id="337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A3AACB1-BE10-E84F-9675-42F654BE43E8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Avec des utilisateurs, avec des experts, avec le client uniquement</a:t>
            </a:r>
          </a:p>
        </p:txBody>
      </p:sp>
      <p:sp>
        <p:nvSpPr>
          <p:cNvPr id="9625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40B899C-B1A4-9B4C-9B5A-D0F8418D6626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54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ea typeface="ＭＳ Ｐゴシック" charset="0"/>
                <a:cs typeface="ＭＳ Ｐゴシック" charset="0"/>
              </a:rPr>
              <a:t>Timing : 42min</a:t>
            </a:r>
          </a:p>
        </p:txBody>
      </p:sp>
      <p:sp>
        <p:nvSpPr>
          <p:cNvPr id="10240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7C219F-8C0A-744F-ACE6-664029DB6625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59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801688"/>
            <a:ext cx="4259263" cy="3194050"/>
          </a:xfrm>
          <a:solidFill>
            <a:srgbClr val="FFFFFF"/>
          </a:solidFill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321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762000"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Développement formless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Mise en place modèle MVVM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Archiecture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Connexions au données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Implémentation de la logique d’interaction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Design détaillé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Recherche de itératve de forme interactive &amp; graphique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Chacun avec son outil</a:t>
            </a:r>
          </a:p>
          <a:p>
            <a:pPr lvl="1"/>
            <a:r>
              <a:rPr lang="en-GB">
                <a:ea typeface="ＭＳ Ｐゴシック" charset="0"/>
              </a:rPr>
              <a:t>Visual</a:t>
            </a:r>
          </a:p>
          <a:p>
            <a:pPr lvl="1"/>
            <a:r>
              <a:rPr lang="en-GB">
                <a:ea typeface="ＭＳ Ｐゴシック" charset="0"/>
              </a:rPr>
              <a:t>Blend</a:t>
            </a:r>
          </a:p>
          <a:p>
            <a:pPr lvl="1"/>
            <a:r>
              <a:rPr lang="en-GB">
                <a:ea typeface="ＭＳ Ｐゴシック" charset="0"/>
              </a:rPr>
              <a:t>Design + sketchflow</a:t>
            </a:r>
          </a:p>
          <a:p>
            <a:pPr lvl="1"/>
            <a:r>
              <a:rPr lang="en-GB">
                <a:ea typeface="ＭＳ Ｐゴシック" charset="0"/>
              </a:rPr>
              <a:t>Illustrator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Aiconverter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E541B59-4148-B745-B6EF-C70166B55AB6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61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9BFC5F-5DF6-1643-A5FB-E71915F16D0F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62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EDB3A1-CC18-C84A-9DE4-820030B691F8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64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Alban</a:t>
            </a:r>
          </a:p>
        </p:txBody>
      </p:sp>
      <p:sp>
        <p:nvSpPr>
          <p:cNvPr id="1320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1B3DA2B-6AE8-5B47-AB5E-76770C8170FD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74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ea typeface="ＭＳ Ｐゴシック" charset="0"/>
                <a:cs typeface="ＭＳ Ｐゴシック" charset="0"/>
              </a:rPr>
              <a:t>Timing : 55min</a:t>
            </a:r>
          </a:p>
        </p:txBody>
      </p:sp>
      <p:sp>
        <p:nvSpPr>
          <p:cNvPr id="1341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972BF5-D8FC-074D-AB0E-1CE3E1909846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75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GUI adapté à un usage sur petit écran + mono utilisateur</a:t>
            </a:r>
          </a:p>
        </p:txBody>
      </p:sp>
      <p:sp>
        <p:nvSpPr>
          <p:cNvPr id="3584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26D24F-7ABF-1A43-B8FC-ACC82981C5F0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Tactile, Multi-touch, NUI, Surface Computing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Un domaine de recherche pas si récent 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Tabletop 2005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Digitable </a:t>
            </a:r>
          </a:p>
          <a:p>
            <a:endParaRPr lang="en-GB">
              <a:ea typeface="ＭＳ Ｐゴシック" charset="0"/>
              <a:cs typeface="ＭＳ Ｐゴシック" charset="0"/>
            </a:endParaRPr>
          </a:p>
          <a:p>
            <a:r>
              <a:rPr lang="en-GB">
                <a:ea typeface="ＭＳ Ｐゴシック" charset="0"/>
                <a:cs typeface="ＭＳ Ｐゴシック" charset="0"/>
              </a:rPr>
              <a:t>Commercialement popularisé par</a:t>
            </a:r>
          </a:p>
          <a:p>
            <a:pPr lvl="1"/>
            <a:r>
              <a:rPr lang="en-GB">
                <a:ea typeface="ＭＳ Ｐゴシック" charset="0"/>
              </a:rPr>
              <a:t>Iphone</a:t>
            </a:r>
          </a:p>
          <a:p>
            <a:pPr lvl="1"/>
            <a:r>
              <a:rPr lang="en-GB">
                <a:ea typeface="ＭＳ Ｐゴシック" charset="0"/>
              </a:rPr>
              <a:t>Microsoft Surface</a:t>
            </a:r>
          </a:p>
          <a:p>
            <a:pPr lvl="1"/>
            <a:r>
              <a:rPr lang="en-GB">
                <a:ea typeface="ＭＳ Ｐゴシック" charset="0"/>
              </a:rPr>
              <a:t>Win7</a:t>
            </a:r>
          </a:p>
        </p:txBody>
      </p:sp>
      <p:sp>
        <p:nvSpPr>
          <p:cNvPr id="3789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F561756-1683-804F-99EC-8E1959D8B7E8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1BACE7D-6BEB-7248-B862-90C8F9DACD91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b="1"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8A7DD8-FC6F-864C-BAD2-1BEC6502EDEB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ea typeface="ＭＳ Ｐゴシック" charset="0"/>
                <a:cs typeface="ＭＳ Ｐゴシック" charset="0"/>
              </a:rPr>
              <a:t>Rôle et plusieurs personnes peuvent avoir le même rôle</a:t>
            </a: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D0E517C-329E-0B4B-BE41-6C700D07333E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ea typeface="ＭＳ Ｐゴシック" charset="0"/>
                <a:cs typeface="ＭＳ Ｐゴシック" charset="0"/>
              </a:rPr>
              <a:t>Alban</a:t>
            </a:r>
          </a:p>
        </p:txBody>
      </p:sp>
      <p:sp>
        <p:nvSpPr>
          <p:cNvPr id="4608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9FE5F3-5C64-CD43-BD1E-71FF45639FCD}" type="slidenum">
              <a:rPr lang="fr-FR" sz="120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fr-FR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ntuiLab_Logo_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5697538"/>
            <a:ext cx="249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32475"/>
            <a:ext cx="4724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-3060700" y="3573463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-7237413" y="715963"/>
            <a:ext cx="1270000" cy="1270000"/>
          </a:xfrm>
          <a:prstGeom prst="rect">
            <a:avLst/>
          </a:prstGeom>
          <a:solidFill>
            <a:srgbClr val="E14E1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-5840413" y="715963"/>
            <a:ext cx="1270000" cy="1270000"/>
          </a:xfrm>
          <a:prstGeom prst="rect">
            <a:avLst/>
          </a:prstGeom>
          <a:solidFill>
            <a:srgbClr val="E4721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-4443413" y="715963"/>
            <a:ext cx="1270000" cy="1270000"/>
          </a:xfrm>
          <a:prstGeom prst="rect">
            <a:avLst/>
          </a:prstGeom>
          <a:solidFill>
            <a:srgbClr val="EA9F0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-3060700" y="738188"/>
            <a:ext cx="1270000" cy="1270000"/>
          </a:xfrm>
          <a:prstGeom prst="rect">
            <a:avLst/>
          </a:prstGeom>
          <a:solidFill>
            <a:srgbClr val="FDBA0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-7237413" y="2133600"/>
            <a:ext cx="1270000" cy="1270000"/>
          </a:xfrm>
          <a:prstGeom prst="rect">
            <a:avLst/>
          </a:prstGeom>
          <a:solidFill>
            <a:srgbClr val="FEE40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-5840413" y="2155825"/>
            <a:ext cx="1270000" cy="1270000"/>
          </a:xfrm>
          <a:prstGeom prst="rect">
            <a:avLst/>
          </a:prstGeom>
          <a:solidFill>
            <a:srgbClr val="78941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-4443413" y="2155825"/>
            <a:ext cx="1270000" cy="1270000"/>
          </a:xfrm>
          <a:prstGeom prst="rect">
            <a:avLst/>
          </a:prstGeom>
          <a:solidFill>
            <a:srgbClr val="89B9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-3060700" y="2133600"/>
            <a:ext cx="1270000" cy="1270000"/>
          </a:xfrm>
          <a:prstGeom prst="rect">
            <a:avLst/>
          </a:prstGeom>
          <a:solidFill>
            <a:srgbClr val="A2C1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Rectangle 16"/>
          <p:cNvSpPr>
            <a:spLocks/>
          </p:cNvSpPr>
          <p:nvPr/>
        </p:nvSpPr>
        <p:spPr bwMode="auto">
          <a:xfrm>
            <a:off x="-7237413" y="3595688"/>
            <a:ext cx="1270000" cy="1270000"/>
          </a:xfrm>
          <a:prstGeom prst="rect">
            <a:avLst/>
          </a:prstGeom>
          <a:solidFill>
            <a:srgbClr val="B9D5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-5840413" y="3595688"/>
            <a:ext cx="1270000" cy="1270000"/>
          </a:xfrm>
          <a:prstGeom prst="rect">
            <a:avLst/>
          </a:prstGeom>
          <a:solidFill>
            <a:srgbClr val="C7DEF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-4443413" y="3595688"/>
            <a:ext cx="1270000" cy="1270000"/>
          </a:xfrm>
          <a:prstGeom prst="rect">
            <a:avLst/>
          </a:prstGeom>
          <a:solidFill>
            <a:srgbClr val="9AA9D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792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>
                <a:latin typeface="BlairMdITC TT-Medium" charset="0"/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3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D52A-E474-9D4D-B7C4-93419B448D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63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9198-CCB1-9048-A70B-F83AAC28A3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63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tuiLab_Logo_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5697538"/>
            <a:ext cx="249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32475"/>
            <a:ext cx="4724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-3060700" y="3573463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-7237413" y="715963"/>
            <a:ext cx="1270000" cy="1270000"/>
          </a:xfrm>
          <a:prstGeom prst="rect">
            <a:avLst/>
          </a:prstGeom>
          <a:solidFill>
            <a:srgbClr val="E14E1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" name="Rectangle 8"/>
          <p:cNvSpPr>
            <a:spLocks/>
          </p:cNvSpPr>
          <p:nvPr/>
        </p:nvSpPr>
        <p:spPr bwMode="auto">
          <a:xfrm>
            <a:off x="-5840413" y="715963"/>
            <a:ext cx="1270000" cy="1270000"/>
          </a:xfrm>
          <a:prstGeom prst="rect">
            <a:avLst/>
          </a:prstGeom>
          <a:solidFill>
            <a:srgbClr val="E4721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-4443413" y="715963"/>
            <a:ext cx="1270000" cy="1270000"/>
          </a:xfrm>
          <a:prstGeom prst="rect">
            <a:avLst/>
          </a:prstGeom>
          <a:solidFill>
            <a:srgbClr val="EA9F0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" name="Rectangle 10"/>
          <p:cNvSpPr>
            <a:spLocks/>
          </p:cNvSpPr>
          <p:nvPr/>
        </p:nvSpPr>
        <p:spPr bwMode="auto">
          <a:xfrm>
            <a:off x="-3060700" y="738188"/>
            <a:ext cx="1270000" cy="1270000"/>
          </a:xfrm>
          <a:prstGeom prst="rect">
            <a:avLst/>
          </a:prstGeom>
          <a:solidFill>
            <a:srgbClr val="FDBA0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Rectangle 11"/>
          <p:cNvSpPr>
            <a:spLocks/>
          </p:cNvSpPr>
          <p:nvPr/>
        </p:nvSpPr>
        <p:spPr bwMode="auto">
          <a:xfrm>
            <a:off x="-7237413" y="2133600"/>
            <a:ext cx="1270000" cy="1270000"/>
          </a:xfrm>
          <a:prstGeom prst="rect">
            <a:avLst/>
          </a:prstGeom>
          <a:solidFill>
            <a:srgbClr val="FEE40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-5840413" y="2155825"/>
            <a:ext cx="1270000" cy="1270000"/>
          </a:xfrm>
          <a:prstGeom prst="rect">
            <a:avLst/>
          </a:prstGeom>
          <a:solidFill>
            <a:srgbClr val="78941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-4443413" y="2155825"/>
            <a:ext cx="1270000" cy="1270000"/>
          </a:xfrm>
          <a:prstGeom prst="rect">
            <a:avLst/>
          </a:prstGeom>
          <a:solidFill>
            <a:srgbClr val="89B9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-3060700" y="2133600"/>
            <a:ext cx="1270000" cy="1270000"/>
          </a:xfrm>
          <a:prstGeom prst="rect">
            <a:avLst/>
          </a:prstGeom>
          <a:solidFill>
            <a:srgbClr val="A2C1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Rectangle 15"/>
          <p:cNvSpPr>
            <a:spLocks/>
          </p:cNvSpPr>
          <p:nvPr/>
        </p:nvSpPr>
        <p:spPr bwMode="auto">
          <a:xfrm>
            <a:off x="-7237413" y="3595688"/>
            <a:ext cx="1270000" cy="1270000"/>
          </a:xfrm>
          <a:prstGeom prst="rect">
            <a:avLst/>
          </a:prstGeom>
          <a:solidFill>
            <a:srgbClr val="B9D51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" name="Rectangle 16"/>
          <p:cNvSpPr>
            <a:spLocks/>
          </p:cNvSpPr>
          <p:nvPr/>
        </p:nvSpPr>
        <p:spPr bwMode="auto">
          <a:xfrm>
            <a:off x="-5840413" y="3595688"/>
            <a:ext cx="1270000" cy="1270000"/>
          </a:xfrm>
          <a:prstGeom prst="rect">
            <a:avLst/>
          </a:prstGeom>
          <a:solidFill>
            <a:srgbClr val="C7DEF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7" name="Rectangle 17"/>
          <p:cNvSpPr>
            <a:spLocks/>
          </p:cNvSpPr>
          <p:nvPr/>
        </p:nvSpPr>
        <p:spPr bwMode="auto">
          <a:xfrm>
            <a:off x="-4443413" y="3595688"/>
            <a:ext cx="1270000" cy="1270000"/>
          </a:xfrm>
          <a:prstGeom prst="rect">
            <a:avLst/>
          </a:prstGeom>
          <a:solidFill>
            <a:srgbClr val="9AA9D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7921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EFEFEF"/>
                </a:solidFill>
                <a:latin typeface="BlairMdITC TT-Medium" charset="0"/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07032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DE742-2698-124C-B59C-AD6548C0AF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05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B2521-8A65-964C-AFC2-3ADBB45A1D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65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25550"/>
            <a:ext cx="4038600" cy="4900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25550"/>
            <a:ext cx="4038600" cy="4900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C96A0-7730-5C42-B04A-6C88ADD946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012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0BD-C7B2-C54D-B8F8-D2BB730444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727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659C0-C586-1648-BFE5-B20653A6E9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063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EEEF0-4137-5144-8AEC-757A44FF23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07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BFD33-4CB5-AA47-B942-5EDC9B9C64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09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5797E-0D51-744E-8D16-021041D09A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9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6AB1-1968-EE46-AC1E-491A3027FF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800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6F3A5-3E91-8E40-BD60-2E817D4F96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597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CC638-77FA-0E44-9B38-D239143D39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091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926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25550"/>
            <a:ext cx="4038600" cy="4900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25550"/>
            <a:ext cx="4038600" cy="4900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E6DD-BBAF-554B-AA0D-9FEE3E0457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63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84139-54C6-8144-B130-2B42C3509F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79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25550"/>
            <a:ext cx="4038600" cy="4900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25550"/>
            <a:ext cx="4038600" cy="4900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03A7F-0367-EF45-BD05-B4817BFCC2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11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43260-258D-0C42-942F-656BBF0D9E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64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4EA6C-3194-C943-BB8C-C898C2C7CA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9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73D4-C0FB-F648-A306-41514F8FA5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0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CD27F-B0B9-FD43-BCE7-CF255542BC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37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956A-91CE-4349-98D9-4A5F3EA526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21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lairMdITC TT-Medium" charset="0"/>
              </a:rPr>
              <a:t>TEXT TITLE</a:t>
            </a:r>
            <a:endParaRPr lang="fr-FR">
              <a:sym typeface="BlairMdITC TT-Medium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5550"/>
            <a:ext cx="82296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EFEFE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EFEFE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smtClean="0">
                <a:solidFill>
                  <a:srgbClr val="EFEFEF"/>
                </a:solidFill>
              </a:defRPr>
            </a:lvl1pPr>
          </a:lstStyle>
          <a:p>
            <a:pPr>
              <a:defRPr/>
            </a:pPr>
            <a:fld id="{27B97CC4-A670-7E43-894F-CAFE243F76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7" descr="IntuiLab_Logo_B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6165850"/>
            <a:ext cx="249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+mj-lt"/>
          <a:ea typeface="ＭＳ Ｐゴシック" charset="-128"/>
          <a:cs typeface="ＭＳ Ｐゴシック" charset="-128"/>
          <a:sym typeface="BlairMdITC TT-Medium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EFEFE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EFEFE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FEFE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FEFE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FEFE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FEFEF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FEFEF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FEFEF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FEFEF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ntuiLab Template Backgro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5" b="84372"/>
          <a:stretch>
            <a:fillRect/>
          </a:stretch>
        </p:blipFill>
        <p:spPr bwMode="auto">
          <a:xfrm>
            <a:off x="0" y="-26988"/>
            <a:ext cx="914400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lairMdITC TT-Medium" charset="0"/>
              </a:rPr>
              <a:t>TEXT TITLE</a:t>
            </a:r>
            <a:endParaRPr lang="fr-FR">
              <a:sym typeface="BlairMdITC TT-Medium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5550"/>
            <a:ext cx="82296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EFEFE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126EF1F-FF3C-BC40-A182-FEFFBE60F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3319" name="Picture 7" descr="IntuiLab_Logo_W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3963"/>
            <a:ext cx="237648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+mj-lt"/>
          <a:ea typeface="ＭＳ Ｐゴシック" charset="-128"/>
          <a:cs typeface="ＭＳ Ｐゴシック" charset="-128"/>
          <a:sym typeface="BlairMdITC TT-Medium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ea typeface="ＭＳ Ｐゴシック" charset="-128"/>
          <a:cs typeface="ＭＳ Ｐゴシック" charset="-128"/>
          <a:sym typeface="BlairMdITC TT-Medium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FEFEF"/>
          </a:solidFill>
          <a:latin typeface="BlairMdITC TT-Medium" charset="0"/>
          <a:sym typeface="BlairMdITC TT-Medium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unier@intuilab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7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74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50.png"/><Relationship Id="rId10" Type="http://schemas.openxmlformats.org/officeDocument/2006/relationships/image" Target="../media/image39.png"/><Relationship Id="rId4" Type="http://schemas.openxmlformats.org/officeDocument/2006/relationships/image" Target="../media/image75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74.jpe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7.jpe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84.png"/><Relationship Id="rId21" Type="http://schemas.openxmlformats.org/officeDocument/2006/relationships/image" Target="../media/image95.png"/><Relationship Id="rId7" Type="http://schemas.openxmlformats.org/officeDocument/2006/relationships/image" Target="../media/image37.pn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5" Type="http://schemas.openxmlformats.org/officeDocument/2006/relationships/image" Target="../media/image99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24" Type="http://schemas.openxmlformats.org/officeDocument/2006/relationships/image" Target="../media/image98.jpeg"/><Relationship Id="rId5" Type="http://schemas.openxmlformats.org/officeDocument/2006/relationships/image" Target="../media/image50.png"/><Relationship Id="rId15" Type="http://schemas.openxmlformats.org/officeDocument/2006/relationships/image" Target="../media/image89.png"/><Relationship Id="rId23" Type="http://schemas.openxmlformats.org/officeDocument/2006/relationships/image" Target="../media/image97.jpeg"/><Relationship Id="rId10" Type="http://schemas.openxmlformats.org/officeDocument/2006/relationships/image" Target="../media/image40.png"/><Relationship Id="rId19" Type="http://schemas.openxmlformats.org/officeDocument/2006/relationships/image" Target="../media/image93.jpeg"/><Relationship Id="rId4" Type="http://schemas.openxmlformats.org/officeDocument/2006/relationships/image" Target="../media/image85.png"/><Relationship Id="rId9" Type="http://schemas.openxmlformats.org/officeDocument/2006/relationships/image" Target="../media/image39.png"/><Relationship Id="rId14" Type="http://schemas.openxmlformats.org/officeDocument/2006/relationships/image" Target="../media/image88.jpeg"/><Relationship Id="rId22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tuilab.com/images/uploads/s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0597"/>
            <a:ext cx="1382713" cy="1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3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2751138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BlairMdITC TT-Medium" charset="0"/>
                <a:ea typeface="ＭＳ Ｐゴシック" charset="0"/>
                <a:cs typeface="ＭＳ Ｐゴシック" charset="0"/>
              </a:rPr>
              <a:t>Polytech’Sophia</a:t>
            </a:r>
            <a:r>
              <a:rPr lang="en-US" smtClean="0">
                <a:latin typeface="BlairMdITC TT-Medium" charset="0"/>
                <a:ea typeface="ＭＳ Ｐゴシック" charset="0"/>
                <a:cs typeface="ＭＳ Ｐゴシック" charset="0"/>
              </a:rPr>
              <a:t> - </a:t>
            </a:r>
            <a: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  <a:t>IntuiLab</a:t>
            </a:r>
            <a:b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  <a:t>Conception </a:t>
            </a:r>
            <a:r>
              <a:rPr lang="en-US" dirty="0" err="1">
                <a:latin typeface="BlairMdITC TT-Medium" charset="0"/>
                <a:ea typeface="ＭＳ Ｐゴシック" charset="0"/>
                <a:cs typeface="ＭＳ Ｐゴシック" charset="0"/>
              </a:rPr>
              <a:t>d’IHM</a:t>
            </a:r>
            <a: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  <a:t> en milieu </a:t>
            </a:r>
            <a:r>
              <a:rPr lang="en-US" dirty="0" err="1">
                <a:latin typeface="BlairMdITC TT-Medium" charset="0"/>
                <a:ea typeface="ＭＳ Ｐゴシック" charset="0"/>
                <a:cs typeface="ＭＳ Ｐゴシック" charset="0"/>
              </a:rPr>
              <a:t>industriel</a:t>
            </a:r>
            <a:r>
              <a:rPr lang="en-US" dirty="0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8674" name="Subtitle 2"/>
          <p:cNvSpPr>
            <a:spLocks noGrp="1"/>
          </p:cNvSpPr>
          <p:nvPr>
            <p:ph type="subTitle" idx="1"/>
          </p:nvPr>
        </p:nvSpPr>
        <p:spPr>
          <a:xfrm>
            <a:off x="304800" y="3429000"/>
            <a:ext cx="8534400" cy="2133600"/>
          </a:xfrm>
        </p:spPr>
        <p:txBody>
          <a:bodyPr anchor="ctr"/>
          <a:lstStyle/>
          <a:p>
            <a:pPr eaLnBrk="1" hangingPunct="1">
              <a:buFont typeface="Times" charset="0"/>
              <a:buNone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Sébastien Meunier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06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Janvier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2012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209800" y="4183063"/>
            <a:ext cx="4572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Times" charset="0"/>
              <a:buNone/>
            </a:pPr>
            <a:r>
              <a:rPr lang="en-US" sz="2200" dirty="0" smtClean="0">
                <a:hlinkClick r:id="rId4"/>
              </a:rPr>
              <a:t>meunier@intuilab.com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INTUISIGN</a:t>
            </a:r>
          </a:p>
        </p:txBody>
      </p:sp>
      <p:sp>
        <p:nvSpPr>
          <p:cNvPr id="4710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Comment ?</a:t>
            </a:r>
          </a:p>
        </p:txBody>
      </p:sp>
      <p:sp>
        <p:nvSpPr>
          <p:cNvPr id="4710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8845EDA-648A-DF4C-ACDF-C5D88A8D1352}" type="slidenum">
              <a:rPr lang="fr-FR" sz="1400">
                <a:solidFill>
                  <a:srgbClr val="EFEFEF"/>
                </a:solidFill>
              </a:rPr>
              <a:pPr eaLnBrk="1" hangingPunct="1"/>
              <a:t>10</a:t>
            </a:fld>
            <a:endParaRPr lang="fr-FR" sz="14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Bulle ronde 85"/>
          <p:cNvSpPr/>
          <p:nvPr/>
        </p:nvSpPr>
        <p:spPr bwMode="auto">
          <a:xfrm>
            <a:off x="6113060" y="2057400"/>
            <a:ext cx="973540" cy="652272"/>
          </a:xfrm>
          <a:prstGeom prst="wedgeEllipseCallout">
            <a:avLst/>
          </a:prstGeom>
          <a:solidFill>
            <a:srgbClr val="A7D1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  <p:txBody>
          <a:bodyPr lIns="36000" tIns="36000" rIns="36000" bIns="36000" anchor="ctr"/>
          <a:lstStyle/>
          <a:p>
            <a:pPr algn="ctr">
              <a:buFont typeface="Wingdings 2" charset="2"/>
              <a:buChar char="T"/>
              <a:defRPr/>
            </a:pPr>
            <a:r>
              <a:rPr lang="en-GB" sz="1600" b="1" dirty="0">
                <a:solidFill>
                  <a:srgbClr val="404040"/>
                </a:solidFill>
                <a:latin typeface="Wingdings 2" charset="2"/>
                <a:ea typeface="ＭＳ Ｐゴシック" charset="-128"/>
                <a:cs typeface="Wingdings 2" charset="2"/>
              </a:rPr>
              <a:t>R</a:t>
            </a:r>
            <a:r>
              <a:rPr lang="en-GB" sz="1600" b="1" dirty="0">
                <a:solidFill>
                  <a:srgbClr val="404040"/>
                </a:solidFill>
                <a:latin typeface="Wingdings" charset="2"/>
                <a:ea typeface="ＭＳ Ｐゴシック" charset="-128"/>
                <a:cs typeface="Wingdings" charset="2"/>
              </a:rPr>
              <a:t>C</a:t>
            </a:r>
            <a:endParaRPr lang="en-GB" sz="1600" b="1" dirty="0">
              <a:solidFill>
                <a:srgbClr val="404040"/>
              </a:solidFill>
              <a:latin typeface="Wingdings 2" charset="2"/>
              <a:ea typeface="ＭＳ Ｐゴシック" charset="-128"/>
              <a:cs typeface="Wingdings 2" charset="2"/>
            </a:endParaRPr>
          </a:p>
        </p:txBody>
      </p:sp>
      <p:sp>
        <p:nvSpPr>
          <p:cNvPr id="148" name="Bulle ronde 147"/>
          <p:cNvSpPr/>
          <p:nvPr/>
        </p:nvSpPr>
        <p:spPr bwMode="auto">
          <a:xfrm>
            <a:off x="6113060" y="2805684"/>
            <a:ext cx="973540" cy="652272"/>
          </a:xfrm>
          <a:prstGeom prst="wedgeEllipseCallout">
            <a:avLst/>
          </a:prstGeom>
          <a:solidFill>
            <a:srgbClr val="FF510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  <p:txBody>
          <a:bodyPr lIns="36000" tIns="36000" rIns="36000" bIns="36000" anchor="ctr"/>
          <a:lstStyle/>
          <a:p>
            <a:pPr algn="ctr">
              <a:buFontTx/>
              <a:buNone/>
              <a:defRPr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ingdings 2" charset="2"/>
                <a:ea typeface="ＭＳ Ｐゴシック" charset="-128"/>
                <a:cs typeface="Wingdings 2" charset="2"/>
              </a:rPr>
              <a:t>N$;</a:t>
            </a:r>
          </a:p>
        </p:txBody>
      </p:sp>
      <p:sp>
        <p:nvSpPr>
          <p:cNvPr id="78" name="Bulle ronde 77"/>
          <p:cNvSpPr/>
          <p:nvPr/>
        </p:nvSpPr>
        <p:spPr bwMode="auto">
          <a:xfrm>
            <a:off x="6113060" y="3553968"/>
            <a:ext cx="973540" cy="652272"/>
          </a:xfrm>
          <a:prstGeom prst="wedgeEllipseCallout">
            <a:avLst/>
          </a:prstGeom>
          <a:solidFill>
            <a:srgbClr val="F3001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  <p:txBody>
          <a:bodyPr lIns="36000" tIns="36000" rIns="36000" bIns="36000" anchor="ctr"/>
          <a:lstStyle/>
          <a:p>
            <a:pPr algn="ctr">
              <a:buFontTx/>
              <a:buNone/>
              <a:defRPr/>
            </a:pPr>
            <a:r>
              <a:rPr lang="en-GB" sz="1600" b="1" dirty="0">
                <a:solidFill>
                  <a:srgbClr val="404040"/>
                </a:solidFill>
                <a:latin typeface="Wingdings" charset="2"/>
                <a:ea typeface="ＭＳ Ｐゴシック" charset="-128"/>
                <a:cs typeface="Wingdings" charset="2"/>
              </a:rPr>
              <a:t>:47</a:t>
            </a:r>
            <a:endParaRPr lang="en-GB" sz="1600" b="1" dirty="0">
              <a:solidFill>
                <a:srgbClr val="404040"/>
              </a:solidFill>
              <a:latin typeface="Zapf Dingbats" charset="2"/>
              <a:ea typeface="ＭＳ Ｐゴシック" charset="-128"/>
              <a:cs typeface="Zapf Dingbats" charset="2"/>
            </a:endParaRPr>
          </a:p>
        </p:txBody>
      </p:sp>
      <p:sp>
        <p:nvSpPr>
          <p:cNvPr id="154" name="Bulle ronde 153"/>
          <p:cNvSpPr/>
          <p:nvPr/>
        </p:nvSpPr>
        <p:spPr bwMode="auto">
          <a:xfrm>
            <a:off x="6096000" y="4329684"/>
            <a:ext cx="973540" cy="652272"/>
          </a:xfrm>
          <a:prstGeom prst="wedgeEllipseCallout">
            <a:avLst/>
          </a:prstGeom>
          <a:solidFill>
            <a:srgbClr val="FCEE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  <p:txBody>
          <a:bodyPr lIns="36000" tIns="36000" rIns="36000" bIns="36000" anchor="ctr"/>
          <a:lstStyle/>
          <a:p>
            <a:pPr algn="ctr">
              <a:buFontTx/>
              <a:buNone/>
              <a:defRPr/>
            </a:pPr>
            <a:r>
              <a:rPr lang="en-GB" sz="1400" b="1" dirty="0">
                <a:solidFill>
                  <a:srgbClr val="404040"/>
                </a:solidFill>
                <a:latin typeface="Wingdings 2" charset="2"/>
                <a:ea typeface="ＭＳ Ｐゴシック" charset="-128"/>
                <a:cs typeface="Wingdings 2" charset="2"/>
              </a:rPr>
              <a:t>$5d</a:t>
            </a:r>
          </a:p>
        </p:txBody>
      </p:sp>
      <p:sp>
        <p:nvSpPr>
          <p:cNvPr id="161" name="Bulle ronde 160"/>
          <p:cNvSpPr/>
          <p:nvPr/>
        </p:nvSpPr>
        <p:spPr bwMode="auto">
          <a:xfrm>
            <a:off x="6102350" y="5091684"/>
            <a:ext cx="973540" cy="652272"/>
          </a:xfrm>
          <a:prstGeom prst="wedgeEllipseCallout">
            <a:avLst/>
          </a:prstGeom>
          <a:solidFill>
            <a:srgbClr val="A4B9D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  <p:txBody>
          <a:bodyPr lIns="36000" tIns="36000" rIns="36000" bIns="36000" anchor="ctr"/>
          <a:lstStyle/>
          <a:p>
            <a:pPr algn="ctr">
              <a:buFontTx/>
              <a:buNone/>
              <a:defRPr/>
            </a:pPr>
            <a:r>
              <a:rPr lang="en-GB" sz="1400" b="1" dirty="0">
                <a:solidFill>
                  <a:srgbClr val="404040"/>
                </a:solidFill>
                <a:latin typeface="Wingdings 2" charset="2"/>
                <a:ea typeface="ＭＳ Ｐゴシック" charset="-128"/>
                <a:cs typeface="Wingdings 2" charset="2"/>
              </a:rPr>
              <a:t>1</a:t>
            </a:r>
            <a:r>
              <a:rPr lang="en-GB" sz="1400" b="1" dirty="0">
                <a:solidFill>
                  <a:srgbClr val="404040"/>
                </a:solidFill>
                <a:latin typeface="Wingdings" charset="2"/>
                <a:ea typeface="ＭＳ Ｐゴシック" charset="-128"/>
                <a:cs typeface="Wingdings" charset="2"/>
              </a:rPr>
              <a:t>z$</a:t>
            </a:r>
            <a:endParaRPr lang="en-GB" sz="1400" b="1" dirty="0">
              <a:solidFill>
                <a:srgbClr val="404040"/>
              </a:solidFill>
              <a:latin typeface="Wingdings 2" charset="2"/>
              <a:ea typeface="ＭＳ Ｐゴシック" charset="-128"/>
              <a:cs typeface="Wingdings 2" charset="2"/>
            </a:endParaRPr>
          </a:p>
        </p:txBody>
      </p:sp>
      <p:grpSp>
        <p:nvGrpSpPr>
          <p:cNvPr id="2" name="Grouper 52"/>
          <p:cNvGrpSpPr/>
          <p:nvPr/>
        </p:nvGrpSpPr>
        <p:grpSpPr>
          <a:xfrm>
            <a:off x="2057400" y="2235200"/>
            <a:ext cx="3128431" cy="2891378"/>
            <a:chOff x="2662769" y="2286000"/>
            <a:chExt cx="3128431" cy="2891378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3814235" y="4008969"/>
              <a:ext cx="838200" cy="114300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4614335" y="3149609"/>
              <a:ext cx="876300" cy="1308100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>
              <a:off x="4622804" y="2510372"/>
              <a:ext cx="1155700" cy="92710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2980272" y="3323169"/>
              <a:ext cx="1092200" cy="1168400"/>
            </a:xfrm>
            <a:prstGeom prst="rect">
              <a:avLst/>
            </a:prstGeom>
            <a:noFill/>
            <a:ln>
              <a:noFill/>
            </a:ln>
            <a:sp3d/>
          </p:spPr>
        </p:pic>
        <p:grpSp>
          <p:nvGrpSpPr>
            <p:cNvPr id="3" name="Grouper 41"/>
            <p:cNvGrpSpPr/>
            <p:nvPr/>
          </p:nvGrpSpPr>
          <p:grpSpPr>
            <a:xfrm>
              <a:off x="3479803" y="2294472"/>
              <a:ext cx="1422400" cy="1143000"/>
              <a:chOff x="1346200" y="2832100"/>
              <a:chExt cx="1422400" cy="1143000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7">
                <a:lum/>
              </a:blip>
              <a:stretch>
                <a:fillRect/>
              </a:stretch>
            </p:blipFill>
            <p:spPr>
              <a:xfrm>
                <a:off x="1346200" y="2832100"/>
                <a:ext cx="1422400" cy="114300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689100" y="3060700"/>
                <a:ext cx="35137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ix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1689100" y="3289300"/>
                <a:ext cx="80683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design</a:t>
                </a:r>
              </a:p>
            </p:txBody>
          </p:sp>
        </p:grpSp>
        <p:grpSp>
          <p:nvGrpSpPr>
            <p:cNvPr id="4" name="Grouper 42"/>
            <p:cNvGrpSpPr/>
            <p:nvPr/>
          </p:nvGrpSpPr>
          <p:grpSpPr>
            <a:xfrm>
              <a:off x="4292600" y="4161369"/>
              <a:ext cx="1498600" cy="990600"/>
              <a:chOff x="2501900" y="4940300"/>
              <a:chExt cx="1498600" cy="990600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8">
                <a:lum/>
              </a:blip>
              <a:stretch>
                <a:fillRect/>
              </a:stretch>
            </p:blipFill>
            <p:spPr>
              <a:xfrm>
                <a:off x="2501900" y="4940300"/>
                <a:ext cx="1498600" cy="990600"/>
              </a:xfrm>
              <a:prstGeom prst="rect">
                <a:avLst/>
              </a:prstGeom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2781300" y="5117068"/>
                <a:ext cx="73278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graph</a:t>
                </a:r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2971800" y="5332968"/>
                <a:ext cx="80683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design</a:t>
                </a:r>
              </a:p>
            </p:txBody>
          </p:sp>
        </p:grpSp>
        <p:grpSp>
          <p:nvGrpSpPr>
            <p:cNvPr id="5" name="Grouper 50"/>
            <p:cNvGrpSpPr/>
            <p:nvPr/>
          </p:nvGrpSpPr>
          <p:grpSpPr>
            <a:xfrm>
              <a:off x="3797303" y="3132672"/>
              <a:ext cx="1143000" cy="1130300"/>
              <a:chOff x="4191000" y="3822700"/>
              <a:chExt cx="1143000" cy="1130300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9">
                <a:lum/>
              </a:blip>
              <a:stretch>
                <a:fillRect/>
              </a:stretch>
            </p:blipFill>
            <p:spPr>
              <a:xfrm>
                <a:off x="4191000" y="3822700"/>
                <a:ext cx="1143000" cy="1130300"/>
              </a:xfrm>
              <a:prstGeom prst="rect">
                <a:avLst/>
              </a:prstGeom>
            </p:spPr>
          </p:pic>
          <p:sp>
            <p:nvSpPr>
              <p:cNvPr id="45" name="ZoneTexte 44"/>
              <p:cNvSpPr txBox="1"/>
              <p:nvPr/>
            </p:nvSpPr>
            <p:spPr>
              <a:xfrm>
                <a:off x="4446617" y="4267200"/>
                <a:ext cx="59887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user</a:t>
                </a:r>
              </a:p>
            </p:txBody>
          </p:sp>
        </p:grpSp>
        <p:grpSp>
          <p:nvGrpSpPr>
            <p:cNvPr id="6" name="Grouper 49"/>
            <p:cNvGrpSpPr/>
            <p:nvPr/>
          </p:nvGrpSpPr>
          <p:grpSpPr>
            <a:xfrm>
              <a:off x="2662769" y="4199478"/>
              <a:ext cx="1498600" cy="977900"/>
              <a:chOff x="863600" y="4978400"/>
              <a:chExt cx="1498600" cy="977900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0">
                <a:lum/>
              </a:blip>
              <a:stretch>
                <a:fillRect/>
              </a:stretch>
            </p:blipFill>
            <p:spPr>
              <a:xfrm>
                <a:off x="863600" y="4978400"/>
                <a:ext cx="1498600" cy="977900"/>
              </a:xfrm>
              <a:prstGeom prst="rect">
                <a:avLst/>
              </a:prstGeom>
            </p:spPr>
          </p:pic>
          <p:sp>
            <p:nvSpPr>
              <p:cNvPr id="47" name="ZoneTexte 46"/>
              <p:cNvSpPr txBox="1"/>
              <p:nvPr/>
            </p:nvSpPr>
            <p:spPr>
              <a:xfrm>
                <a:off x="1168400" y="5245100"/>
                <a:ext cx="1005403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usability</a:t>
                </a:r>
              </a:p>
            </p:txBody>
          </p:sp>
        </p:grpSp>
        <p:grpSp>
          <p:nvGrpSpPr>
            <p:cNvPr id="7" name="Grouper 48"/>
            <p:cNvGrpSpPr/>
            <p:nvPr/>
          </p:nvGrpSpPr>
          <p:grpSpPr>
            <a:xfrm>
              <a:off x="2798237" y="2286000"/>
              <a:ext cx="1054100" cy="1282700"/>
              <a:chOff x="0" y="2819400"/>
              <a:chExt cx="1054100" cy="1282700"/>
            </a:xfrm>
            <a:effectLst/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1">
                <a:lum/>
              </a:blip>
              <a:stretch>
                <a:fillRect/>
              </a:stretch>
            </p:blipFill>
            <p:spPr>
              <a:xfrm>
                <a:off x="0" y="2819400"/>
                <a:ext cx="1054100" cy="1282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ZoneTexte 47"/>
              <p:cNvSpPr txBox="1"/>
              <p:nvPr/>
            </p:nvSpPr>
            <p:spPr>
              <a:xfrm>
                <a:off x="152400" y="3250168"/>
                <a:ext cx="523926" cy="369332"/>
              </a:xfrm>
              <a:prstGeom prst="rect">
                <a:avLst/>
              </a:prstGeom>
              <a:noFill/>
              <a:sp3d/>
            </p:spPr>
            <p:txBody>
              <a:bodyPr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b="1" dirty="0">
                    <a:solidFill>
                      <a:schemeClr val="accent4">
                        <a:lumMod val="75000"/>
                        <a:lumOff val="25000"/>
                      </a:schemeClr>
                    </a:solidFill>
                    <a:ea typeface="ＭＳ Ｐゴシック" charset="-128"/>
                    <a:cs typeface="ＭＳ Ｐゴシック" charset="-128"/>
                  </a:rPr>
                  <a:t>dev</a:t>
                </a:r>
              </a:p>
            </p:txBody>
          </p:sp>
        </p:grpSp>
      </p:grpSp>
      <p:grpSp>
        <p:nvGrpSpPr>
          <p:cNvPr id="8" name="Grouper 50"/>
          <p:cNvGrpSpPr/>
          <p:nvPr/>
        </p:nvGrpSpPr>
        <p:grpSpPr>
          <a:xfrm>
            <a:off x="3185584" y="3119972"/>
            <a:ext cx="1143000" cy="1130300"/>
            <a:chOff x="4191000" y="3822700"/>
            <a:chExt cx="1143000" cy="11303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9">
              <a:lum/>
            </a:blip>
            <a:stretch>
              <a:fillRect/>
            </a:stretch>
          </p:blipFill>
          <p:spPr>
            <a:xfrm>
              <a:off x="4191000" y="3822700"/>
              <a:ext cx="1143000" cy="1130300"/>
            </a:xfrm>
            <a:prstGeom prst="rect">
              <a:avLst/>
            </a:prstGeom>
          </p:spPr>
        </p:pic>
        <p:sp>
          <p:nvSpPr>
            <p:cNvPr id="70" name="ZoneTexte 69"/>
            <p:cNvSpPr txBox="1"/>
            <p:nvPr/>
          </p:nvSpPr>
          <p:spPr>
            <a:xfrm>
              <a:off x="4446617" y="4267199"/>
              <a:ext cx="598879" cy="3693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user</a:t>
              </a:r>
            </a:p>
          </p:txBody>
        </p:sp>
      </p:grpSp>
      <p:pic>
        <p:nvPicPr>
          <p:cNvPr id="56" name="Image 55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3208866" y="3930650"/>
            <a:ext cx="838200" cy="11430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49161" name="Titr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38200"/>
          </a:xfrm>
        </p:spPr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Pourquoi un process </a:t>
            </a:r>
            <a:b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de design?</a:t>
            </a:r>
          </a:p>
        </p:txBody>
      </p:sp>
      <p:sp>
        <p:nvSpPr>
          <p:cNvPr id="49162" name="Espace réservé du contenu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Le design d’IHM est pluridisciplinaire</a:t>
            </a:r>
          </a:p>
          <a:p>
            <a:pPr lvl="2" algn="ctr"/>
            <a:endParaRPr lang="en-GB">
              <a:latin typeface="Calibri" charset="0"/>
              <a:ea typeface="ＭＳ Ｐゴシック" charset="0"/>
            </a:endParaRPr>
          </a:p>
        </p:txBody>
      </p:sp>
      <p:sp>
        <p:nvSpPr>
          <p:cNvPr id="4916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2738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4C8938-F049-8E40-BB71-7D813F786E9A}" type="slidenum">
              <a:rPr lang="fr-FR" sz="1400">
                <a:solidFill>
                  <a:schemeClr val="tx1"/>
                </a:solidFill>
              </a:rPr>
              <a:pPr eaLnBrk="1" hangingPunct="1"/>
              <a:t>11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9" name="Grouper 49"/>
          <p:cNvGrpSpPr/>
          <p:nvPr/>
        </p:nvGrpSpPr>
        <p:grpSpPr>
          <a:xfrm>
            <a:off x="2133600" y="3994150"/>
            <a:ext cx="1498600" cy="977900"/>
            <a:chOff x="863600" y="4978400"/>
            <a:chExt cx="1498600" cy="9779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0">
              <a:lum/>
            </a:blip>
            <a:stretch>
              <a:fillRect/>
            </a:stretch>
          </p:blipFill>
          <p:spPr>
            <a:xfrm>
              <a:off x="863600" y="4978400"/>
              <a:ext cx="1498600" cy="977900"/>
            </a:xfrm>
            <a:prstGeom prst="rect">
              <a:avLst/>
            </a:prstGeom>
          </p:spPr>
        </p:pic>
        <p:sp>
          <p:nvSpPr>
            <p:cNvPr id="68" name="ZoneTexte 67"/>
            <p:cNvSpPr txBox="1"/>
            <p:nvPr/>
          </p:nvSpPr>
          <p:spPr>
            <a:xfrm>
              <a:off x="1168400" y="5245098"/>
              <a:ext cx="1005403" cy="369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usability</a:t>
              </a:r>
            </a:p>
          </p:txBody>
        </p:sp>
      </p:grpSp>
      <p:pic>
        <p:nvPicPr>
          <p:cNvPr id="59" name="Image 58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2438400" y="3162300"/>
            <a:ext cx="1092200" cy="116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  <a:sp3d/>
        </p:spPr>
      </p:pic>
      <p:grpSp>
        <p:nvGrpSpPr>
          <p:cNvPr id="10" name="Grouper 41"/>
          <p:cNvGrpSpPr/>
          <p:nvPr/>
        </p:nvGrpSpPr>
        <p:grpSpPr>
          <a:xfrm>
            <a:off x="2861734" y="2275422"/>
            <a:ext cx="1422400" cy="1143000"/>
            <a:chOff x="1346200" y="2832100"/>
            <a:chExt cx="1422400" cy="11430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7">
              <a:lum/>
            </a:blip>
            <a:stretch>
              <a:fillRect/>
            </a:stretch>
          </p:blipFill>
          <p:spPr>
            <a:xfrm>
              <a:off x="1346200" y="2832100"/>
              <a:ext cx="14224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ZoneTexte 74"/>
            <p:cNvSpPr txBox="1"/>
            <p:nvPr/>
          </p:nvSpPr>
          <p:spPr>
            <a:xfrm>
              <a:off x="1689100" y="3060702"/>
              <a:ext cx="351378" cy="3693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ix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689100" y="3289299"/>
              <a:ext cx="806831" cy="3693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design</a:t>
              </a:r>
            </a:p>
          </p:txBody>
        </p:sp>
      </p:grpSp>
      <p:pic>
        <p:nvPicPr>
          <p:cNvPr id="58" name="Image 57"/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3911600" y="2616200"/>
            <a:ext cx="1155700" cy="927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grpSp>
        <p:nvGrpSpPr>
          <p:cNvPr id="11" name="Grouper 48"/>
          <p:cNvGrpSpPr/>
          <p:nvPr/>
        </p:nvGrpSpPr>
        <p:grpSpPr>
          <a:xfrm>
            <a:off x="2256368" y="2133600"/>
            <a:ext cx="1054100" cy="1282700"/>
            <a:chOff x="0" y="2819400"/>
            <a:chExt cx="1054100" cy="12827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11">
              <a:lum/>
            </a:blip>
            <a:stretch>
              <a:fillRect/>
            </a:stretch>
          </p:blipFill>
          <p:spPr>
            <a:xfrm>
              <a:off x="0" y="2819400"/>
              <a:ext cx="1054100" cy="1282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66" name="ZoneTexte 65"/>
            <p:cNvSpPr txBox="1"/>
            <p:nvPr/>
          </p:nvSpPr>
          <p:spPr>
            <a:xfrm>
              <a:off x="152400" y="3250167"/>
              <a:ext cx="523926" cy="3693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dev</a:t>
              </a:r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3930650" y="3213100"/>
            <a:ext cx="876300" cy="13081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grpSp>
        <p:nvGrpSpPr>
          <p:cNvPr id="12" name="Grouper 42"/>
          <p:cNvGrpSpPr/>
          <p:nvPr/>
        </p:nvGrpSpPr>
        <p:grpSpPr>
          <a:xfrm>
            <a:off x="3606800" y="4184650"/>
            <a:ext cx="1498600" cy="990600"/>
            <a:chOff x="2501900" y="4940300"/>
            <a:chExt cx="1498600" cy="990600"/>
          </a:xfrm>
          <a:scene3d>
            <a:camera prst="isometricOffAxis2Left">
              <a:rot lat="1080000" lon="1560000" rev="0"/>
            </a:camera>
            <a:lightRig rig="threePt" dir="t"/>
          </a:scene3d>
        </p:grpSpPr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2501900" y="4940300"/>
              <a:ext cx="1498600" cy="990600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sp>
          <p:nvSpPr>
            <p:cNvPr id="72" name="ZoneTexte 71"/>
            <p:cNvSpPr txBox="1"/>
            <p:nvPr/>
          </p:nvSpPr>
          <p:spPr>
            <a:xfrm>
              <a:off x="2781300" y="5117066"/>
              <a:ext cx="732780" cy="369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graph</a:t>
              </a: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971800" y="5332968"/>
              <a:ext cx="806831" cy="369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rPr>
                <a:t>design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1132 0.198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990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11111 0.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50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11024 -7.40741E-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125 -0.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50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1118 -0.1944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 bwMode="auto">
          <a:xfrm>
            <a:off x="5943600" y="3124200"/>
            <a:ext cx="1905000" cy="129540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à coins arrondis 20"/>
          <p:cNvSpPr/>
          <p:nvPr/>
        </p:nvSpPr>
        <p:spPr bwMode="auto">
          <a:xfrm>
            <a:off x="990600" y="3124200"/>
            <a:ext cx="1905000" cy="129540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3" name="Titr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449262"/>
          </a:xfrm>
        </p:spPr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Pourquoi un process </a:t>
            </a:r>
            <a:b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de design?</a:t>
            </a:r>
          </a:p>
        </p:txBody>
      </p:sp>
      <p:sp>
        <p:nvSpPr>
          <p:cNvPr id="51204" name="Espace réservé du contenu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67945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Le design d’IHM est itératif</a:t>
            </a:r>
          </a:p>
        </p:txBody>
      </p:sp>
      <p:sp>
        <p:nvSpPr>
          <p:cNvPr id="5120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10F6F66-C976-434E-81C9-60F3CFCA547C}" type="slidenum">
              <a:rPr lang="fr-FR" sz="1400">
                <a:solidFill>
                  <a:schemeClr val="tx1"/>
                </a:solidFill>
              </a:rPr>
              <a:pPr eaLnBrk="1" hangingPunct="1"/>
              <a:t>12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90600" y="3124200"/>
            <a:ext cx="1901825" cy="1262063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 sz="7600" dirty="0">
                <a:solidFill>
                  <a:schemeClr val="tx1"/>
                </a:solidFill>
                <a:latin typeface="Bauhaus 93"/>
                <a:ea typeface="ＭＳ Ｐゴシック" charset="-128"/>
                <a:cs typeface="Bauhaus 93"/>
              </a:rPr>
              <a:t>IMH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43600" y="3124200"/>
            <a:ext cx="1901825" cy="1262063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 sz="7600" dirty="0">
                <a:solidFill>
                  <a:schemeClr val="tx1"/>
                </a:solidFill>
                <a:latin typeface="Bauhaus 93"/>
                <a:ea typeface="ＭＳ Ｐゴシック" charset="-128"/>
                <a:cs typeface="Bauhaus 93"/>
              </a:rPr>
              <a:t>IHM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698500" cy="4714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lèche en arc 24"/>
          <p:cNvSpPr/>
          <p:nvPr/>
        </p:nvSpPr>
        <p:spPr bwMode="auto">
          <a:xfrm rot="16200000">
            <a:off x="3733800" y="2971800"/>
            <a:ext cx="1676400" cy="1676400"/>
          </a:xfrm>
          <a:prstGeom prst="circularArrow">
            <a:avLst>
              <a:gd name="adj1" fmla="val 15651"/>
              <a:gd name="adj2" fmla="val 1391740"/>
              <a:gd name="adj3" fmla="val 19708293"/>
              <a:gd name="adj4" fmla="val 1186378"/>
              <a:gd name="adj5" fmla="val 15325"/>
            </a:avLst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>
              <a:defRPr/>
            </a:pPr>
            <a:endParaRPr lang="en-GB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54400"/>
            <a:ext cx="1181100" cy="812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er 57"/>
          <p:cNvGrpSpPr>
            <a:grpSpLocks/>
          </p:cNvGrpSpPr>
          <p:nvPr/>
        </p:nvGrpSpPr>
        <p:grpSpPr bwMode="auto">
          <a:xfrm>
            <a:off x="304800" y="1790700"/>
            <a:ext cx="450850" cy="452438"/>
            <a:chOff x="304800" y="1807632"/>
            <a:chExt cx="451379" cy="452967"/>
          </a:xfrm>
        </p:grpSpPr>
        <p:grpSp>
          <p:nvGrpSpPr>
            <p:cNvPr id="4" name="Grouper 137"/>
            <p:cNvGrpSpPr/>
            <p:nvPr/>
          </p:nvGrpSpPr>
          <p:grpSpPr>
            <a:xfrm>
              <a:off x="304800" y="1807632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49" name="Rectangle à coins arrondis 48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" name="Rectangle à coins arrondis 49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 algn="ctr">
                  <a:buFontTx/>
                  <a:buNone/>
                  <a:defRPr/>
                </a:pPr>
                <a:endParaRPr lang="en-GB" dirty="0">
                  <a:latin typeface="Bauhaus 93"/>
                  <a:ea typeface="ＭＳ Ｐゴシック" charset="-128"/>
                  <a:cs typeface="Bauhaus 93"/>
                </a:endParaRPr>
              </a:p>
            </p:txBody>
          </p:sp>
        </p:grpSp>
        <p:pic>
          <p:nvPicPr>
            <p:cNvPr id="53279" name="Imag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09492"/>
              <a:ext cx="449072" cy="45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Un Process, mais lequel ?</a:t>
            </a:r>
          </a:p>
        </p:txBody>
      </p:sp>
      <p:sp>
        <p:nvSpPr>
          <p:cNvPr id="53251" name="Espace réservé du contenu 2"/>
          <p:cNvSpPr>
            <a:spLocks noGrp="1"/>
          </p:cNvSpPr>
          <p:nvPr>
            <p:ph idx="1"/>
          </p:nvPr>
        </p:nvSpPr>
        <p:spPr>
          <a:xfrm>
            <a:off x="1143000" y="1225550"/>
            <a:ext cx="8229600" cy="51752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Agile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Liberté dans l’exploration des usages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Autorise l’innovation &amp; la créativité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Equipes pluridisciplinaires …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… leurs languages et leurs outils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Itératif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Transparent vis à vis du client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Viable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Répétable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6C52AE4-AB15-8340-9153-7A92416646AB}" type="slidenum">
              <a:rPr lang="fr-FR" sz="1400">
                <a:solidFill>
                  <a:schemeClr val="tx1"/>
                </a:solidFill>
              </a:rPr>
              <a:pPr eaLnBrk="1" hangingPunct="1"/>
              <a:t>13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53253" name="Grouper 56"/>
          <p:cNvGrpSpPr>
            <a:grpSpLocks/>
          </p:cNvGrpSpPr>
          <p:nvPr/>
        </p:nvGrpSpPr>
        <p:grpSpPr bwMode="auto">
          <a:xfrm>
            <a:off x="304800" y="3898900"/>
            <a:ext cx="457200" cy="452438"/>
            <a:chOff x="304800" y="3966633"/>
            <a:chExt cx="457200" cy="452967"/>
          </a:xfrm>
        </p:grpSpPr>
        <p:grpSp>
          <p:nvGrpSpPr>
            <p:cNvPr id="6" name="Grouper 146"/>
            <p:cNvGrpSpPr/>
            <p:nvPr/>
          </p:nvGrpSpPr>
          <p:grpSpPr>
            <a:xfrm>
              <a:off x="304800" y="3966633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48" name="Rectangle à coins arrondis 147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9" name="Rectangle à coins arrondis 148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9" name="Flèche en arc 28"/>
            <p:cNvSpPr/>
            <p:nvPr/>
          </p:nvSpPr>
          <p:spPr bwMode="auto">
            <a:xfrm rot="16200000">
              <a:off x="313274" y="3970874"/>
              <a:ext cx="448726" cy="448726"/>
            </a:xfrm>
            <a:prstGeom prst="circularArrow">
              <a:avLst>
                <a:gd name="adj1" fmla="val 11161"/>
                <a:gd name="adj2" fmla="val 1391740"/>
                <a:gd name="adj3" fmla="val 19565161"/>
                <a:gd name="adj4" fmla="val 1186378"/>
                <a:gd name="adj5" fmla="val 17456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</p:spPr>
          <p:txBody>
            <a:bodyPr lIns="36000" tIns="36000" rIns="36000" bIns="36000" anchor="ctr"/>
            <a:lstStyle/>
            <a:p>
              <a:pPr>
                <a:defRPr/>
              </a:pPr>
              <a:endParaRPr lang="en-GB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3254" name="Grouper 54"/>
          <p:cNvGrpSpPr>
            <a:grpSpLocks/>
          </p:cNvGrpSpPr>
          <p:nvPr/>
        </p:nvGrpSpPr>
        <p:grpSpPr bwMode="auto">
          <a:xfrm>
            <a:off x="304800" y="2832100"/>
            <a:ext cx="450850" cy="452438"/>
            <a:chOff x="304800" y="2819400"/>
            <a:chExt cx="451379" cy="452967"/>
          </a:xfrm>
        </p:grpSpPr>
        <p:grpSp>
          <p:nvGrpSpPr>
            <p:cNvPr id="8" name="Grouper 140"/>
            <p:cNvGrpSpPr/>
            <p:nvPr/>
          </p:nvGrpSpPr>
          <p:grpSpPr>
            <a:xfrm>
              <a:off x="304800" y="2819400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42" name="Rectangle à coins arrondis 141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" name="Rectangle à coins arrondis 142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9" name="Grouper 41"/>
            <p:cNvGrpSpPr/>
            <p:nvPr/>
          </p:nvGrpSpPr>
          <p:grpSpPr>
            <a:xfrm>
              <a:off x="329259" y="2895600"/>
              <a:ext cx="390406" cy="313720"/>
              <a:chOff x="1346200" y="2832100"/>
              <a:chExt cx="1422400" cy="1143000"/>
            </a:xfrm>
            <a:effectLst/>
            <a:scene3d>
              <a:camera prst="orthographicFront"/>
              <a:lightRig rig="threePt" dir="t"/>
            </a:scene3d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1"/>
                  <a:srgbClr val="FFF1C1"/>
                </a:duotone>
              </a:blip>
              <a:stretch>
                <a:fillRect/>
              </a:stretch>
            </p:blipFill>
            <p:spPr>
              <a:xfrm>
                <a:off x="1346200" y="2832100"/>
                <a:ext cx="1422400" cy="1143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ZoneTexte 39"/>
              <p:cNvSpPr txBox="1"/>
              <p:nvPr/>
            </p:nvSpPr>
            <p:spPr>
              <a:xfrm>
                <a:off x="1689100" y="3060702"/>
                <a:ext cx="184666" cy="3693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buFontTx/>
                  <a:buNone/>
                  <a:defRPr/>
                </a:pPr>
                <a:endPara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1689100" y="3289299"/>
                <a:ext cx="184666" cy="3693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buFontTx/>
                  <a:buNone/>
                  <a:defRPr/>
                </a:pPr>
                <a:endParaRPr lang="en-GB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53255" name="Grouper 60"/>
          <p:cNvGrpSpPr>
            <a:grpSpLocks/>
          </p:cNvGrpSpPr>
          <p:nvPr/>
        </p:nvGrpSpPr>
        <p:grpSpPr bwMode="auto">
          <a:xfrm>
            <a:off x="228600" y="5545138"/>
            <a:ext cx="609600" cy="454025"/>
            <a:chOff x="228600" y="5541433"/>
            <a:chExt cx="609002" cy="452967"/>
          </a:xfrm>
        </p:grpSpPr>
        <p:grpSp>
          <p:nvGrpSpPr>
            <p:cNvPr id="11" name="Grouper 130"/>
            <p:cNvGrpSpPr/>
            <p:nvPr/>
          </p:nvGrpSpPr>
          <p:grpSpPr>
            <a:xfrm>
              <a:off x="304202" y="5541433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32" name="Rectangle à coins arrondis 131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3" name="Rectangle à coins arrondis 132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2" name="Grouper 89"/>
            <p:cNvGrpSpPr/>
            <p:nvPr/>
          </p:nvGrpSpPr>
          <p:grpSpPr>
            <a:xfrm>
              <a:off x="228600" y="5596467"/>
              <a:ext cx="609002" cy="338554"/>
              <a:chOff x="228600" y="1879599"/>
              <a:chExt cx="609002" cy="338554"/>
            </a:xfrm>
            <a:scene3d>
              <a:camera prst="isometricOffAxis2Left">
                <a:rot lat="1080000" lon="1560000" rev="0"/>
              </a:camera>
              <a:lightRig rig="threePt" dir="t"/>
            </a:scene3d>
          </p:grpSpPr>
          <p:sp>
            <p:nvSpPr>
              <p:cNvPr id="63" name="ZoneTexte 62"/>
              <p:cNvSpPr txBox="1"/>
              <p:nvPr/>
            </p:nvSpPr>
            <p:spPr>
              <a:xfrm>
                <a:off x="228600" y="1902022"/>
                <a:ext cx="253428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sz="1400" dirty="0">
                    <a:latin typeface="+mj-lt"/>
                    <a:ea typeface="ＭＳ Ｐゴシック" charset="-128"/>
                    <a:cs typeface="ＭＳ Ｐゴシック" charset="-128"/>
                  </a:rPr>
                  <a:t>1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314071" y="1891267"/>
                <a:ext cx="338554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sz="1400" dirty="0">
                    <a:latin typeface="+mj-lt"/>
                    <a:ea typeface="ＭＳ Ｐゴシック" charset="-128"/>
                    <a:cs typeface="ＭＳ Ｐゴシック" charset="-128"/>
                  </a:rPr>
                  <a:t>2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476274" y="1879599"/>
                <a:ext cx="36132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GB" sz="1600" dirty="0">
                    <a:latin typeface="+mj-lt"/>
                    <a:ea typeface="ＭＳ Ｐゴシック" charset="-128"/>
                    <a:cs typeface="ＭＳ Ｐゴシック" charset="-128"/>
                  </a:rPr>
                  <a:t>3</a:t>
                </a:r>
              </a:p>
            </p:txBody>
          </p:sp>
        </p:grpSp>
      </p:grpSp>
      <p:grpSp>
        <p:nvGrpSpPr>
          <p:cNvPr id="53256" name="Grouper 53"/>
          <p:cNvGrpSpPr>
            <a:grpSpLocks/>
          </p:cNvGrpSpPr>
          <p:nvPr/>
        </p:nvGrpSpPr>
        <p:grpSpPr bwMode="auto">
          <a:xfrm>
            <a:off x="311150" y="2311400"/>
            <a:ext cx="450850" cy="452438"/>
            <a:chOff x="310621" y="2286000"/>
            <a:chExt cx="451379" cy="452967"/>
          </a:xfrm>
        </p:grpSpPr>
        <p:grpSp>
          <p:nvGrpSpPr>
            <p:cNvPr id="14" name="Grouper 137"/>
            <p:cNvGrpSpPr/>
            <p:nvPr/>
          </p:nvGrpSpPr>
          <p:grpSpPr>
            <a:xfrm>
              <a:off x="310621" y="2286000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39" name="Rectangle à coins arrondis 138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0" name="Rectangle à coins arrondis 139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52954" y="2319492"/>
              <a:ext cx="406400" cy="406774"/>
            </a:xfrm>
            <a:prstGeom prst="rect">
              <a:avLst/>
            </a:prstGeom>
            <a:scene3d>
              <a:camera prst="orthographicFront"/>
              <a:lightRig rig="threePt" dir="t"/>
            </a:scene3d>
          </p:spPr>
        </p:pic>
      </p:grpSp>
      <p:grpSp>
        <p:nvGrpSpPr>
          <p:cNvPr id="53257" name="Grouper 58"/>
          <p:cNvGrpSpPr>
            <a:grpSpLocks/>
          </p:cNvGrpSpPr>
          <p:nvPr/>
        </p:nvGrpSpPr>
        <p:grpSpPr bwMode="auto">
          <a:xfrm>
            <a:off x="251520" y="4470400"/>
            <a:ext cx="557213" cy="452438"/>
            <a:chOff x="251520" y="4495800"/>
            <a:chExt cx="557213" cy="452967"/>
          </a:xfrm>
        </p:grpSpPr>
        <p:grpSp>
          <p:nvGrpSpPr>
            <p:cNvPr id="16" name="Grouper 134"/>
            <p:cNvGrpSpPr/>
            <p:nvPr/>
          </p:nvGrpSpPr>
          <p:grpSpPr>
            <a:xfrm>
              <a:off x="304800" y="4495800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36" name="Rectangle à coins arrondis 135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7" name="Rectangle à coins arrondis 136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00" name="ZoneTexte 99"/>
            <p:cNvSpPr txBox="1"/>
            <p:nvPr/>
          </p:nvSpPr>
          <p:spPr bwMode="auto">
            <a:xfrm>
              <a:off x="251520" y="4606655"/>
              <a:ext cx="557213" cy="21544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sz="800" dirty="0">
                  <a:latin typeface="+mj-lt"/>
                  <a:ea typeface="ＭＳ Ｐゴシック" charset="-128"/>
                  <a:cs typeface="ＭＳ Ｐゴシック" charset="-128"/>
                </a:rPr>
                <a:t>8 </a:t>
              </a:r>
              <a:r>
                <a:rPr lang="en-GB" sz="800" dirty="0" err="1">
                  <a:latin typeface="+mj-lt"/>
                  <a:ea typeface="ＭＳ Ｐゴシック" charset="-128"/>
                  <a:cs typeface="ＭＳ Ｐゴシック" charset="-128"/>
                </a:rPr>
                <a:t>fev</a:t>
              </a:r>
              <a:endParaRPr lang="en-GB" sz="800" dirty="0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3258" name="Grouper 59"/>
          <p:cNvGrpSpPr>
            <a:grpSpLocks/>
          </p:cNvGrpSpPr>
          <p:nvPr/>
        </p:nvGrpSpPr>
        <p:grpSpPr bwMode="auto">
          <a:xfrm>
            <a:off x="304800" y="5008563"/>
            <a:ext cx="450850" cy="452437"/>
            <a:chOff x="304800" y="5008035"/>
            <a:chExt cx="451379" cy="452967"/>
          </a:xfrm>
        </p:grpSpPr>
        <p:grpSp>
          <p:nvGrpSpPr>
            <p:cNvPr id="19" name="Grouper 127"/>
            <p:cNvGrpSpPr/>
            <p:nvPr/>
          </p:nvGrpSpPr>
          <p:grpSpPr>
            <a:xfrm>
              <a:off x="304800" y="5008035"/>
              <a:ext cx="451379" cy="452967"/>
              <a:chOff x="-451379" y="2590800"/>
              <a:chExt cx="451379" cy="452967"/>
            </a:xfr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129" name="Rectangle à coins arrondis 128"/>
              <p:cNvSpPr/>
              <p:nvPr/>
            </p:nvSpPr>
            <p:spPr bwMode="auto">
              <a:xfrm>
                <a:off x="-450056" y="2593711"/>
                <a:ext cx="450056" cy="450056"/>
              </a:xfrm>
              <a:prstGeom prst="roundRect">
                <a:avLst/>
              </a:prstGeom>
              <a:solidFill>
                <a:srgbClr val="A7D1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0" name="Rectangle à coins arrondis 129"/>
              <p:cNvSpPr/>
              <p:nvPr/>
            </p:nvSpPr>
            <p:spPr bwMode="auto">
              <a:xfrm>
                <a:off x="-451379" y="2590800"/>
                <a:ext cx="450056" cy="45005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alpha val="40000"/>
                    </a:schemeClr>
                  </a:gs>
                  <a:gs pos="100000">
                    <a:srgbClr val="FFFFFF">
                      <a:alpha val="82000"/>
                    </a:srgbClr>
                  </a:gs>
                  <a:gs pos="31000">
                    <a:srgbClr val="A7D100"/>
                  </a:gs>
                  <a:gs pos="49000">
                    <a:srgbClr val="A7D100"/>
                  </a:gs>
                </a:gsLst>
                <a:lin ang="18900000" scaled="0"/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 anchor="ctr"/>
              <a:lstStyle/>
              <a:p>
                <a:pPr>
                  <a:buFontTx/>
                  <a:buNone/>
                  <a:defRPr/>
                </a:pPr>
                <a:endParaRPr lang="en-GB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71" name="ZoneTexte 70"/>
            <p:cNvSpPr txBox="1"/>
            <p:nvPr/>
          </p:nvSpPr>
          <p:spPr>
            <a:xfrm>
              <a:off x="327129" y="5029200"/>
              <a:ext cx="396774" cy="40011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sz="2000" dirty="0">
                  <a:latin typeface="+mj-lt"/>
                  <a:ea typeface="ＭＳ Ｐゴシック" charset="-128"/>
                  <a:cs typeface="ＭＳ Ｐゴシック" charset="-128"/>
                </a:rPr>
                <a:t>€</a:t>
              </a:r>
            </a:p>
          </p:txBody>
        </p:sp>
      </p:grpSp>
      <p:grpSp>
        <p:nvGrpSpPr>
          <p:cNvPr id="20" name="Grouper 137"/>
          <p:cNvGrpSpPr/>
          <p:nvPr/>
        </p:nvGrpSpPr>
        <p:grpSpPr>
          <a:xfrm>
            <a:off x="304800" y="1265769"/>
            <a:ext cx="451379" cy="452967"/>
            <a:chOff x="-451379" y="2590800"/>
            <a:chExt cx="451379" cy="452967"/>
          </a:xfrm>
          <a:effectLst>
            <a:outerShdw blurRad="50800" dist="38100" dir="5400000">
              <a:srgbClr val="000000">
                <a:alpha val="43000"/>
              </a:srgbClr>
            </a:outerShdw>
          </a:effectLst>
        </p:grpSpPr>
        <p:sp>
          <p:nvSpPr>
            <p:cNvPr id="43" name="Rectangle à coins arrondis 42"/>
            <p:cNvSpPr/>
            <p:nvPr/>
          </p:nvSpPr>
          <p:spPr bwMode="auto">
            <a:xfrm>
              <a:off x="-450056" y="2593711"/>
              <a:ext cx="450056" cy="450056"/>
            </a:xfrm>
            <a:prstGeom prst="roundRect">
              <a:avLst/>
            </a:prstGeom>
            <a:solidFill>
              <a:srgbClr val="A7D1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Rectangle à coins arrondis 43"/>
            <p:cNvSpPr/>
            <p:nvPr/>
          </p:nvSpPr>
          <p:spPr bwMode="auto">
            <a:xfrm>
              <a:off x="-451379" y="25908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7D100"/>
                </a:gs>
                <a:gs pos="49000">
                  <a:srgbClr val="A7D100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Bauhaus 93"/>
                  <a:ea typeface="ＭＳ Ｐゴシック" charset="-128"/>
                  <a:cs typeface="Bauhaus 93"/>
                </a:rPr>
                <a:t>Ag</a:t>
              </a:r>
            </a:p>
          </p:txBody>
        </p:sp>
      </p:grpSp>
      <p:grpSp>
        <p:nvGrpSpPr>
          <p:cNvPr id="53260" name="Grouper 56"/>
          <p:cNvGrpSpPr>
            <a:grpSpLocks/>
          </p:cNvGrpSpPr>
          <p:nvPr/>
        </p:nvGrpSpPr>
        <p:grpSpPr bwMode="auto">
          <a:xfrm>
            <a:off x="304800" y="3357563"/>
            <a:ext cx="450850" cy="452437"/>
            <a:chOff x="304800" y="3357563"/>
            <a:chExt cx="450850" cy="452437"/>
          </a:xfrm>
        </p:grpSpPr>
        <p:sp>
          <p:nvSpPr>
            <p:cNvPr id="53261" name="Rectangle à coins arrondis 144"/>
            <p:cNvSpPr>
              <a:spLocks noChangeArrowheads="1"/>
            </p:cNvSpPr>
            <p:nvPr/>
          </p:nvSpPr>
          <p:spPr bwMode="auto">
            <a:xfrm>
              <a:off x="306121" y="3360471"/>
              <a:ext cx="449529" cy="449529"/>
            </a:xfrm>
            <a:prstGeom prst="roundRect">
              <a:avLst>
                <a:gd name="adj" fmla="val 16667"/>
              </a:avLst>
            </a:prstGeom>
            <a:solidFill>
              <a:srgbClr val="A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pPr>
                <a:buFontTx/>
                <a:buNone/>
              </a:pPr>
              <a:endParaRPr lang="en-GB"/>
            </a:p>
          </p:txBody>
        </p:sp>
        <p:sp>
          <p:nvSpPr>
            <p:cNvPr id="146" name="Rectangle à coins arrondis 145"/>
            <p:cNvSpPr/>
            <p:nvPr/>
          </p:nvSpPr>
          <p:spPr bwMode="auto">
            <a:xfrm>
              <a:off x="304800" y="3357563"/>
              <a:ext cx="449263" cy="449262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7D100"/>
                </a:gs>
                <a:gs pos="49000">
                  <a:srgbClr val="A7D100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Bulle ronde 55"/>
            <p:cNvSpPr>
              <a:spLocks noChangeArrowheads="1"/>
            </p:cNvSpPr>
            <p:nvPr/>
          </p:nvSpPr>
          <p:spPr bwMode="auto">
            <a:xfrm>
              <a:off x="361950" y="3442652"/>
              <a:ext cx="349250" cy="233997"/>
            </a:xfrm>
            <a:prstGeom prst="wedgeEllipseCallout">
              <a:avLst>
                <a:gd name="adj1" fmla="val -30403"/>
                <a:gd name="adj2" fmla="val 791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</a:pPr>
              <a:endParaRPr lang="en-GB" sz="1400" b="1">
                <a:solidFill>
                  <a:srgbClr val="404040"/>
                </a:solidFill>
                <a:latin typeface="Wingdings 2" charset="0"/>
                <a:cs typeface="Wingdings 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Intuisign</a:t>
            </a:r>
          </a:p>
        </p:txBody>
      </p:sp>
      <p:sp>
        <p:nvSpPr>
          <p:cNvPr id="5427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050AA4F-E6C5-5040-9294-A8309ADF3EFE}" type="slidenum">
              <a:rPr lang="fr-FR" sz="1400">
                <a:solidFill>
                  <a:srgbClr val="EFEFEF"/>
                </a:solidFill>
              </a:rPr>
              <a:pPr eaLnBrk="1" hangingPunct="1"/>
              <a:t>14</a:t>
            </a:fld>
            <a:endParaRPr lang="fr-FR" sz="1400">
              <a:solidFill>
                <a:srgbClr val="EFEFEF"/>
              </a:solidFill>
            </a:endParaRPr>
          </a:p>
        </p:txBody>
      </p:sp>
      <p:pic>
        <p:nvPicPr>
          <p:cNvPr id="58372" name="Imag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1700"/>
            <a:ext cx="9448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Un projet type…</a:t>
            </a:r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La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datalyse …</a:t>
            </a:r>
          </a:p>
          <a:p>
            <a:pPr eaLnBrk="1" hangingPunct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… le maquettage …</a:t>
            </a:r>
          </a:p>
          <a:p>
            <a:pPr eaLnBrk="1" hangingPunct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… la réalisation et les tests …</a:t>
            </a:r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B658E13-9CA2-1E4F-82C0-9B4DA46E1D5A}" type="slidenum">
              <a:rPr lang="fr-FR" sz="1400">
                <a:solidFill>
                  <a:schemeClr val="tx1"/>
                </a:solidFill>
              </a:rPr>
              <a:pPr eaLnBrk="1" hangingPunct="1"/>
              <a:t>15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981200"/>
            <a:ext cx="29972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uisign - dataly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8370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</a:p>
        </p:txBody>
      </p:sp>
      <p:sp>
        <p:nvSpPr>
          <p:cNvPr id="5837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3E58EFC-6154-3B4A-AFBE-9F951D1425CB}" type="slidenum">
              <a:rPr lang="fr-FR" sz="1400">
                <a:solidFill>
                  <a:schemeClr val="tx1"/>
                </a:solidFill>
              </a:rPr>
              <a:pPr eaLnBrk="1" hangingPunct="1"/>
              <a:t>16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Comprendre le problème …</a:t>
            </a:r>
          </a:p>
          <a:p>
            <a:pPr algn="r"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		… pour informer les choix de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49262"/>
          </a:xfrm>
        </p:spPr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l’usage &amp; les besoins</a:t>
            </a:r>
          </a:p>
        </p:txBody>
      </p:sp>
      <p:sp>
        <p:nvSpPr>
          <p:cNvPr id="60418" name="Espace réservé du contenu 2"/>
          <p:cNvSpPr>
            <a:spLocks noGrp="1"/>
          </p:cNvSpPr>
          <p:nvPr>
            <p:ph idx="1"/>
          </p:nvPr>
        </p:nvSpPr>
        <p:spPr>
          <a:xfrm>
            <a:off x="762000" y="1219200"/>
            <a:ext cx="8229600" cy="49006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latin typeface="Calibri" charset="0"/>
                <a:ea typeface="ＭＳ Ｐゴシック" charset="0"/>
                <a:cs typeface="Arial" charset="0"/>
              </a:rPr>
              <a:t>Entretiens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latin typeface="Calibri" charset="0"/>
                <a:ea typeface="ＭＳ Ｐゴシック" charset="0"/>
                <a:cs typeface="Arial" charset="0"/>
              </a:rPr>
              <a:t>Questionnaires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latin typeface="Calibri" charset="0"/>
                <a:ea typeface="ＭＳ Ｐゴシック" charset="0"/>
                <a:cs typeface="Arial" charset="0"/>
              </a:rPr>
              <a:t>Observations directes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latin typeface="Calibri" charset="0"/>
                <a:ea typeface="ＭＳ Ｐゴシック" charset="0"/>
                <a:cs typeface="Arial" charset="0"/>
              </a:rPr>
              <a:t>Etude/évaluation de systèmes existants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latin typeface="Calibri" charset="0"/>
                <a:ea typeface="ＭＳ Ｐゴシック" charset="0"/>
                <a:cs typeface="Arial" charset="0"/>
              </a:rPr>
              <a:t>Scénarios d</a:t>
            </a:r>
            <a:r>
              <a:rPr lang="ja-JP" altLang="fr-FR" sz="2800">
                <a:latin typeface="Calibri" charset="0"/>
                <a:ea typeface="ＭＳ Ｐゴシック" charset="0"/>
                <a:cs typeface="Arial" charset="0"/>
              </a:rPr>
              <a:t>’</a:t>
            </a:r>
            <a:r>
              <a:rPr lang="fr-FR" altLang="ja-JP" sz="2800">
                <a:latin typeface="Calibri" charset="0"/>
                <a:ea typeface="ＭＳ Ｐゴシック" charset="0"/>
                <a:cs typeface="Arial" charset="0"/>
              </a:rPr>
              <a:t>usage</a:t>
            </a:r>
          </a:p>
          <a:p>
            <a:pPr>
              <a:lnSpc>
                <a:spcPct val="90000"/>
              </a:lnSpc>
            </a:pPr>
            <a:endParaRPr lang="fr-FR" sz="2800">
              <a:latin typeface="Calibri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>
              <a:latin typeface="Calibri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>
              <a:latin typeface="Calibri" charset="0"/>
              <a:ea typeface="ＭＳ Ｐゴシック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 sz="2800">
              <a:latin typeface="Calibri" charset="0"/>
              <a:ea typeface="ＭＳ Ｐゴシック" charset="0"/>
              <a:cs typeface="Arial" charset="0"/>
            </a:endParaRPr>
          </a:p>
          <a:p>
            <a:endParaRPr lang="en-GB" sz="2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5040A2-8CD0-334B-8F22-314D3A06DEC0}" type="slidenum">
              <a:rPr lang="fr-FR" sz="1400">
                <a:solidFill>
                  <a:schemeClr val="tx1"/>
                </a:solidFill>
              </a:rPr>
              <a:pPr eaLnBrk="1" hangingPunct="1"/>
              <a:t>17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57399" y="1258570"/>
            <a:ext cx="524510" cy="34226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57399" y="1753235"/>
            <a:ext cx="524510" cy="34226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57399" y="2210435"/>
            <a:ext cx="524510" cy="34226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28600" y="2708252"/>
            <a:ext cx="524510" cy="34226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grpSp>
        <p:nvGrpSpPr>
          <p:cNvPr id="2" name="Grouper 16"/>
          <p:cNvGrpSpPr/>
          <p:nvPr/>
        </p:nvGrpSpPr>
        <p:grpSpPr>
          <a:xfrm>
            <a:off x="7559675" y="1079500"/>
            <a:ext cx="1354138" cy="1260475"/>
            <a:chOff x="7559675" y="1079500"/>
            <a:chExt cx="1354138" cy="1260475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grpSpPr>
        <p:pic>
          <p:nvPicPr>
            <p:cNvPr id="66569" name="Imag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59675" y="1079500"/>
              <a:ext cx="1354138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Imag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61325" y="1828800"/>
              <a:ext cx="363538" cy="49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1" name="Imag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53388" y="1447800"/>
              <a:ext cx="496887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8102600" y="1620838"/>
              <a:ext cx="663575" cy="2270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66573" name="Imag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59675" y="1911350"/>
              <a:ext cx="652463" cy="42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7739063" y="1987550"/>
              <a:ext cx="438150" cy="227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28600" y="3162935"/>
            <a:ext cx="524510" cy="34226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sp>
        <p:nvSpPr>
          <p:cNvPr id="60426" name="Rectangle 26"/>
          <p:cNvSpPr>
            <a:spLocks noChangeArrowheads="1"/>
          </p:cNvSpPr>
          <p:nvPr/>
        </p:nvSpPr>
        <p:spPr bwMode="auto">
          <a:xfrm>
            <a:off x="0" y="4648200"/>
            <a:ext cx="91440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fr-FR" sz="2800">
                <a:solidFill>
                  <a:srgbClr val="000000"/>
                </a:solidFill>
                <a:cs typeface="Arial" charset="0"/>
              </a:rPr>
              <a:t>Comprendre l</a:t>
            </a:r>
            <a:r>
              <a:rPr lang="ja-JP" altLang="fr-FR" sz="2800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altLang="ja-JP" sz="2800">
                <a:solidFill>
                  <a:srgbClr val="000000"/>
                </a:solidFill>
                <a:cs typeface="Arial" charset="0"/>
              </a:rPr>
              <a:t>activité de l</a:t>
            </a:r>
            <a:r>
              <a:rPr lang="ja-JP" altLang="fr-FR" sz="2800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altLang="ja-JP" sz="2800">
                <a:solidFill>
                  <a:srgbClr val="000000"/>
                </a:solidFill>
                <a:cs typeface="Arial" charset="0"/>
              </a:rPr>
              <a:t>utilisateur et le contexte d</a:t>
            </a:r>
            <a:r>
              <a:rPr lang="ja-JP" altLang="fr-FR" sz="2800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altLang="ja-JP" sz="2800">
                <a:solidFill>
                  <a:srgbClr val="000000"/>
                </a:solidFill>
                <a:cs typeface="Arial" charset="0"/>
              </a:rPr>
              <a:t>utilisation </a:t>
            </a:r>
            <a:endParaRPr lang="fr-FR" sz="28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</a:p>
        </p:txBody>
      </p:sp>
      <p:sp>
        <p:nvSpPr>
          <p:cNvPr id="62466" name="Espace réservé du numéro de diapositive 3"/>
          <p:cNvSpPr txBox="1">
            <a:spLocks noGrp="1"/>
          </p:cNvSpPr>
          <p:nvPr/>
        </p:nvSpPr>
        <p:spPr bwMode="auto">
          <a:xfrm>
            <a:off x="7524750" y="659765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57D1990-D70E-384B-AACE-A365DF09030C}" type="slidenum">
              <a:rPr lang="fr-FR" sz="1000" b="1"/>
              <a:pPr algn="r" eaLnBrk="1" hangingPunct="1"/>
              <a:t>18</a:t>
            </a:fld>
            <a:endParaRPr lang="fr-FR" sz="1000" b="1"/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04800" y="1017588"/>
            <a:ext cx="8534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Clr>
                <a:srgbClr val="FF5E03"/>
              </a:buClr>
              <a:buSzPct val="125000"/>
              <a:buFont typeface="Times" charset="0"/>
              <a:buBlip>
                <a:blip r:embed="rId2"/>
              </a:buBlip>
            </a:pPr>
            <a:r>
              <a:rPr lang="fr-FR" sz="3200">
                <a:solidFill>
                  <a:srgbClr val="282828"/>
                </a:solidFill>
              </a:rPr>
              <a:t>2 contextes principaux d</a:t>
            </a:r>
            <a:r>
              <a:rPr lang="ja-JP" altLang="fr-FR" sz="3200">
                <a:solidFill>
                  <a:srgbClr val="282828"/>
                </a:solidFill>
              </a:rPr>
              <a:t>’</a:t>
            </a:r>
            <a:r>
              <a:rPr lang="fr-FR" altLang="ja-JP" sz="3200">
                <a:solidFill>
                  <a:srgbClr val="282828"/>
                </a:solidFill>
              </a:rPr>
              <a:t>analyse </a:t>
            </a:r>
          </a:p>
          <a:p>
            <a:pPr marL="742950" lvl="1" indent="-285750">
              <a:buClr>
                <a:srgbClr val="FF9926"/>
              </a:buClr>
              <a:buFont typeface="Times" charset="0"/>
              <a:buChar char="•"/>
            </a:pPr>
            <a:r>
              <a:rPr lang="fr-FR" sz="2800">
                <a:solidFill>
                  <a:srgbClr val="282828"/>
                </a:solidFill>
              </a:rPr>
              <a:t>Analyse de la tâche sans utilisateur</a:t>
            </a:r>
          </a:p>
          <a:p>
            <a:pPr marL="742950" lvl="1" indent="-285750">
              <a:buClr>
                <a:srgbClr val="FF9926"/>
              </a:buClr>
              <a:buFont typeface="Times" charset="0"/>
              <a:buChar char="•"/>
            </a:pPr>
            <a:r>
              <a:rPr lang="fr-FR" sz="2800">
                <a:solidFill>
                  <a:srgbClr val="282828"/>
                </a:solidFill>
              </a:rPr>
              <a:t>Analyse de l</a:t>
            </a:r>
            <a:r>
              <a:rPr lang="ja-JP" altLang="fr-FR" sz="2800">
                <a:solidFill>
                  <a:srgbClr val="282828"/>
                </a:solidFill>
              </a:rPr>
              <a:t>’</a:t>
            </a:r>
            <a:r>
              <a:rPr lang="fr-FR" altLang="ja-JP" sz="2800">
                <a:solidFill>
                  <a:srgbClr val="282828"/>
                </a:solidFill>
              </a:rPr>
              <a:t>activité</a:t>
            </a:r>
          </a:p>
          <a:p>
            <a:pPr marL="742950" lvl="1" indent="-285750">
              <a:buClr>
                <a:srgbClr val="FF9926"/>
              </a:buClr>
              <a:buFont typeface="Times" charset="0"/>
              <a:buChar char="•"/>
            </a:pPr>
            <a:endParaRPr lang="fr-FR" sz="2800">
              <a:solidFill>
                <a:srgbClr val="282828"/>
              </a:solidFill>
            </a:endParaRPr>
          </a:p>
          <a:p>
            <a:pPr marL="742950" lvl="1" indent="-285750">
              <a:buClr>
                <a:srgbClr val="FF9926"/>
              </a:buClr>
              <a:buFont typeface="Wingdings" charset="0"/>
              <a:buChar char="à"/>
            </a:pPr>
            <a:r>
              <a:rPr lang="fr-FR" sz="2800">
                <a:solidFill>
                  <a:srgbClr val="282828"/>
                </a:solidFill>
              </a:rPr>
              <a:t>Apports et limites pour la conception</a:t>
            </a:r>
          </a:p>
          <a:p>
            <a:pPr marL="742950" lvl="1" indent="-285750">
              <a:buClr>
                <a:srgbClr val="FF9926"/>
              </a:buClr>
              <a:buFont typeface="Wingdings" charset="0"/>
              <a:buNone/>
            </a:pPr>
            <a:endParaRPr lang="fr-FR" sz="2000">
              <a:solidFill>
                <a:srgbClr val="282828"/>
              </a:solidFill>
            </a:endParaRPr>
          </a:p>
          <a:p>
            <a:pPr marL="742950" lvl="1" indent="-285750">
              <a:buClr>
                <a:srgbClr val="FF9926"/>
              </a:buClr>
              <a:buFont typeface="Times" charset="0"/>
              <a:buChar char="•"/>
            </a:pPr>
            <a:endParaRPr lang="fr-FR" sz="2000">
              <a:solidFill>
                <a:srgbClr val="282828"/>
              </a:solidFill>
            </a:endParaRPr>
          </a:p>
        </p:txBody>
      </p:sp>
      <p:pic>
        <p:nvPicPr>
          <p:cNvPr id="96265" name="Picture 9" descr="Conducteur_TG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035425"/>
            <a:ext cx="32908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3730625"/>
            <a:ext cx="28924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D691BC0-154B-8142-88D5-A96E9C8AB705}" type="slidenum">
              <a:rPr lang="fr-FR" sz="1400">
                <a:solidFill>
                  <a:schemeClr val="tx1"/>
                </a:solidFill>
              </a:rPr>
              <a:pPr eaLnBrk="1" hangingPunct="1"/>
              <a:t>18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la tâche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14400"/>
            <a:ext cx="8856662" cy="5610225"/>
          </a:xfrm>
        </p:spPr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Contextes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Démonstrateurs ou premières étapes de conception d</a:t>
            </a:r>
            <a:r>
              <a:rPr lang="ja-JP" altLang="fr-FR">
                <a:latin typeface="Calibri" charset="0"/>
                <a:ea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</a:rPr>
              <a:t>un produit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Impossibilité d</a:t>
            </a:r>
            <a:r>
              <a:rPr lang="ja-JP" altLang="fr-FR">
                <a:latin typeface="Calibri" charset="0"/>
                <a:ea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</a:rPr>
              <a:t>accéder aux utilisateurs (indisponibilité, confidentialité)</a:t>
            </a:r>
          </a:p>
          <a:p>
            <a:pPr lvl="2" eaLnBrk="1" hangingPunct="1"/>
            <a:r>
              <a:rPr lang="fr-FR">
                <a:latin typeface="Calibri" charset="0"/>
                <a:ea typeface="ＭＳ Ｐゴシック" charset="0"/>
              </a:rPr>
              <a:t>Activité « racontée »</a:t>
            </a:r>
          </a:p>
          <a:p>
            <a:pPr lvl="3" eaLnBrk="1" hangingPunct="1"/>
            <a:r>
              <a:rPr lang="fr-FR">
                <a:latin typeface="Calibri" charset="0"/>
                <a:ea typeface="ＭＳ Ｐゴシック" charset="0"/>
              </a:rPr>
              <a:t>Par experts métiers</a:t>
            </a:r>
          </a:p>
          <a:p>
            <a:pPr lvl="3" eaLnBrk="1" hangingPunct="1"/>
            <a:r>
              <a:rPr lang="fr-FR">
                <a:latin typeface="Calibri" charset="0"/>
                <a:ea typeface="ＭＳ Ｐゴシック" charset="0"/>
              </a:rPr>
              <a:t>Par les responsables projet </a:t>
            </a:r>
          </a:p>
          <a:p>
            <a:pPr lvl="1" eaLnBrk="1" hangingPunct="1">
              <a:buFont typeface="Times" charset="0"/>
              <a:buNone/>
            </a:pPr>
            <a:endParaRPr lang="fr-FR" sz="240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Exemple de projet : application de protection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espace aérien </a:t>
            </a:r>
          </a:p>
          <a:p>
            <a:pPr lvl="1" eaLnBrk="1" hangingPunct="1"/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6349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921358D-A368-C74E-AFDC-249A1C7A4348}" type="slidenum">
              <a:rPr lang="fr-FR" sz="1400">
                <a:solidFill>
                  <a:schemeClr val="tx1"/>
                </a:solidFill>
              </a:rPr>
              <a:pPr eaLnBrk="1" hangingPunct="1"/>
              <a:t>19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IntuiLab</a:t>
            </a:r>
          </a:p>
        </p:txBody>
      </p:sp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SA créée en juin 2002 à Toulouse</a:t>
            </a:r>
          </a:p>
          <a:p>
            <a:pPr eaLnBrk="1" hangingPunct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~40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personnes</a:t>
            </a:r>
          </a:p>
          <a:p>
            <a:pPr eaLnBrk="1" hangingPunct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Conception et le développement d</a:t>
            </a:r>
            <a:r>
              <a:rPr lang="ja-JP" altLang="fr-FR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Calibri" charset="0"/>
                <a:ea typeface="ＭＳ Ｐゴシック" charset="0"/>
                <a:cs typeface="ＭＳ Ｐゴシック" charset="0"/>
              </a:rPr>
              <a:t>applications de Surface </a:t>
            </a:r>
            <a:r>
              <a:rPr lang="fr-FR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Computing</a:t>
            </a:r>
          </a:p>
          <a:p>
            <a:pPr eaLnBrk="1" hangingPunct="1"/>
            <a:r>
              <a:rPr lang="fr-FR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Editeur du progiciel IntuiFace Presentation</a:t>
            </a:r>
            <a:endParaRPr lang="fr-FR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8925D6A-7D1C-1045-ACC4-0959200CAAE8}" type="slidenum">
              <a:rPr lang="fr-FR" sz="1400">
                <a:solidFill>
                  <a:schemeClr val="tx1"/>
                </a:solidFill>
              </a:rPr>
              <a:pPr eaLnBrk="1" hangingPunct="1"/>
              <a:t>2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925" y="908050"/>
            <a:ext cx="6823075" cy="5610225"/>
          </a:xfrm>
        </p:spPr>
        <p:txBody>
          <a:bodyPr/>
          <a:lstStyle/>
          <a:p>
            <a:pPr eaLnBrk="1" hangingPunct="1"/>
            <a:r>
              <a:rPr lang="fr-FR" sz="2800">
                <a:latin typeface="Calibri" charset="0"/>
                <a:ea typeface="ＭＳ Ｐゴシック" charset="0"/>
                <a:cs typeface="ＭＳ Ｐゴシック" charset="0"/>
              </a:rPr>
              <a:t>Notre intervention</a:t>
            </a:r>
          </a:p>
          <a:p>
            <a:pPr lvl="1" eaLnBrk="1" hangingPunct="1"/>
            <a:r>
              <a:rPr lang="fr-FR" sz="2400">
                <a:latin typeface="Calibri" charset="0"/>
                <a:ea typeface="ＭＳ Ｐゴシック" charset="0"/>
              </a:rPr>
              <a:t>Entretiens auprès des responsables projet : activité racontée</a:t>
            </a:r>
          </a:p>
          <a:p>
            <a:pPr lvl="1" eaLnBrk="1" hangingPunct="1"/>
            <a:r>
              <a:rPr lang="fr-FR" sz="2400">
                <a:latin typeface="Calibri" charset="0"/>
                <a:ea typeface="ＭＳ Ｐゴシック" charset="0"/>
              </a:rPr>
              <a:t>Analyse de l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application actuelle (interface + manuel opérateur)</a:t>
            </a:r>
          </a:p>
          <a:p>
            <a:pPr lvl="2" eaLnBrk="1" hangingPunct="1"/>
            <a:r>
              <a:rPr lang="fr-FR" sz="2000">
                <a:latin typeface="Calibri" charset="0"/>
                <a:ea typeface="ＭＳ Ｐゴシック" charset="0"/>
              </a:rPr>
              <a:t>Identification des objectifs de tâches, des fonctionnalités nécessaires, etc. </a:t>
            </a:r>
          </a:p>
          <a:p>
            <a:pPr lvl="2" eaLnBrk="1" hangingPunct="1">
              <a:buFont typeface="Times" charset="0"/>
              <a:buNone/>
            </a:pPr>
            <a:endParaRPr lang="fr-FR">
              <a:solidFill>
                <a:srgbClr val="F200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42752" r="57233" b="19835"/>
          <a:stretch>
            <a:fillRect/>
          </a:stretch>
        </p:blipFill>
        <p:spPr bwMode="auto">
          <a:xfrm>
            <a:off x="7018338" y="2692400"/>
            <a:ext cx="2125662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4925" y="4021138"/>
            <a:ext cx="69850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buClr>
                <a:srgbClr val="FF9926"/>
              </a:buClr>
              <a:buFontTx/>
              <a:buNone/>
            </a:pPr>
            <a:r>
              <a:rPr lang="fr-FR" sz="2000">
                <a:solidFill>
                  <a:srgbClr val="282828"/>
                </a:solidFill>
                <a:sym typeface="Wingdings" charset="0"/>
              </a:rPr>
              <a:t>Exemple d</a:t>
            </a:r>
            <a:r>
              <a:rPr lang="ja-JP" altLang="fr-FR" sz="2000">
                <a:solidFill>
                  <a:srgbClr val="282828"/>
                </a:solidFill>
                <a:sym typeface="Wingdings" charset="0"/>
              </a:rPr>
              <a:t>’</a:t>
            </a:r>
            <a:r>
              <a:rPr lang="fr-FR" altLang="ja-JP" sz="2000">
                <a:solidFill>
                  <a:srgbClr val="282828"/>
                </a:solidFill>
                <a:sym typeface="Wingdings" charset="0"/>
              </a:rPr>
              <a:t>apport pour la conception : identification de 2 rôles opérateurs bien distincts</a:t>
            </a:r>
          </a:p>
          <a:p>
            <a:pPr marL="1600200" lvl="3" indent="-228600">
              <a:lnSpc>
                <a:spcPct val="90000"/>
              </a:lnSpc>
              <a:buClr>
                <a:srgbClr val="FF7A2E"/>
              </a:buClr>
            </a:pPr>
            <a:endParaRPr lang="fr-FR" sz="1200">
              <a:solidFill>
                <a:srgbClr val="282828"/>
              </a:solidFill>
            </a:endParaRPr>
          </a:p>
          <a:p>
            <a:pPr marL="1600200" lvl="3" indent="-228600">
              <a:lnSpc>
                <a:spcPct val="90000"/>
              </a:lnSpc>
              <a:buClr>
                <a:srgbClr val="FF7A2E"/>
              </a:buClr>
            </a:pPr>
            <a:endParaRPr lang="fr-FR" sz="1200">
              <a:solidFill>
                <a:srgbClr val="282828"/>
              </a:solidFill>
            </a:endParaRPr>
          </a:p>
          <a:p>
            <a:pPr marL="1600200" lvl="3" indent="-228600">
              <a:lnSpc>
                <a:spcPct val="90000"/>
              </a:lnSpc>
              <a:buClr>
                <a:srgbClr val="FF7A2E"/>
              </a:buClr>
            </a:pPr>
            <a:endParaRPr lang="fr-FR" sz="1200">
              <a:solidFill>
                <a:srgbClr val="282828"/>
              </a:solidFill>
            </a:endParaRPr>
          </a:p>
        </p:txBody>
      </p:sp>
      <p:sp>
        <p:nvSpPr>
          <p:cNvPr id="6451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449262"/>
          </a:xfrm>
          <a:noFill/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la tâche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9A0D1C-AAF8-7C47-87C8-8E85D78374D7}" type="slidenum">
              <a:rPr lang="fr-FR" sz="1400">
                <a:solidFill>
                  <a:schemeClr val="tx1"/>
                </a:solidFill>
              </a:rPr>
              <a:pPr eaLnBrk="1" hangingPunct="1"/>
              <a:t>20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019175"/>
            <a:ext cx="8856662" cy="561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700">
                <a:latin typeface="Calibri" charset="0"/>
                <a:ea typeface="ＭＳ Ｐゴシック" charset="0"/>
                <a:cs typeface="ＭＳ Ｐゴシック" charset="0"/>
              </a:rPr>
              <a:t>Un bon apport pour la conception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Permet 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avoir une vision générique du contexte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identifier les tâches, les fonctionnalités nécessaires, les liens entre elles, etc. </a:t>
            </a:r>
          </a:p>
          <a:p>
            <a:pPr lvl="1" eaLnBrk="1" hangingPunct="1">
              <a:lnSpc>
                <a:spcPct val="80000"/>
              </a:lnSpc>
            </a:pPr>
            <a:endParaRPr lang="fr-FR" sz="240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700">
                <a:latin typeface="Calibri" charset="0"/>
                <a:ea typeface="ＭＳ Ｐゴシック" charset="0"/>
                <a:cs typeface="ＭＳ Ｐゴシック" charset="0"/>
              </a:rPr>
              <a:t>MAIS l</a:t>
            </a:r>
            <a:r>
              <a:rPr lang="ja-JP" altLang="fr-FR" sz="27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700">
                <a:latin typeface="Calibri" charset="0"/>
                <a:ea typeface="ＭＳ Ｐゴシック" charset="0"/>
                <a:cs typeface="ＭＳ Ｐゴシック" charset="0"/>
              </a:rPr>
              <a:t>incertitude persiste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Stratégies mises en places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Fréquence de réalisation des tâches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Quantités 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éléments à traiter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Etc. </a:t>
            </a:r>
          </a:p>
          <a:p>
            <a:pPr lvl="1" eaLnBrk="1" hangingPunct="1">
              <a:lnSpc>
                <a:spcPct val="80000"/>
              </a:lnSpc>
            </a:pPr>
            <a:endParaRPr lang="fr-FR" sz="90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buClr>
                <a:srgbClr val="FF9926"/>
              </a:buClr>
              <a:buFont typeface="Wingdings" charset="0"/>
              <a:buBlip>
                <a:blip r:embed="rId3"/>
              </a:buBlip>
            </a:pPr>
            <a:r>
              <a:rPr lang="fr-FR" sz="2700">
                <a:latin typeface="Calibri" charset="0"/>
                <a:ea typeface="ＭＳ Ｐゴシック" charset="0"/>
                <a:cs typeface="ＭＳ Ｐゴシック" charset="0"/>
              </a:rPr>
              <a:t>Insuffisant pour un système réel, surtout lorsque celui-ci est critique</a:t>
            </a:r>
          </a:p>
          <a:p>
            <a:pPr eaLnBrk="1" hangingPunct="1">
              <a:lnSpc>
                <a:spcPct val="80000"/>
              </a:lnSpc>
              <a:buClr>
                <a:srgbClr val="FF9926"/>
              </a:buClr>
              <a:buFont typeface="Wingdings" charset="0"/>
              <a:buBlip>
                <a:blip r:embed="rId3"/>
              </a:buBlip>
            </a:pPr>
            <a:r>
              <a:rPr lang="fr-FR" sz="27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Contexte pertinent pour une 1</a:t>
            </a:r>
            <a:r>
              <a:rPr lang="fr-FR" sz="2700" baseline="30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ère</a:t>
            </a:r>
            <a:r>
              <a:rPr lang="fr-FR" sz="27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étape d</a:t>
            </a:r>
            <a:r>
              <a:rPr lang="ja-JP" altLang="fr-FR" sz="27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’</a:t>
            </a:r>
            <a:r>
              <a:rPr lang="fr-FR" altLang="ja-JP" sz="27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un projet ou pour un démonstrateur</a:t>
            </a:r>
            <a:endParaRPr lang="fr-FR" sz="27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449262"/>
          </a:xfrm>
          <a:noFill/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la tâche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42684C-D1AE-B347-BF10-79AE0D5B42F3}" type="slidenum">
              <a:rPr lang="fr-FR" sz="1400">
                <a:solidFill>
                  <a:schemeClr val="tx1"/>
                </a:solidFill>
              </a:rPr>
              <a:pPr eaLnBrk="1" hangingPunct="1"/>
              <a:t>21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19188"/>
            <a:ext cx="8229600" cy="4900612"/>
          </a:xfrm>
        </p:spPr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Contextes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Accès aux utilisateurs finaux dans leur activité</a:t>
            </a:r>
          </a:p>
          <a:p>
            <a:pPr lvl="2" eaLnBrk="1" hangingPunct="1"/>
            <a:r>
              <a:rPr lang="fr-FR">
                <a:latin typeface="Calibri" charset="0"/>
                <a:ea typeface="ＭＳ Ｐゴシック" charset="0"/>
              </a:rPr>
              <a:t>Activité « observée »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Grand public, projet d</a:t>
            </a:r>
            <a:r>
              <a:rPr lang="ja-JP" altLang="fr-FR">
                <a:latin typeface="Calibri" charset="0"/>
                <a:ea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</a:rPr>
              <a:t>une certaine envergure, forte sensibilisation du client</a:t>
            </a:r>
          </a:p>
          <a:p>
            <a:pPr lvl="1" eaLnBrk="1" hangingPunct="1">
              <a:buFont typeface="Times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Exemple de projet : application de contrôle local d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aérodromes militaires 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Numérisation de solution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Tablette tactile</a:t>
            </a: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</a:t>
            </a:r>
            <a:r>
              <a:rPr lang="ja-JP" altLang="fr-FR" sz="2800">
                <a:latin typeface="BlairMdITC TT-Medium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BlairMdITC TT-Medium" charset="0"/>
                <a:ea typeface="ＭＳ Ｐゴシック" charset="0"/>
                <a:cs typeface="ＭＳ Ｐゴシック" charset="0"/>
              </a:rPr>
              <a:t>activité</a:t>
            </a:r>
            <a:r>
              <a:rPr lang="fr-FR" altLang="ja-JP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AAADD64-5C2B-BD4A-A760-3031052731A3}" type="slidenum">
              <a:rPr lang="fr-FR" sz="1400">
                <a:solidFill>
                  <a:schemeClr val="tx1"/>
                </a:solidFill>
              </a:rPr>
              <a:pPr eaLnBrk="1" hangingPunct="1"/>
              <a:t>22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6400800" y="4349750"/>
            <a:ext cx="2743200" cy="250825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839200" cy="5018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700">
                <a:latin typeface="Calibri" charset="0"/>
                <a:ea typeface="ＭＳ Ｐゴシック" charset="0"/>
                <a:cs typeface="ＭＳ Ｐゴシック" charset="0"/>
              </a:rPr>
              <a:t>Notre intervention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Analyse de l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activité auprès 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experts métiers et utilisateurs finaux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000">
                <a:latin typeface="Calibri" charset="0"/>
                <a:ea typeface="ＭＳ Ｐゴシック" charset="0"/>
              </a:rPr>
              <a:t>Entretiens et observations en activité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Ø"/>
            </a:pPr>
            <a:r>
              <a:rPr lang="fr-FR" sz="2400">
                <a:latin typeface="Calibri" charset="0"/>
                <a:ea typeface="ＭＳ Ｐゴシック" charset="0"/>
              </a:rPr>
              <a:t>Orientations pour la phase 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émergence de solutions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Ø"/>
            </a:pPr>
            <a:endParaRPr lang="fr-FR" sz="24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2400">
                <a:latin typeface="Calibri" charset="0"/>
                <a:ea typeface="ＭＳ Ｐゴシック" charset="0"/>
              </a:rPr>
              <a:t>Exemples d</a:t>
            </a:r>
            <a:r>
              <a:rPr lang="ja-JP" altLang="fr-FR" sz="2400">
                <a:latin typeface="Calibri" charset="0"/>
                <a:ea typeface="ＭＳ Ｐゴシック" charset="0"/>
              </a:rPr>
              <a:t>’</a:t>
            </a:r>
            <a:r>
              <a:rPr lang="fr-FR" altLang="ja-JP" sz="2400">
                <a:latin typeface="Calibri" charset="0"/>
                <a:ea typeface="ＭＳ Ｐゴシック" charset="0"/>
              </a:rPr>
              <a:t>apport pour la conception</a:t>
            </a:r>
            <a:endParaRPr lang="fr-FR" altLang="ja-JP" sz="1200">
              <a:latin typeface="Calibri" charset="0"/>
              <a:ea typeface="ＭＳ Ｐゴシック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fr-FR" sz="2000">
                <a:latin typeface="Calibri" charset="0"/>
                <a:ea typeface="ＭＳ Ｐゴシック" charset="0"/>
              </a:rPr>
              <a:t>Tâche de saisie d</a:t>
            </a:r>
            <a:r>
              <a:rPr lang="ja-JP" altLang="fr-FR" sz="2000">
                <a:latin typeface="Calibri" charset="0"/>
                <a:ea typeface="ＭＳ Ｐゴシック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</a:rPr>
              <a:t>items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700">
                <a:latin typeface="Calibri" charset="0"/>
                <a:ea typeface="ＭＳ Ｐゴシック" charset="0"/>
              </a:rPr>
              <a:t>Tâche prescrite = saisie alphabétique / Activité observée = dessin de flèches (rapidité)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Ø"/>
            </a:pPr>
            <a:r>
              <a:rPr lang="fr-FR" sz="2000">
                <a:latin typeface="Calibri" charset="0"/>
                <a:ea typeface="ＭＳ Ｐゴシック" charset="0"/>
                <a:sym typeface="Wingdings" charset="0"/>
              </a:rPr>
              <a:t>Point clé de conception : sélection d</a:t>
            </a:r>
            <a:r>
              <a:rPr lang="ja-JP" altLang="fr-FR" sz="2000">
                <a:latin typeface="Calibri" charset="0"/>
                <a:ea typeface="ＭＳ Ｐゴシック" charset="0"/>
                <a:sym typeface="Wingdings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sym typeface="Wingdings" charset="0"/>
              </a:rPr>
              <a:t>items via des gestes </a:t>
            </a:r>
            <a:r>
              <a:rPr lang="fr-FR" altLang="ja-JP" sz="2000">
                <a:latin typeface="Calibri" charset="0"/>
                <a:ea typeface="ＭＳ Ｐゴシック" charset="0"/>
              </a:rPr>
              <a:t>sur des marking menus</a:t>
            </a:r>
          </a:p>
          <a:p>
            <a:pPr lvl="3" eaLnBrk="1" hangingPunct="1">
              <a:lnSpc>
                <a:spcPct val="80000"/>
              </a:lnSpc>
              <a:buClr>
                <a:srgbClr val="FF7A2E"/>
              </a:buClr>
              <a:buFont typeface="Wingdings" charset="0"/>
              <a:buChar char="Ø"/>
            </a:pPr>
            <a:r>
              <a:rPr lang="fr-FR" sz="1700">
                <a:latin typeface="Calibri" charset="0"/>
                <a:ea typeface="ＭＳ Ｐゴシック" charset="0"/>
              </a:rPr>
              <a:t>Reproduction des symboles existants</a:t>
            </a:r>
          </a:p>
          <a:p>
            <a:pPr lvl="1" eaLnBrk="1" hangingPunct="1">
              <a:lnSpc>
                <a:spcPct val="80000"/>
              </a:lnSpc>
              <a:buClr>
                <a:srgbClr val="FF7A2E"/>
              </a:buClr>
              <a:buFont typeface="Wingdings" charset="0"/>
              <a:buChar char="Ø"/>
            </a:pPr>
            <a:endParaRPr lang="fr-FR" sz="24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  <a:buClr>
                <a:srgbClr val="FF7A2E"/>
              </a:buClr>
              <a:buFont typeface="Wingdings" charset="0"/>
              <a:buChar char="Ø"/>
            </a:pPr>
            <a:r>
              <a:rPr lang="fr-FR" sz="2400">
                <a:latin typeface="Calibri" charset="0"/>
                <a:ea typeface="ＭＳ Ｐゴシック" charset="0"/>
              </a:rPr>
              <a:t>Continuité avec les stratégies en place</a:t>
            </a:r>
          </a:p>
        </p:txBody>
      </p:sp>
      <p:sp>
        <p:nvSpPr>
          <p:cNvPr id="69635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</a:t>
            </a:r>
            <a:r>
              <a:rPr lang="ja-JP" altLang="fr-FR" sz="2800">
                <a:latin typeface="BlairMdITC TT-Medium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BlairMdITC TT-Medium" charset="0"/>
                <a:ea typeface="ＭＳ Ｐゴシック" charset="0"/>
                <a:cs typeface="ＭＳ Ｐゴシック" charset="0"/>
              </a:rPr>
              <a:t>activité</a:t>
            </a:r>
            <a:r>
              <a:rPr lang="fr-FR" altLang="ja-JP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21438" y="4395788"/>
            <a:ext cx="2511425" cy="2462212"/>
            <a:chOff x="2425" y="1947"/>
            <a:chExt cx="2742" cy="2504"/>
          </a:xfrm>
        </p:grpSpPr>
        <p:pic>
          <p:nvPicPr>
            <p:cNvPr id="6963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29" b="56435"/>
            <a:stretch>
              <a:fillRect/>
            </a:stretch>
          </p:blipFill>
          <p:spPr bwMode="auto">
            <a:xfrm>
              <a:off x="3972" y="2383"/>
              <a:ext cx="1195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7" r="52678" b="68617"/>
            <a:stretch>
              <a:fillRect/>
            </a:stretch>
          </p:blipFill>
          <p:spPr bwMode="auto">
            <a:xfrm>
              <a:off x="2425" y="2601"/>
              <a:ext cx="474" cy="4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6" t="40193" r="48257"/>
            <a:stretch>
              <a:fillRect/>
            </a:stretch>
          </p:blipFill>
          <p:spPr bwMode="auto">
            <a:xfrm>
              <a:off x="3049" y="2362"/>
              <a:ext cx="400" cy="8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1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7" r="52678" b="68617"/>
            <a:stretch>
              <a:fillRect/>
            </a:stretch>
          </p:blipFill>
          <p:spPr bwMode="auto">
            <a:xfrm>
              <a:off x="4577" y="1947"/>
              <a:ext cx="474" cy="4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64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5" t="46318" r="48257"/>
            <a:stretch>
              <a:fillRect/>
            </a:stretch>
          </p:blipFill>
          <p:spPr bwMode="auto">
            <a:xfrm>
              <a:off x="4374" y="3671"/>
              <a:ext cx="363" cy="7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3" name="Line 10"/>
            <p:cNvSpPr>
              <a:spLocks noChangeShapeType="1"/>
            </p:cNvSpPr>
            <p:nvPr/>
          </p:nvSpPr>
          <p:spPr bwMode="auto">
            <a:xfrm>
              <a:off x="3552" y="2845"/>
              <a:ext cx="3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00000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9637" name="Espace réservé du numéro de diapositive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66868D4-BA78-AB4C-8F85-555A0E32BD5E}" type="slidenum">
              <a:rPr lang="fr-FR" sz="1400">
                <a:solidFill>
                  <a:schemeClr val="tx1"/>
                </a:solidFill>
              </a:rPr>
              <a:pPr eaLnBrk="1" hangingPunct="1"/>
              <a:t>23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000">
                <a:latin typeface="Calibri" charset="0"/>
                <a:ea typeface="ＭＳ Ｐゴシック" charset="0"/>
                <a:cs typeface="ＭＳ Ｐゴシック" charset="0"/>
              </a:rPr>
              <a:t>Analyse de l</a:t>
            </a:r>
            <a:r>
              <a:rPr lang="ja-JP" altLang="fr-FR" sz="20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cs typeface="ＭＳ Ｐゴシック" charset="0"/>
              </a:rPr>
              <a:t>activité : conception d</a:t>
            </a:r>
            <a:r>
              <a:rPr lang="ja-JP" altLang="fr-FR" sz="20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cs typeface="ＭＳ Ｐゴシック" charset="0"/>
              </a:rPr>
              <a:t>une interface en adéquation avec la pratique</a:t>
            </a:r>
          </a:p>
          <a:p>
            <a:pPr lvl="1" eaLnBrk="1" hangingPunct="1">
              <a:buFont typeface="Wingdings" charset="0"/>
              <a:buChar char="Ø"/>
            </a:pPr>
            <a:r>
              <a:rPr lang="fr-FR" sz="1800">
                <a:latin typeface="Calibri" charset="0"/>
                <a:ea typeface="ＭＳ Ｐゴシック" charset="0"/>
              </a:rPr>
              <a:t>Facteur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intuitivité et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acceptabilité du système</a:t>
            </a:r>
          </a:p>
          <a:p>
            <a:pPr lvl="1" eaLnBrk="1" hangingPunct="1"/>
            <a:r>
              <a:rPr lang="fr-FR" sz="1800">
                <a:latin typeface="Calibri" charset="0"/>
                <a:ea typeface="ＭＳ Ｐゴシック" charset="0"/>
              </a:rPr>
              <a:t>Mise en évidence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éléments ne pouvant être identifiés par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autres contextes</a:t>
            </a:r>
          </a:p>
          <a:p>
            <a:pPr lvl="1" eaLnBrk="1" hangingPunct="1"/>
            <a:r>
              <a:rPr lang="fr-FR" sz="1800">
                <a:latin typeface="Calibri" charset="0"/>
                <a:ea typeface="ＭＳ Ｐゴシック" charset="0"/>
              </a:rPr>
              <a:t>Génération des 1</a:t>
            </a:r>
            <a:r>
              <a:rPr lang="fr-FR" sz="1800" baseline="30000">
                <a:latin typeface="Calibri" charset="0"/>
                <a:ea typeface="ＭＳ Ｐゴシック" charset="0"/>
              </a:rPr>
              <a:t>ers</a:t>
            </a:r>
            <a:r>
              <a:rPr lang="fr-FR" sz="1800">
                <a:latin typeface="Calibri" charset="0"/>
                <a:ea typeface="ＭＳ Ｐゴシック" charset="0"/>
              </a:rPr>
              <a:t> éléments de solution pour la conception</a:t>
            </a:r>
          </a:p>
          <a:p>
            <a:pPr eaLnBrk="1" hangingPunct="1"/>
            <a:r>
              <a:rPr lang="fr-FR" sz="2000">
                <a:latin typeface="Calibri" charset="0"/>
                <a:ea typeface="ＭＳ Ｐゴシック" charset="0"/>
                <a:cs typeface="ＭＳ Ｐゴシック" charset="0"/>
              </a:rPr>
              <a:t>Certains biais persistent</a:t>
            </a:r>
          </a:p>
          <a:p>
            <a:pPr lvl="1" eaLnBrk="1" hangingPunct="1"/>
            <a:r>
              <a:rPr lang="fr-FR" sz="1800">
                <a:latin typeface="Calibri" charset="0"/>
                <a:ea typeface="ＭＳ Ｐゴシック" charset="0"/>
              </a:rPr>
              <a:t>Systèmes impactés par un grand nombre de facteurs : pas de solution unique</a:t>
            </a:r>
          </a:p>
          <a:p>
            <a:pPr lvl="1" eaLnBrk="1" hangingPunct="1"/>
            <a:r>
              <a:rPr lang="fr-FR" sz="1800">
                <a:latin typeface="Calibri" charset="0"/>
                <a:ea typeface="ＭＳ Ｐゴシック" charset="0"/>
              </a:rPr>
              <a:t>Observation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un moment précis</a:t>
            </a:r>
          </a:p>
          <a:p>
            <a:pPr lvl="1" eaLnBrk="1" hangingPunct="1"/>
            <a:r>
              <a:rPr lang="fr-FR" sz="1800">
                <a:latin typeface="Calibri" charset="0"/>
                <a:ea typeface="ＭＳ Ｐゴシック" charset="0"/>
              </a:rPr>
              <a:t>Analyse courte : impossibilité de rencontrer tous les profils d</a:t>
            </a:r>
            <a:r>
              <a:rPr lang="ja-JP" altLang="fr-FR" sz="1800">
                <a:latin typeface="Calibri" charset="0"/>
                <a:ea typeface="ＭＳ Ｐゴシック" charset="0"/>
              </a:rPr>
              <a:t>’</a:t>
            </a:r>
            <a:r>
              <a:rPr lang="fr-FR" altLang="ja-JP" sz="1800">
                <a:latin typeface="Calibri" charset="0"/>
                <a:ea typeface="ＭＳ Ｐゴシック" charset="0"/>
              </a:rPr>
              <a:t>opérateurs</a:t>
            </a:r>
          </a:p>
          <a:p>
            <a:pPr eaLnBrk="1" hangingPunct="1">
              <a:buClr>
                <a:srgbClr val="FF9926"/>
              </a:buClr>
              <a:buFont typeface="Wingdings" charset="0"/>
              <a:buBlip>
                <a:blip r:embed="rId2"/>
              </a:buBlip>
            </a:pPr>
            <a:endParaRPr lang="fr-FR" sz="200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buClr>
                <a:srgbClr val="FF9926"/>
              </a:buClr>
              <a:buFont typeface="Wingdings" charset="0"/>
              <a:buChar char="à"/>
            </a:pPr>
            <a:r>
              <a:rPr lang="fr-FR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Contexte d</a:t>
            </a:r>
            <a:r>
              <a:rPr lang="ja-JP" altLang="fr-FR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analyse qui permet d</a:t>
            </a:r>
            <a:r>
              <a:rPr lang="ja-JP" altLang="fr-FR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offrir le plus d</a:t>
            </a:r>
            <a:r>
              <a:rPr lang="ja-JP" altLang="fr-FR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’</a:t>
            </a:r>
            <a:r>
              <a:rPr lang="fr-FR" altLang="ja-JP" sz="200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apports pour la conception</a:t>
            </a:r>
          </a:p>
          <a:p>
            <a:pPr eaLnBrk="1" hangingPunct="1">
              <a:buClr>
                <a:srgbClr val="FF9926"/>
              </a:buClr>
              <a:buFont typeface="Wingdings" charset="0"/>
              <a:buNone/>
            </a:pPr>
            <a:endParaRPr lang="fr-FR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  <a:r>
              <a:rPr lang="fr-FR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>
                <a:latin typeface="BlairMdITC TT-Medium" charset="0"/>
                <a:ea typeface="ＭＳ Ｐゴシック" charset="0"/>
                <a:cs typeface="ＭＳ Ｐゴシック" charset="0"/>
              </a:rPr>
              <a:t>- Analyse de l</a:t>
            </a:r>
            <a:r>
              <a:rPr lang="ja-JP" altLang="fr-FR" sz="2800">
                <a:latin typeface="BlairMdITC TT-Medium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BlairMdITC TT-Medium" charset="0"/>
                <a:ea typeface="ＭＳ Ｐゴシック" charset="0"/>
                <a:cs typeface="ＭＳ Ｐゴシック" charset="0"/>
              </a:rPr>
              <a:t>activité</a:t>
            </a:r>
            <a:r>
              <a:rPr lang="fr-FR" altLang="ja-JP" sz="2800" b="1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endParaRPr lang="fr-FR" sz="2800" b="1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A5E1E0-7267-3C44-9753-55AC62A61BE8}" type="slidenum">
              <a:rPr lang="fr-FR" sz="1400">
                <a:solidFill>
                  <a:schemeClr val="tx1"/>
                </a:solidFill>
              </a:rPr>
              <a:pPr eaLnBrk="1" hangingPunct="1"/>
              <a:t>24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Possibilités &amp; contraintes technologiques</a:t>
            </a:r>
          </a:p>
        </p:txBody>
      </p:sp>
      <p:sp>
        <p:nvSpPr>
          <p:cNvPr id="71682" name="Espace réservé du contenu 2"/>
          <p:cNvSpPr>
            <a:spLocks noGrp="1"/>
          </p:cNvSpPr>
          <p:nvPr>
            <p:ph idx="1"/>
          </p:nvPr>
        </p:nvSpPr>
        <p:spPr>
          <a:xfrm>
            <a:off x="609600" y="1225550"/>
            <a:ext cx="8534400" cy="490061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Etat de l’art du matériel disponible</a:t>
            </a:r>
          </a:p>
          <a:p>
            <a:pPr>
              <a:buFontTx/>
              <a:buNone/>
            </a:pPr>
            <a:endParaRPr lang="en-GB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Etat de l’art des techniques d’interaction / visualisation</a:t>
            </a:r>
          </a:p>
          <a:p>
            <a:pPr>
              <a:buFontTx/>
              <a:buNone/>
            </a:pPr>
            <a:endParaRPr lang="en-GB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Etude de la charte / ambiance / contexte graphique </a:t>
            </a:r>
          </a:p>
          <a:p>
            <a:pPr>
              <a:buFontTx/>
              <a:buNone/>
            </a:pPr>
            <a:endParaRPr lang="en-GB" sz="28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GB" sz="2800">
                <a:latin typeface="Calibri" charset="0"/>
                <a:ea typeface="ＭＳ Ｐゴシック" charset="0"/>
                <a:cs typeface="ＭＳ Ｐゴシック" charset="0"/>
              </a:rPr>
              <a:t>Echange entre l’IHM et les modules “métiers”</a:t>
            </a:r>
          </a:p>
        </p:txBody>
      </p:sp>
      <p:sp>
        <p:nvSpPr>
          <p:cNvPr id="7168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B82426B-3C91-6243-BE02-4B156B9ABB36}" type="slidenum">
              <a:rPr lang="fr-FR" sz="1400">
                <a:solidFill>
                  <a:schemeClr val="tx1"/>
                </a:solidFill>
              </a:rPr>
              <a:pPr eaLnBrk="1" hangingPunct="1"/>
              <a:t>25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2" name="Grouper 21"/>
          <p:cNvGrpSpPr>
            <a:grpSpLocks noChangeAspect="1"/>
          </p:cNvGrpSpPr>
          <p:nvPr/>
        </p:nvGrpSpPr>
        <p:grpSpPr>
          <a:xfrm>
            <a:off x="7560000" y="1080000"/>
            <a:ext cx="1360503" cy="1260000"/>
            <a:chOff x="7086600" y="12192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6600" y="1219200"/>
              <a:ext cx="1837264" cy="170978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8238265" y="1728836"/>
              <a:ext cx="517125" cy="77194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8243262" y="1351607"/>
              <a:ext cx="682005" cy="547103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7273966" y="1831258"/>
              <a:ext cx="644533" cy="689500"/>
            </a:xfrm>
            <a:prstGeom prst="rect">
              <a:avLst/>
            </a:prstGeom>
            <a:noFill/>
            <a:ln>
              <a:noFill/>
            </a:ln>
            <a:sp3d/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7568751" y="1224200"/>
              <a:ext cx="839391" cy="67451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817064" y="13686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8048401" y="2325899"/>
              <a:ext cx="884359" cy="58457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8255611" y="24386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>
              <a:lum/>
            </a:blip>
            <a:stretch>
              <a:fillRect/>
            </a:stretch>
          </p:blipFill>
          <p:spPr>
            <a:xfrm>
              <a:off x="7166543" y="1219200"/>
              <a:ext cx="622049" cy="75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7228628" y="1567592"/>
              <a:ext cx="609601" cy="417644"/>
            </a:xfrm>
            <a:prstGeom prst="rect">
              <a:avLst/>
            </a:prstGeom>
            <a:noFill/>
            <a:sp3d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lum/>
            <a:alphaModFix/>
          </a:blip>
          <a:stretch>
            <a:fillRect/>
          </a:stretch>
        </p:blipFill>
        <p:spPr>
          <a:xfrm>
            <a:off x="156062" y="1334400"/>
            <a:ext cx="425600" cy="3420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lum/>
            <a:alphaModFix/>
          </a:blip>
          <a:stretch>
            <a:fillRect/>
          </a:stretch>
        </p:blipFill>
        <p:spPr>
          <a:xfrm>
            <a:off x="152400" y="2362200"/>
            <a:ext cx="425600" cy="3420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>
            <a:lum/>
          </a:blip>
          <a:stretch>
            <a:fillRect/>
          </a:stretch>
        </p:blipFill>
        <p:spPr>
          <a:xfrm>
            <a:off x="88900" y="3391800"/>
            <a:ext cx="517385" cy="3420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152400" y="4369700"/>
            <a:ext cx="402798" cy="430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uisign - dataly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3730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Datalyse</a:t>
            </a:r>
          </a:p>
        </p:txBody>
      </p:sp>
      <p:sp>
        <p:nvSpPr>
          <p:cNvPr id="7373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044BB4-B392-C54C-9E25-A0AE739FF412}" type="slidenum">
              <a:rPr lang="fr-FR" sz="1400">
                <a:solidFill>
                  <a:schemeClr val="tx1"/>
                </a:solidFill>
              </a:rPr>
              <a:pPr eaLnBrk="1" hangingPunct="1"/>
              <a:t>26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Comprendre le problème …</a:t>
            </a:r>
          </a:p>
          <a:p>
            <a:pPr algn="r"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		… pour informer les choix de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uisign - 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4754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Maquettage</a:t>
            </a:r>
          </a:p>
        </p:txBody>
      </p:sp>
      <p:sp>
        <p:nvSpPr>
          <p:cNvPr id="7475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9F8BCD4-59DC-A744-95E4-E8E3378DB993}" type="slidenum">
              <a:rPr lang="fr-FR" sz="1400">
                <a:solidFill>
                  <a:schemeClr val="tx1"/>
                </a:solidFill>
              </a:rPr>
              <a:pPr eaLnBrk="1" hangingPunct="1"/>
              <a:t>27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Explorer l</a:t>
            </a:r>
            <a:r>
              <a:rPr lang="ja-JP" altLang="fr-FR" sz="2400" dirty="0">
                <a:solidFill>
                  <a:srgbClr val="FFFFFF"/>
                </a:solidFill>
              </a:rPr>
              <a:t>’</a:t>
            </a:r>
            <a:r>
              <a:rPr lang="fr-FR" altLang="ja-JP" sz="2400" dirty="0">
                <a:solidFill>
                  <a:srgbClr val="FFFFFF"/>
                </a:solidFill>
              </a:rPr>
              <a:t>espace des possibles …</a:t>
            </a:r>
          </a:p>
          <a:p>
            <a:pPr algn="r"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… pour choisir les solutions les plus adaptées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Une multitude d’outils à disposition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fr-FR" dirty="0" smtClean="0"/>
              <a:t>Gribouillis sur un tableau / sur un coin de table</a:t>
            </a:r>
          </a:p>
          <a:p>
            <a:pPr>
              <a:defRPr/>
            </a:pPr>
            <a:r>
              <a:rPr lang="fr-FR" dirty="0" smtClean="0"/>
              <a:t>Maquettes papier (+ appareil photo + camera)</a:t>
            </a:r>
          </a:p>
          <a:p>
            <a:pPr>
              <a:defRPr/>
            </a:pPr>
            <a:r>
              <a:rPr lang="fr-FR" dirty="0" smtClean="0"/>
              <a:t>Illustrator </a:t>
            </a:r>
          </a:p>
          <a:p>
            <a:pPr>
              <a:defRPr/>
            </a:pPr>
            <a:r>
              <a:rPr lang="fr-FR" dirty="0" smtClean="0"/>
              <a:t>Powerpoint, </a:t>
            </a:r>
            <a:r>
              <a:rPr lang="fr-FR" dirty="0" err="1" smtClean="0"/>
              <a:t>word</a:t>
            </a:r>
            <a:r>
              <a:rPr lang="fr-FR" dirty="0" smtClean="0"/>
              <a:t>, </a:t>
            </a:r>
            <a:r>
              <a:rPr lang="fr-FR" dirty="0" err="1" smtClean="0"/>
              <a:t>excel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Expression </a:t>
            </a:r>
            <a:r>
              <a:rPr lang="fr-FR" dirty="0" err="1" smtClean="0"/>
              <a:t>Blend</a:t>
            </a:r>
            <a:endParaRPr lang="fr-FR" dirty="0" smtClean="0"/>
          </a:p>
          <a:p>
            <a:pPr>
              <a:defRPr/>
            </a:pPr>
            <a:r>
              <a:rPr lang="fr-FR" dirty="0" err="1" smtClean="0"/>
              <a:t>Axure</a:t>
            </a:r>
            <a:endParaRPr lang="fr-FR" dirty="0" smtClean="0"/>
          </a:p>
          <a:p>
            <a:pPr>
              <a:defRPr/>
            </a:pPr>
            <a:r>
              <a:rPr lang="fr-FR" dirty="0" err="1" smtClean="0"/>
              <a:t>Basalmiq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Dreamweaver</a:t>
            </a:r>
          </a:p>
          <a:p>
            <a:pPr>
              <a:defRPr/>
            </a:pPr>
            <a:r>
              <a:rPr lang="fr-FR" dirty="0" smtClean="0"/>
              <a:t>Flash</a:t>
            </a:r>
          </a:p>
          <a:p>
            <a:pPr>
              <a:defRPr/>
            </a:pPr>
            <a:r>
              <a:rPr lang="fr-FR" dirty="0" err="1" smtClean="0"/>
              <a:t>Omnigraffle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Visio</a:t>
            </a:r>
          </a:p>
          <a:p>
            <a:pPr>
              <a:defRPr/>
            </a:pPr>
            <a:r>
              <a:rPr lang="fr-FR" dirty="0" smtClean="0"/>
              <a:t>UML</a:t>
            </a:r>
          </a:p>
          <a:p>
            <a:pPr>
              <a:defRPr/>
            </a:pPr>
            <a:r>
              <a:rPr lang="fr-FR" dirty="0" smtClean="0"/>
              <a:t>MS expression, Eclipse</a:t>
            </a:r>
          </a:p>
          <a:p>
            <a:pPr>
              <a:defRPr/>
            </a:pPr>
            <a:r>
              <a:rPr lang="fr-FR" dirty="0" smtClean="0"/>
              <a:t>Outils de </a:t>
            </a:r>
            <a:r>
              <a:rPr lang="fr-FR" dirty="0" err="1" smtClean="0"/>
              <a:t>mindmapping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… </a:t>
            </a:r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/>
          </a:p>
        </p:txBody>
      </p:sp>
      <p:sp>
        <p:nvSpPr>
          <p:cNvPr id="13721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9953B89-2F06-7E45-A4B4-D01DE37951B7}" type="slidenum">
              <a:rPr lang="fr-FR" sz="1400">
                <a:solidFill>
                  <a:schemeClr val="tx1"/>
                </a:solidFill>
              </a:rPr>
              <a:pPr eaLnBrk="1" hangingPunct="1"/>
              <a:t>28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Lequel utiliser ? (QUEL EST VOTRE BESOIN ?)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200" dirty="0">
                <a:latin typeface="Calibri" charset="0"/>
                <a:ea typeface="ＭＳ Ｐゴシック" charset="0"/>
                <a:cs typeface="ＭＳ Ｐゴシック" charset="0"/>
              </a:rPr>
              <a:t>Quel est votre besoin ?</a:t>
            </a:r>
          </a:p>
          <a:p>
            <a:pPr lvl="1">
              <a:lnSpc>
                <a:spcPct val="80000"/>
              </a:lnSpc>
            </a:pPr>
            <a:r>
              <a:rPr lang="fr-FR" sz="2000" dirty="0">
                <a:latin typeface="Calibri" charset="0"/>
                <a:ea typeface="ＭＳ Ｐゴシック" charset="0"/>
              </a:rPr>
              <a:t>Découvrir de nouvelles pistes de solution </a:t>
            </a:r>
            <a:r>
              <a:rPr lang="fr-FR" sz="2000" dirty="0" smtClean="0">
                <a:latin typeface="Calibri" charset="0"/>
                <a:ea typeface="ＭＳ Ｐゴシック" charset="0"/>
              </a:rPr>
              <a:t>?</a:t>
            </a:r>
            <a:endParaRPr lang="fr-FR" sz="20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fr-FR" sz="2000" dirty="0" smtClean="0">
                <a:latin typeface="Calibri" charset="0"/>
                <a:ea typeface="ＭＳ Ｐゴシック" charset="0"/>
              </a:rPr>
              <a:t>Formaliser </a:t>
            </a:r>
            <a:r>
              <a:rPr lang="fr-FR" sz="2000" dirty="0">
                <a:latin typeface="Calibri" charset="0"/>
                <a:ea typeface="ＭＳ Ｐゴシック" charset="0"/>
              </a:rPr>
              <a:t>une solution ?</a:t>
            </a:r>
          </a:p>
          <a:p>
            <a:pPr lvl="1">
              <a:lnSpc>
                <a:spcPct val="80000"/>
              </a:lnSpc>
            </a:pPr>
            <a:r>
              <a:rPr lang="fr-FR" sz="2000" dirty="0" smtClean="0">
                <a:latin typeface="Calibri" charset="0"/>
                <a:ea typeface="ＭＳ Ｐゴシック" charset="0"/>
              </a:rPr>
              <a:t>Jouer </a:t>
            </a:r>
            <a:r>
              <a:rPr lang="fr-FR" sz="2000" dirty="0">
                <a:latin typeface="Calibri" charset="0"/>
                <a:ea typeface="ＭＳ Ｐゴシック" charset="0"/>
              </a:rPr>
              <a:t>un scénario </a:t>
            </a:r>
            <a:r>
              <a:rPr lang="fr-FR" sz="2000" dirty="0" smtClean="0">
                <a:latin typeface="Calibri" charset="0"/>
                <a:ea typeface="ＭＳ Ｐゴシック" charset="0"/>
              </a:rPr>
              <a:t>sur une solution? </a:t>
            </a:r>
            <a:endParaRPr lang="fr-FR" sz="20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fr-FR" sz="2000" dirty="0" smtClean="0">
                <a:latin typeface="Calibri" charset="0"/>
                <a:ea typeface="ＭＳ Ｐゴシック" charset="0"/>
              </a:rPr>
              <a:t>Tester </a:t>
            </a:r>
            <a:r>
              <a:rPr lang="fr-FR" sz="2000" dirty="0">
                <a:latin typeface="Calibri" charset="0"/>
                <a:ea typeface="ＭＳ Ｐゴシック" charset="0"/>
              </a:rPr>
              <a:t>les </a:t>
            </a:r>
            <a:r>
              <a:rPr lang="fr-FR" sz="2000" dirty="0" smtClean="0">
                <a:latin typeface="Calibri" charset="0"/>
                <a:ea typeface="ＭＳ Ｐゴシック" charset="0"/>
              </a:rPr>
              <a:t>limites d’une solution </a:t>
            </a:r>
            <a:r>
              <a:rPr lang="fr-FR" sz="2000" dirty="0">
                <a:latin typeface="Calibri" charset="0"/>
                <a:ea typeface="ＭＳ Ｐゴシック" charset="0"/>
              </a:rPr>
              <a:t>?</a:t>
            </a:r>
          </a:p>
          <a:p>
            <a:pPr lvl="1">
              <a:lnSpc>
                <a:spcPct val="80000"/>
              </a:lnSpc>
            </a:pPr>
            <a:r>
              <a:rPr lang="fr-FR" sz="2000" dirty="0" smtClean="0">
                <a:latin typeface="Calibri" charset="0"/>
                <a:ea typeface="ＭＳ Ｐゴシック" charset="0"/>
              </a:rPr>
              <a:t>Communiquer une solution </a:t>
            </a:r>
            <a:r>
              <a:rPr lang="fr-FR" sz="2000" dirty="0">
                <a:latin typeface="Calibri" charset="0"/>
                <a:ea typeface="ＭＳ Ｐゴシック" charset="0"/>
              </a:rPr>
              <a:t>? </a:t>
            </a:r>
          </a:p>
          <a:p>
            <a:pPr lvl="2">
              <a:lnSpc>
                <a:spcPct val="80000"/>
              </a:lnSpc>
            </a:pPr>
            <a:r>
              <a:rPr lang="fr-FR" sz="1700" dirty="0">
                <a:latin typeface="Calibri" charset="0"/>
                <a:ea typeface="ＭＳ Ｐゴシック" charset="0"/>
              </a:rPr>
              <a:t>A qui ? Aux clients (décideurs) ? Aux utilisateurs ? A l’équipe en charge de la réalisation ? A l’équipe en charge des tests ? Au </a:t>
            </a:r>
            <a:r>
              <a:rPr lang="fr-FR" sz="1700" dirty="0" err="1">
                <a:latin typeface="Calibri" charset="0"/>
                <a:ea typeface="ＭＳ Ｐゴシック" charset="0"/>
              </a:rPr>
              <a:t>product</a:t>
            </a:r>
            <a:r>
              <a:rPr lang="fr-FR" sz="1700" dirty="0">
                <a:latin typeface="Calibri" charset="0"/>
                <a:ea typeface="ＭＳ Ｐゴシック" charset="0"/>
              </a:rPr>
              <a:t> management ?</a:t>
            </a:r>
          </a:p>
          <a:p>
            <a:pPr lvl="1">
              <a:lnSpc>
                <a:spcPct val="80000"/>
              </a:lnSpc>
            </a:pPr>
            <a:r>
              <a:rPr lang="fr-FR" sz="2000" dirty="0">
                <a:latin typeface="Calibri" charset="0"/>
                <a:ea typeface="ＭＳ Ｐゴシック" charset="0"/>
              </a:rPr>
              <a:t>Pour chalenger / tester </a:t>
            </a:r>
            <a:r>
              <a:rPr lang="fr-FR" sz="2000" dirty="0" smtClean="0">
                <a:latin typeface="Calibri" charset="0"/>
                <a:ea typeface="ＭＳ Ｐゴシック" charset="0"/>
              </a:rPr>
              <a:t>une </a:t>
            </a:r>
            <a:r>
              <a:rPr lang="fr-FR" sz="2000" dirty="0">
                <a:latin typeface="Calibri" charset="0"/>
                <a:ea typeface="ＭＳ Ｐゴシック" charset="0"/>
              </a:rPr>
              <a:t>solution ?</a:t>
            </a:r>
          </a:p>
          <a:p>
            <a:pPr lvl="3">
              <a:lnSpc>
                <a:spcPct val="80000"/>
              </a:lnSpc>
            </a:pPr>
            <a:r>
              <a:rPr lang="fr-FR" sz="1400" dirty="0">
                <a:latin typeface="Calibri" charset="0"/>
                <a:ea typeface="ＭＳ Ｐゴシック" charset="0"/>
              </a:rPr>
              <a:t>Par qui ? Utilisateurs ? Clients qui pensent tout savoir de leurs utilisateurs ? Par des ergonomes (évaluation experte) ?</a:t>
            </a:r>
          </a:p>
          <a:p>
            <a:pPr lvl="1">
              <a:lnSpc>
                <a:spcPct val="80000"/>
              </a:lnSpc>
            </a:pPr>
            <a:r>
              <a:rPr lang="fr-FR" sz="2000" dirty="0">
                <a:latin typeface="Calibri" charset="0"/>
                <a:ea typeface="ＭＳ Ｐゴシック" charset="0"/>
              </a:rPr>
              <a:t>Obtenir un consensus autour d’une solution ? De la part de qui ? </a:t>
            </a:r>
          </a:p>
          <a:p>
            <a:pPr lvl="2">
              <a:lnSpc>
                <a:spcPct val="80000"/>
              </a:lnSpc>
            </a:pPr>
            <a:r>
              <a:rPr lang="fr-FR" sz="1700" dirty="0">
                <a:latin typeface="Calibri" charset="0"/>
                <a:ea typeface="ＭＳ Ｐゴシック" charset="0"/>
              </a:rPr>
              <a:t>Des clients ? Des utilisateurs ? De l’équipe technique ?</a:t>
            </a:r>
          </a:p>
          <a:p>
            <a:pPr lvl="1">
              <a:lnSpc>
                <a:spcPct val="80000"/>
              </a:lnSpc>
            </a:pPr>
            <a:r>
              <a:rPr lang="fr-FR" sz="2000" dirty="0">
                <a:latin typeface="Calibri" charset="0"/>
                <a:ea typeface="ＭＳ Ｐゴシック" charset="0"/>
              </a:rPr>
              <a:t>Pour la faire valider ?</a:t>
            </a:r>
          </a:p>
          <a:p>
            <a:pPr lvl="3">
              <a:lnSpc>
                <a:spcPct val="80000"/>
              </a:lnSpc>
            </a:pPr>
            <a:r>
              <a:rPr lang="fr-FR" sz="1400" dirty="0">
                <a:latin typeface="Calibri" charset="0"/>
                <a:ea typeface="ＭＳ Ｐゴシック" charset="0"/>
              </a:rPr>
              <a:t>Par qui ? …</a:t>
            </a:r>
          </a:p>
        </p:txBody>
      </p:sp>
      <p:sp>
        <p:nvSpPr>
          <p:cNvPr id="13824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BDD9F9-7C2F-3442-8A13-461D06EE1AF1}" type="slidenum">
              <a:rPr lang="fr-FR" sz="1400">
                <a:solidFill>
                  <a:schemeClr val="tx1"/>
                </a:solidFill>
              </a:rPr>
              <a:pPr eaLnBrk="1" hangingPunct="1"/>
              <a:t>29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SURFACE COMPUTING ?</a:t>
            </a:r>
          </a:p>
        </p:txBody>
      </p:sp>
      <p:sp>
        <p:nvSpPr>
          <p:cNvPr id="32770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Qu’est ce que le</a:t>
            </a: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807820D-E5BA-DF4E-A955-AF9E4430DEB5}" type="slidenum">
              <a:rPr lang="fr-FR" sz="1400">
                <a:solidFill>
                  <a:srgbClr val="EFEFEF"/>
                </a:solidFill>
              </a:rPr>
              <a:pPr eaLnBrk="1" hangingPunct="1"/>
              <a:t>3</a:t>
            </a:fld>
            <a:endParaRPr lang="fr-FR" sz="14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Sachant 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25550"/>
            <a:ext cx="9144000" cy="49006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800" dirty="0" smtClean="0"/>
              <a:t>Temps d’utilisation d’un outil =</a:t>
            </a:r>
          </a:p>
          <a:p>
            <a:pPr marL="457200" lvl="1" indent="0">
              <a:buFontTx/>
              <a:buNone/>
              <a:defRPr/>
            </a:pPr>
            <a:r>
              <a:rPr lang="fr-FR" dirty="0" smtClean="0"/>
              <a:t>Temps utile</a:t>
            </a:r>
          </a:p>
          <a:p>
            <a:pPr marL="457200" lvl="1" indent="0">
              <a:buFontTx/>
              <a:buNone/>
              <a:defRPr/>
            </a:pPr>
            <a:r>
              <a:rPr lang="fr-FR" dirty="0" smtClean="0"/>
              <a:t>+ Temps d’apprentissage / de prise en main de l’outil</a:t>
            </a:r>
          </a:p>
          <a:p>
            <a:pPr marL="457200" lvl="1" indent="0">
              <a:buFontTx/>
              <a:buNone/>
              <a:defRPr/>
            </a:pPr>
            <a:r>
              <a:rPr lang="fr-FR" dirty="0" smtClean="0"/>
              <a:t>+ Temps de maintenance ou de préparation </a:t>
            </a:r>
          </a:p>
          <a:p>
            <a:pPr lvl="1">
              <a:defRPr/>
            </a:pPr>
            <a:endParaRPr lang="fr-FR" dirty="0"/>
          </a:p>
        </p:txBody>
      </p:sp>
      <p:sp>
        <p:nvSpPr>
          <p:cNvPr id="13926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4E20B17-F95C-FE41-9821-8685DF73F87A}" type="slidenum">
              <a:rPr lang="fr-FR" sz="1400">
                <a:solidFill>
                  <a:schemeClr val="tx1"/>
                </a:solidFill>
              </a:rPr>
              <a:pPr eaLnBrk="1" hangingPunct="1"/>
              <a:t>30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MAQUETTES PAPIER</a:t>
            </a:r>
          </a:p>
        </p:txBody>
      </p:sp>
      <p:sp>
        <p:nvSpPr>
          <p:cNvPr id="76802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Un exemple d’outil</a:t>
            </a:r>
          </a:p>
        </p:txBody>
      </p:sp>
      <p:sp>
        <p:nvSpPr>
          <p:cNvPr id="7680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9D3ABFF-173C-8342-88FE-7DC80A395532}" type="slidenum">
              <a:rPr lang="fr-FR" sz="1400">
                <a:solidFill>
                  <a:srgbClr val="EFEFEF"/>
                </a:solidFill>
              </a:rPr>
              <a:pPr eaLnBrk="1" hangingPunct="1"/>
              <a:t>31</a:t>
            </a:fld>
            <a:endParaRPr lang="fr-FR" sz="14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Maquettes papier</a:t>
            </a:r>
            <a:endParaRPr lang="fr-FR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0238171-9F0B-3744-9F31-C80FAA404267}" type="slidenum">
              <a:rPr lang="fr-FR" sz="1400">
                <a:solidFill>
                  <a:schemeClr val="tx1"/>
                </a:solidFill>
              </a:rPr>
              <a:pPr eaLnBrk="1" hangingPunct="1"/>
              <a:t>32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80899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2713"/>
            <a:ext cx="27479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381125"/>
            <a:ext cx="27336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140200"/>
            <a:ext cx="31194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BlairMdITC TT-Medium" charset="0"/>
                <a:ea typeface="ＭＳ Ｐゴシック" charset="0"/>
                <a:cs typeface="ＭＳ Ｐゴシック" charset="0"/>
              </a:rPr>
              <a:t>Maquettes papier</a:t>
            </a:r>
          </a:p>
        </p:txBody>
      </p:sp>
      <p:sp>
        <p:nvSpPr>
          <p:cNvPr id="8192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F04522F-AAB0-434E-88F1-7563C1568A3C}" type="slidenum">
              <a:rPr lang="fr-FR" sz="1400">
                <a:solidFill>
                  <a:schemeClr val="tx1"/>
                </a:solidFill>
              </a:rPr>
              <a:pPr eaLnBrk="1" hangingPunct="1"/>
              <a:t>33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81923" name="Image 5" descr="plancheDesign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t="21037" r="18562" b="17441"/>
          <a:stretch>
            <a:fillRect/>
          </a:stretch>
        </p:blipFill>
        <p:spPr bwMode="auto">
          <a:xfrm>
            <a:off x="630238" y="1257300"/>
            <a:ext cx="249396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age 6" descr="plancheDesign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11359" r="8630" b="18462"/>
          <a:stretch>
            <a:fillRect/>
          </a:stretch>
        </p:blipFill>
        <p:spPr bwMode="auto">
          <a:xfrm>
            <a:off x="4335463" y="1192213"/>
            <a:ext cx="4808537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Image 7" descr="plancheDesign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17737" r="15938" b="35242"/>
          <a:stretch>
            <a:fillRect/>
          </a:stretch>
        </p:blipFill>
        <p:spPr bwMode="auto">
          <a:xfrm>
            <a:off x="4024313" y="3365500"/>
            <a:ext cx="229711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Image 8" descr="plancheDesign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5862" r="22218"/>
          <a:stretch>
            <a:fillRect/>
          </a:stretch>
        </p:blipFill>
        <p:spPr bwMode="auto">
          <a:xfrm>
            <a:off x="601663" y="3232150"/>
            <a:ext cx="2805112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Rationnel</a:t>
            </a:r>
            <a:endParaRPr lang="fr-FR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25550"/>
            <a:ext cx="7078662" cy="4900613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Explorer </a:t>
            </a:r>
            <a:r>
              <a:rPr lang="fr-FR" sz="2500" b="1">
                <a:latin typeface="Calibri" charset="0"/>
                <a:ea typeface="ＭＳ Ｐゴシック" charset="0"/>
                <a:cs typeface="ＭＳ Ｐゴシック" charset="0"/>
              </a:rPr>
              <a:t>rapidement</a:t>
            </a:r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 et illustrer les options de conception…</a:t>
            </a:r>
          </a:p>
          <a:p>
            <a:pPr eaLnBrk="1" hangingPunct="1"/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Pour faire les bons choix</a:t>
            </a:r>
          </a:p>
          <a:p>
            <a:pPr eaLnBrk="1" hangingPunct="1"/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Pour éviter le « j</a:t>
            </a:r>
            <a:r>
              <a:rPr lang="ja-JP" altLang="fr-FR" sz="25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500">
                <a:latin typeface="Calibri" charset="0"/>
                <a:ea typeface="ＭＳ Ｐゴシック" charset="0"/>
                <a:cs typeface="ＭＳ Ｐゴシック" charset="0"/>
              </a:rPr>
              <a:t>aime » / « j</a:t>
            </a:r>
            <a:r>
              <a:rPr lang="ja-JP" altLang="fr-FR" sz="25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500">
                <a:latin typeface="Calibri" charset="0"/>
                <a:ea typeface="ＭＳ Ｐゴシック" charset="0"/>
                <a:cs typeface="ＭＳ Ｐゴシック" charset="0"/>
              </a:rPr>
              <a:t>aime pas »</a:t>
            </a:r>
          </a:p>
          <a:p>
            <a:pPr eaLnBrk="1" hangingPunct="1"/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Pour expliciter les </a:t>
            </a:r>
            <a:r>
              <a:rPr lang="fr-FR" sz="2500" b="1">
                <a:latin typeface="Calibri" charset="0"/>
                <a:ea typeface="ＭＳ Ｐゴシック" charset="0"/>
                <a:cs typeface="ＭＳ Ｐゴシック" charset="0"/>
              </a:rPr>
              <a:t>raisons </a:t>
            </a:r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des choix </a:t>
            </a:r>
          </a:p>
          <a:p>
            <a:pPr eaLnBrk="1" hangingPunct="1"/>
            <a:endParaRPr lang="fr-FR" sz="25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r>
              <a:rPr lang="fr-FR" sz="2500">
                <a:latin typeface="Calibri" charset="0"/>
                <a:ea typeface="ＭＳ Ｐゴシック" charset="0"/>
                <a:cs typeface="ＭＳ Ｐゴシック" charset="0"/>
              </a:rPr>
              <a:t>Ne pas trouver LA solution mais comprendre pourquoi cette solution est adaptée</a:t>
            </a:r>
          </a:p>
          <a:p>
            <a:pPr eaLnBrk="1" hangingPunct="1"/>
            <a:endParaRPr lang="fr-FR" sz="25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endParaRPr lang="fr-FR" sz="2100" i="1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None/>
            </a:pPr>
            <a:endParaRPr lang="fr-FR" sz="2100" i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96453E1-D7B6-4940-B526-63B703EB744C}" type="slidenum">
              <a:rPr lang="fr-FR" sz="1400">
                <a:solidFill>
                  <a:schemeClr val="tx1"/>
                </a:solidFill>
              </a:rPr>
              <a:pPr eaLnBrk="1" hangingPunct="1"/>
              <a:t>34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2" name="Grouper 20"/>
          <p:cNvGrpSpPr>
            <a:grpSpLocks noChangeAspect="1"/>
          </p:cNvGrpSpPr>
          <p:nvPr/>
        </p:nvGrpSpPr>
        <p:grpSpPr>
          <a:xfrm>
            <a:off x="7596336" y="1052736"/>
            <a:ext cx="1360503" cy="1260000"/>
            <a:chOff x="7297840" y="11430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7840" y="1143000"/>
              <a:ext cx="1837264" cy="170978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8449505" y="1652636"/>
              <a:ext cx="517125" cy="7719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8454502" y="1275407"/>
              <a:ext cx="682005" cy="54710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tretch>
              <a:fillRect/>
            </a:stretch>
          </p:blipFill>
          <p:spPr>
            <a:xfrm>
              <a:off x="7779991" y="1148000"/>
              <a:ext cx="839391" cy="67451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028304" y="12924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lum/>
            </a:blip>
            <a:stretch>
              <a:fillRect/>
            </a:stretch>
          </p:blipFill>
          <p:spPr>
            <a:xfrm>
              <a:off x="8259641" y="2249699"/>
              <a:ext cx="884359" cy="584576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466851" y="23624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POSTERS ILLUSTRATOR / OMNIGRAFFLE</a:t>
            </a:r>
            <a:endParaRPr lang="en-GB" cap="none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0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Un exemple d’outil</a:t>
            </a:r>
          </a:p>
        </p:txBody>
      </p:sp>
      <p:sp>
        <p:nvSpPr>
          <p:cNvPr id="8397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4A94A96-E4AA-B94D-9BB5-914A122DC0EB}" type="slidenum">
              <a:rPr lang="fr-FR" sz="1400">
                <a:solidFill>
                  <a:srgbClr val="EFEFEF"/>
                </a:solidFill>
              </a:rPr>
              <a:pPr eaLnBrk="1" hangingPunct="1"/>
              <a:t>35</a:t>
            </a:fld>
            <a:endParaRPr lang="fr-FR" sz="14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POSTERS</a:t>
            </a:r>
            <a:endParaRPr lang="fr-FR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2B31C49-EFD2-1C4C-9817-7102846436F8}" type="slidenum">
              <a:rPr lang="fr-FR" sz="1400">
                <a:solidFill>
                  <a:schemeClr val="tx1"/>
                </a:solidFill>
              </a:rPr>
              <a:pPr eaLnBrk="1" hangingPunct="1"/>
              <a:t>36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3" name="Image 2" descr="Capture d’écran 2011-11-14 à 15.1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5760640" cy="51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04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POSTERS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5DE742-2698-124C-B59C-AD6548C0AF2A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7" name="Image 6" descr="Capture d’écran 2011-11-14 à 15.1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9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85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RATIONNEL</a:t>
            </a:r>
            <a:endParaRPr lang="fr-FR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Formalisation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à </a:t>
            </a:r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l’échelle des solutions</a:t>
            </a:r>
          </a:p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En pixels mais avec un style sketch</a:t>
            </a:r>
          </a:p>
          <a:p>
            <a:pPr lvl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Design non finalisé</a:t>
            </a:r>
          </a:p>
          <a:p>
            <a:pPr lvl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Peu de choix visuels </a:t>
            </a:r>
          </a:p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Commentaires</a:t>
            </a:r>
          </a:p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Bon support à l’itération</a:t>
            </a:r>
          </a:p>
        </p:txBody>
      </p:sp>
      <p:sp>
        <p:nvSpPr>
          <p:cNvPr id="14029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2B31C49-EFD2-1C4C-9817-7102846436F8}" type="slidenum">
              <a:rPr lang="fr-FR" sz="1400">
                <a:solidFill>
                  <a:schemeClr val="tx1"/>
                </a:solidFill>
              </a:rPr>
              <a:pPr eaLnBrk="1" hangingPunct="1"/>
              <a:t>38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5" name="Grouper 20"/>
          <p:cNvGrpSpPr>
            <a:grpSpLocks noChangeAspect="1"/>
          </p:cNvGrpSpPr>
          <p:nvPr/>
        </p:nvGrpSpPr>
        <p:grpSpPr>
          <a:xfrm>
            <a:off x="7596336" y="1052736"/>
            <a:ext cx="1360503" cy="1260000"/>
            <a:chOff x="7297840" y="11430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7840" y="1143000"/>
              <a:ext cx="1837264" cy="170978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8449505" y="1652636"/>
              <a:ext cx="517125" cy="7719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tretch>
              <a:fillRect/>
            </a:stretch>
          </p:blipFill>
          <p:spPr>
            <a:xfrm>
              <a:off x="8454502" y="1275407"/>
              <a:ext cx="682005" cy="54710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7779991" y="1148000"/>
              <a:ext cx="839391" cy="67451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028304" y="12924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8259641" y="2249699"/>
              <a:ext cx="884359" cy="584576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466851" y="23624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56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ILLUSTRATOR + Powerpoint</a:t>
            </a:r>
            <a:endParaRPr lang="en-GB" cap="none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0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Un exemple d’outil</a:t>
            </a:r>
          </a:p>
        </p:txBody>
      </p:sp>
      <p:sp>
        <p:nvSpPr>
          <p:cNvPr id="8397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4A94A96-E4AA-B94D-9BB5-914A122DC0EB}" type="slidenum">
              <a:rPr lang="fr-FR" sz="1400">
                <a:solidFill>
                  <a:srgbClr val="EFEFEF"/>
                </a:solidFill>
              </a:rPr>
              <a:pPr eaLnBrk="1" hangingPunct="1"/>
              <a:t>39</a:t>
            </a:fld>
            <a:endParaRPr lang="fr-FR" sz="1400">
              <a:solidFill>
                <a:srgbClr val="EFEF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u contenu 2"/>
          <p:cNvSpPr>
            <a:spLocks noGrp="1"/>
          </p:cNvSpPr>
          <p:nvPr>
            <p:ph idx="1"/>
          </p:nvPr>
        </p:nvSpPr>
        <p:spPr>
          <a:xfrm>
            <a:off x="2819400" y="6515100"/>
            <a:ext cx="4495800" cy="603250"/>
          </a:xfrm>
        </p:spPr>
        <p:txBody>
          <a:bodyPr/>
          <a:lstStyle/>
          <a:p>
            <a:pPr>
              <a:buFontTx/>
              <a:buNone/>
            </a:pPr>
            <a:r>
              <a:rPr lang="fr-FR" sz="1600">
                <a:latin typeface="Calibri" charset="0"/>
                <a:ea typeface="ＭＳ Ｐゴシック" charset="0"/>
                <a:cs typeface="ＭＳ Ｐゴシック" charset="0"/>
              </a:rPr>
              <a:t>(August de los Reyes – Predicting the past – 2008)</a:t>
            </a:r>
          </a:p>
          <a:p>
            <a:pPr>
              <a:buFontTx/>
              <a:buNone/>
            </a:pPr>
            <a:endParaRPr lang="fr-FR" sz="16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GB" sz="1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290F9E7-C237-F945-913E-EC7DF277D3C9}" type="slidenum">
              <a:rPr lang="fr-FR" sz="1400">
                <a:solidFill>
                  <a:schemeClr val="tx1"/>
                </a:solidFill>
              </a:rPr>
              <a:pPr eaLnBrk="1" hangingPunct="1"/>
              <a:t>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34819" name="Ellipse 5"/>
          <p:cNvSpPr>
            <a:spLocks noChangeArrowheads="1"/>
          </p:cNvSpPr>
          <p:nvPr/>
        </p:nvSpPr>
        <p:spPr bwMode="auto">
          <a:xfrm>
            <a:off x="1143000" y="152400"/>
            <a:ext cx="762000" cy="762000"/>
          </a:xfrm>
          <a:prstGeom prst="ellipse">
            <a:avLst/>
          </a:prstGeom>
          <a:solidFill>
            <a:srgbClr val="B2DE0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pPr algn="ctr">
              <a:buFontTx/>
              <a:buNone/>
            </a:pPr>
            <a:r>
              <a:rPr lang="en-GB" sz="2400"/>
              <a:t>CLI</a:t>
            </a:r>
          </a:p>
        </p:txBody>
      </p:sp>
      <p:sp>
        <p:nvSpPr>
          <p:cNvPr id="34820" name="Ellipse 6"/>
          <p:cNvSpPr>
            <a:spLocks noChangeArrowheads="1"/>
          </p:cNvSpPr>
          <p:nvPr/>
        </p:nvSpPr>
        <p:spPr bwMode="auto">
          <a:xfrm>
            <a:off x="4267200" y="152400"/>
            <a:ext cx="762000" cy="762000"/>
          </a:xfrm>
          <a:prstGeom prst="ellipse">
            <a:avLst/>
          </a:prstGeom>
          <a:solidFill>
            <a:srgbClr val="00B4D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pPr algn="ctr">
              <a:buFontTx/>
              <a:buNone/>
            </a:pPr>
            <a:r>
              <a:rPr lang="en-GB" sz="2400"/>
              <a:t>GUI</a:t>
            </a:r>
          </a:p>
        </p:txBody>
      </p:sp>
      <p:sp>
        <p:nvSpPr>
          <p:cNvPr id="34821" name="Ellipse 7"/>
          <p:cNvSpPr>
            <a:spLocks noChangeArrowheads="1"/>
          </p:cNvSpPr>
          <p:nvPr/>
        </p:nvSpPr>
        <p:spPr bwMode="auto">
          <a:xfrm>
            <a:off x="7239000" y="152400"/>
            <a:ext cx="762000" cy="762000"/>
          </a:xfrm>
          <a:prstGeom prst="ellipse">
            <a:avLst/>
          </a:prstGeom>
          <a:solidFill>
            <a:srgbClr val="FF007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pPr algn="ctr">
              <a:buFontTx/>
              <a:buNone/>
            </a:pPr>
            <a:r>
              <a:rPr lang="en-GB" sz="2400"/>
              <a:t>NUI</a:t>
            </a:r>
          </a:p>
        </p:txBody>
      </p:sp>
      <p:sp>
        <p:nvSpPr>
          <p:cNvPr id="9" name="Flèche vers la droite 8"/>
          <p:cNvSpPr/>
          <p:nvPr/>
        </p:nvSpPr>
        <p:spPr bwMode="auto">
          <a:xfrm>
            <a:off x="2971800" y="304800"/>
            <a:ext cx="381000" cy="539750"/>
          </a:xfrm>
          <a:prstGeom prst="rightArrow">
            <a:avLst>
              <a:gd name="adj1" fmla="val 70833"/>
              <a:gd name="adj2" fmla="val 62500"/>
            </a:avLst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>
              <a:defRPr/>
            </a:pPr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lèche vers la droite 10"/>
          <p:cNvSpPr/>
          <p:nvPr/>
        </p:nvSpPr>
        <p:spPr bwMode="auto">
          <a:xfrm>
            <a:off x="6172200" y="304800"/>
            <a:ext cx="381000" cy="539750"/>
          </a:xfrm>
          <a:prstGeom prst="rightArrow">
            <a:avLst>
              <a:gd name="adj1" fmla="val 70833"/>
              <a:gd name="adj2" fmla="val 62500"/>
            </a:avLst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>
              <a:defRPr/>
            </a:pPr>
            <a:endParaRPr lang="en-GB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0" y="1066800"/>
          <a:ext cx="9144000" cy="510381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708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Texte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Graphique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Naturel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Clavier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Clavier / Souris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Doigts / objets physiques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Connaissance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Découverte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Intuition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Syntaxe stricte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Métaphores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Manipulations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Commandes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WIMP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Gestes  &amp; Touché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48" name="Image 15" descr="CL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/>
          <a:stretch>
            <a:fillRect/>
          </a:stretch>
        </p:blipFill>
        <p:spPr bwMode="auto">
          <a:xfrm>
            <a:off x="152400" y="4384675"/>
            <a:ext cx="26622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Image 16" descr="MAC_OS_X_Desk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"/>
          <a:stretch>
            <a:fillRect/>
          </a:stretch>
        </p:blipFill>
        <p:spPr bwMode="auto">
          <a:xfrm>
            <a:off x="3335338" y="4384675"/>
            <a:ext cx="253206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23399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(0)</a:t>
            </a:r>
          </a:p>
        </p:txBody>
      </p:sp>
      <p:pic>
        <p:nvPicPr>
          <p:cNvPr id="45059" name="Espace réservé du contenu 4" descr="Story-découverte-client-saisie---principe-sortie-blocs---Etape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5" b="-2805"/>
          <a:stretch>
            <a:fillRect/>
          </a:stretch>
        </p:blipFill>
        <p:spPr/>
      </p:pic>
      <p:sp>
        <p:nvSpPr>
          <p:cNvPr id="45060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7015273-7226-CA41-83FB-070E2BF01B0D}" type="slidenum">
              <a:rPr lang="fr-FR" sz="1400">
                <a:solidFill>
                  <a:schemeClr val="tx1"/>
                </a:solidFill>
              </a:rPr>
              <a:pPr eaLnBrk="1" hangingPunct="1"/>
              <a:t>40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(1)</a:t>
            </a:r>
          </a:p>
        </p:txBody>
      </p:sp>
      <p:sp>
        <p:nvSpPr>
          <p:cNvPr id="4608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05844E7-F8D5-4F4D-AB38-FD19D16E3870}" type="slidenum">
              <a:rPr lang="fr-FR" sz="1400">
                <a:solidFill>
                  <a:schemeClr val="tx1"/>
                </a:solidFill>
              </a:rPr>
              <a:pPr eaLnBrk="1" hangingPunct="1"/>
              <a:t>41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46084" name="Espace réservé du contenu 6" descr="Story-découverte-client-saisie---principe-sortie-blocs---Etape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1" b="-1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86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(2)</a:t>
            </a:r>
          </a:p>
        </p:txBody>
      </p:sp>
      <p:pic>
        <p:nvPicPr>
          <p:cNvPr id="47107" name="Espace réservé du contenu 4" descr="Story-découverte-client-saisie---principe-sortie-blocs---Etape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5" b="-2805"/>
          <a:stretch>
            <a:fillRect/>
          </a:stretch>
        </p:blipFill>
        <p:spPr/>
      </p:pic>
      <p:sp>
        <p:nvSpPr>
          <p:cNvPr id="4710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3EA02D-1D39-1D4B-9B70-886A2123BC4F}" type="slidenum">
              <a:rPr lang="fr-FR" sz="1400">
                <a:solidFill>
                  <a:schemeClr val="tx1"/>
                </a:solidFill>
              </a:rPr>
              <a:pPr eaLnBrk="1" hangingPunct="1"/>
              <a:t>42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(3)</a:t>
            </a:r>
          </a:p>
        </p:txBody>
      </p:sp>
      <p:pic>
        <p:nvPicPr>
          <p:cNvPr id="48131" name="Espace réservé du contenu 4" descr="Story-découverte-client-saisie---principe-sortie-blocs---Etape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5" b="-2805"/>
          <a:stretch>
            <a:fillRect/>
          </a:stretch>
        </p:blipFill>
        <p:spPr/>
      </p:pic>
      <p:sp>
        <p:nvSpPr>
          <p:cNvPr id="4813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344D318-AC2F-DE48-92F0-355A2E711B75}" type="slidenum">
              <a:rPr lang="fr-FR" sz="1400">
                <a:solidFill>
                  <a:schemeClr val="tx1"/>
                </a:solidFill>
              </a:rPr>
              <a:pPr eaLnBrk="1" hangingPunct="1"/>
              <a:t>43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(4)</a:t>
            </a:r>
          </a:p>
        </p:txBody>
      </p:sp>
      <p:pic>
        <p:nvPicPr>
          <p:cNvPr id="49155" name="Espace réservé du contenu 4" descr="Story-découverte-client-saisie---principe-sortie-blocs---Etape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6" b="-2466"/>
          <a:stretch>
            <a:fillRect/>
          </a:stretch>
        </p:blipFill>
        <p:spPr/>
      </p:pic>
      <p:sp>
        <p:nvSpPr>
          <p:cNvPr id="4915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A6B324A-2806-EC4D-B092-AC8BEC6839D5}" type="slidenum">
              <a:rPr lang="fr-FR" sz="1400">
                <a:solidFill>
                  <a:schemeClr val="tx1"/>
                </a:solidFill>
              </a:rPr>
              <a:pPr eaLnBrk="1" hangingPunct="1"/>
              <a:t>44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(5)</a:t>
            </a:r>
          </a:p>
        </p:txBody>
      </p:sp>
      <p:pic>
        <p:nvPicPr>
          <p:cNvPr id="50179" name="Espace réservé du contenu 4" descr="Story-découverte-client-saisie---principe-sortie-blocs---Etape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5" r="-7895"/>
          <a:stretch>
            <a:fillRect/>
          </a:stretch>
        </p:blipFill>
        <p:spPr/>
      </p:pic>
      <p:sp>
        <p:nvSpPr>
          <p:cNvPr id="50180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0A4F480-8747-9641-8EE6-1E475CB3F97A}" type="slidenum">
              <a:rPr lang="fr-FR" sz="1400">
                <a:solidFill>
                  <a:schemeClr val="tx1"/>
                </a:solidFill>
              </a:rPr>
              <a:pPr eaLnBrk="1" hangingPunct="1"/>
              <a:t>45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Principe de Sortie des blocs (6)</a:t>
            </a:r>
          </a:p>
        </p:txBody>
      </p:sp>
      <p:pic>
        <p:nvPicPr>
          <p:cNvPr id="51203" name="Espace réservé du contenu 4" descr="Story-découverte-client-saisie---principe-sortie-blocs---Etape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5" b="-2805"/>
          <a:stretch>
            <a:fillRect/>
          </a:stretch>
        </p:blipFill>
        <p:spPr/>
      </p:pic>
      <p:sp>
        <p:nvSpPr>
          <p:cNvPr id="5120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55D0EBA-E078-CB4C-BE72-F39E445F8CA5}" type="slidenum">
              <a:rPr lang="fr-FR" sz="1400">
                <a:solidFill>
                  <a:schemeClr val="tx1"/>
                </a:solidFill>
              </a:rPr>
              <a:pPr eaLnBrk="1" hangingPunct="1"/>
              <a:t>46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RATIONNEL</a:t>
            </a:r>
            <a:endParaRPr lang="fr-FR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1225550"/>
            <a:ext cx="7211144" cy="4900613"/>
          </a:xfrm>
        </p:spPr>
        <p:txBody>
          <a:bodyPr/>
          <a:lstStyle/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Détail de séquences d’interactions / d’animations </a:t>
            </a:r>
          </a:p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A l’échelle, en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pixels mais avec un style sketch</a:t>
            </a:r>
          </a:p>
          <a:p>
            <a:pPr lvl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Design non finalisé</a:t>
            </a:r>
          </a:p>
          <a:p>
            <a:pPr lvl="1"/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Peu de choix visuels 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Commentaires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Bon support à l’itération</a:t>
            </a:r>
          </a:p>
          <a:p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2B31C49-EFD2-1C4C-9817-7102846436F8}" type="slidenum">
              <a:rPr lang="fr-FR" sz="1400">
                <a:solidFill>
                  <a:schemeClr val="tx1"/>
                </a:solidFill>
              </a:rPr>
              <a:pPr eaLnBrk="1" hangingPunct="1"/>
              <a:t>47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5" name="Grouper 20"/>
          <p:cNvGrpSpPr>
            <a:grpSpLocks noChangeAspect="1"/>
          </p:cNvGrpSpPr>
          <p:nvPr/>
        </p:nvGrpSpPr>
        <p:grpSpPr>
          <a:xfrm>
            <a:off x="7596336" y="1052736"/>
            <a:ext cx="1360503" cy="1260000"/>
            <a:chOff x="7297840" y="11430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7840" y="1143000"/>
              <a:ext cx="1837264" cy="170978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8449505" y="1652636"/>
              <a:ext cx="517125" cy="7719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tretch>
              <a:fillRect/>
            </a:stretch>
          </p:blipFill>
          <p:spPr>
            <a:xfrm>
              <a:off x="8454502" y="1275407"/>
              <a:ext cx="682005" cy="54710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7779991" y="1148000"/>
              <a:ext cx="839391" cy="67451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028304" y="12924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8259641" y="2249699"/>
              <a:ext cx="884359" cy="584576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466851" y="23624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>
                <a:latin typeface="BlairMdITC TT-Medium" charset="0"/>
                <a:ea typeface="ＭＳ Ｐゴシック" charset="0"/>
                <a:cs typeface="ＭＳ Ｐゴシック" charset="0"/>
              </a:rPr>
              <a:t>SPIKE</a:t>
            </a:r>
            <a:endParaRPr lang="en-GB" cap="none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0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Un exemple d’outil</a:t>
            </a:r>
          </a:p>
        </p:txBody>
      </p:sp>
      <p:sp>
        <p:nvSpPr>
          <p:cNvPr id="8909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ECBDF09-C8AD-C54E-B5AF-63AE5F52ACB0}" type="slidenum">
              <a:rPr lang="fr-FR" sz="1400">
                <a:solidFill>
                  <a:srgbClr val="EFEFEF"/>
                </a:solidFill>
              </a:rPr>
              <a:pPr eaLnBrk="1" hangingPunct="1"/>
              <a:t>48</a:t>
            </a:fld>
            <a:endParaRPr lang="fr-FR" sz="1400">
              <a:solidFill>
                <a:srgbClr val="EFEF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"/>
          <p:cNvGrpSpPr>
            <a:grpSpLocks noChangeAspect="1"/>
          </p:cNvGrpSpPr>
          <p:nvPr/>
        </p:nvGrpSpPr>
        <p:grpSpPr>
          <a:xfrm>
            <a:off x="7560000" y="1080000"/>
            <a:ext cx="1360506" cy="1260000"/>
            <a:chOff x="5333997" y="3886200"/>
            <a:chExt cx="1846163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997" y="3886200"/>
              <a:ext cx="1837263" cy="170978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6485665" y="4395836"/>
              <a:ext cx="517125" cy="7719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6490662" y="4018607"/>
              <a:ext cx="682005" cy="54710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5521366" y="4498258"/>
              <a:ext cx="644533" cy="689500"/>
            </a:xfrm>
            <a:prstGeom prst="rect">
              <a:avLst/>
            </a:prstGeom>
            <a:noFill/>
            <a:ln>
              <a:noFill/>
            </a:ln>
            <a:sp3d/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5816151" y="3891200"/>
              <a:ext cx="839391" cy="67451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064464" y="40356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6295801" y="4992899"/>
              <a:ext cx="884359" cy="584576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503011" y="51056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>
              <a:lum/>
            </a:blip>
            <a:stretch>
              <a:fillRect/>
            </a:stretch>
          </p:blipFill>
          <p:spPr>
            <a:xfrm>
              <a:off x="5413943" y="3886200"/>
              <a:ext cx="622049" cy="75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5476028" y="4234592"/>
              <a:ext cx="609601" cy="417644"/>
            </a:xfrm>
            <a:prstGeom prst="rect">
              <a:avLst/>
            </a:prstGeom>
            <a:noFill/>
            <a:sp3d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75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Spike</a:t>
            </a:r>
          </a:p>
        </p:txBody>
      </p:sp>
      <p:sp>
        <p:nvSpPr>
          <p:cNvPr id="10752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686EA3E-A3D7-4647-8EC1-76AD7FF8CEEE}" type="slidenum">
              <a:rPr lang="fr-FR" sz="1400">
                <a:solidFill>
                  <a:schemeClr val="tx1"/>
                </a:solidFill>
              </a:rPr>
              <a:pPr eaLnBrk="1" hangingPunct="1"/>
              <a:t>49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07524" name="ZoneTexte 15"/>
          <p:cNvSpPr txBox="1">
            <a:spLocks noChangeArrowheads="1"/>
          </p:cNvSpPr>
          <p:nvPr/>
        </p:nvSpPr>
        <p:spPr bwMode="auto">
          <a:xfrm>
            <a:off x="152400" y="1143000"/>
            <a:ext cx="83058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>
                <a:solidFill>
                  <a:srgbClr val="000000"/>
                </a:solidFill>
              </a:rPr>
              <a:t>Réalisation jetable pour répondre à une question précise</a:t>
            </a:r>
          </a:p>
          <a:p>
            <a:pPr eaLnBrk="1" hangingPunct="1">
              <a:buFontTx/>
              <a:buNone/>
            </a:pPr>
            <a:endParaRPr lang="en-GB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GB">
                <a:solidFill>
                  <a:srgbClr val="000000"/>
                </a:solidFill>
              </a:rPr>
              <a:t>	d’architecture logicielle, de performances</a:t>
            </a:r>
          </a:p>
          <a:p>
            <a:pPr eaLnBrk="1" hangingPunct="1">
              <a:buFontTx/>
              <a:buNone/>
            </a:pPr>
            <a:endParaRPr lang="en-GB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GB">
                <a:solidFill>
                  <a:srgbClr val="000000"/>
                </a:solidFill>
              </a:rPr>
              <a:t>	de design</a:t>
            </a:r>
          </a:p>
          <a:p>
            <a:pPr eaLnBrk="1" hangingPunct="1">
              <a:buFontTx/>
              <a:buNone/>
            </a:pPr>
            <a:endParaRPr lang="en-GB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GB">
                <a:solidFill>
                  <a:srgbClr val="000000"/>
                </a:solidFill>
              </a:rPr>
              <a:t>	d’usage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 rot="16200000">
            <a:off x="601526" y="2690194"/>
            <a:ext cx="373301" cy="557246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 rot="16200000">
            <a:off x="560352" y="3061567"/>
            <a:ext cx="492324" cy="394941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>
            <a:lum/>
          </a:blip>
          <a:stretch>
            <a:fillRect/>
          </a:stretch>
        </p:blipFill>
        <p:spPr>
          <a:xfrm>
            <a:off x="457200" y="3850617"/>
            <a:ext cx="638399" cy="416583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lum/>
          </a:blip>
          <a:stretch>
            <a:fillRect/>
          </a:stretch>
        </p:blipFill>
        <p:spPr>
          <a:xfrm rot="5400000">
            <a:off x="569065" y="1981200"/>
            <a:ext cx="449043" cy="5464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</p:spPr>
      </p:pic>
      <p:pic>
        <p:nvPicPr>
          <p:cNvPr id="22" name="Image 21" descr="PrecisionTesteu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5400" y="2743200"/>
            <a:ext cx="4673600" cy="3505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51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Une popularisation récente</a:t>
            </a:r>
          </a:p>
        </p:txBody>
      </p:sp>
      <p:sp>
        <p:nvSpPr>
          <p:cNvPr id="3686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D2706AE-7FDD-4C48-96B2-DE2049B1542E}" type="slidenum">
              <a:rPr lang="fr-FR" sz="1400">
                <a:solidFill>
                  <a:schemeClr val="tx1"/>
                </a:solidFill>
              </a:rPr>
              <a:pPr eaLnBrk="1" hangingPunct="1"/>
              <a:t>5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2" name="Grouper 28"/>
          <p:cNvGrpSpPr/>
          <p:nvPr/>
        </p:nvGrpSpPr>
        <p:grpSpPr>
          <a:xfrm>
            <a:off x="9347200" y="1832903"/>
            <a:ext cx="1653965" cy="1447800"/>
            <a:chOff x="228601" y="1295400"/>
            <a:chExt cx="1653965" cy="1447800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1295400"/>
              <a:ext cx="1577765" cy="1080000"/>
            </a:xfrm>
            <a:prstGeom prst="rect">
              <a:avLst/>
            </a:prstGeom>
            <a:effectLst>
              <a:outerShdw blurRad="50800" dist="38100" dir="13500000" algn="tl">
                <a:srgbClr val="000000">
                  <a:alpha val="43000"/>
                </a:srgbClr>
              </a:outerShdw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7" name="ZoneTexte 6"/>
            <p:cNvSpPr txBox="1"/>
            <p:nvPr/>
          </p:nvSpPr>
          <p:spPr>
            <a:xfrm>
              <a:off x="228601" y="2373868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1983</a:t>
              </a:r>
            </a:p>
          </p:txBody>
        </p:sp>
      </p:grpSp>
      <p:grpSp>
        <p:nvGrpSpPr>
          <p:cNvPr id="3" name="Grouper 29"/>
          <p:cNvGrpSpPr>
            <a:grpSpLocks noChangeAspect="1"/>
          </p:cNvGrpSpPr>
          <p:nvPr/>
        </p:nvGrpSpPr>
        <p:grpSpPr>
          <a:xfrm>
            <a:off x="10086314" y="1832903"/>
            <a:ext cx="1623086" cy="1436132"/>
            <a:chOff x="935791" y="1295400"/>
            <a:chExt cx="1623086" cy="14361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791" y="1295400"/>
              <a:ext cx="1623086" cy="1080000"/>
            </a:xfrm>
            <a:prstGeom prst="rect">
              <a:avLst/>
            </a:prstGeom>
            <a:effectLst>
              <a:outerShdw blurRad="50800" dist="38100" dir="13500000" algn="tl">
                <a:srgbClr val="000000">
                  <a:alpha val="43000"/>
                </a:srgbClr>
              </a:outerShdw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11" name="ZoneTexte 10"/>
            <p:cNvSpPr txBox="1"/>
            <p:nvPr/>
          </p:nvSpPr>
          <p:spPr>
            <a:xfrm>
              <a:off x="935791" y="2362200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1985</a:t>
              </a:r>
            </a:p>
          </p:txBody>
        </p:sp>
      </p:grpSp>
      <p:grpSp>
        <p:nvGrpSpPr>
          <p:cNvPr id="4" name="Grouper 30"/>
          <p:cNvGrpSpPr>
            <a:grpSpLocks noChangeAspect="1"/>
          </p:cNvGrpSpPr>
          <p:nvPr/>
        </p:nvGrpSpPr>
        <p:grpSpPr>
          <a:xfrm>
            <a:off x="10846384" y="1836072"/>
            <a:ext cx="1701216" cy="1508131"/>
            <a:chOff x="1656601" y="1295400"/>
            <a:chExt cx="1619999" cy="14361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6601" y="1295400"/>
              <a:ext cx="1619999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13" name="ZoneTexte 12"/>
            <p:cNvSpPr txBox="1"/>
            <p:nvPr/>
          </p:nvSpPr>
          <p:spPr>
            <a:xfrm>
              <a:off x="1656601" y="2362200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1986</a:t>
              </a:r>
            </a:p>
          </p:txBody>
        </p:sp>
      </p:grpSp>
      <p:grpSp>
        <p:nvGrpSpPr>
          <p:cNvPr id="5" name="Grouper 31"/>
          <p:cNvGrpSpPr>
            <a:grpSpLocks noChangeAspect="1"/>
          </p:cNvGrpSpPr>
          <p:nvPr/>
        </p:nvGrpSpPr>
        <p:grpSpPr>
          <a:xfrm>
            <a:off x="11506199" y="1845603"/>
            <a:ext cx="1473478" cy="1544131"/>
            <a:chOff x="2438400" y="1295400"/>
            <a:chExt cx="1370420" cy="14361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8400" y="1295400"/>
              <a:ext cx="1370420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15" name="ZoneTexte 14"/>
            <p:cNvSpPr txBox="1"/>
            <p:nvPr/>
          </p:nvSpPr>
          <p:spPr>
            <a:xfrm>
              <a:off x="2471557" y="2362200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1992</a:t>
              </a:r>
            </a:p>
          </p:txBody>
        </p:sp>
      </p:grpSp>
      <p:grpSp>
        <p:nvGrpSpPr>
          <p:cNvPr id="8" name="Grouper 48"/>
          <p:cNvGrpSpPr>
            <a:grpSpLocks noChangeAspect="1"/>
          </p:cNvGrpSpPr>
          <p:nvPr/>
        </p:nvGrpSpPr>
        <p:grpSpPr bwMode="auto">
          <a:xfrm>
            <a:off x="12319000" y="1846263"/>
            <a:ext cx="1571625" cy="1590675"/>
            <a:chOff x="-228600" y="4648200"/>
            <a:chExt cx="1429412" cy="144780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28600" y="4648200"/>
              <a:ext cx="1429412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20" name="ZoneTexte 19"/>
            <p:cNvSpPr txBox="1"/>
            <p:nvPr/>
          </p:nvSpPr>
          <p:spPr>
            <a:xfrm>
              <a:off x="-228600" y="5726668"/>
              <a:ext cx="652643" cy="369332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1994</a:t>
              </a:r>
            </a:p>
          </p:txBody>
        </p:sp>
      </p:grpSp>
      <p:grpSp>
        <p:nvGrpSpPr>
          <p:cNvPr id="9" name="Grouper 33"/>
          <p:cNvGrpSpPr>
            <a:grpSpLocks noChangeAspect="1"/>
          </p:cNvGrpSpPr>
          <p:nvPr/>
        </p:nvGrpSpPr>
        <p:grpSpPr>
          <a:xfrm>
            <a:off x="12861090" y="1816973"/>
            <a:ext cx="1653271" cy="1580130"/>
            <a:chOff x="3755191" y="1282200"/>
            <a:chExt cx="1502609" cy="14361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5191" y="1282200"/>
              <a:ext cx="1502609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17" name="ZoneTexte 16"/>
            <p:cNvSpPr txBox="1"/>
            <p:nvPr/>
          </p:nvSpPr>
          <p:spPr>
            <a:xfrm>
              <a:off x="3755191" y="2349000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1995</a:t>
              </a:r>
            </a:p>
          </p:txBody>
        </p:sp>
      </p:grpSp>
      <p:grpSp>
        <p:nvGrpSpPr>
          <p:cNvPr id="18" name="Grouper 34"/>
          <p:cNvGrpSpPr>
            <a:grpSpLocks noChangeAspect="1"/>
          </p:cNvGrpSpPr>
          <p:nvPr/>
        </p:nvGrpSpPr>
        <p:grpSpPr>
          <a:xfrm>
            <a:off x="13489839" y="1871002"/>
            <a:ext cx="1282361" cy="1627798"/>
            <a:chOff x="4498239" y="1422400"/>
            <a:chExt cx="1140561" cy="1447800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8239" y="1422400"/>
              <a:ext cx="1140561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22" name="ZoneTexte 21"/>
            <p:cNvSpPr txBox="1"/>
            <p:nvPr/>
          </p:nvSpPr>
          <p:spPr>
            <a:xfrm>
              <a:off x="4498239" y="2500868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1997</a:t>
              </a:r>
            </a:p>
          </p:txBody>
        </p:sp>
      </p:grpSp>
      <p:grpSp>
        <p:nvGrpSpPr>
          <p:cNvPr id="29" name="Grouper 35"/>
          <p:cNvGrpSpPr>
            <a:grpSpLocks noChangeAspect="1"/>
          </p:cNvGrpSpPr>
          <p:nvPr/>
        </p:nvGrpSpPr>
        <p:grpSpPr>
          <a:xfrm>
            <a:off x="14109698" y="1871002"/>
            <a:ext cx="1305008" cy="1663798"/>
            <a:chOff x="5036612" y="1371600"/>
            <a:chExt cx="1135588" cy="1447800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6612" y="1371600"/>
              <a:ext cx="1135588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24" name="ZoneTexte 23"/>
            <p:cNvSpPr txBox="1"/>
            <p:nvPr/>
          </p:nvSpPr>
          <p:spPr>
            <a:xfrm>
              <a:off x="5069769" y="2450068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</p:grpSp>
      <p:grpSp>
        <p:nvGrpSpPr>
          <p:cNvPr id="30" name="Grouper 36"/>
          <p:cNvGrpSpPr>
            <a:grpSpLocks noChangeAspect="1"/>
          </p:cNvGrpSpPr>
          <p:nvPr/>
        </p:nvGrpSpPr>
        <p:grpSpPr>
          <a:xfrm>
            <a:off x="14731999" y="1909102"/>
            <a:ext cx="1657071" cy="1664830"/>
            <a:chOff x="5486400" y="1295400"/>
            <a:chExt cx="1442081" cy="14488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86400" y="1295400"/>
              <a:ext cx="1442081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26" name="ZoneTexte 25"/>
            <p:cNvSpPr txBox="1"/>
            <p:nvPr/>
          </p:nvSpPr>
          <p:spPr>
            <a:xfrm>
              <a:off x="5486400" y="2374900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2002</a:t>
              </a:r>
            </a:p>
          </p:txBody>
        </p:sp>
      </p:grpSp>
      <p:grpSp>
        <p:nvGrpSpPr>
          <p:cNvPr id="31" name="Grouper 37"/>
          <p:cNvGrpSpPr>
            <a:grpSpLocks noChangeAspect="1"/>
          </p:cNvGrpSpPr>
          <p:nvPr/>
        </p:nvGrpSpPr>
        <p:grpSpPr>
          <a:xfrm>
            <a:off x="15379697" y="1857270"/>
            <a:ext cx="1929059" cy="1724130"/>
            <a:chOff x="6317971" y="1459468"/>
            <a:chExt cx="1606829" cy="1436132"/>
          </a:xfr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perspectiveHeroicExtremeRightFacing" fov="4800000">
              <a:rot lat="486000" lon="19530000" rev="174000"/>
            </a:camera>
            <a:lightRig rig="threePt" dir="t"/>
          </a:scene3d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17971" y="1459468"/>
              <a:ext cx="1606829" cy="1080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p3d>
              <a:bevelT/>
            </a:sp3d>
          </p:spPr>
        </p:pic>
        <p:sp>
          <p:nvSpPr>
            <p:cNvPr id="28" name="ZoneTexte 27"/>
            <p:cNvSpPr txBox="1"/>
            <p:nvPr/>
          </p:nvSpPr>
          <p:spPr>
            <a:xfrm>
              <a:off x="6317971" y="2526268"/>
              <a:ext cx="652643" cy="369332"/>
            </a:xfrm>
            <a:prstGeom prst="rect">
              <a:avLst/>
            </a:prstGeom>
            <a:effectLst/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</p:grpSp>
      <p:grpSp>
        <p:nvGrpSpPr>
          <p:cNvPr id="36877" name="Grouper 50"/>
          <p:cNvGrpSpPr>
            <a:grpSpLocks/>
          </p:cNvGrpSpPr>
          <p:nvPr/>
        </p:nvGrpSpPr>
        <p:grpSpPr bwMode="auto">
          <a:xfrm>
            <a:off x="16248063" y="1806575"/>
            <a:ext cx="1811337" cy="1795463"/>
            <a:chOff x="6977724" y="1578029"/>
            <a:chExt cx="1810717" cy="1796129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87479" y="1578029"/>
              <a:ext cx="1800962" cy="1350725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40" name="ZoneTexte 39"/>
            <p:cNvSpPr txBox="1"/>
            <p:nvPr/>
          </p:nvSpPr>
          <p:spPr>
            <a:xfrm>
              <a:off x="6977724" y="2912245"/>
              <a:ext cx="816240" cy="461913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2005</a:t>
              </a:r>
            </a:p>
          </p:txBody>
        </p:sp>
      </p:grpSp>
      <p:grpSp>
        <p:nvGrpSpPr>
          <p:cNvPr id="33" name="Grouper 67"/>
          <p:cNvGrpSpPr>
            <a:grpSpLocks/>
          </p:cNvGrpSpPr>
          <p:nvPr/>
        </p:nvGrpSpPr>
        <p:grpSpPr bwMode="auto">
          <a:xfrm>
            <a:off x="9677400" y="4572000"/>
            <a:ext cx="2749550" cy="2667000"/>
            <a:chOff x="304800" y="3581400"/>
            <a:chExt cx="2750269" cy="2667000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800" y="3581400"/>
              <a:ext cx="2750269" cy="20574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50" name="ZoneTexte 49"/>
            <p:cNvSpPr txBox="1"/>
            <p:nvPr/>
          </p:nvSpPr>
          <p:spPr>
            <a:xfrm>
              <a:off x="326760" y="5786487"/>
              <a:ext cx="816240" cy="461913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2005</a:t>
              </a:r>
            </a:p>
          </p:txBody>
        </p:sp>
      </p:grpSp>
      <p:grpSp>
        <p:nvGrpSpPr>
          <p:cNvPr id="34" name="Grouper 68"/>
          <p:cNvGrpSpPr>
            <a:grpSpLocks/>
          </p:cNvGrpSpPr>
          <p:nvPr/>
        </p:nvGrpSpPr>
        <p:grpSpPr bwMode="auto">
          <a:xfrm>
            <a:off x="11028363" y="4530725"/>
            <a:ext cx="1773237" cy="2632075"/>
            <a:chOff x="1654980" y="3540276"/>
            <a:chExt cx="1774020" cy="2631924"/>
          </a:xfrm>
        </p:grpSpPr>
        <p:sp>
          <p:nvSpPr>
            <p:cNvPr id="53" name="ZoneTexte 52"/>
            <p:cNvSpPr txBox="1"/>
            <p:nvPr/>
          </p:nvSpPr>
          <p:spPr>
            <a:xfrm>
              <a:off x="1688137" y="5802868"/>
              <a:ext cx="652643" cy="369332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2007</a:t>
              </a:r>
            </a:p>
          </p:txBody>
        </p:sp>
        <p:pic>
          <p:nvPicPr>
            <p:cNvPr id="55" name="Image 54" descr="mise-a-jour-1-1-4-pour-l-iphone-le-blog-du-geek-1.jp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54980" y="3540276"/>
              <a:ext cx="1774020" cy="2252724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</p:grpSp>
      <p:grpSp>
        <p:nvGrpSpPr>
          <p:cNvPr id="35" name="Grouper 69"/>
          <p:cNvGrpSpPr>
            <a:grpSpLocks/>
          </p:cNvGrpSpPr>
          <p:nvPr/>
        </p:nvGrpSpPr>
        <p:grpSpPr bwMode="auto">
          <a:xfrm>
            <a:off x="12442825" y="4572000"/>
            <a:ext cx="3290888" cy="2667000"/>
            <a:chOff x="3069469" y="3581400"/>
            <a:chExt cx="3290960" cy="2667000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69469" y="3581400"/>
              <a:ext cx="3290960" cy="22086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57" name="ZoneTexte 56"/>
            <p:cNvSpPr txBox="1"/>
            <p:nvPr/>
          </p:nvSpPr>
          <p:spPr>
            <a:xfrm>
              <a:off x="3124200" y="5879068"/>
              <a:ext cx="652643" cy="369332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2007</a:t>
              </a:r>
            </a:p>
          </p:txBody>
        </p:sp>
      </p:grpSp>
      <p:grpSp>
        <p:nvGrpSpPr>
          <p:cNvPr id="36" name="Grouper 70"/>
          <p:cNvGrpSpPr>
            <a:grpSpLocks/>
          </p:cNvGrpSpPr>
          <p:nvPr/>
        </p:nvGrpSpPr>
        <p:grpSpPr bwMode="auto">
          <a:xfrm>
            <a:off x="13868400" y="4573588"/>
            <a:ext cx="2286000" cy="2654300"/>
            <a:chOff x="4495800" y="3583200"/>
            <a:chExt cx="2286000" cy="2653532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95800" y="3583200"/>
              <a:ext cx="2286000" cy="228600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59" name="ZoneTexte 58"/>
            <p:cNvSpPr txBox="1"/>
            <p:nvPr/>
          </p:nvSpPr>
          <p:spPr>
            <a:xfrm>
              <a:off x="4572000" y="5867400"/>
              <a:ext cx="652643" cy="369332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2009</a:t>
              </a:r>
            </a:p>
          </p:txBody>
        </p:sp>
      </p:grpSp>
      <p:grpSp>
        <p:nvGrpSpPr>
          <p:cNvPr id="37" name="Grouper 71"/>
          <p:cNvGrpSpPr>
            <a:grpSpLocks/>
          </p:cNvGrpSpPr>
          <p:nvPr/>
        </p:nvGrpSpPr>
        <p:grpSpPr bwMode="auto">
          <a:xfrm>
            <a:off x="15303500" y="4565650"/>
            <a:ext cx="1765300" cy="2763838"/>
            <a:chOff x="5930900" y="3575037"/>
            <a:chExt cx="1765300" cy="2763295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30900" y="3575037"/>
              <a:ext cx="1765300" cy="23957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</p:pic>
        <p:sp>
          <p:nvSpPr>
            <p:cNvPr id="61" name="ZoneTexte 60"/>
            <p:cNvSpPr txBox="1"/>
            <p:nvPr/>
          </p:nvSpPr>
          <p:spPr>
            <a:xfrm>
              <a:off x="5964057" y="5969000"/>
              <a:ext cx="652643" cy="369332"/>
            </a:xfrm>
            <a:prstGeom prst="rect">
              <a:avLst/>
            </a:prstGeom>
            <a:effectLst/>
            <a:scene3d>
              <a:camera prst="perspectiveHeroicExtremeRightFacing" fov="4800000">
                <a:rot lat="486000" lon="19530000" rev="174000"/>
              </a:camera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GB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2010</a:t>
              </a:r>
            </a:p>
          </p:txBody>
        </p:sp>
      </p:grpSp>
      <p:sp>
        <p:nvSpPr>
          <p:cNvPr id="36883" name="ZoneTexte 51"/>
          <p:cNvSpPr txBox="1">
            <a:spLocks noChangeArrowheads="1"/>
          </p:cNvSpPr>
          <p:nvPr/>
        </p:nvSpPr>
        <p:spPr bwMode="auto">
          <a:xfrm>
            <a:off x="2830513" y="6519863"/>
            <a:ext cx="4408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(http://billbuxton.com/multitouchOverview.html)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5833 -0.07778 " pathEditMode="relative" ptsTypes="AA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34 -0.11112 " pathEditMode="relative" ptsTypes="AA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34 -0.11112 " pathEditMode="relative" ptsTypes="AA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34 -0.11112 " pathEditMode="relative" ptsTypes="AA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34 -0.11112 " pathEditMode="relative" ptsTypes="AA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34 -0.11112 " pathEditMode="relative" ptsTypes="AA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SÉANCES DE CONCEPTION PARTICIPATIVE</a:t>
            </a:r>
          </a:p>
        </p:txBody>
      </p:sp>
      <p:sp>
        <p:nvSpPr>
          <p:cNvPr id="89090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Un exemple d’outil</a:t>
            </a:r>
          </a:p>
        </p:txBody>
      </p:sp>
      <p:sp>
        <p:nvSpPr>
          <p:cNvPr id="8909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ECBDF09-C8AD-C54E-B5AF-63AE5F52ACB0}" type="slidenum">
              <a:rPr lang="fr-FR" sz="1400">
                <a:solidFill>
                  <a:srgbClr val="EFEFEF"/>
                </a:solidFill>
              </a:rPr>
              <a:pPr eaLnBrk="1" hangingPunct="1"/>
              <a:t>50</a:t>
            </a:fld>
            <a:endParaRPr lang="fr-FR" sz="1400">
              <a:solidFill>
                <a:srgbClr val="EFEFE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Séances de conception participative</a:t>
            </a:r>
          </a:p>
        </p:txBody>
      </p:sp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573463"/>
            <a:ext cx="35242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2007_053004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3681" r="1933" b="4958"/>
          <a:stretch>
            <a:fillRect/>
          </a:stretch>
        </p:blipFill>
        <p:spPr bwMode="auto">
          <a:xfrm>
            <a:off x="539750" y="2349500"/>
            <a:ext cx="297656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2914650" y="1076325"/>
            <a:ext cx="56959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i="1">
                <a:solidFill>
                  <a:srgbClr val="000000"/>
                </a:solidFill>
              </a:rPr>
              <a:t>Trouver des idées innovantes, réalisables </a:t>
            </a:r>
          </a:p>
          <a:p>
            <a:pPr eaLnBrk="1" hangingPunct="1">
              <a:buFontTx/>
              <a:buNone/>
            </a:pPr>
            <a:r>
              <a:rPr lang="fr-FR" i="1">
                <a:solidFill>
                  <a:srgbClr val="000000"/>
                </a:solidFill>
              </a:rPr>
              <a:t>et répondant aux besoins des utilisateurs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9114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4FFEBB0-B00A-6348-A038-48494A2D88CF}" type="slidenum">
              <a:rPr lang="fr-FR" sz="1400">
                <a:solidFill>
                  <a:schemeClr val="tx1"/>
                </a:solidFill>
              </a:rPr>
              <a:pPr eaLnBrk="1" hangingPunct="1"/>
              <a:t>51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2" name="Grouper 42"/>
          <p:cNvGrpSpPr>
            <a:grpSpLocks noChangeAspect="1"/>
          </p:cNvGrpSpPr>
          <p:nvPr/>
        </p:nvGrpSpPr>
        <p:grpSpPr>
          <a:xfrm>
            <a:off x="7391400" y="2438400"/>
            <a:ext cx="1360503" cy="1260000"/>
            <a:chOff x="9144000" y="9144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0" y="914400"/>
              <a:ext cx="1837264" cy="1709781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9823507" y="1931164"/>
              <a:ext cx="494641" cy="674511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>
              <a:lum/>
            </a:blip>
            <a:stretch>
              <a:fillRect/>
            </a:stretch>
          </p:blipFill>
          <p:spPr>
            <a:xfrm>
              <a:off x="10295665" y="1424036"/>
              <a:ext cx="517125" cy="77194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tretch>
              <a:fillRect/>
            </a:stretch>
          </p:blipFill>
          <p:spPr>
            <a:xfrm>
              <a:off x="10300662" y="1046807"/>
              <a:ext cx="682005" cy="547103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9">
              <a:lum/>
            </a:blip>
            <a:stretch>
              <a:fillRect/>
            </a:stretch>
          </p:blipFill>
          <p:spPr>
            <a:xfrm>
              <a:off x="9331366" y="1526458"/>
              <a:ext cx="644533" cy="689500"/>
            </a:xfrm>
            <a:prstGeom prst="rect">
              <a:avLst/>
            </a:prstGeom>
            <a:noFill/>
            <a:ln>
              <a:noFill/>
            </a:ln>
            <a:sp3d/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tretch>
              <a:fillRect/>
            </a:stretch>
          </p:blipFill>
          <p:spPr>
            <a:xfrm>
              <a:off x="9626151" y="919400"/>
              <a:ext cx="839391" cy="674511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9874464" y="1063823"/>
              <a:ext cx="503159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1">
              <a:lum/>
            </a:blip>
            <a:stretch>
              <a:fillRect/>
            </a:stretch>
          </p:blipFill>
          <p:spPr>
            <a:xfrm>
              <a:off x="10105801" y="2021099"/>
              <a:ext cx="884359" cy="58457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0313011" y="2133880"/>
              <a:ext cx="51818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2">
              <a:lum/>
            </a:blip>
            <a:stretch>
              <a:fillRect/>
            </a:stretch>
          </p:blipFill>
          <p:spPr>
            <a:xfrm>
              <a:off x="9813515" y="1414041"/>
              <a:ext cx="674511" cy="667017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9879689" y="1648025"/>
              <a:ext cx="900703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3">
              <a:lum/>
            </a:blip>
            <a:stretch>
              <a:fillRect/>
            </a:stretch>
          </p:blipFill>
          <p:spPr>
            <a:xfrm>
              <a:off x="9144000" y="2043588"/>
              <a:ext cx="884359" cy="577082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387366" y="2146299"/>
              <a:ext cx="593311" cy="41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4">
              <a:lum/>
            </a:blip>
            <a:stretch>
              <a:fillRect/>
            </a:stretch>
          </p:blipFill>
          <p:spPr>
            <a:xfrm>
              <a:off x="9223943" y="914400"/>
              <a:ext cx="622049" cy="75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ZoneTexte 26"/>
            <p:cNvSpPr txBox="1"/>
            <p:nvPr/>
          </p:nvSpPr>
          <p:spPr>
            <a:xfrm>
              <a:off x="9286028" y="1262792"/>
              <a:ext cx="609601" cy="417644"/>
            </a:xfrm>
            <a:prstGeom prst="rect">
              <a:avLst/>
            </a:prstGeom>
            <a:noFill/>
            <a:sp3d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Présenter les problématiques</a:t>
            </a:r>
          </a:p>
        </p:txBody>
      </p:sp>
      <p:sp>
        <p:nvSpPr>
          <p:cNvPr id="9318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Présenter des situations crédibles (issues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analyse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activité)</a:t>
            </a: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Mettre tous les participants en situation</a:t>
            </a: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Pour se focaliser sur les vrais problèmes</a:t>
            </a:r>
          </a:p>
        </p:txBody>
      </p:sp>
      <p:sp>
        <p:nvSpPr>
          <p:cNvPr id="9318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0DFFDEF-611D-FD4F-8B50-75199E2DE43C}" type="slidenum">
              <a:rPr lang="fr-FR" sz="1400">
                <a:solidFill>
                  <a:schemeClr val="tx1"/>
                </a:solidFill>
              </a:rPr>
              <a:pPr eaLnBrk="1" hangingPunct="1"/>
              <a:t>52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«Alimenter» la créativité </a:t>
            </a:r>
          </a:p>
        </p:txBody>
      </p:sp>
      <p:sp>
        <p:nvSpPr>
          <p:cNvPr id="9421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Présenter des possibilités techniques / technologiques (issues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état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art)</a:t>
            </a: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Photos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Vidéos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« Maquettes » interactives</a:t>
            </a:r>
          </a:p>
        </p:txBody>
      </p:sp>
      <p:sp>
        <p:nvSpPr>
          <p:cNvPr id="9421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AA24978-A029-7E43-A986-11A39DFAEEC9}" type="slidenum">
              <a:rPr lang="fr-FR" sz="1400">
                <a:solidFill>
                  <a:schemeClr val="tx1"/>
                </a:solidFill>
              </a:rPr>
              <a:pPr eaLnBrk="1" hangingPunct="1"/>
              <a:t>53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94212" name="Picture 33" descr="pip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309813"/>
            <a:ext cx="281463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38" descr="pickand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74900"/>
            <a:ext cx="2220913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447925"/>
            <a:ext cx="2195512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418013"/>
            <a:ext cx="271462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La séance de conception</a:t>
            </a:r>
          </a:p>
        </p:txBody>
      </p:sp>
      <p:pic>
        <p:nvPicPr>
          <p:cNvPr id="95234" name="Picture 4" descr="2007_05300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3681" r="1933" b="4958"/>
          <a:stretch>
            <a:fillRect/>
          </a:stretch>
        </p:blipFill>
        <p:spPr bwMode="auto">
          <a:xfrm>
            <a:off x="898525" y="1147763"/>
            <a:ext cx="31210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779838"/>
            <a:ext cx="316071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108075"/>
            <a:ext cx="31988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Image 7" descr="p104076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767138"/>
            <a:ext cx="32067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EFCACA-3010-6D4F-92F2-17C708D742AD}" type="slidenum">
              <a:rPr lang="fr-FR" sz="1400">
                <a:solidFill>
                  <a:schemeClr val="tx1"/>
                </a:solidFill>
              </a:rPr>
              <a:pPr eaLnBrk="1" hangingPunct="1"/>
              <a:t>54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Réussir une séance de conception</a:t>
            </a:r>
          </a:p>
        </p:txBody>
      </p:sp>
      <p:sp>
        <p:nvSpPr>
          <p:cNvPr id="9728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Aucun miracle ne se produit en séance de conception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De la préparation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En général, beaucoup de sujets à aborder en peu de temps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Maîtriser le temps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Maîtriser les participants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analyse</a:t>
            </a: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C029BD6-5AEF-0E45-8149-6DDF26119621}" type="slidenum">
              <a:rPr lang="fr-FR" sz="1400">
                <a:solidFill>
                  <a:schemeClr val="tx1"/>
                </a:solidFill>
              </a:rPr>
              <a:pPr eaLnBrk="1" hangingPunct="1"/>
              <a:t>55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Après la séance</a:t>
            </a:r>
          </a:p>
        </p:txBody>
      </p:sp>
      <p:sp>
        <p:nvSpPr>
          <p:cNvPr id="9830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analyse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Ne pas s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arrêter aux solutions retenues en séance 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Comprendre ce qu</a:t>
            </a:r>
            <a:r>
              <a:rPr lang="ja-JP" altLang="fr-FR">
                <a:latin typeface="Calibri" charset="0"/>
                <a:ea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</a:rPr>
              <a:t>il y a derrière les solutions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Les utilisateurs ne doivent pas prendre les décisions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Pas forcément une vision globale des problèmes</a:t>
            </a:r>
          </a:p>
          <a:p>
            <a:pPr lvl="1" eaLnBrk="1" hangingPunct="1"/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9830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D25A8DC-31FC-4844-B61B-61C06BDF3CAB}" type="slidenum">
              <a:rPr lang="fr-FR" sz="1400">
                <a:solidFill>
                  <a:schemeClr val="tx1"/>
                </a:solidFill>
              </a:rPr>
              <a:pPr eaLnBrk="1" hangingPunct="1"/>
              <a:t>56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98308" name="Image 4" descr="homer-c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29200"/>
            <a:ext cx="286543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Un point clé dans les projets</a:t>
            </a:r>
          </a:p>
        </p:txBody>
      </p:sp>
      <p:sp>
        <p:nvSpPr>
          <p:cNvPr id="993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Souvent une seule séance de conception dans les projets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Importance de bien choisir les problèmes adressés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Pas trop restreints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Pas trop larges 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Bien plus qu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une séance de conception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Affiner votre compréhension des besoins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Lutter contre l</a:t>
            </a:r>
            <a:r>
              <a:rPr lang="ja-JP" altLang="fr-FR">
                <a:latin typeface="Calibri" charset="0"/>
                <a:ea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</a:rPr>
              <a:t>effet tunnel</a:t>
            </a:r>
          </a:p>
          <a:p>
            <a:pPr lvl="1" eaLnBrk="1" hangingPunct="1"/>
            <a:r>
              <a:rPr lang="fr-FR">
                <a:latin typeface="Calibri" charset="0"/>
                <a:ea typeface="ＭＳ Ｐゴシック" charset="0"/>
              </a:rPr>
              <a:t>Montrer au client que le projet avance</a:t>
            </a:r>
          </a:p>
          <a:p>
            <a:pPr lvl="1" eaLnBrk="1" hangingPunct="1"/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9933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912FD7B-F41F-F64A-AB1C-AC43261B983C}" type="slidenum">
              <a:rPr lang="fr-FR" sz="1400">
                <a:solidFill>
                  <a:schemeClr val="tx1"/>
                </a:solidFill>
              </a:rPr>
              <a:pPr eaLnBrk="1" hangingPunct="1"/>
              <a:t>57</a:t>
            </a:fld>
            <a:endParaRPr lang="fr-FR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Maquettage</a:t>
            </a:r>
          </a:p>
        </p:txBody>
      </p:sp>
      <p:sp>
        <p:nvSpPr>
          <p:cNvPr id="1003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E38D696-5587-B241-922A-F89107671E6B}" type="slidenum">
              <a:rPr lang="fr-FR" sz="1400">
                <a:solidFill>
                  <a:schemeClr val="tx1"/>
                </a:solidFill>
              </a:rPr>
              <a:pPr eaLnBrk="1" hangingPunct="1"/>
              <a:t>58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00355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Explorer l</a:t>
            </a:r>
            <a:r>
              <a:rPr lang="ja-JP" altLang="fr-FR" sz="2400" dirty="0">
                <a:solidFill>
                  <a:srgbClr val="FFFFFF"/>
                </a:solidFill>
              </a:rPr>
              <a:t>’</a:t>
            </a:r>
            <a:r>
              <a:rPr lang="fr-FR" altLang="ja-JP" sz="2400" dirty="0">
                <a:solidFill>
                  <a:srgbClr val="FFFFFF"/>
                </a:solidFill>
              </a:rPr>
              <a:t>espace des possibles …</a:t>
            </a:r>
          </a:p>
          <a:p>
            <a:pPr algn="r"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… pour choisir les solutions les plus adaptées  </a:t>
            </a:r>
          </a:p>
        </p:txBody>
      </p:sp>
      <p:pic>
        <p:nvPicPr>
          <p:cNvPr id="6" name="Image 5" descr="Intuisign - mock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uisign - realiz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01378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Réalisation</a:t>
            </a:r>
          </a:p>
        </p:txBody>
      </p:sp>
      <p:sp>
        <p:nvSpPr>
          <p:cNvPr id="10137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4F73A7B-72D3-5C4E-89BA-0020D24A4330}" type="slidenum">
              <a:rPr lang="fr-FR" sz="1400">
                <a:solidFill>
                  <a:schemeClr val="tx1"/>
                </a:solidFill>
              </a:rPr>
              <a:pPr eaLnBrk="1" hangingPunct="1"/>
              <a:t>59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/>
              <a:t>Réaliser, tester, réaliser, tester  …</a:t>
            </a:r>
          </a:p>
          <a:p>
            <a:pPr algn="r">
              <a:buFontTx/>
              <a:buNone/>
            </a:pPr>
            <a:r>
              <a:rPr lang="fr-FR" sz="2400" dirty="0"/>
              <a:t>… pour donner forme au produit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8077">
            <a:off x="6205538" y="1368425"/>
            <a:ext cx="2603500" cy="221932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38914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Des Dispositifs variés</a:t>
            </a:r>
          </a:p>
        </p:txBody>
      </p:sp>
      <p:sp>
        <p:nvSpPr>
          <p:cNvPr id="3891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0B92D4A-C1CC-E241-843A-AEBE4ED3E590}" type="slidenum">
              <a:rPr lang="fr-FR" sz="1400">
                <a:solidFill>
                  <a:schemeClr val="tx1"/>
                </a:solidFill>
              </a:rPr>
              <a:pPr eaLnBrk="1" hangingPunct="1"/>
              <a:t>6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0483">
            <a:off x="4921250" y="2711450"/>
            <a:ext cx="3011488" cy="3862388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4445">
            <a:off x="2155825" y="4006850"/>
            <a:ext cx="2235200" cy="178752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2743200" y="1524000"/>
            <a:ext cx="3467100" cy="244475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69" name="Image 68" descr="mise-a-jour-1-1-4-pour-l-iphone-le-blog-du-geek-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 rot="900000">
            <a:off x="533400" y="3385947"/>
            <a:ext cx="1773237" cy="2252853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00000">
            <a:off x="217980" y="1435172"/>
            <a:ext cx="3122434" cy="20955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Realisation</a:t>
            </a:r>
          </a:p>
        </p:txBody>
      </p:sp>
      <p:sp>
        <p:nvSpPr>
          <p:cNvPr id="10342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49006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700" dirty="0">
                <a:latin typeface="Calibri" charset="0"/>
                <a:ea typeface="ＭＳ Ｐゴシック" charset="0"/>
                <a:cs typeface="ＭＳ Ｐゴシック" charset="0"/>
              </a:rPr>
              <a:t>Raffiner et poursuivre la conception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700" dirty="0">
                <a:latin typeface="Calibri" charset="0"/>
                <a:ea typeface="ＭＳ Ｐゴシック" charset="0"/>
                <a:cs typeface="ＭＳ Ｐゴシック" charset="0"/>
              </a:rPr>
              <a:t>Support de plus en plus proche de la forme finale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700" dirty="0">
                <a:latin typeface="Calibri" charset="0"/>
                <a:ea typeface="ＭＳ Ｐゴシック" charset="0"/>
                <a:cs typeface="ＭＳ Ｐゴシック" charset="0"/>
              </a:rPr>
              <a:t>Des maquettes (papier, </a:t>
            </a:r>
            <a:r>
              <a:rPr lang="fr-FR" sz="2700" dirty="0" smtClean="0">
                <a:latin typeface="Calibri" charset="0"/>
                <a:ea typeface="ＭＳ Ｐゴシック" charset="0"/>
                <a:cs typeface="ＭＳ Ｐゴシック" charset="0"/>
              </a:rPr>
              <a:t>crayon, …) … </a:t>
            </a:r>
            <a:r>
              <a:rPr lang="fr-FR" sz="2700" dirty="0">
                <a:latin typeface="Calibri" charset="0"/>
                <a:ea typeface="ＭＳ Ｐゴシック" charset="0"/>
                <a:cs typeface="ＭＳ Ｐゴシック" charset="0"/>
              </a:rPr>
              <a:t>à l</a:t>
            </a:r>
            <a:r>
              <a:rPr lang="ja-JP" altLang="fr-FR" sz="2700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700" dirty="0">
                <a:latin typeface="Calibri" charset="0"/>
                <a:ea typeface="ＭＳ Ｐゴシック" charset="0"/>
                <a:cs typeface="ＭＳ Ｐゴシック" charset="0"/>
              </a:rPr>
              <a:t>application</a:t>
            </a:r>
          </a:p>
          <a:p>
            <a:pPr eaLnBrk="1" hangingPunct="1">
              <a:lnSpc>
                <a:spcPct val="80000"/>
              </a:lnSpc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fr-FR" sz="27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205E8F5-B919-D54D-A9A8-6073DC9B8962}" type="slidenum">
              <a:rPr lang="fr-FR" sz="1400">
                <a:solidFill>
                  <a:schemeClr val="tx1"/>
                </a:solidFill>
              </a:rPr>
              <a:pPr eaLnBrk="1" hangingPunct="1"/>
              <a:t>60</a:t>
            </a:fld>
            <a:endParaRPr lang="fr-FR" sz="1400">
              <a:solidFill>
                <a:schemeClr val="tx1"/>
              </a:solidFill>
            </a:endParaRPr>
          </a:p>
        </p:txBody>
      </p:sp>
      <p:grpSp>
        <p:nvGrpSpPr>
          <p:cNvPr id="2" name="Grouper 8"/>
          <p:cNvGrpSpPr>
            <a:grpSpLocks noChangeAspect="1"/>
          </p:cNvGrpSpPr>
          <p:nvPr/>
        </p:nvGrpSpPr>
        <p:grpSpPr>
          <a:xfrm>
            <a:off x="7620000" y="1219200"/>
            <a:ext cx="1360503" cy="1260000"/>
            <a:chOff x="5334000" y="38862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0" y="3886200"/>
              <a:ext cx="1837264" cy="170978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6485665" y="4395836"/>
              <a:ext cx="517125" cy="77194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tretch>
              <a:fillRect/>
            </a:stretch>
          </p:blipFill>
          <p:spPr>
            <a:xfrm>
              <a:off x="6490662" y="4018607"/>
              <a:ext cx="682005" cy="547103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5521366" y="4498258"/>
              <a:ext cx="644533" cy="689500"/>
            </a:xfrm>
            <a:prstGeom prst="rect">
              <a:avLst/>
            </a:prstGeom>
            <a:noFill/>
            <a:ln>
              <a:noFill/>
            </a:ln>
            <a:sp3d/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5816151" y="3891200"/>
              <a:ext cx="839391" cy="67451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064464" y="4035622"/>
              <a:ext cx="503159" cy="30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6295801" y="4992899"/>
              <a:ext cx="884359" cy="584576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503012" y="5105679"/>
              <a:ext cx="518184" cy="30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>
              <a:lum/>
            </a:blip>
            <a:stretch>
              <a:fillRect/>
            </a:stretch>
          </p:blipFill>
          <p:spPr>
            <a:xfrm>
              <a:off x="5413943" y="3886200"/>
              <a:ext cx="622049" cy="75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5476029" y="4234591"/>
              <a:ext cx="609599" cy="307776"/>
            </a:xfrm>
            <a:prstGeom prst="rect">
              <a:avLst/>
            </a:prstGeom>
            <a:noFill/>
            <a:sp3d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 descr="StrategyPatternClass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590800"/>
            <a:ext cx="3200400" cy="23368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03513"/>
            <a:ext cx="33020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8"/>
          <p:cNvGrpSpPr>
            <a:grpSpLocks noChangeAspect="1"/>
          </p:cNvGrpSpPr>
          <p:nvPr/>
        </p:nvGrpSpPr>
        <p:grpSpPr>
          <a:xfrm>
            <a:off x="3973497" y="1102200"/>
            <a:ext cx="1360503" cy="1260000"/>
            <a:chOff x="5334000" y="3886200"/>
            <a:chExt cx="1846160" cy="1709781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0" y="3886200"/>
              <a:ext cx="1837264" cy="1709781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6485665" y="4395836"/>
              <a:ext cx="517125" cy="77194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6490662" y="4018607"/>
              <a:ext cx="682005" cy="54710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>
              <a:lum/>
            </a:blip>
            <a:stretch>
              <a:fillRect/>
            </a:stretch>
          </p:blipFill>
          <p:spPr>
            <a:xfrm>
              <a:off x="5521366" y="4498258"/>
              <a:ext cx="644533" cy="689500"/>
            </a:xfrm>
            <a:prstGeom prst="rect">
              <a:avLst/>
            </a:prstGeom>
            <a:noFill/>
            <a:ln>
              <a:noFill/>
            </a:ln>
            <a:sp3d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tretch>
              <a:fillRect/>
            </a:stretch>
          </p:blipFill>
          <p:spPr>
            <a:xfrm>
              <a:off x="5816151" y="3891200"/>
              <a:ext cx="839391" cy="674511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6064464" y="4035622"/>
              <a:ext cx="503159" cy="30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0">
              <a:lum/>
            </a:blip>
            <a:stretch>
              <a:fillRect/>
            </a:stretch>
          </p:blipFill>
          <p:spPr>
            <a:xfrm>
              <a:off x="6295801" y="4992899"/>
              <a:ext cx="884359" cy="584576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6503012" y="5105679"/>
              <a:ext cx="518184" cy="30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1">
              <a:lum/>
            </a:blip>
            <a:stretch>
              <a:fillRect/>
            </a:stretch>
          </p:blipFill>
          <p:spPr>
            <a:xfrm>
              <a:off x="5413943" y="3886200"/>
              <a:ext cx="622049" cy="756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5476029" y="4234591"/>
              <a:ext cx="609599" cy="307776"/>
            </a:xfrm>
            <a:prstGeom prst="rect">
              <a:avLst/>
            </a:prstGeom>
            <a:noFill/>
            <a:sp3d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endParaRPr lang="en-GB" sz="1400" dirty="0">
                <a:solidFill>
                  <a:schemeClr val="accent4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35" name="Image 34" descr="Ecran_MaraisSevigne_Avec objet.jpg"/>
          <p:cNvPicPr>
            <a:picLocks noChangeAspect="1"/>
          </p:cNvPicPr>
          <p:nvPr/>
        </p:nvPicPr>
        <p:blipFill>
          <a:blip r:embed="rId12"/>
          <a:srcRect l="12432" t="30156" r="30156" b="12432"/>
          <a:stretch>
            <a:fillRect/>
          </a:stretch>
        </p:blipFill>
        <p:spPr>
          <a:xfrm>
            <a:off x="5867400" y="2590800"/>
            <a:ext cx="3179763" cy="2362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36" name="Image 35" descr="Ecran_MaraisSevigne_Avec objetV2.jpg"/>
          <p:cNvPicPr>
            <a:picLocks noChangeAspect="1"/>
          </p:cNvPicPr>
          <p:nvPr/>
        </p:nvPicPr>
        <p:blipFill>
          <a:blip r:embed="rId13"/>
          <a:srcRect l="12109" t="27346" r="27346" b="12109"/>
          <a:stretch>
            <a:fillRect/>
          </a:stretch>
        </p:blipFill>
        <p:spPr>
          <a:xfrm>
            <a:off x="5715000" y="2743200"/>
            <a:ext cx="3171825" cy="2362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38" name="Image 37" descr="Ecran_MaraisSevigne_Avec objetV3.jpg"/>
          <p:cNvPicPr>
            <a:picLocks noChangeAspect="1"/>
          </p:cNvPicPr>
          <p:nvPr/>
        </p:nvPicPr>
        <p:blipFill>
          <a:blip r:embed="rId14"/>
          <a:srcRect l="14531" t="37033" r="37033" b="14531"/>
          <a:stretch>
            <a:fillRect/>
          </a:stretch>
        </p:blipFill>
        <p:spPr>
          <a:xfrm>
            <a:off x="5638800" y="2895600"/>
            <a:ext cx="3144838" cy="2362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37" name="Image 36" descr="eclaireurV6.png"/>
          <p:cNvPicPr>
            <a:picLocks noChangeAspect="1"/>
          </p:cNvPicPr>
          <p:nvPr/>
        </p:nvPicPr>
        <p:blipFill>
          <a:blip r:embed="rId15"/>
          <a:srcRect l="22659" t="16918" r="16918" b="22659"/>
          <a:stretch>
            <a:fillRect/>
          </a:stretch>
        </p:blipFill>
        <p:spPr>
          <a:xfrm>
            <a:off x="5486400" y="3048000"/>
            <a:ext cx="3148013" cy="2362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10548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lairMdITC TT-Medium" charset="0"/>
                <a:ea typeface="ＭＳ Ｐゴシック" charset="0"/>
                <a:cs typeface="ＭＳ Ｐゴシック" charset="0"/>
              </a:rPr>
              <a:t>Production </a:t>
            </a:r>
            <a:r>
              <a:rPr lang="en-GB" dirty="0" err="1">
                <a:latin typeface="BlairMdITC TT-Medium" charset="0"/>
                <a:ea typeface="ＭＳ Ｐゴシック" charset="0"/>
                <a:cs typeface="ＭＳ Ｐゴシック" charset="0"/>
              </a:rPr>
              <a:t>Parallèle</a:t>
            </a:r>
            <a:endParaRPr lang="en-GB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81" name="Espace réservé du contenu 2"/>
          <p:cNvSpPr>
            <a:spLocks noGrp="1"/>
          </p:cNvSpPr>
          <p:nvPr>
            <p:ph sz="half" idx="1"/>
          </p:nvPr>
        </p:nvSpPr>
        <p:spPr>
          <a:xfrm>
            <a:off x="-152400" y="1219200"/>
            <a:ext cx="3810000" cy="609600"/>
          </a:xfrm>
        </p:spPr>
        <p:txBody>
          <a:bodyPr/>
          <a:lstStyle/>
          <a:p>
            <a:pPr algn="r">
              <a:buFontTx/>
              <a:buNone/>
            </a:pP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Développement “Formless”</a:t>
            </a:r>
          </a:p>
          <a:p>
            <a:pPr algn="r">
              <a:buFontTx/>
              <a:buNone/>
            </a:pPr>
            <a:endParaRPr lang="en-GB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r"/>
            <a:endParaRPr lang="en-GB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82" name="Espace réservé du contenu 4"/>
          <p:cNvSpPr>
            <a:spLocks noGrp="1"/>
          </p:cNvSpPr>
          <p:nvPr>
            <p:ph sz="half" idx="2"/>
          </p:nvPr>
        </p:nvSpPr>
        <p:spPr>
          <a:xfrm>
            <a:off x="5867400" y="1225550"/>
            <a:ext cx="3505200" cy="603250"/>
          </a:xfrm>
        </p:spPr>
        <p:txBody>
          <a:bodyPr/>
          <a:lstStyle/>
          <a:p>
            <a:pPr>
              <a:buFontTx/>
              <a:buNone/>
            </a:pP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Design détaillé</a:t>
            </a:r>
          </a:p>
          <a:p>
            <a:pPr>
              <a:buFontTx/>
              <a:buNone/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8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813B342-965E-A742-9A7B-F299380D9813}" type="slidenum">
              <a:rPr lang="fr-FR" sz="1400">
                <a:solidFill>
                  <a:schemeClr val="tx1"/>
                </a:solidFill>
              </a:rPr>
              <a:pPr eaLnBrk="1" hangingPunct="1"/>
              <a:t>61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9800" y="1752600"/>
            <a:ext cx="548640" cy="54864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29" name="Image 28" descr="adobe-cs3-preview.png"/>
          <p:cNvPicPr>
            <a:picLocks noChangeAspect="1"/>
          </p:cNvPicPr>
          <p:nvPr/>
        </p:nvPicPr>
        <p:blipFill>
          <a:blip r:embed="rId17">
            <a:clrChange>
              <a:clrFrom>
                <a:srgbClr val="9CB7C8"/>
              </a:clrFrom>
              <a:clrTo>
                <a:srgbClr val="9CB7C8">
                  <a:alpha val="0"/>
                </a:srgbClr>
              </a:clrTo>
            </a:clrChange>
          </a:blip>
          <a:srcRect l="66250" t="66500" b="3005"/>
          <a:stretch>
            <a:fillRect/>
          </a:stretch>
        </p:blipFill>
        <p:spPr>
          <a:xfrm>
            <a:off x="6540500" y="1714500"/>
            <a:ext cx="665328" cy="60113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0" name="Image 29" descr="adobe-cs3-preview.png"/>
          <p:cNvPicPr>
            <a:picLocks noChangeAspect="1"/>
          </p:cNvPicPr>
          <p:nvPr/>
        </p:nvPicPr>
        <p:blipFill>
          <a:blip r:embed="rId17">
            <a:clrChange>
              <a:clrFrom>
                <a:srgbClr val="9CB7C8"/>
              </a:clrFrom>
              <a:clrTo>
                <a:srgbClr val="9CB7C8">
                  <a:alpha val="0"/>
                </a:srgbClr>
              </a:clrTo>
            </a:clrChange>
          </a:blip>
          <a:srcRect l="66000" t="33250" b="35465"/>
          <a:stretch>
            <a:fillRect/>
          </a:stretch>
        </p:blipFill>
        <p:spPr>
          <a:xfrm>
            <a:off x="5867400" y="1701800"/>
            <a:ext cx="662509" cy="6096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8">
            <a:clrChange>
              <a:clrFrom>
                <a:srgbClr val="9CB7C8"/>
              </a:clrFrom>
              <a:clrTo>
                <a:srgbClr val="9CB7C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1752130"/>
            <a:ext cx="546570" cy="54657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3" name="Image 32" descr="screenEclaireur_VersionIntermediaire.jpg"/>
          <p:cNvPicPr>
            <a:picLocks noChangeAspect="1"/>
          </p:cNvPicPr>
          <p:nvPr/>
        </p:nvPicPr>
        <p:blipFill>
          <a:blip r:embed="rId19"/>
          <a:srcRect l="45238" t="19048" b="26190"/>
          <a:stretch>
            <a:fillRect/>
          </a:stretch>
        </p:blipFill>
        <p:spPr>
          <a:xfrm>
            <a:off x="355600" y="2895600"/>
            <a:ext cx="3149600" cy="2362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555"/>
          <a:stretch>
            <a:fillRect/>
          </a:stretch>
        </p:blipFill>
        <p:spPr>
          <a:xfrm>
            <a:off x="2882702" y="1968500"/>
            <a:ext cx="546298" cy="32702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3050" y="1758950"/>
            <a:ext cx="548640" cy="54864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3" name="Grouper 60"/>
          <p:cNvGrpSpPr>
            <a:grpSpLocks/>
          </p:cNvGrpSpPr>
          <p:nvPr/>
        </p:nvGrpSpPr>
        <p:grpSpPr bwMode="auto">
          <a:xfrm>
            <a:off x="1452563" y="4597400"/>
            <a:ext cx="1798637" cy="1798638"/>
            <a:chOff x="1451977" y="4596623"/>
            <a:chExt cx="1800000" cy="1800000"/>
          </a:xfrm>
        </p:grpSpPr>
        <p:sp>
          <p:nvSpPr>
            <p:cNvPr id="52" name="Flèche en arc 51"/>
            <p:cNvSpPr/>
            <p:nvPr/>
          </p:nvSpPr>
          <p:spPr bwMode="auto">
            <a:xfrm rot="3600000" flipV="1">
              <a:off x="1451978" y="4596622"/>
              <a:ext cx="1800000" cy="1800000"/>
            </a:xfrm>
            <a:prstGeom prst="circularArrow">
              <a:avLst>
                <a:gd name="adj1" fmla="val 15651"/>
                <a:gd name="adj2" fmla="val 1391740"/>
                <a:gd name="adj3" fmla="val 19708293"/>
                <a:gd name="adj4" fmla="val 13794047"/>
                <a:gd name="adj5" fmla="val 15325"/>
              </a:avLst>
            </a:prstGeom>
            <a:solidFill>
              <a:schemeClr val="accent3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defRPr/>
              </a:pPr>
              <a:endParaRPr lang="en-GB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24000" y="5715000"/>
              <a:ext cx="548640" cy="548640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</p:pic>
      </p:grpSp>
      <p:grpSp>
        <p:nvGrpSpPr>
          <p:cNvPr id="4" name="Grouper 61"/>
          <p:cNvGrpSpPr>
            <a:grpSpLocks/>
          </p:cNvGrpSpPr>
          <p:nvPr/>
        </p:nvGrpSpPr>
        <p:grpSpPr bwMode="auto">
          <a:xfrm>
            <a:off x="5884863" y="4694238"/>
            <a:ext cx="1811337" cy="1800225"/>
            <a:chOff x="5885452" y="4694710"/>
            <a:chExt cx="1810748" cy="1800000"/>
          </a:xfrm>
        </p:grpSpPr>
        <p:sp>
          <p:nvSpPr>
            <p:cNvPr id="51" name="Flèche en arc 50"/>
            <p:cNvSpPr/>
            <p:nvPr/>
          </p:nvSpPr>
          <p:spPr bwMode="auto">
            <a:xfrm rot="7328369">
              <a:off x="5885272" y="4694890"/>
              <a:ext cx="1800000" cy="1799640"/>
            </a:xfrm>
            <a:prstGeom prst="circularArrow">
              <a:avLst>
                <a:gd name="adj1" fmla="val 15651"/>
                <a:gd name="adj2" fmla="val 1391740"/>
                <a:gd name="adj3" fmla="val 19708293"/>
                <a:gd name="adj4" fmla="val 13794047"/>
                <a:gd name="adj5" fmla="val 15325"/>
              </a:avLst>
            </a:prstGeom>
            <a:solidFill>
              <a:schemeClr val="accent3">
                <a:lumMod val="8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defRPr/>
              </a:pPr>
              <a:endParaRPr lang="en-GB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47560" y="5791200"/>
              <a:ext cx="548640" cy="548640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</p:pic>
      </p:grpSp>
      <p:grpSp>
        <p:nvGrpSpPr>
          <p:cNvPr id="5" name="Grouper 71"/>
          <p:cNvGrpSpPr/>
          <p:nvPr/>
        </p:nvGrpSpPr>
        <p:grpSpPr>
          <a:xfrm>
            <a:off x="2609850" y="4038600"/>
            <a:ext cx="3714750" cy="2512689"/>
            <a:chOff x="87313" y="2812739"/>
            <a:chExt cx="3714750" cy="2512689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grpSpPr>
        <p:pic>
          <p:nvPicPr>
            <p:cNvPr id="73" name="Image 72" descr="microsoft-surface detouree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7313" y="2947988"/>
              <a:ext cx="3714750" cy="2377440"/>
            </a:xfrm>
            <a:prstGeom prst="rect">
              <a:avLst/>
            </a:prstGeom>
          </p:spPr>
        </p:pic>
        <p:pic>
          <p:nvPicPr>
            <p:cNvPr id="74" name="Image 73" descr="ee692010.810f0b9c-45a8-4551-be2f-696f51b30802(en-us,Surface.10).jpg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9736" y="2812739"/>
              <a:ext cx="2294059" cy="1720544"/>
            </a:xfrm>
            <a:prstGeom prst="rect">
              <a:avLst/>
            </a:prstGeom>
            <a:scene3d>
              <a:camera prst="perspectiveFront" fov="4800000">
                <a:rot lat="18600000" lon="0" rev="0"/>
              </a:camera>
              <a:lightRig rig="flat" dir="t">
                <a:rot lat="0" lon="0" rev="10200000"/>
              </a:lightRig>
            </a:scene3d>
            <a:sp3d prstMaterial="matte"/>
          </p:spPr>
        </p:pic>
        <p:pic>
          <p:nvPicPr>
            <p:cNvPr id="75" name="Image 74" descr="eclaireur01.jpg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202" y="3371413"/>
              <a:ext cx="799440" cy="599580"/>
            </a:xfrm>
            <a:prstGeom prst="rect">
              <a:avLst/>
            </a:prstGeom>
            <a:solidFill>
              <a:schemeClr val="bg1"/>
            </a:solidFill>
            <a:scene3d>
              <a:camera prst="perspectiveFront" fov="4800000">
                <a:rot lat="18600000" lon="0" rev="0"/>
              </a:camera>
              <a:lightRig rig="flat" dir="t">
                <a:rot lat="0" lon="0" rev="10200000"/>
              </a:lightRig>
            </a:scene3d>
            <a:sp3d prstMaterial="matte"/>
          </p:spPr>
        </p:pic>
      </p:grpSp>
      <p:pic>
        <p:nvPicPr>
          <p:cNvPr id="77" name="Image 76" descr="eclaireur01.jpg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320" y="4051945"/>
            <a:ext cx="2316480" cy="1737360"/>
          </a:xfrm>
          <a:prstGeom prst="rect">
            <a:avLst/>
          </a:prstGeom>
          <a:solidFill>
            <a:schemeClr val="bg1"/>
          </a:solidFill>
          <a:scene3d>
            <a:camera prst="perspectiveFront" fov="4800000">
              <a:rot lat="18600000" lon="0" rev="0"/>
            </a:camera>
            <a:lightRig rig="flat" dir="t">
              <a:rot lat="0" lon="0" rev="10200000"/>
            </a:lightRig>
          </a:scene3d>
          <a:sp3d prstMaterial="matte"/>
        </p:spPr>
      </p:pic>
      <p:pic>
        <p:nvPicPr>
          <p:cNvPr id="78" name="Image 77" descr="eclaireur03.jpg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7002" y="4053840"/>
            <a:ext cx="2316480" cy="1737360"/>
          </a:xfrm>
          <a:prstGeom prst="rect">
            <a:avLst/>
          </a:prstGeom>
          <a:solidFill>
            <a:schemeClr val="bg1"/>
          </a:solidFill>
          <a:scene3d>
            <a:camera prst="perspectiveFront" fov="4800000">
              <a:rot lat="18600000" lon="0" rev="0"/>
            </a:camera>
            <a:lightRig rig="flat" dir="t">
              <a:rot lat="0" lon="0" rev="10200000"/>
            </a:lightRig>
          </a:scene3d>
          <a:sp3d prstMaterial="matte"/>
        </p:spPr>
      </p:pic>
      <p:pic>
        <p:nvPicPr>
          <p:cNvPr id="79" name="Image 78" descr="eclaireur04.jpg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8613" y="4053840"/>
            <a:ext cx="2316480" cy="1737360"/>
          </a:xfrm>
          <a:prstGeom prst="rect">
            <a:avLst/>
          </a:prstGeom>
          <a:solidFill>
            <a:schemeClr val="bg1"/>
          </a:solidFill>
          <a:scene3d>
            <a:camera prst="perspectiveFront" fov="4800000">
              <a:rot lat="18600000" lon="0" rev="0"/>
            </a:camera>
            <a:lightRig rig="flat" dir="t">
              <a:rot lat="0" lon="0" rev="10200000"/>
            </a:lightRig>
          </a:scene3d>
          <a:sp3d prstMaterial="matte"/>
        </p:spPr>
      </p:pic>
      <p:pic>
        <p:nvPicPr>
          <p:cNvPr id="80" name="Image 79" descr="apple-iphone-3g-01.png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6610" y="4685884"/>
            <a:ext cx="467390" cy="523392"/>
          </a:xfrm>
          <a:prstGeom prst="rect">
            <a:avLst/>
          </a:prstGeom>
          <a:noFill/>
          <a:effectLst>
            <a:outerShdw blurRad="50800" dist="38100" dir="8100000" algn="bl">
              <a:srgbClr val="000000">
                <a:alpha val="43000"/>
              </a:srgbClr>
            </a:outerShdw>
          </a:effectLst>
          <a:scene3d>
            <a:camera prst="orthographicFront">
              <a:rot lat="2100000" lon="1800000" rev="2400000"/>
            </a:camera>
            <a:lightRig rig="flat" dir="t">
              <a:rot lat="0" lon="0" rev="10200000"/>
            </a:lightRig>
          </a:scene3d>
          <a:sp3d prstMaterial="matte"/>
        </p:spPr>
      </p:pic>
      <p:sp>
        <p:nvSpPr>
          <p:cNvPr id="82" name="Rectangle à coins arrondis 81"/>
          <p:cNvSpPr>
            <a:spLocks noChangeArrowheads="1"/>
          </p:cNvSpPr>
          <p:nvPr/>
        </p:nvSpPr>
        <p:spPr bwMode="auto">
          <a:xfrm rot="1785452">
            <a:off x="1655763" y="3224213"/>
            <a:ext cx="542925" cy="141287"/>
          </a:xfrm>
          <a:prstGeom prst="roundRect">
            <a:avLst>
              <a:gd name="adj" fmla="val 16667"/>
            </a:avLst>
          </a:prstGeom>
          <a:solidFill>
            <a:schemeClr val="bg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  <p:sp>
        <p:nvSpPr>
          <p:cNvPr id="83" name="Rectangle à coins arrondis 82"/>
          <p:cNvSpPr>
            <a:spLocks noChangeArrowheads="1"/>
          </p:cNvSpPr>
          <p:nvPr/>
        </p:nvSpPr>
        <p:spPr bwMode="auto">
          <a:xfrm rot="1785452">
            <a:off x="2011363" y="3556000"/>
            <a:ext cx="306387" cy="141288"/>
          </a:xfrm>
          <a:prstGeom prst="roundRect">
            <a:avLst>
              <a:gd name="adj" fmla="val 16667"/>
            </a:avLst>
          </a:prstGeom>
          <a:solidFill>
            <a:schemeClr val="bg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  <p:sp>
        <p:nvSpPr>
          <p:cNvPr id="84" name="Rectangle à coins arrondis 83"/>
          <p:cNvSpPr>
            <a:spLocks noChangeArrowheads="1"/>
          </p:cNvSpPr>
          <p:nvPr/>
        </p:nvSpPr>
        <p:spPr bwMode="auto">
          <a:xfrm rot="1785452">
            <a:off x="1325563" y="3349625"/>
            <a:ext cx="306387" cy="141288"/>
          </a:xfrm>
          <a:prstGeom prst="roundRect">
            <a:avLst>
              <a:gd name="adj" fmla="val 16667"/>
            </a:avLst>
          </a:prstGeom>
          <a:solidFill>
            <a:schemeClr val="bg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  <p:bldP spid="84" grpId="0" animBg="1"/>
      <p:bldP spid="84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>
                <a:latin typeface="BlairMdITC TT-Medium" charset="0"/>
                <a:ea typeface="ＭＳ Ｐゴシック" charset="0"/>
                <a:cs typeface="ＭＳ Ｐゴシック" charset="0"/>
              </a:rPr>
              <a:t>Tests</a:t>
            </a:r>
            <a:endParaRPr lang="en-GB" cap="none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ECBDF09-C8AD-C54E-B5AF-63AE5F52ACB0}" type="slidenum">
              <a:rPr lang="fr-FR" sz="1400">
                <a:solidFill>
                  <a:srgbClr val="EFEFEF"/>
                </a:solidFill>
              </a:rPr>
              <a:pPr eaLnBrk="1" hangingPunct="1"/>
              <a:t>62</a:t>
            </a:fld>
            <a:endParaRPr lang="fr-FR" sz="1400">
              <a:solidFill>
                <a:srgbClr val="EFEFEF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0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lairMdITC TT-Medium" charset="0"/>
                <a:ea typeface="ＭＳ Ｐゴシック" charset="0"/>
                <a:cs typeface="ＭＳ Ｐゴシック" charset="0"/>
              </a:rPr>
              <a:t>Un peu de vocabulaire Fonctionnel </a:t>
            </a:r>
            <a:r>
              <a:rPr lang="fr-FR" dirty="0">
                <a:latin typeface="BlairMdITC TT-Medium" charset="0"/>
                <a:ea typeface="ＭＳ Ｐゴシック" charset="0"/>
                <a:cs typeface="ＭＳ Ｐゴシック" charset="0"/>
              </a:rPr>
              <a:t>/ Utilisabilité</a:t>
            </a:r>
          </a:p>
        </p:txBody>
      </p:sp>
      <p:sp>
        <p:nvSpPr>
          <p:cNvPr id="3174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Test</a:t>
            </a:r>
            <a:r>
              <a:rPr lang="fr-FR" b="1">
                <a:latin typeface="Calibri" charset="0"/>
                <a:ea typeface="ＭＳ Ｐゴシック" charset="0"/>
                <a:cs typeface="ＭＳ Ｐゴシック" charset="0"/>
              </a:rPr>
              <a:t> fonctionnel</a:t>
            </a: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 : test pour déterminer si le produit fonctionne comme il devrait. Ce type de tests met en évidence des </a:t>
            </a:r>
            <a:r>
              <a:rPr lang="fr-FR" b="1">
                <a:latin typeface="Calibri" charset="0"/>
                <a:ea typeface="ＭＳ Ｐゴシック" charset="0"/>
                <a:cs typeface="ＭＳ Ｐゴシック" charset="0"/>
              </a:rPr>
              <a:t>bugs</a:t>
            </a: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Test</a:t>
            </a:r>
            <a:r>
              <a:rPr lang="fr-FR" b="1">
                <a:latin typeface="Calibri" charset="0"/>
                <a:ea typeface="ＭＳ Ｐゴシック" charset="0"/>
                <a:cs typeface="ＭＳ Ｐゴシック" charset="0"/>
              </a:rPr>
              <a:t> d’utilisabilité </a:t>
            </a: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: test pour évaluer si le produit répond aux critères d’efficacité, d’efficience et de satisfaction. Ce type de test met en évidence </a:t>
            </a:r>
            <a:r>
              <a:rPr lang="fr-FR" b="1">
                <a:latin typeface="Calibri" charset="0"/>
                <a:ea typeface="ＭＳ Ｐゴシック" charset="0"/>
                <a:cs typeface="ＭＳ Ｐゴシック" charset="0"/>
              </a:rPr>
              <a:t>des problèmes d’utilisabilité.</a:t>
            </a:r>
          </a:p>
        </p:txBody>
      </p:sp>
      <p:sp>
        <p:nvSpPr>
          <p:cNvPr id="3174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CBEAD90-5409-4B4C-A28C-9A0D36F9C188}" type="slidenum">
              <a:rPr lang="fr-FR" sz="1400">
                <a:solidFill>
                  <a:schemeClr val="tx1"/>
                </a:solidFill>
              </a:rPr>
              <a:pPr eaLnBrk="1" hangingPunct="1"/>
              <a:t>63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164C8A3-BFA4-6A47-A7EB-B3E401AC42B4}" type="slidenum">
              <a:rPr lang="fr-FR" sz="1400">
                <a:solidFill>
                  <a:schemeClr val="tx1"/>
                </a:solidFill>
              </a:rPr>
              <a:pPr eaLnBrk="1" hangingPunct="1"/>
              <a:t>64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dirty="0">
                <a:latin typeface="BlairMdITC TT-Medium" charset="0"/>
                <a:ea typeface="ＭＳ Ｐゴシック" charset="0"/>
                <a:cs typeface="ＭＳ Ｐゴシック" charset="0"/>
              </a:rPr>
              <a:t>Un peu de vocabulaire </a:t>
            </a:r>
            <a:r>
              <a:rPr lang="en-GB" sz="2800" dirty="0" smtClean="0">
                <a:latin typeface="BlairMdITC TT-Medium" charset="0"/>
                <a:ea typeface="ＭＳ Ｐゴシック" charset="0"/>
                <a:cs typeface="ＭＳ Ｐゴシック" charset="0"/>
              </a:rPr>
              <a:t/>
            </a:r>
            <a:br>
              <a:rPr lang="en-GB" sz="2800" dirty="0" smtClean="0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en-GB" sz="2800" dirty="0" err="1" smtClean="0">
                <a:latin typeface="BlairMdITC TT-Medium" charset="0"/>
                <a:ea typeface="ＭＳ Ｐゴシック" charset="0"/>
                <a:cs typeface="ＭＳ Ｐゴシック" charset="0"/>
              </a:rPr>
              <a:t>Détection</a:t>
            </a:r>
            <a:r>
              <a:rPr lang="en-GB" sz="2800" dirty="0" smtClean="0">
                <a:latin typeface="BlairMdITC TT-Medium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>
                <a:latin typeface="BlairMdITC TT-Medium" charset="0"/>
                <a:ea typeface="ＭＳ Ｐゴシック" charset="0"/>
                <a:cs typeface="ＭＳ Ｐゴシック" charset="0"/>
              </a:rPr>
              <a:t>/ Validation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Test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 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détection</a:t>
            </a:r>
            <a:endParaRPr lang="en-GB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Objectifs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: identifier un maximum de 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bugs/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pb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d’utilisabilité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ET les 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cas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 de tests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associés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Test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 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validation</a:t>
            </a:r>
          </a:p>
          <a:p>
            <a:pPr lvl="1" eaLnBrk="1" hangingPunct="1"/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Objectif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: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vérifier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les 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bugs/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pb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b="1" dirty="0" err="1">
                <a:latin typeface="Calibri" charset="0"/>
                <a:ea typeface="ＭＳ Ｐゴシック" charset="0"/>
                <a:cs typeface="ＭＳ Ｐゴシック" charset="0"/>
              </a:rPr>
              <a:t>d’utilisabilité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sont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corrigés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en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rejouant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le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cas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de test </a:t>
            </a:r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associé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>
                <a:latin typeface="BlairMdITC TT-Medium" charset="0"/>
                <a:ea typeface="ＭＳ Ｐゴシック" charset="0"/>
                <a:cs typeface="ＭＳ Ｐゴシック" charset="0"/>
              </a:rPr>
              <a:t>Un peu de vocabulaire </a:t>
            </a:r>
            <a:br>
              <a:rPr lang="fr-FR" sz="2400" dirty="0">
                <a:latin typeface="BlairMdITC TT-Medium" charset="0"/>
                <a:ea typeface="ＭＳ Ｐゴシック" charset="0"/>
                <a:cs typeface="ＭＳ Ｐゴシック" charset="0"/>
              </a:rPr>
            </a:br>
            <a:r>
              <a:rPr lang="fr-FR" sz="2400" dirty="0">
                <a:latin typeface="BlairMdITC TT-Medium" charset="0"/>
                <a:ea typeface="ＭＳ Ｐゴシック" charset="0"/>
                <a:cs typeface="ＭＳ Ｐゴシック" charset="0"/>
              </a:rPr>
              <a:t>‘</a:t>
            </a:r>
            <a:r>
              <a:rPr lang="fr-FR" altLang="ja-JP" sz="2400" dirty="0" err="1">
                <a:latin typeface="BlairMdITC TT-Medium" charset="0"/>
                <a:ea typeface="ＭＳ Ｐゴシック" charset="0"/>
                <a:cs typeface="ＭＳ Ｐゴシック" charset="0"/>
              </a:rPr>
              <a:t>BlackBox</a:t>
            </a:r>
            <a:r>
              <a:rPr lang="fr-FR" sz="2400" dirty="0">
                <a:latin typeface="BlairMdITC TT-Medium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400" dirty="0">
                <a:latin typeface="BlairMdITC TT-Medium" charset="0"/>
                <a:ea typeface="ＭＳ Ｐゴシック" charset="0"/>
                <a:cs typeface="ＭＳ Ｐゴシック" charset="0"/>
              </a:rPr>
              <a:t> / </a:t>
            </a:r>
            <a:r>
              <a:rPr lang="fr-FR" sz="2400" dirty="0">
                <a:latin typeface="BlairMdITC TT-Medium" charset="0"/>
                <a:ea typeface="ＭＳ Ｐゴシック" charset="0"/>
                <a:cs typeface="ＭＳ Ｐゴシック" charset="0"/>
              </a:rPr>
              <a:t>‘</a:t>
            </a:r>
            <a:r>
              <a:rPr lang="fr-FR" altLang="ja-JP" sz="2400" dirty="0" err="1">
                <a:latin typeface="BlairMdITC TT-Medium" charset="0"/>
                <a:ea typeface="ＭＳ Ｐゴシック" charset="0"/>
                <a:cs typeface="ＭＳ Ｐゴシック" charset="0"/>
              </a:rPr>
              <a:t>Greybox</a:t>
            </a:r>
            <a:r>
              <a:rPr lang="fr-FR" sz="2400" dirty="0" smtClean="0">
                <a:latin typeface="BlairMdITC TT-Medium" charset="0"/>
                <a:ea typeface="ＭＳ Ｐゴシック" charset="0"/>
                <a:cs typeface="ＭＳ Ｐゴシック" charset="0"/>
              </a:rPr>
              <a:t>’</a:t>
            </a:r>
            <a:endParaRPr lang="fr-FR" sz="2400" dirty="0">
              <a:latin typeface="BlairMdITC TT-Medium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Test</a:t>
            </a:r>
            <a:r>
              <a:rPr lang="fr-FR" b="1" dirty="0" smtClean="0"/>
              <a:t> </a:t>
            </a:r>
            <a:r>
              <a:rPr lang="fr-FR" b="1" dirty="0" err="1" smtClean="0"/>
              <a:t>Blackbox</a:t>
            </a:r>
            <a:endParaRPr lang="fr-FR" dirty="0" smtClean="0"/>
          </a:p>
          <a:p>
            <a:pPr lvl="1">
              <a:defRPr/>
            </a:pPr>
            <a:r>
              <a:rPr lang="fr-FR" dirty="0" smtClean="0"/>
              <a:t>Le testeur ne sait pas comment le produit fonctionne : il utilise le produit comme un utilisateur final ou est l’utilisateur final. Quand le produit ne fonctionne pas, il rapporte un bug et le cas de test associé. </a:t>
            </a:r>
          </a:p>
          <a:p>
            <a:pPr>
              <a:defRPr/>
            </a:pPr>
            <a:r>
              <a:rPr lang="fr-FR" dirty="0" smtClean="0"/>
              <a:t>Test</a:t>
            </a:r>
            <a:r>
              <a:rPr lang="fr-FR" b="1" dirty="0" smtClean="0"/>
              <a:t> </a:t>
            </a:r>
            <a:r>
              <a:rPr lang="fr-FR" b="1" dirty="0" err="1" smtClean="0"/>
              <a:t>Greybox</a:t>
            </a:r>
            <a:endParaRPr lang="fr-FR" dirty="0" smtClean="0"/>
          </a:p>
          <a:p>
            <a:pPr lvl="1">
              <a:defRPr/>
            </a:pPr>
            <a:r>
              <a:rPr lang="fr-FR" dirty="0" smtClean="0"/>
              <a:t>Le testeur a une idée de comment le produit fonctionne, il définit des cas de tests pour détecter les bugs.</a:t>
            </a: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8FD57F1-6D2C-FA4D-A2F2-3CFCC6A4B810}" type="slidenum">
              <a:rPr lang="fr-FR" sz="1400">
                <a:solidFill>
                  <a:schemeClr val="tx1"/>
                </a:solidFill>
              </a:rPr>
              <a:pPr eaLnBrk="1" hangingPunct="1"/>
              <a:t>65</a:t>
            </a:fld>
            <a:endParaRPr lang="fr-FR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scénarisés VS Tests utilisation libre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Test </a:t>
            </a:r>
            <a:r>
              <a:rPr lang="fr-FR" b="1" dirty="0" smtClean="0"/>
              <a:t>scénarisé</a:t>
            </a:r>
          </a:p>
          <a:p>
            <a:pPr lvl="1"/>
            <a:r>
              <a:rPr lang="fr-FR" dirty="0" smtClean="0"/>
              <a:t>Le testeur suit un scénario de tests décrivant </a:t>
            </a:r>
          </a:p>
          <a:p>
            <a:pPr lvl="2"/>
            <a:r>
              <a:rPr lang="fr-FR" dirty="0" smtClean="0"/>
              <a:t>L’état de l’application au départ du scénario</a:t>
            </a:r>
          </a:p>
          <a:p>
            <a:pPr lvl="2"/>
            <a:r>
              <a:rPr lang="fr-FR" dirty="0" smtClean="0"/>
              <a:t>La suite d’actions à effectuer et le résultat attendu pour chaque action</a:t>
            </a:r>
          </a:p>
          <a:p>
            <a:pPr lvl="1"/>
            <a:r>
              <a:rPr lang="fr-FR" dirty="0" smtClean="0"/>
              <a:t>A chaque étape, il vérifie que l’état effectif de l’application est celui décrit dans le scénario</a:t>
            </a:r>
          </a:p>
          <a:p>
            <a:r>
              <a:rPr lang="fr-FR" dirty="0" smtClean="0"/>
              <a:t>Test en </a:t>
            </a:r>
            <a:r>
              <a:rPr lang="fr-FR" b="1" dirty="0" smtClean="0"/>
              <a:t>utilisation libre</a:t>
            </a:r>
          </a:p>
          <a:p>
            <a:pPr lvl="1"/>
            <a:r>
              <a:rPr lang="fr-FR" dirty="0" smtClean="0"/>
              <a:t>Le testeur utilise l’application pour de vrai en suivant un but (ex: créer une présentation) et utilise tous les moyens disponibles pour atteindre cet objectif (Documentation)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9067B-6A11-9E43-AE02-10CA34638425}" type="slidenum">
              <a:rPr lang="fr-FR" smtClean="0"/>
              <a:pPr>
                <a:defRPr/>
              </a:pPr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BlairMdITC TT-Medium" charset="0"/>
                <a:ea typeface="ＭＳ Ｐゴシック" charset="0"/>
                <a:cs typeface="ＭＳ Ｐゴシック" charset="0"/>
              </a:rPr>
              <a:t>Evaluation </a:t>
            </a:r>
            <a:r>
              <a:rPr lang="fr-FR" dirty="0" smtClean="0">
                <a:solidFill>
                  <a:schemeClr val="bg1"/>
                </a:solidFill>
                <a:latin typeface="BlairMdITC TT-Medium" charset="0"/>
                <a:ea typeface="ＭＳ Ｐゴシック" charset="0"/>
                <a:cs typeface="ＭＳ Ｐゴシック" charset="0"/>
              </a:rPr>
              <a:t>Ergonomique 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25550"/>
            <a:ext cx="7499176" cy="4900613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Placer les futurs utilisateurs devant le produit </a:t>
            </a:r>
            <a:r>
              <a:rPr lang="fr-FR" dirty="0" smtClean="0"/>
              <a:t> pour s’assurer </a:t>
            </a:r>
            <a:r>
              <a:rPr lang="fr-FR" dirty="0"/>
              <a:t>que ce qui a été conçu et réalisé fonctionne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Permet </a:t>
            </a:r>
            <a:r>
              <a:rPr lang="fr-FR" dirty="0" smtClean="0"/>
              <a:t>de</a:t>
            </a:r>
            <a:endParaRPr lang="fr-FR" dirty="0"/>
          </a:p>
          <a:p>
            <a:pPr lvl="1"/>
            <a:r>
              <a:rPr lang="fr-FR" dirty="0"/>
              <a:t>Vérifier l’utilisabilité de l’interface</a:t>
            </a:r>
          </a:p>
          <a:p>
            <a:pPr lvl="1"/>
            <a:r>
              <a:rPr lang="fr-FR" dirty="0"/>
              <a:t>Tester des propositions de solutions</a:t>
            </a:r>
          </a:p>
          <a:p>
            <a:pPr lvl="1"/>
            <a:r>
              <a:rPr lang="fr-FR" dirty="0"/>
              <a:t>Déceler des problèmes auxquels on n’aurait pas pensé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Méthode</a:t>
            </a:r>
            <a:endParaRPr lang="fr-FR" dirty="0"/>
          </a:p>
          <a:p>
            <a:pPr lvl="1"/>
            <a:r>
              <a:rPr lang="fr-FR" dirty="0"/>
              <a:t>Pour répondre aux objectifs, les tests doivent être bien préparés (protocole)</a:t>
            </a:r>
          </a:p>
          <a:p>
            <a:pPr lvl="2"/>
            <a:r>
              <a:rPr lang="fr-FR" dirty="0"/>
              <a:t>Définition des profils utilisateurs</a:t>
            </a:r>
          </a:p>
          <a:p>
            <a:pPr lvl="2"/>
            <a:r>
              <a:rPr lang="fr-FR" dirty="0"/>
              <a:t>Définition des scénarios:</a:t>
            </a:r>
          </a:p>
          <a:p>
            <a:pPr lvl="3"/>
            <a:r>
              <a:rPr lang="fr-FR" dirty="0"/>
              <a:t>Les plus probables </a:t>
            </a:r>
          </a:p>
          <a:p>
            <a:pPr lvl="3"/>
            <a:r>
              <a:rPr lang="fr-FR" dirty="0"/>
              <a:t>Ceux qui vont permettre de valider les hypothèses / donner des réponses aux questions en suspens</a:t>
            </a:r>
          </a:p>
          <a:p>
            <a:pPr lvl="2"/>
            <a:r>
              <a:rPr lang="fr-FR" dirty="0"/>
              <a:t>Rédaction des </a:t>
            </a:r>
            <a:r>
              <a:rPr lang="fr-FR" dirty="0" smtClean="0"/>
              <a:t>questionnaires</a:t>
            </a:r>
          </a:p>
          <a:p>
            <a:endParaRPr lang="fr-FR" dirty="0" smtClean="0"/>
          </a:p>
          <a:p>
            <a:r>
              <a:rPr lang="fr-FR" dirty="0" smtClean="0"/>
              <a:t>Remarque</a:t>
            </a:r>
            <a:r>
              <a:rPr lang="fr-FR" dirty="0"/>
              <a:t>: Investissement important (temporel et financier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C6F3A5-3E91-8E40-BD60-2E817D4F96CA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Etats possibles D’une application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9067B-6A11-9E43-AE02-10CA34638425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  <p:sp>
        <p:nvSpPr>
          <p:cNvPr id="5" name="Ellipse 4"/>
          <p:cNvSpPr/>
          <p:nvPr/>
        </p:nvSpPr>
        <p:spPr bwMode="auto">
          <a:xfrm>
            <a:off x="395536" y="1556792"/>
            <a:ext cx="8136904" cy="417646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Etats à tester (réduction de l’ensemble des possibles)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9067B-6A11-9E43-AE02-10CA34638425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sp>
        <p:nvSpPr>
          <p:cNvPr id="5" name="Ellipse 4"/>
          <p:cNvSpPr/>
          <p:nvPr/>
        </p:nvSpPr>
        <p:spPr bwMode="auto">
          <a:xfrm>
            <a:off x="395536" y="1556792"/>
            <a:ext cx="8136904" cy="417646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9552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87624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79712" y="249289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79712" y="20608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75656" y="22768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03648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35696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47565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27584" y="38610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27784" y="19168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95736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843808" y="24208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275856" y="21328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275856" y="17008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843808" y="28529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491880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843808" y="37890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635896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347864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995936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78802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211960" y="292494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644008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63589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076056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652120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300192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652120" y="39330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691680" y="49411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691680" y="450912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339752" y="43651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555776" y="48691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987824" y="45811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555776" y="53012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203848" y="50851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347864" y="5229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499992" y="50851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923928" y="537321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364088" y="5445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012160" y="5229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3923928" y="18448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139952" y="234888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788024" y="22048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5436096" y="19888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788024" y="31409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5580112" y="335699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6012160" y="357301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6444208" y="37170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7092280" y="35010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6444208" y="46531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4427984" y="46531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3851920" y="49411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5940152" y="47971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3563888" y="37077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3779912" y="43651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4427984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07605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5076056" y="450912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5220072" y="501317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6732240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156176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6660232" y="321297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6516216" y="22048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5004048" y="19168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5436096" y="24208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4427984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5796136" y="21328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4283968" y="17008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6804248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2" name="ZoneTexte 111"/>
          <p:cNvSpPr txBox="1"/>
          <p:nvPr/>
        </p:nvSpPr>
        <p:spPr>
          <a:xfrm>
            <a:off x="7236296" y="414908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7884368" y="39330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7452320" y="36450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730830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7596336" y="30689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324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INTUITEAM</a:t>
            </a:r>
          </a:p>
        </p:txBody>
      </p:sp>
      <p:sp>
        <p:nvSpPr>
          <p:cNvPr id="4096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73CE25-25F6-3340-9E22-FA2DF3D1D45F}" type="slidenum">
              <a:rPr lang="fr-FR" sz="1400">
                <a:solidFill>
                  <a:srgbClr val="EFEFEF"/>
                </a:solidFill>
              </a:rPr>
              <a:pPr eaLnBrk="1" hangingPunct="1"/>
              <a:t>7</a:t>
            </a:fld>
            <a:endParaRPr lang="fr-FR" sz="1400">
              <a:solidFill>
                <a:srgbClr val="EFEFEF"/>
              </a:solidFill>
            </a:endParaRPr>
          </a:p>
        </p:txBody>
      </p:sp>
      <p:sp>
        <p:nvSpPr>
          <p:cNvPr id="40963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Qui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Tests scénarisés et Tests utilisation libre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9067B-6A11-9E43-AE02-10CA34638425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  <p:sp>
        <p:nvSpPr>
          <p:cNvPr id="5" name="Ellipse 4"/>
          <p:cNvSpPr/>
          <p:nvPr/>
        </p:nvSpPr>
        <p:spPr bwMode="auto">
          <a:xfrm>
            <a:off x="395536" y="1556792"/>
            <a:ext cx="8136904" cy="417646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9552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87624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79712" y="249289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79712" y="20608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75656" y="22768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03648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35696" y="32849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47565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27584" y="38610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27784" y="19168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95736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843808" y="24208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275856" y="21328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275856" y="17008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843808" y="28529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491880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843808" y="37890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635896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347864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995936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78802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211960" y="292494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644008" y="342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63589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076056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652120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300192" y="27809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652120" y="39330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691680" y="49411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691680" y="450912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339752" y="43651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555776" y="48691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987824" y="45811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555776" y="53012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203848" y="50851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347864" y="5229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499992" y="508518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923928" y="537321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364088" y="5445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012160" y="5229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3923928" y="18448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139952" y="234888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788024" y="22048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5436096" y="19888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4788024" y="31409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5580112" y="335699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6012160" y="357301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6444208" y="37170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7092280" y="35010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6444208" y="46531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4427984" y="465313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3851920" y="49411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5940152" y="47971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3563888" y="370774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3779912" y="436510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4427984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076056" y="40050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5076056" y="450912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5220072" y="501317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6732240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156176" y="42210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6660232" y="321297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6516216" y="220486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5004048" y="19168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5436096" y="242088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4427984" y="299695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5796136" y="21328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4283968" y="170080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6804248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2" name="ZoneTexte 111"/>
          <p:cNvSpPr txBox="1"/>
          <p:nvPr/>
        </p:nvSpPr>
        <p:spPr>
          <a:xfrm>
            <a:off x="7236296" y="414908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7884368" y="393305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7452320" y="36450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7308304" y="263691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7596336" y="30689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</a:p>
        </p:txBody>
      </p:sp>
      <p:sp>
        <p:nvSpPr>
          <p:cNvPr id="3" name="Forme libre 2"/>
          <p:cNvSpPr/>
          <p:nvPr/>
        </p:nvSpPr>
        <p:spPr>
          <a:xfrm>
            <a:off x="1308100" y="2984500"/>
            <a:ext cx="1651000" cy="2133600"/>
          </a:xfrm>
          <a:custGeom>
            <a:avLst/>
            <a:gdLst>
              <a:gd name="connsiteX0" fmla="*/ 533400 w 1651000"/>
              <a:gd name="connsiteY0" fmla="*/ 2133600 h 2133600"/>
              <a:gd name="connsiteX1" fmla="*/ 495300 w 1651000"/>
              <a:gd name="connsiteY1" fmla="*/ 1739900 h 2133600"/>
              <a:gd name="connsiteX2" fmla="*/ 1143000 w 1651000"/>
              <a:gd name="connsiteY2" fmla="*/ 1651000 h 2133600"/>
              <a:gd name="connsiteX3" fmla="*/ 1651000 w 1651000"/>
              <a:gd name="connsiteY3" fmla="*/ 1016000 h 2133600"/>
              <a:gd name="connsiteX4" fmla="*/ 1028700 w 1651000"/>
              <a:gd name="connsiteY4" fmla="*/ 228600 h 2133600"/>
              <a:gd name="connsiteX5" fmla="*/ 215900 w 1651000"/>
              <a:gd name="connsiteY5" fmla="*/ 0 h 2133600"/>
              <a:gd name="connsiteX6" fmla="*/ 635000 w 1651000"/>
              <a:gd name="connsiteY6" fmla="*/ 558800 h 2133600"/>
              <a:gd name="connsiteX7" fmla="*/ 0 w 1651000"/>
              <a:gd name="connsiteY7" fmla="*/ 5207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1000" h="2133600">
                <a:moveTo>
                  <a:pt x="533400" y="2133600"/>
                </a:moveTo>
                <a:lnTo>
                  <a:pt x="495300" y="1739900"/>
                </a:lnTo>
                <a:lnTo>
                  <a:pt x="1143000" y="1651000"/>
                </a:lnTo>
                <a:lnTo>
                  <a:pt x="1651000" y="1016000"/>
                </a:lnTo>
                <a:lnTo>
                  <a:pt x="1028700" y="228600"/>
                </a:lnTo>
                <a:lnTo>
                  <a:pt x="215900" y="0"/>
                </a:lnTo>
                <a:lnTo>
                  <a:pt x="635000" y="558800"/>
                </a:lnTo>
                <a:lnTo>
                  <a:pt x="0" y="520700"/>
                </a:lnTo>
              </a:path>
            </a:pathLst>
          </a:cu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47" name="Forme libre 46"/>
          <p:cNvSpPr/>
          <p:nvPr/>
        </p:nvSpPr>
        <p:spPr>
          <a:xfrm>
            <a:off x="4067944" y="2289466"/>
            <a:ext cx="2274877" cy="3443790"/>
          </a:xfrm>
          <a:custGeom>
            <a:avLst/>
            <a:gdLst>
              <a:gd name="connsiteX0" fmla="*/ 1092785 w 3112085"/>
              <a:gd name="connsiteY0" fmla="*/ 4301834 h 4301834"/>
              <a:gd name="connsiteX1" fmla="*/ 585 w 3112085"/>
              <a:gd name="connsiteY1" fmla="*/ 2320634 h 4301834"/>
              <a:gd name="connsiteX2" fmla="*/ 1219785 w 3112085"/>
              <a:gd name="connsiteY2" fmla="*/ 2892134 h 4301834"/>
              <a:gd name="connsiteX3" fmla="*/ 1778585 w 3112085"/>
              <a:gd name="connsiteY3" fmla="*/ 2066634 h 4301834"/>
              <a:gd name="connsiteX4" fmla="*/ 1118185 w 3112085"/>
              <a:gd name="connsiteY4" fmla="*/ 1304634 h 4301834"/>
              <a:gd name="connsiteX5" fmla="*/ 356185 w 3112085"/>
              <a:gd name="connsiteY5" fmla="*/ 34634 h 4301834"/>
              <a:gd name="connsiteX6" fmla="*/ 1588085 w 3112085"/>
              <a:gd name="connsiteY6" fmla="*/ 428334 h 4301834"/>
              <a:gd name="connsiteX7" fmla="*/ 2311985 w 3112085"/>
              <a:gd name="connsiteY7" fmla="*/ 1164934 h 4301834"/>
              <a:gd name="connsiteX8" fmla="*/ 3112085 w 3112085"/>
              <a:gd name="connsiteY8" fmla="*/ 1761834 h 430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2085" h="4301834">
                <a:moveTo>
                  <a:pt x="1092785" y="4301834"/>
                </a:moveTo>
                <a:cubicBezTo>
                  <a:pt x="536101" y="3428709"/>
                  <a:pt x="-20582" y="2555584"/>
                  <a:pt x="585" y="2320634"/>
                </a:cubicBezTo>
                <a:cubicBezTo>
                  <a:pt x="21752" y="2085684"/>
                  <a:pt x="923452" y="2934467"/>
                  <a:pt x="1219785" y="2892134"/>
                </a:cubicBezTo>
                <a:cubicBezTo>
                  <a:pt x="1516118" y="2849801"/>
                  <a:pt x="1795518" y="2331217"/>
                  <a:pt x="1778585" y="2066634"/>
                </a:cubicBezTo>
                <a:cubicBezTo>
                  <a:pt x="1761652" y="1802051"/>
                  <a:pt x="1355252" y="1643301"/>
                  <a:pt x="1118185" y="1304634"/>
                </a:cubicBezTo>
                <a:cubicBezTo>
                  <a:pt x="881118" y="965967"/>
                  <a:pt x="277868" y="180684"/>
                  <a:pt x="356185" y="34634"/>
                </a:cubicBezTo>
                <a:cubicBezTo>
                  <a:pt x="434502" y="-111416"/>
                  <a:pt x="1262118" y="239951"/>
                  <a:pt x="1588085" y="428334"/>
                </a:cubicBezTo>
                <a:cubicBezTo>
                  <a:pt x="1914052" y="616717"/>
                  <a:pt x="2057985" y="942684"/>
                  <a:pt x="2311985" y="1164934"/>
                </a:cubicBezTo>
                <a:cubicBezTo>
                  <a:pt x="2565985" y="1387184"/>
                  <a:pt x="2839035" y="1574509"/>
                  <a:pt x="3112085" y="1761834"/>
                </a:cubicBezTo>
              </a:path>
            </a:pathLst>
          </a:cu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" name="ZoneTexte 103"/>
          <p:cNvSpPr txBox="1"/>
          <p:nvPr/>
        </p:nvSpPr>
        <p:spPr>
          <a:xfrm>
            <a:off x="107504" y="5661248"/>
            <a:ext cx="15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 scénarisé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17" name="Connecteur droit avec flèche 116"/>
          <p:cNvCxnSpPr>
            <a:stCxn id="104" idx="0"/>
          </p:cNvCxnSpPr>
          <p:nvPr/>
        </p:nvCxnSpPr>
        <p:spPr bwMode="auto">
          <a:xfrm flipV="1">
            <a:off x="859986" y="5094476"/>
            <a:ext cx="956690" cy="566772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8" name="ZoneTexte 117"/>
          <p:cNvSpPr txBox="1"/>
          <p:nvPr/>
        </p:nvSpPr>
        <p:spPr>
          <a:xfrm>
            <a:off x="3347864" y="6021288"/>
            <a:ext cx="203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 utilisation libre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19" name="Connecteur droit avec flèche 118"/>
          <p:cNvCxnSpPr>
            <a:stCxn id="118" idx="0"/>
          </p:cNvCxnSpPr>
          <p:nvPr/>
        </p:nvCxnSpPr>
        <p:spPr bwMode="auto">
          <a:xfrm flipV="1">
            <a:off x="4365274" y="5517232"/>
            <a:ext cx="278734" cy="504056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3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les tests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79067B-6A11-9E43-AE02-10CA34638425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  <p:sp>
        <p:nvSpPr>
          <p:cNvPr id="5" name="Ellipse 4"/>
          <p:cNvSpPr/>
          <p:nvPr/>
        </p:nvSpPr>
        <p:spPr bwMode="auto">
          <a:xfrm>
            <a:off x="395536" y="1556792"/>
            <a:ext cx="8136904" cy="4176464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116" y="1124744"/>
            <a:ext cx="22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Testé fonctionnel - OK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/>
          <p:cNvCxnSpPr>
            <a:stCxn id="6" idx="2"/>
            <a:endCxn id="11" idx="1"/>
          </p:cNvCxnSpPr>
          <p:nvPr/>
        </p:nvCxnSpPr>
        <p:spPr bwMode="auto">
          <a:xfrm>
            <a:off x="1131992" y="1494076"/>
            <a:ext cx="847720" cy="751438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er 2"/>
          <p:cNvGrpSpPr/>
          <p:nvPr/>
        </p:nvGrpSpPr>
        <p:grpSpPr>
          <a:xfrm>
            <a:off x="539552" y="1700808"/>
            <a:ext cx="7632074" cy="4113748"/>
            <a:chOff x="539552" y="1700808"/>
            <a:chExt cx="7632074" cy="4113748"/>
          </a:xfrm>
        </p:grpSpPr>
        <p:sp>
          <p:nvSpPr>
            <p:cNvPr id="7" name="ZoneTexte 6"/>
            <p:cNvSpPr txBox="1"/>
            <p:nvPr/>
          </p:nvSpPr>
          <p:spPr>
            <a:xfrm>
              <a:off x="827584" y="263691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39552" y="328498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187624" y="328498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979712" y="249289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979712" y="206084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75656" y="227687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403648" y="278092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835696" y="328498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475656" y="40050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27584" y="386104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627784" y="191683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195736" y="29969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843808" y="24208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275856" y="213285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75856" y="170080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843808" y="285293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491880" y="263691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843808" y="378904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635896" y="278092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347864" y="34290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995936" y="34290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788024" y="263691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211960" y="292494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644008" y="34290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635896" y="40050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076056" y="29969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652120" y="29969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300192" y="278092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652120" y="393305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691680" y="494116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691680" y="450912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339752" y="436510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555776" y="486916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987824" y="458112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555776" y="530120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203848" y="508518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347864" y="5229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4499992" y="508518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923928" y="537321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364088" y="544522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012160" y="5229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3923928" y="184482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4139952" y="234888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4788024" y="22048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5436096" y="198884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4788024" y="314096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5580112" y="335699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6012160" y="357301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6444208" y="371703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7092280" y="350100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6444208" y="465313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4427984" y="465313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3851920" y="494116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5940152" y="47971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3563888" y="370774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3779912" y="436510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4427984" y="42210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5076056" y="40050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5076056" y="450912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5220072" y="501317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6732240" y="42210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6156176" y="42210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6660232" y="321297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rgbClr val="FF6600"/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6516216" y="220486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5004048" y="191683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5436096" y="242088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>
                  <a:solidFill>
                    <a:srgbClr val="FF6600"/>
                  </a:solidFill>
                </a:rPr>
                <a:t>x</a:t>
              </a:r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4427984" y="29969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5796136" y="213285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4283968" y="170080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6804248" y="263691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7236296" y="414908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7884368" y="393305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7452320" y="364502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7308304" y="263691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7596336" y="306896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buNone/>
                <a:defRPr>
                  <a:solidFill>
                    <a:schemeClr val="accent1">
                      <a:lumMod val="90000"/>
                    </a:schemeClr>
                  </a:solidFill>
                </a:defRPr>
              </a:lvl1pPr>
            </a:lstStyle>
            <a:p>
              <a:r>
                <a:rPr lang="fr-FR" dirty="0"/>
                <a:t>x</a:t>
              </a:r>
            </a:p>
          </p:txBody>
        </p:sp>
      </p:grpSp>
      <p:sp>
        <p:nvSpPr>
          <p:cNvPr id="117" name="ZoneTexte 116"/>
          <p:cNvSpPr txBox="1"/>
          <p:nvPr/>
        </p:nvSpPr>
        <p:spPr>
          <a:xfrm>
            <a:off x="3995936" y="1124744"/>
            <a:ext cx="24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Testé fonctionnel - BUG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18" name="Connecteur droit avec flèche 117"/>
          <p:cNvCxnSpPr>
            <a:stCxn id="117" idx="2"/>
            <a:endCxn id="82" idx="3"/>
          </p:cNvCxnSpPr>
          <p:nvPr/>
        </p:nvCxnSpPr>
        <p:spPr bwMode="auto">
          <a:xfrm flipH="1">
            <a:off x="4211186" y="1494076"/>
            <a:ext cx="991120" cy="535414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Vague 50"/>
          <p:cNvSpPr/>
          <p:nvPr/>
        </p:nvSpPr>
        <p:spPr bwMode="auto">
          <a:xfrm rot="17844868">
            <a:off x="4332211" y="3751503"/>
            <a:ext cx="2992648" cy="792088"/>
          </a:xfrm>
          <a:prstGeom prst="wave">
            <a:avLst>
              <a:gd name="adj1" fmla="val 20000"/>
              <a:gd name="adj2" fmla="val 781"/>
            </a:avLst>
          </a:prstGeom>
          <a:solidFill>
            <a:schemeClr val="accent1">
              <a:lumMod val="90000"/>
              <a:alpha val="27000"/>
            </a:schemeClr>
          </a:solidFill>
          <a:ln w="25400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6793477" y="5373216"/>
            <a:ext cx="22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Testé utilisabilité – OK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22" name="Connecteur droit avec flèche 121"/>
          <p:cNvCxnSpPr>
            <a:stCxn id="121" idx="1"/>
            <a:endCxn id="51" idx="2"/>
          </p:cNvCxnSpPr>
          <p:nvPr/>
        </p:nvCxnSpPr>
        <p:spPr bwMode="auto">
          <a:xfrm flipH="1" flipV="1">
            <a:off x="6050237" y="4236208"/>
            <a:ext cx="743240" cy="1321674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3" name="Vague 122"/>
          <p:cNvSpPr/>
          <p:nvPr/>
        </p:nvSpPr>
        <p:spPr bwMode="auto">
          <a:xfrm rot="3287927">
            <a:off x="1103619" y="3728453"/>
            <a:ext cx="2052608" cy="505841"/>
          </a:xfrm>
          <a:prstGeom prst="wave">
            <a:avLst>
              <a:gd name="adj1" fmla="val 20000"/>
              <a:gd name="adj2" fmla="val -1229"/>
            </a:avLst>
          </a:prstGeom>
          <a:solidFill>
            <a:srgbClr val="FF6600">
              <a:alpha val="27000"/>
            </a:srgbClr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charset="0"/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28352" y="5661248"/>
            <a:ext cx="313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dirty="0" smtClean="0">
                <a:solidFill>
                  <a:schemeClr val="tx1"/>
                </a:solidFill>
              </a:rPr>
              <a:t>Testé utilisabilité – Problème(s)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25" name="Connecteur droit avec flèche 124"/>
          <p:cNvCxnSpPr>
            <a:stCxn id="124" idx="0"/>
            <a:endCxn id="123" idx="2"/>
          </p:cNvCxnSpPr>
          <p:nvPr/>
        </p:nvCxnSpPr>
        <p:spPr bwMode="auto">
          <a:xfrm flipV="1">
            <a:off x="1595905" y="4048237"/>
            <a:ext cx="395474" cy="1613011"/>
          </a:xfrm>
          <a:prstGeom prst="straightConnector1">
            <a:avLst/>
          </a:prstGeom>
          <a:solidFill>
            <a:srgbClr val="89B91A"/>
          </a:solidFill>
          <a:ln w="25400" cap="flat" cmpd="sng" algn="ctr">
            <a:solidFill>
              <a:srgbClr val="0D0D0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592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Réalisation</a:t>
            </a:r>
          </a:p>
        </p:txBody>
      </p:sp>
      <p:sp>
        <p:nvSpPr>
          <p:cNvPr id="12902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B655F38-EBE4-7640-84AF-6A75E3F1FF35}" type="slidenum">
              <a:rPr lang="fr-FR" sz="1400">
                <a:solidFill>
                  <a:schemeClr val="tx1"/>
                </a:solidFill>
              </a:rPr>
              <a:pPr eaLnBrk="1" hangingPunct="1"/>
              <a:t>72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129027" name="Rectangle 5"/>
          <p:cNvSpPr>
            <a:spLocks noChangeArrowheads="1"/>
          </p:cNvSpPr>
          <p:nvPr/>
        </p:nvSpPr>
        <p:spPr bwMode="auto">
          <a:xfrm>
            <a:off x="457200" y="1066800"/>
            <a:ext cx="815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Réaliser, tester, réaliser, tester  …</a:t>
            </a:r>
          </a:p>
          <a:p>
            <a:pPr algn="r">
              <a:buFontTx/>
              <a:buNone/>
            </a:pPr>
            <a:r>
              <a:rPr lang="fr-FR" sz="2400" dirty="0">
                <a:solidFill>
                  <a:srgbClr val="FFFFFF"/>
                </a:solidFill>
              </a:rPr>
              <a:t>… pour donner forme au produit</a:t>
            </a:r>
          </a:p>
        </p:txBody>
      </p:sp>
      <p:pic>
        <p:nvPicPr>
          <p:cNvPr id="6" name="Image 5" descr="Intuisign - realiz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09800"/>
            <a:ext cx="6413500" cy="376237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ntuisign - dataly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825625"/>
            <a:ext cx="7327900" cy="429895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1300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Une succession d’activités</a:t>
            </a:r>
          </a:p>
        </p:txBody>
      </p:sp>
      <p:sp>
        <p:nvSpPr>
          <p:cNvPr id="13005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2A9504B-A26A-D84F-933F-5894A6457622}" type="slidenum">
              <a:rPr lang="fr-FR" sz="1400">
                <a:solidFill>
                  <a:schemeClr val="tx1"/>
                </a:solidFill>
              </a:rPr>
              <a:pPr eaLnBrk="1" hangingPunct="1"/>
              <a:t>73</a:t>
            </a:fld>
            <a:endParaRPr lang="fr-FR" sz="1400">
              <a:solidFill>
                <a:schemeClr val="tx1"/>
              </a:solidFill>
            </a:endParaRPr>
          </a:p>
        </p:txBody>
      </p:sp>
      <p:pic>
        <p:nvPicPr>
          <p:cNvPr id="6" name="Image 5" descr="Intuisign - 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828800"/>
            <a:ext cx="7327900" cy="429895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" name="Image 4" descr="Intuisign - realiz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1828800"/>
            <a:ext cx="7327900" cy="429895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2" name="Grouper 16"/>
          <p:cNvGrpSpPr/>
          <p:nvPr/>
        </p:nvGrpSpPr>
        <p:grpSpPr>
          <a:xfrm>
            <a:off x="921544" y="1143000"/>
            <a:ext cx="450056" cy="450056"/>
            <a:chOff x="42672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12" name="Rectangle à coins arrondis 11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solidFill>
              <a:srgbClr val="AFC71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FC71C"/>
                </a:gs>
                <a:gs pos="49000">
                  <a:srgbClr val="AFC71C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M</a:t>
              </a:r>
            </a:p>
          </p:txBody>
        </p:sp>
      </p:grpSp>
      <p:grpSp>
        <p:nvGrpSpPr>
          <p:cNvPr id="3" name="Grouper 15"/>
          <p:cNvGrpSpPr/>
          <p:nvPr/>
        </p:nvGrpSpPr>
        <p:grpSpPr>
          <a:xfrm>
            <a:off x="304800" y="1143000"/>
            <a:ext cx="450056" cy="450056"/>
            <a:chOff x="56388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14" name="Rectangle à coins arrondis 13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solidFill>
              <a:srgbClr val="E9651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à coins arrondis 14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E9651D"/>
                </a:gs>
                <a:gs pos="49000">
                  <a:srgbClr val="E9651D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D</a:t>
              </a:r>
            </a:p>
          </p:txBody>
        </p:sp>
      </p:grpSp>
      <p:grpSp>
        <p:nvGrpSpPr>
          <p:cNvPr id="4" name="Grouper 20"/>
          <p:cNvGrpSpPr/>
          <p:nvPr/>
        </p:nvGrpSpPr>
        <p:grpSpPr>
          <a:xfrm>
            <a:off x="1531144" y="1143000"/>
            <a:ext cx="450056" cy="450056"/>
            <a:chOff x="5943600" y="15240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19" name="Rectangle à coins arrondis 18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solidFill>
              <a:srgbClr val="FDC20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FDC202"/>
                </a:gs>
                <a:gs pos="49000">
                  <a:srgbClr val="FDC202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R</a:t>
              </a:r>
            </a:p>
          </p:txBody>
        </p:sp>
      </p:grpSp>
      <p:grpSp>
        <p:nvGrpSpPr>
          <p:cNvPr id="8" name="Grouper 21"/>
          <p:cNvGrpSpPr/>
          <p:nvPr/>
        </p:nvGrpSpPr>
        <p:grpSpPr>
          <a:xfrm>
            <a:off x="2140744" y="1143000"/>
            <a:ext cx="450056" cy="450056"/>
            <a:chOff x="42672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23" name="Rectangle à coins arrondis 22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solidFill>
              <a:srgbClr val="AFC71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FC71C"/>
                </a:gs>
                <a:gs pos="49000">
                  <a:srgbClr val="AFC71C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M</a:t>
              </a:r>
            </a:p>
          </p:txBody>
        </p:sp>
      </p:grpSp>
      <p:grpSp>
        <p:nvGrpSpPr>
          <p:cNvPr id="9" name="Grouper 24"/>
          <p:cNvGrpSpPr/>
          <p:nvPr/>
        </p:nvGrpSpPr>
        <p:grpSpPr>
          <a:xfrm>
            <a:off x="2750344" y="1143000"/>
            <a:ext cx="450056" cy="450056"/>
            <a:chOff x="5943600" y="15240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26" name="Rectangle à coins arrondis 25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solidFill>
              <a:srgbClr val="FDC20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FDC202"/>
                </a:gs>
                <a:gs pos="49000">
                  <a:srgbClr val="FDC202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R</a:t>
              </a:r>
            </a:p>
          </p:txBody>
        </p:sp>
      </p:grpSp>
      <p:grpSp>
        <p:nvGrpSpPr>
          <p:cNvPr id="10" name="Grouper 28"/>
          <p:cNvGrpSpPr/>
          <p:nvPr/>
        </p:nvGrpSpPr>
        <p:grpSpPr>
          <a:xfrm>
            <a:off x="3969544" y="1143000"/>
            <a:ext cx="450056" cy="450056"/>
            <a:chOff x="42672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30" name="Rectangle à coins arrondis 29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solidFill>
              <a:srgbClr val="AFC71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ectangle à coins arrondis 30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FC71C"/>
                </a:gs>
                <a:gs pos="49000">
                  <a:srgbClr val="AFC71C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M</a:t>
              </a:r>
            </a:p>
          </p:txBody>
        </p:sp>
      </p:grpSp>
      <p:grpSp>
        <p:nvGrpSpPr>
          <p:cNvPr id="11" name="Grouper 31"/>
          <p:cNvGrpSpPr/>
          <p:nvPr/>
        </p:nvGrpSpPr>
        <p:grpSpPr>
          <a:xfrm>
            <a:off x="4579144" y="1143000"/>
            <a:ext cx="450056" cy="450056"/>
            <a:chOff x="56388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33" name="Rectangle à coins arrondis 32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solidFill>
              <a:srgbClr val="E9651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Rectangle à coins arrondis 33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E9651D"/>
                </a:gs>
                <a:gs pos="49000">
                  <a:srgbClr val="E9651D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D</a:t>
              </a:r>
            </a:p>
          </p:txBody>
        </p:sp>
      </p:grpSp>
      <p:grpSp>
        <p:nvGrpSpPr>
          <p:cNvPr id="16" name="Grouper 34"/>
          <p:cNvGrpSpPr/>
          <p:nvPr/>
        </p:nvGrpSpPr>
        <p:grpSpPr>
          <a:xfrm>
            <a:off x="5188744" y="1143000"/>
            <a:ext cx="450056" cy="450056"/>
            <a:chOff x="42672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36" name="Rectangle à coins arrondis 35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solidFill>
              <a:srgbClr val="AFC71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Rectangle à coins arrondis 36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FC71C"/>
                </a:gs>
                <a:gs pos="49000">
                  <a:srgbClr val="AFC71C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M</a:t>
              </a:r>
            </a:p>
          </p:txBody>
        </p:sp>
      </p:grpSp>
      <p:grpSp>
        <p:nvGrpSpPr>
          <p:cNvPr id="17" name="Grouper 37"/>
          <p:cNvGrpSpPr/>
          <p:nvPr/>
        </p:nvGrpSpPr>
        <p:grpSpPr>
          <a:xfrm>
            <a:off x="5798344" y="1143000"/>
            <a:ext cx="450056" cy="450056"/>
            <a:chOff x="5943600" y="15240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39" name="Rectangle à coins arrondis 38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solidFill>
              <a:srgbClr val="FDC20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Rectangle à coins arrondis 39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FDC202"/>
                </a:gs>
                <a:gs pos="49000">
                  <a:srgbClr val="FDC202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R</a:t>
              </a:r>
            </a:p>
          </p:txBody>
        </p:sp>
      </p:grpSp>
      <p:grpSp>
        <p:nvGrpSpPr>
          <p:cNvPr id="18" name="Grouper 43"/>
          <p:cNvGrpSpPr/>
          <p:nvPr/>
        </p:nvGrpSpPr>
        <p:grpSpPr>
          <a:xfrm>
            <a:off x="6407944" y="1143000"/>
            <a:ext cx="450056" cy="450056"/>
            <a:chOff x="5943600" y="15240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45" name="Rectangle à coins arrondis 44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solidFill>
              <a:srgbClr val="FDC20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Rectangle à coins arrondis 45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FDC202"/>
                </a:gs>
                <a:gs pos="49000">
                  <a:srgbClr val="FDC202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R</a:t>
              </a:r>
            </a:p>
          </p:txBody>
        </p:sp>
      </p:grpSp>
      <p:grpSp>
        <p:nvGrpSpPr>
          <p:cNvPr id="21" name="Grouper 46"/>
          <p:cNvGrpSpPr/>
          <p:nvPr/>
        </p:nvGrpSpPr>
        <p:grpSpPr>
          <a:xfrm>
            <a:off x="7627144" y="1143000"/>
            <a:ext cx="450056" cy="450056"/>
            <a:chOff x="5943600" y="15240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48" name="Rectangle à coins arrondis 47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solidFill>
              <a:srgbClr val="FDC20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Rectangle à coins arrondis 48"/>
            <p:cNvSpPr/>
            <p:nvPr/>
          </p:nvSpPr>
          <p:spPr bwMode="auto">
            <a:xfrm>
              <a:off x="5943600" y="15240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FDC202"/>
                </a:gs>
                <a:gs pos="49000">
                  <a:srgbClr val="FDC202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R</a:t>
              </a:r>
            </a:p>
          </p:txBody>
        </p:sp>
      </p:grpSp>
      <p:grpSp>
        <p:nvGrpSpPr>
          <p:cNvPr id="22" name="Grouper 49"/>
          <p:cNvGrpSpPr/>
          <p:nvPr/>
        </p:nvGrpSpPr>
        <p:grpSpPr>
          <a:xfrm>
            <a:off x="7017544" y="1143000"/>
            <a:ext cx="450056" cy="450056"/>
            <a:chOff x="42672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51" name="Rectangle à coins arrondis 50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solidFill>
              <a:srgbClr val="AFC71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 bwMode="auto">
            <a:xfrm>
              <a:off x="42672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AFC71C"/>
                </a:gs>
                <a:gs pos="49000">
                  <a:srgbClr val="AFC71C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M</a:t>
              </a: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8157238" y="1295400"/>
            <a:ext cx="529562" cy="369332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  <a:cs typeface="ＭＳ Ｐゴシック" charset="-128"/>
              </a:rPr>
              <a:t>•••</a:t>
            </a:r>
          </a:p>
        </p:txBody>
      </p:sp>
      <p:pic>
        <p:nvPicPr>
          <p:cNvPr id="55" name="Imag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1739900"/>
            <a:ext cx="88646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25" name="Grouper 55"/>
          <p:cNvGrpSpPr/>
          <p:nvPr/>
        </p:nvGrpSpPr>
        <p:grpSpPr>
          <a:xfrm>
            <a:off x="3352800" y="1143000"/>
            <a:ext cx="450056" cy="450056"/>
            <a:chOff x="5638800" y="1752600"/>
            <a:chExt cx="450056" cy="450056"/>
          </a:xfr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grpSpPr>
        <p:sp>
          <p:nvSpPr>
            <p:cNvPr id="57" name="Rectangle à coins arrondis 56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solidFill>
              <a:srgbClr val="E9651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>
                <a:buFontTx/>
                <a:buNone/>
                <a:defRPr/>
              </a:pPr>
              <a:endParaRPr lang="en-GB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8" name="Rectangle à coins arrondis 57"/>
            <p:cNvSpPr/>
            <p:nvPr/>
          </p:nvSpPr>
          <p:spPr bwMode="auto">
            <a:xfrm>
              <a:off x="5638800" y="1752600"/>
              <a:ext cx="450056" cy="450056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100000">
                  <a:srgbClr val="FFFFFF">
                    <a:alpha val="82000"/>
                  </a:srgbClr>
                </a:gs>
                <a:gs pos="31000">
                  <a:srgbClr val="E9651D"/>
                </a:gs>
                <a:gs pos="49000">
                  <a:srgbClr val="E9651D"/>
                </a:gs>
              </a:gsLst>
              <a:lin ang="18900000" scaled="0"/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>
                <a:buFontTx/>
                <a:buNone/>
                <a:defRPr/>
              </a:pPr>
              <a:r>
                <a:rPr lang="en-GB" dirty="0">
                  <a:latin typeface="+mj-lt"/>
                  <a:ea typeface="ＭＳ Ｐゴシック" charset="-128"/>
                  <a:cs typeface="Bauhaus 93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Pour résumer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86425" y="2157413"/>
            <a:ext cx="1139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>
                <a:solidFill>
                  <a:srgbClr val="FFFFFF"/>
                </a:solidFill>
              </a:rPr>
              <a:t>Besoins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31863" y="1395413"/>
            <a:ext cx="2605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>
                <a:solidFill>
                  <a:srgbClr val="FFFFFF"/>
                </a:solidFill>
              </a:rPr>
              <a:t>Activité et contexte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76863" y="3894138"/>
            <a:ext cx="2433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>
                <a:solidFill>
                  <a:srgbClr val="FFFFFF"/>
                </a:solidFill>
              </a:rPr>
              <a:t>Utilisateurs finaux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81088" y="3016250"/>
            <a:ext cx="3998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 dirty="0">
                <a:solidFill>
                  <a:srgbClr val="FFFFFF"/>
                </a:solidFill>
              </a:rPr>
              <a:t>Collaboration </a:t>
            </a:r>
            <a:r>
              <a:rPr lang="en-GB" sz="2400" dirty="0" err="1">
                <a:solidFill>
                  <a:srgbClr val="FFFFFF"/>
                </a:solidFill>
              </a:rPr>
              <a:t>pluridisciplinaire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3568" y="4221088"/>
            <a:ext cx="285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 dirty="0">
                <a:solidFill>
                  <a:srgbClr val="FFFFFF"/>
                </a:solidFill>
              </a:rPr>
              <a:t>Innovation </a:t>
            </a:r>
            <a:r>
              <a:rPr lang="en-GB" sz="2400" dirty="0" err="1">
                <a:solidFill>
                  <a:srgbClr val="FFFFFF"/>
                </a:solidFill>
              </a:rPr>
              <a:t>équilibrée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35896" y="5949280"/>
            <a:ext cx="5259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3200" dirty="0">
                <a:solidFill>
                  <a:srgbClr val="FFFFFF"/>
                </a:solidFill>
              </a:rPr>
              <a:t>Pas de </a:t>
            </a:r>
            <a:r>
              <a:rPr lang="en-GB" sz="3200" dirty="0" err="1">
                <a:solidFill>
                  <a:srgbClr val="FFFFFF"/>
                </a:solidFill>
              </a:rPr>
              <a:t>magie</a:t>
            </a:r>
            <a:r>
              <a:rPr lang="en-GB" sz="3200" dirty="0">
                <a:solidFill>
                  <a:srgbClr val="FFFFFF"/>
                </a:solidFill>
              </a:rPr>
              <a:t> </a:t>
            </a:r>
            <a:r>
              <a:rPr lang="en-GB" sz="3200" dirty="0" err="1">
                <a:solidFill>
                  <a:srgbClr val="FFFFFF"/>
                </a:solidFill>
              </a:rPr>
              <a:t>mais</a:t>
            </a:r>
            <a:r>
              <a:rPr lang="en-GB" sz="3200" dirty="0">
                <a:solidFill>
                  <a:srgbClr val="FFFFFF"/>
                </a:solidFill>
              </a:rPr>
              <a:t> </a:t>
            </a:r>
            <a:r>
              <a:rPr lang="en-GB" sz="3200" dirty="0" smtClean="0">
                <a:solidFill>
                  <a:srgbClr val="FFFFFF"/>
                </a:solidFill>
              </a:rPr>
              <a:t>de </a:t>
            </a:r>
            <a:r>
              <a:rPr lang="en-GB" sz="3200" dirty="0" err="1" smtClean="0">
                <a:solidFill>
                  <a:srgbClr val="FFFFFF"/>
                </a:solidFill>
              </a:rPr>
              <a:t>l’analyse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46800" y="1069975"/>
            <a:ext cx="281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>
                <a:solidFill>
                  <a:srgbClr val="FFFFFF"/>
                </a:solidFill>
              </a:rPr>
              <a:t>Créativité et humilité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75656" y="5085184"/>
            <a:ext cx="2113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Multiples </a:t>
            </a:r>
            <a:r>
              <a:rPr lang="en-GB" sz="2400" dirty="0" err="1" smtClean="0">
                <a:solidFill>
                  <a:srgbClr val="FFFFFF"/>
                </a:solidFill>
              </a:rPr>
              <a:t>outils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>
                <a:latin typeface="BlairMdITC TT-Medium" charset="0"/>
                <a:ea typeface="ＭＳ Ｐゴシック" charset="0"/>
                <a:cs typeface="ＭＳ Ｐゴシック" charset="0"/>
              </a:rPr>
              <a:t>QUESTIONS ?</a:t>
            </a:r>
          </a:p>
        </p:txBody>
      </p:sp>
      <p:sp>
        <p:nvSpPr>
          <p:cNvPr id="133122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Avez-vous des</a:t>
            </a:r>
          </a:p>
        </p:txBody>
      </p:sp>
      <p:sp>
        <p:nvSpPr>
          <p:cNvPr id="13312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CE25684-1BF6-624E-97B9-977C46B12A4F}" type="slidenum">
              <a:rPr lang="fr-FR" sz="1400">
                <a:solidFill>
                  <a:srgbClr val="EFEFEF"/>
                </a:solidFill>
              </a:rPr>
              <a:pPr eaLnBrk="1" hangingPunct="1"/>
              <a:t>75</a:t>
            </a:fld>
            <a:endParaRPr lang="fr-FR" sz="1400">
              <a:solidFill>
                <a:srgbClr val="EFEFEF"/>
              </a:solidFill>
            </a:endParaRPr>
          </a:p>
        </p:txBody>
      </p:sp>
      <p:pic>
        <p:nvPicPr>
          <p:cNvPr id="5" name="Image 4" descr="DilbertComplex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70722"/>
            <a:ext cx="7950200" cy="2592456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BlairMdITC TT-Medium" charset="0"/>
                <a:ea typeface="ＭＳ Ｐゴシック" charset="0"/>
                <a:cs typeface="ＭＳ Ｐゴシック" charset="0"/>
              </a:rPr>
              <a:t>IntuiTeam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4254500"/>
            <a:ext cx="8229600" cy="24511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Designers d’interaction</a:t>
            </a:r>
          </a:p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Ergonomes</a:t>
            </a:r>
          </a:p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Designers graphiques</a:t>
            </a:r>
          </a:p>
          <a:p>
            <a:pPr algn="ctr">
              <a:buFontTx/>
              <a:buNone/>
            </a:pPr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Développeurs </a:t>
            </a:r>
          </a:p>
        </p:txBody>
      </p:sp>
      <p:grpSp>
        <p:nvGrpSpPr>
          <p:cNvPr id="43011" name="Grouper 12"/>
          <p:cNvGrpSpPr>
            <a:grpSpLocks/>
          </p:cNvGrpSpPr>
          <p:nvPr/>
        </p:nvGrpSpPr>
        <p:grpSpPr bwMode="auto">
          <a:xfrm>
            <a:off x="-9525" y="1003300"/>
            <a:ext cx="9186863" cy="3271838"/>
            <a:chOff x="15274" y="1272981"/>
            <a:chExt cx="8406068" cy="2994219"/>
          </a:xfrm>
        </p:grpSpPr>
        <p:pic>
          <p:nvPicPr>
            <p:cNvPr id="43051" name="Image 4" descr="Capture d’écran 2010-01-29 à 20.17.4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"/>
            <a:stretch>
              <a:fillRect/>
            </a:stretch>
          </p:blipFill>
          <p:spPr bwMode="auto">
            <a:xfrm>
              <a:off x="2797372" y="1272981"/>
              <a:ext cx="2816028" cy="1498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Image 6" descr="Capture d’écran 2010-01-29 à 20.18.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"/>
            <a:stretch>
              <a:fillRect/>
            </a:stretch>
          </p:blipFill>
          <p:spPr bwMode="auto">
            <a:xfrm>
              <a:off x="5603644" y="1273175"/>
              <a:ext cx="2811635" cy="150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Image 7" descr="Capture d’écran 2010-01-29 à 20.18.3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" r="417"/>
            <a:stretch>
              <a:fillRect/>
            </a:stretch>
          </p:blipFill>
          <p:spPr bwMode="auto">
            <a:xfrm>
              <a:off x="15274" y="1272981"/>
              <a:ext cx="2804313" cy="1495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Image 9" descr="Capture d’écran 2010-01-29 à 20.19.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9" t="751" r="140"/>
            <a:stretch>
              <a:fillRect/>
            </a:stretch>
          </p:blipFill>
          <p:spPr bwMode="auto">
            <a:xfrm>
              <a:off x="2787650" y="2765425"/>
              <a:ext cx="2819400" cy="74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Image 5" descr="Capture d’écran 2010-01-29 à 20.18.0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" t="365" r="629" b="555"/>
            <a:stretch>
              <a:fillRect/>
            </a:stretch>
          </p:blipFill>
          <p:spPr bwMode="auto">
            <a:xfrm>
              <a:off x="19050" y="2765485"/>
              <a:ext cx="2797175" cy="150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Image 8" descr="Capture d’écran 2010-01-29 à 20.18.4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365" b="546"/>
            <a:stretch>
              <a:fillRect/>
            </a:stretch>
          </p:blipFill>
          <p:spPr bwMode="auto">
            <a:xfrm>
              <a:off x="5600700" y="2763792"/>
              <a:ext cx="2820642" cy="1497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r 26"/>
          <p:cNvGrpSpPr>
            <a:grpSpLocks/>
          </p:cNvGrpSpPr>
          <p:nvPr/>
        </p:nvGrpSpPr>
        <p:grpSpPr bwMode="auto">
          <a:xfrm>
            <a:off x="-26988" y="990600"/>
            <a:ext cx="9201151" cy="3282950"/>
            <a:chOff x="-24453" y="996950"/>
            <a:chExt cx="9200203" cy="3282950"/>
          </a:xfrm>
        </p:grpSpPr>
        <p:sp>
          <p:nvSpPr>
            <p:cNvPr id="43041" name="Rectangle 13"/>
            <p:cNvSpPr>
              <a:spLocks noChangeArrowheads="1"/>
            </p:cNvSpPr>
            <p:nvPr/>
          </p:nvSpPr>
          <p:spPr bwMode="auto">
            <a:xfrm>
              <a:off x="-12700" y="996950"/>
              <a:ext cx="1028700" cy="8255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2" name="Rectangle 15"/>
            <p:cNvSpPr>
              <a:spLocks noChangeArrowheads="1"/>
            </p:cNvSpPr>
            <p:nvPr/>
          </p:nvSpPr>
          <p:spPr bwMode="auto">
            <a:xfrm>
              <a:off x="2025650" y="1009650"/>
              <a:ext cx="1035050" cy="8064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3" name="Rectangle 18"/>
            <p:cNvSpPr>
              <a:spLocks noChangeArrowheads="1"/>
            </p:cNvSpPr>
            <p:nvPr/>
          </p:nvSpPr>
          <p:spPr bwMode="auto">
            <a:xfrm>
              <a:off x="-24453" y="1816100"/>
              <a:ext cx="7142803" cy="8255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4" name="Rectangle 19"/>
            <p:cNvSpPr>
              <a:spLocks noChangeArrowheads="1"/>
            </p:cNvSpPr>
            <p:nvPr/>
          </p:nvSpPr>
          <p:spPr bwMode="auto">
            <a:xfrm>
              <a:off x="3055070" y="1009650"/>
              <a:ext cx="4075980" cy="8064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5" name="Rectangle 20"/>
            <p:cNvSpPr>
              <a:spLocks noChangeArrowheads="1"/>
            </p:cNvSpPr>
            <p:nvPr/>
          </p:nvSpPr>
          <p:spPr bwMode="auto">
            <a:xfrm>
              <a:off x="8140700" y="1009650"/>
              <a:ext cx="103505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6" name="Rectangle 21"/>
            <p:cNvSpPr>
              <a:spLocks noChangeArrowheads="1"/>
            </p:cNvSpPr>
            <p:nvPr/>
          </p:nvSpPr>
          <p:spPr bwMode="auto">
            <a:xfrm>
              <a:off x="0" y="2635250"/>
              <a:ext cx="2038350" cy="8255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7" name="Rectangle 22"/>
            <p:cNvSpPr>
              <a:spLocks noChangeArrowheads="1"/>
            </p:cNvSpPr>
            <p:nvPr/>
          </p:nvSpPr>
          <p:spPr bwMode="auto">
            <a:xfrm>
              <a:off x="3054350" y="2635250"/>
              <a:ext cx="3048000" cy="8255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8" name="Rectangle 23"/>
            <p:cNvSpPr>
              <a:spLocks noChangeArrowheads="1"/>
            </p:cNvSpPr>
            <p:nvPr/>
          </p:nvSpPr>
          <p:spPr bwMode="auto">
            <a:xfrm>
              <a:off x="8153400" y="1779166"/>
              <a:ext cx="1022350" cy="1681584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9" name="Rectangle 24"/>
            <p:cNvSpPr>
              <a:spLocks noChangeArrowheads="1"/>
            </p:cNvSpPr>
            <p:nvPr/>
          </p:nvSpPr>
          <p:spPr bwMode="auto">
            <a:xfrm>
              <a:off x="6102350" y="3460750"/>
              <a:ext cx="30734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50" name="Rectangle 25"/>
            <p:cNvSpPr>
              <a:spLocks noChangeArrowheads="1"/>
            </p:cNvSpPr>
            <p:nvPr/>
          </p:nvSpPr>
          <p:spPr bwMode="auto">
            <a:xfrm>
              <a:off x="1022350" y="3460750"/>
              <a:ext cx="203272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</p:grpSp>
      <p:grpSp>
        <p:nvGrpSpPr>
          <p:cNvPr id="5" name="Grouper 35"/>
          <p:cNvGrpSpPr>
            <a:grpSpLocks/>
          </p:cNvGrpSpPr>
          <p:nvPr/>
        </p:nvGrpSpPr>
        <p:grpSpPr bwMode="auto">
          <a:xfrm>
            <a:off x="-6350" y="1003300"/>
            <a:ext cx="9163050" cy="3276600"/>
            <a:chOff x="-6350" y="996950"/>
            <a:chExt cx="9163050" cy="3276600"/>
          </a:xfrm>
        </p:grpSpPr>
        <p:sp>
          <p:nvSpPr>
            <p:cNvPr id="43033" name="Rectangle 27"/>
            <p:cNvSpPr>
              <a:spLocks noChangeArrowheads="1"/>
            </p:cNvSpPr>
            <p:nvPr/>
          </p:nvSpPr>
          <p:spPr bwMode="auto">
            <a:xfrm>
              <a:off x="0" y="996950"/>
              <a:ext cx="91440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4" name="Rectangle 28"/>
            <p:cNvSpPr>
              <a:spLocks noChangeArrowheads="1"/>
            </p:cNvSpPr>
            <p:nvPr/>
          </p:nvSpPr>
          <p:spPr bwMode="auto">
            <a:xfrm>
              <a:off x="0" y="1816100"/>
              <a:ext cx="30480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5" name="Rectangle 29"/>
            <p:cNvSpPr>
              <a:spLocks noChangeArrowheads="1"/>
            </p:cNvSpPr>
            <p:nvPr/>
          </p:nvSpPr>
          <p:spPr bwMode="auto">
            <a:xfrm>
              <a:off x="4038600" y="1816100"/>
              <a:ext cx="51054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6" name="Rectangle 30"/>
            <p:cNvSpPr>
              <a:spLocks noChangeArrowheads="1"/>
            </p:cNvSpPr>
            <p:nvPr/>
          </p:nvSpPr>
          <p:spPr bwMode="auto">
            <a:xfrm>
              <a:off x="2038350" y="2635250"/>
              <a:ext cx="710565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7" name="Rectangle 31"/>
            <p:cNvSpPr>
              <a:spLocks noChangeArrowheads="1"/>
            </p:cNvSpPr>
            <p:nvPr/>
          </p:nvSpPr>
          <p:spPr bwMode="auto">
            <a:xfrm>
              <a:off x="-6350" y="2635250"/>
              <a:ext cx="103505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8" name="Rectangle 32"/>
            <p:cNvSpPr>
              <a:spLocks noChangeArrowheads="1"/>
            </p:cNvSpPr>
            <p:nvPr/>
          </p:nvSpPr>
          <p:spPr bwMode="auto">
            <a:xfrm>
              <a:off x="0" y="3454400"/>
              <a:ext cx="30480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9" name="Rectangle 33"/>
            <p:cNvSpPr>
              <a:spLocks noChangeArrowheads="1"/>
            </p:cNvSpPr>
            <p:nvPr/>
          </p:nvSpPr>
          <p:spPr bwMode="auto">
            <a:xfrm>
              <a:off x="6096000" y="3454400"/>
              <a:ext cx="1022350" cy="8128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40" name="Rectangle 34"/>
            <p:cNvSpPr>
              <a:spLocks noChangeArrowheads="1"/>
            </p:cNvSpPr>
            <p:nvPr/>
          </p:nvSpPr>
          <p:spPr bwMode="auto">
            <a:xfrm>
              <a:off x="8140700" y="3454400"/>
              <a:ext cx="10160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</p:grpSp>
      <p:grpSp>
        <p:nvGrpSpPr>
          <p:cNvPr id="6" name="Grouper 42"/>
          <p:cNvGrpSpPr>
            <a:grpSpLocks/>
          </p:cNvGrpSpPr>
          <p:nvPr/>
        </p:nvGrpSpPr>
        <p:grpSpPr bwMode="auto">
          <a:xfrm>
            <a:off x="-7938" y="1003300"/>
            <a:ext cx="9194801" cy="3276600"/>
            <a:chOff x="-19050" y="1003300"/>
            <a:chExt cx="9194800" cy="3276600"/>
          </a:xfrm>
        </p:grpSpPr>
        <p:sp>
          <p:nvSpPr>
            <p:cNvPr id="43028" name="Rectangle 36"/>
            <p:cNvSpPr>
              <a:spLocks noChangeArrowheads="1"/>
            </p:cNvSpPr>
            <p:nvPr/>
          </p:nvSpPr>
          <p:spPr bwMode="auto">
            <a:xfrm>
              <a:off x="1003300" y="1003300"/>
              <a:ext cx="815975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9" name="Rectangle 37"/>
            <p:cNvSpPr>
              <a:spLocks noChangeArrowheads="1"/>
            </p:cNvSpPr>
            <p:nvPr/>
          </p:nvSpPr>
          <p:spPr bwMode="auto">
            <a:xfrm>
              <a:off x="-6350" y="1822450"/>
              <a:ext cx="91821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0" name="Rectangle 39"/>
            <p:cNvSpPr>
              <a:spLocks noChangeArrowheads="1"/>
            </p:cNvSpPr>
            <p:nvPr/>
          </p:nvSpPr>
          <p:spPr bwMode="auto">
            <a:xfrm>
              <a:off x="-4762" y="2641600"/>
              <a:ext cx="9174162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1" name="Rectangle 40"/>
            <p:cNvSpPr>
              <a:spLocks noChangeArrowheads="1"/>
            </p:cNvSpPr>
            <p:nvPr/>
          </p:nvSpPr>
          <p:spPr bwMode="auto">
            <a:xfrm>
              <a:off x="6029622" y="3454400"/>
              <a:ext cx="3133428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32" name="Rectangle 41"/>
            <p:cNvSpPr>
              <a:spLocks noChangeArrowheads="1"/>
            </p:cNvSpPr>
            <p:nvPr/>
          </p:nvSpPr>
          <p:spPr bwMode="auto">
            <a:xfrm>
              <a:off x="-19050" y="3454400"/>
              <a:ext cx="3073400" cy="8255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</p:grpSp>
      <p:grpSp>
        <p:nvGrpSpPr>
          <p:cNvPr id="7" name="Grouper 52"/>
          <p:cNvGrpSpPr>
            <a:grpSpLocks/>
          </p:cNvGrpSpPr>
          <p:nvPr/>
        </p:nvGrpSpPr>
        <p:grpSpPr bwMode="auto">
          <a:xfrm>
            <a:off x="-6350" y="981075"/>
            <a:ext cx="9188450" cy="3292475"/>
            <a:chOff x="-12700" y="980872"/>
            <a:chExt cx="9188450" cy="3292678"/>
          </a:xfrm>
        </p:grpSpPr>
        <p:sp>
          <p:nvSpPr>
            <p:cNvPr id="43019" name="Rectangle 43"/>
            <p:cNvSpPr>
              <a:spLocks noChangeArrowheads="1"/>
            </p:cNvSpPr>
            <p:nvPr/>
          </p:nvSpPr>
          <p:spPr bwMode="auto">
            <a:xfrm>
              <a:off x="-12700" y="980872"/>
              <a:ext cx="1028700" cy="1636494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0" name="Rectangle 44"/>
            <p:cNvSpPr>
              <a:spLocks noChangeArrowheads="1"/>
            </p:cNvSpPr>
            <p:nvPr/>
          </p:nvSpPr>
          <p:spPr bwMode="auto">
            <a:xfrm>
              <a:off x="2003524" y="996950"/>
              <a:ext cx="6149876" cy="848018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1" name="Rectangle 45"/>
            <p:cNvSpPr>
              <a:spLocks noChangeArrowheads="1"/>
            </p:cNvSpPr>
            <p:nvPr/>
          </p:nvSpPr>
          <p:spPr bwMode="auto">
            <a:xfrm>
              <a:off x="3048000" y="1828800"/>
              <a:ext cx="30607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2" name="Rectangle 46"/>
            <p:cNvSpPr>
              <a:spLocks noChangeArrowheads="1"/>
            </p:cNvSpPr>
            <p:nvPr/>
          </p:nvSpPr>
          <p:spPr bwMode="auto">
            <a:xfrm>
              <a:off x="8147050" y="1822450"/>
              <a:ext cx="10287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3" name="Rectangle 47"/>
            <p:cNvSpPr>
              <a:spLocks noChangeArrowheads="1"/>
            </p:cNvSpPr>
            <p:nvPr/>
          </p:nvSpPr>
          <p:spPr bwMode="auto">
            <a:xfrm>
              <a:off x="-12700" y="2617366"/>
              <a:ext cx="3096344" cy="843384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4" name="Rectangle 48"/>
            <p:cNvSpPr>
              <a:spLocks noChangeArrowheads="1"/>
            </p:cNvSpPr>
            <p:nvPr/>
          </p:nvSpPr>
          <p:spPr bwMode="auto">
            <a:xfrm>
              <a:off x="3048000" y="2635250"/>
              <a:ext cx="10160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5" name="Rectangle 49"/>
            <p:cNvSpPr>
              <a:spLocks noChangeArrowheads="1"/>
            </p:cNvSpPr>
            <p:nvPr/>
          </p:nvSpPr>
          <p:spPr bwMode="auto">
            <a:xfrm>
              <a:off x="7124700" y="3454400"/>
              <a:ext cx="10287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6" name="Rectangle 50"/>
            <p:cNvSpPr>
              <a:spLocks noChangeArrowheads="1"/>
            </p:cNvSpPr>
            <p:nvPr/>
          </p:nvSpPr>
          <p:spPr bwMode="auto">
            <a:xfrm>
              <a:off x="-12700" y="3454400"/>
              <a:ext cx="20447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  <p:sp>
          <p:nvSpPr>
            <p:cNvPr id="43027" name="Rectangle 51"/>
            <p:cNvSpPr>
              <a:spLocks noChangeArrowheads="1"/>
            </p:cNvSpPr>
            <p:nvPr/>
          </p:nvSpPr>
          <p:spPr bwMode="auto">
            <a:xfrm>
              <a:off x="7124700" y="2635250"/>
              <a:ext cx="1028700" cy="81915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/>
            <a:p>
              <a:endParaRPr lang="en-GB"/>
            </a:p>
          </p:txBody>
        </p:sp>
      </p:grpSp>
      <p:sp>
        <p:nvSpPr>
          <p:cNvPr id="43016" name="Rectangle 46"/>
          <p:cNvSpPr>
            <a:spLocks noChangeArrowheads="1"/>
          </p:cNvSpPr>
          <p:nvPr/>
        </p:nvSpPr>
        <p:spPr bwMode="auto">
          <a:xfrm>
            <a:off x="2032000" y="3454400"/>
            <a:ext cx="1028700" cy="81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  <p:sp>
        <p:nvSpPr>
          <p:cNvPr id="43017" name="Rectangle 46"/>
          <p:cNvSpPr>
            <a:spLocks noChangeArrowheads="1"/>
          </p:cNvSpPr>
          <p:nvPr/>
        </p:nvSpPr>
        <p:spPr bwMode="auto">
          <a:xfrm>
            <a:off x="8139113" y="1825625"/>
            <a:ext cx="1028700" cy="81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  <p:sp>
        <p:nvSpPr>
          <p:cNvPr id="43018" name="Rectangle 46"/>
          <p:cNvSpPr>
            <a:spLocks noChangeArrowheads="1"/>
          </p:cNvSpPr>
          <p:nvPr/>
        </p:nvSpPr>
        <p:spPr bwMode="auto">
          <a:xfrm>
            <a:off x="3036888" y="2636838"/>
            <a:ext cx="1028700" cy="81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BlairMdITC TT-Medium" charset="0"/>
                <a:ea typeface="ＭＳ Ｐゴシック" charset="0"/>
                <a:cs typeface="ＭＳ Ｐゴシック" charset="0"/>
              </a:rPr>
              <a:t>Une problématique particulière</a:t>
            </a:r>
          </a:p>
        </p:txBody>
      </p:sp>
      <p:sp>
        <p:nvSpPr>
          <p:cNvPr id="4505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930FF00-B2BA-CA43-80FC-90868AA34A90}" type="slidenum">
              <a:rPr lang="fr-FR" sz="1400">
                <a:solidFill>
                  <a:schemeClr val="tx1"/>
                </a:solidFill>
              </a:rPr>
              <a:pPr eaLnBrk="1" hangingPunct="1"/>
              <a:t>9</a:t>
            </a:fld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45059" name="ZoneTexte 4"/>
          <p:cNvSpPr txBox="1">
            <a:spLocks noChangeArrowheads="1"/>
          </p:cNvSpPr>
          <p:nvPr/>
        </p:nvSpPr>
        <p:spPr bwMode="auto">
          <a:xfrm>
            <a:off x="134938" y="1809750"/>
            <a:ext cx="4303712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Compétences pluridisciplinaires</a:t>
            </a:r>
          </a:p>
          <a:p>
            <a:pPr eaLnBrk="1" hangingPunct="1"/>
            <a:endParaRPr lang="fr-FR" sz="160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Enjeux variés</a:t>
            </a:r>
          </a:p>
          <a:p>
            <a:pPr eaLnBrk="1" hangingPunct="1"/>
            <a:endParaRPr lang="fr-FR" sz="160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Répondre aux besoins des utilisateurs </a:t>
            </a: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	</a:t>
            </a:r>
            <a:r>
              <a:rPr lang="fr-FR" sz="1400">
                <a:solidFill>
                  <a:schemeClr val="tx1"/>
                </a:solidFill>
              </a:rPr>
              <a:t>utilité</a:t>
            </a:r>
          </a:p>
          <a:p>
            <a:pPr eaLnBrk="1" hangingPunct="1">
              <a:buFontTx/>
              <a:buNone/>
            </a:pPr>
            <a:r>
              <a:rPr lang="fr-FR" sz="1400">
                <a:solidFill>
                  <a:schemeClr val="tx1"/>
                </a:solidFill>
              </a:rPr>
              <a:t>	utilisabilité</a:t>
            </a:r>
            <a:r>
              <a:rPr lang="fr-FR" sz="1600">
                <a:solidFill>
                  <a:schemeClr val="tx1"/>
                </a:solidFill>
              </a:rPr>
              <a:t>	</a:t>
            </a:r>
          </a:p>
          <a:p>
            <a:pPr eaLnBrk="1" hangingPunct="1"/>
            <a:endParaRPr lang="fr-FR" sz="160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Répondre aux attentes des clients </a:t>
            </a: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	</a:t>
            </a:r>
            <a:r>
              <a:rPr lang="fr-FR" sz="1400">
                <a:solidFill>
                  <a:schemeClr val="tx1"/>
                </a:solidFill>
              </a:rPr>
              <a:t>innovation</a:t>
            </a:r>
          </a:p>
          <a:p>
            <a:pPr eaLnBrk="1" hangingPunct="1">
              <a:buFontTx/>
              <a:buNone/>
            </a:pPr>
            <a:r>
              <a:rPr lang="fr-FR" sz="1400">
                <a:solidFill>
                  <a:schemeClr val="tx1"/>
                </a:solidFill>
              </a:rPr>
              <a:t>	éléments différentiant pour le produit</a:t>
            </a:r>
          </a:p>
          <a:p>
            <a:pPr eaLnBrk="1" hangingPunct="1">
              <a:buFontTx/>
              <a:buNone/>
            </a:pPr>
            <a:r>
              <a:rPr lang="fr-FR" sz="1400">
                <a:solidFill>
                  <a:schemeClr val="tx1"/>
                </a:solidFill>
              </a:rPr>
              <a:t>	…</a:t>
            </a:r>
          </a:p>
          <a:p>
            <a:pPr eaLnBrk="1" hangingPunct="1"/>
            <a:endParaRPr lang="fr-FR" sz="160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fr-FR" sz="1600">
                <a:solidFill>
                  <a:schemeClr val="tx1"/>
                </a:solidFill>
              </a:rPr>
              <a:t>Besoins jamais clairs au début du projet</a:t>
            </a:r>
          </a:p>
          <a:p>
            <a:pPr eaLnBrk="1" hangingPunct="1">
              <a:buFontTx/>
              <a:buNone/>
            </a:pPr>
            <a:endParaRPr lang="fr-FR" sz="180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fr-FR" sz="180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45060" name="ZoneTexte 5"/>
          <p:cNvSpPr txBox="1">
            <a:spLocks noChangeArrowheads="1"/>
          </p:cNvSpPr>
          <p:nvPr/>
        </p:nvSpPr>
        <p:spPr bwMode="auto">
          <a:xfrm>
            <a:off x="4383088" y="973138"/>
            <a:ext cx="45704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fr-FR" sz="3000">
                <a:solidFill>
                  <a:srgbClr val="000000"/>
                </a:solidFill>
              </a:rPr>
              <a:t>dans un contexte industriel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757238" y="973138"/>
            <a:ext cx="31257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buFontTx/>
              <a:buNone/>
            </a:pPr>
            <a:r>
              <a:rPr lang="fr-FR" sz="3000">
                <a:solidFill>
                  <a:schemeClr val="tx1"/>
                </a:solidFill>
              </a:rPr>
              <a:t>Concevoir des IHM</a:t>
            </a:r>
          </a:p>
        </p:txBody>
      </p:sp>
      <p:sp>
        <p:nvSpPr>
          <p:cNvPr id="45062" name="ZoneTexte 7"/>
          <p:cNvSpPr txBox="1">
            <a:spLocks noChangeArrowheads="1"/>
          </p:cNvSpPr>
          <p:nvPr/>
        </p:nvSpPr>
        <p:spPr bwMode="auto">
          <a:xfrm>
            <a:off x="4664075" y="1793875"/>
            <a:ext cx="43037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fr-FR" sz="1600">
                <a:solidFill>
                  <a:srgbClr val="000000"/>
                </a:solidFill>
              </a:rPr>
              <a:t>Moyens limités</a:t>
            </a:r>
          </a:p>
          <a:p>
            <a:pPr algn="r" eaLnBrk="1" hangingPunct="1"/>
            <a:endParaRPr lang="fr-FR" sz="1600">
              <a:solidFill>
                <a:srgbClr val="000000"/>
              </a:solidFill>
            </a:endParaRPr>
          </a:p>
          <a:p>
            <a:pPr algn="r" eaLnBrk="1" hangingPunct="1">
              <a:buFontTx/>
              <a:buNone/>
            </a:pPr>
            <a:r>
              <a:rPr lang="fr-FR" sz="1600">
                <a:solidFill>
                  <a:srgbClr val="000000"/>
                </a:solidFill>
              </a:rPr>
              <a:t>Délais limités</a:t>
            </a:r>
          </a:p>
          <a:p>
            <a:pPr algn="r" eaLnBrk="1" hangingPunct="1"/>
            <a:endParaRPr lang="fr-FR" sz="1600">
              <a:solidFill>
                <a:srgbClr val="000000"/>
              </a:solidFill>
            </a:endParaRPr>
          </a:p>
          <a:p>
            <a:pPr algn="r" eaLnBrk="1" hangingPunct="1">
              <a:buFontTx/>
              <a:buNone/>
            </a:pPr>
            <a:r>
              <a:rPr lang="fr-FR" sz="1600">
                <a:solidFill>
                  <a:srgbClr val="000000"/>
                </a:solidFill>
              </a:rPr>
              <a:t>Ressources limitées</a:t>
            </a:r>
            <a:endParaRPr lang="fr-FR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uiLab Template">
  <a:themeElements>
    <a:clrScheme name="IntuiLab Template 13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uiLab Template">
      <a:majorFont>
        <a:latin typeface="BlairMdITC TT-Medium"/>
        <a:ea typeface=""/>
        <a:cs typeface=""/>
      </a:majorFont>
      <a:minorFont>
        <a:latin typeface="Calibri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9B91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9B91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IntuiLab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Template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tuiLab - Interne">
  <a:themeElements>
    <a:clrScheme name="IntuiLab - Interne 13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tuiLab - Interne">
      <a:majorFont>
        <a:latin typeface="BlairMdITC TT-Medium"/>
        <a:ea typeface=""/>
        <a:cs typeface=""/>
      </a:majorFont>
      <a:minorFont>
        <a:latin typeface="Calibri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9B91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9B91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IntuiLab - Inter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- Inter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- Inter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- Inter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- Inter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uiLab - Inter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uiLab - Interne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IntuiLab Template</Template>
  <TotalTime>2245</TotalTime>
  <Words>2547</Words>
  <Application>Microsoft Office PowerPoint</Application>
  <PresentationFormat>Affichage à l'écran (4:3)</PresentationFormat>
  <Paragraphs>848</Paragraphs>
  <Slides>75</Slides>
  <Notes>37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75</vt:i4>
      </vt:variant>
    </vt:vector>
  </HeadingPairs>
  <TitlesOfParts>
    <vt:vector size="77" baseType="lpstr">
      <vt:lpstr>IntuiLab Template</vt:lpstr>
      <vt:lpstr>IntuiLab - Interne</vt:lpstr>
      <vt:lpstr>Polytech’Sophia - IntuiLab  Conception d’IHM en milieu industriel </vt:lpstr>
      <vt:lpstr>IntuiLab</vt:lpstr>
      <vt:lpstr>SURFACE COMPUTING ?</vt:lpstr>
      <vt:lpstr>Présentation PowerPoint</vt:lpstr>
      <vt:lpstr>Une popularisation récente</vt:lpstr>
      <vt:lpstr>Des Dispositifs variés</vt:lpstr>
      <vt:lpstr>INTUITEAM</vt:lpstr>
      <vt:lpstr>IntuiTeam</vt:lpstr>
      <vt:lpstr>Une problématique particulière</vt:lpstr>
      <vt:lpstr>INTUISIGN</vt:lpstr>
      <vt:lpstr>Pourquoi un process  de design?</vt:lpstr>
      <vt:lpstr>Pourquoi un process  de design?</vt:lpstr>
      <vt:lpstr>Un Process, mais lequel ?</vt:lpstr>
      <vt:lpstr>Intuisign</vt:lpstr>
      <vt:lpstr>Un projet type…</vt:lpstr>
      <vt:lpstr>Datalyse</vt:lpstr>
      <vt:lpstr>l’usage &amp; les besoins</vt:lpstr>
      <vt:lpstr>Datalyse</vt:lpstr>
      <vt:lpstr>Datalyse - Analyse de la tâche</vt:lpstr>
      <vt:lpstr>Datalyse - Analyse de la tâche</vt:lpstr>
      <vt:lpstr>Datalyse - Analyse de la tâche</vt:lpstr>
      <vt:lpstr>Datalyse - Analyse de l’activité </vt:lpstr>
      <vt:lpstr>Datalyse - Analyse de l’activité </vt:lpstr>
      <vt:lpstr>Datalyse - Analyse de l’activité </vt:lpstr>
      <vt:lpstr>Possibilités &amp; contraintes technologiques</vt:lpstr>
      <vt:lpstr>Datalyse</vt:lpstr>
      <vt:lpstr>Maquettage</vt:lpstr>
      <vt:lpstr>Une multitude d’outils à disposition</vt:lpstr>
      <vt:lpstr>Lequel utiliser ? (QUEL EST VOTRE BESOIN ?)</vt:lpstr>
      <vt:lpstr>Sachant que </vt:lpstr>
      <vt:lpstr>MAQUETTES PAPIER</vt:lpstr>
      <vt:lpstr>Maquettes papier</vt:lpstr>
      <vt:lpstr>Maquettes papier</vt:lpstr>
      <vt:lpstr>Rationnel</vt:lpstr>
      <vt:lpstr>POSTERS ILLUSTRATOR / OMNIGRAFFLE</vt:lpstr>
      <vt:lpstr>POSTERS</vt:lpstr>
      <vt:lpstr>POSTERS</vt:lpstr>
      <vt:lpstr>RATIONNEL</vt:lpstr>
      <vt:lpstr>ILLUSTRATOR + Powerpoint</vt:lpstr>
      <vt:lpstr>Principe de Sortie des blocs (0)</vt:lpstr>
      <vt:lpstr>Principe de Sortie des blocs (1)</vt:lpstr>
      <vt:lpstr>Principe de Sortie des blocs (2)</vt:lpstr>
      <vt:lpstr>Principe de Sortie des blocs (3)</vt:lpstr>
      <vt:lpstr>Principe de Sortie des blocs (4)</vt:lpstr>
      <vt:lpstr>Principe de Sortie des blocs (5)</vt:lpstr>
      <vt:lpstr>Principe de Sortie des blocs (6)</vt:lpstr>
      <vt:lpstr>RATIONNEL</vt:lpstr>
      <vt:lpstr>SPIKE</vt:lpstr>
      <vt:lpstr>Spike</vt:lpstr>
      <vt:lpstr>SÉANCES DE CONCEPTION PARTICIPATIVE</vt:lpstr>
      <vt:lpstr>Séances de conception participative</vt:lpstr>
      <vt:lpstr>Présenter les problématiques</vt:lpstr>
      <vt:lpstr>«Alimenter» la créativité </vt:lpstr>
      <vt:lpstr>La séance de conception</vt:lpstr>
      <vt:lpstr>Réussir une séance de conception</vt:lpstr>
      <vt:lpstr>Après la séance</vt:lpstr>
      <vt:lpstr>Un point clé dans les projets</vt:lpstr>
      <vt:lpstr>Maquettage</vt:lpstr>
      <vt:lpstr>Réalisation</vt:lpstr>
      <vt:lpstr>Realisation</vt:lpstr>
      <vt:lpstr>Production Parallèle</vt:lpstr>
      <vt:lpstr>Tests</vt:lpstr>
      <vt:lpstr>Un peu de vocabulaire Fonctionnel / Utilisabilité</vt:lpstr>
      <vt:lpstr>Un peu de vocabulaire  Détection / Validation</vt:lpstr>
      <vt:lpstr>Un peu de vocabulaire  ‘BlackBox’ / ‘Greybox’</vt:lpstr>
      <vt:lpstr>Tests scénarisés VS Tests utilisation libre</vt:lpstr>
      <vt:lpstr>Evaluation Ergonomique </vt:lpstr>
      <vt:lpstr>Etats possibles D’une application</vt:lpstr>
      <vt:lpstr>Etats à tester (réduction de l’ensemble des possibles)</vt:lpstr>
      <vt:lpstr>Tests scénarisés et Tests utilisation libre</vt:lpstr>
      <vt:lpstr>Après les tests</vt:lpstr>
      <vt:lpstr>Réalisation</vt:lpstr>
      <vt:lpstr>Une succession d’activités</vt:lpstr>
      <vt:lpstr>Pour résumer</vt:lpstr>
      <vt:lpstr>QUESTIONS ?</vt:lpstr>
    </vt:vector>
  </TitlesOfParts>
  <Company>Intuilab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D’INFORMATION</dc:title>
  <dc:creator>Vincent Encontre</dc:creator>
  <cp:lastModifiedBy>Seb Meunier</cp:lastModifiedBy>
  <cp:revision>78</cp:revision>
  <dcterms:created xsi:type="dcterms:W3CDTF">2010-10-12T17:31:55Z</dcterms:created>
  <dcterms:modified xsi:type="dcterms:W3CDTF">2012-01-05T15:52:53Z</dcterms:modified>
</cp:coreProperties>
</file>