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44" r:id="rId2"/>
  </p:sldMasterIdLst>
  <p:notesMasterIdLst>
    <p:notesMasterId r:id="rId24"/>
  </p:notesMasterIdLst>
  <p:handoutMasterIdLst>
    <p:handoutMasterId r:id="rId25"/>
  </p:handoutMasterIdLst>
  <p:sldIdLst>
    <p:sldId id="256" r:id="rId3"/>
    <p:sldId id="270" r:id="rId4"/>
    <p:sldId id="283" r:id="rId5"/>
    <p:sldId id="259" r:id="rId6"/>
    <p:sldId id="260" r:id="rId7"/>
    <p:sldId id="284" r:id="rId8"/>
    <p:sldId id="275" r:id="rId9"/>
    <p:sldId id="288" r:id="rId10"/>
    <p:sldId id="280" r:id="rId11"/>
    <p:sldId id="281" r:id="rId12"/>
    <p:sldId id="278" r:id="rId13"/>
    <p:sldId id="282" r:id="rId14"/>
    <p:sldId id="290" r:id="rId15"/>
    <p:sldId id="289" r:id="rId16"/>
    <p:sldId id="274" r:id="rId17"/>
    <p:sldId id="273" r:id="rId18"/>
    <p:sldId id="271" r:id="rId19"/>
    <p:sldId id="286" r:id="rId20"/>
    <p:sldId id="287" r:id="rId21"/>
    <p:sldId id="261" r:id="rId22"/>
    <p:sldId id="285" r:id="rId2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4FC798DC-4546-4968-87D7-559E473F2A8C}" type="datetimeFigureOut">
              <a:rPr lang="fr-FR" smtClean="0"/>
              <a:pPr/>
              <a:t>17/10/2011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3FD73ABD-EEE0-4F2B-AD53-BAC0CA847B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 latinLnBrk="0">
              <a:defRPr lang="fr-FR" sz="1200"/>
            </a:lvl1pPr>
          </a:lstStyle>
          <a:p>
            <a:fld id="{5FA7A704-9F1C-4FD3-85D1-57AF2D7FD0E8}" type="datetimeFigureOut">
              <a:rPr/>
              <a:pPr/>
              <a:t>06.09.06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/>
          <a:p>
            <a:pPr lvl="0"/>
            <a:r>
              <a:rPr lang="fr-FR"/>
              <a:t>Cliquer ici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 latinLnBrk="0">
              <a:defRPr lang="fr-FR" sz="1200"/>
            </a:lvl1pPr>
          </a:lstStyle>
          <a:p>
            <a:fld id="{F7EBFB8C-BBFF-4397-A51C-1E92596422A9}" type="slidenum">
              <a:rPr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272">
              <a:defRPr lang="fr-FR"/>
            </a:pPr>
            <a:r>
              <a:rPr lang="fr-FR" dirty="0" smtClean="0"/>
              <a:t>Conseil : ajoutez vos commentaires ici.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 latinLnBrk="0">
              <a:defRPr lang="fr-FR"/>
            </a:lvl1pPr>
            <a:extLst/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 latinLnBrk="0">
              <a:buNone/>
              <a:defRPr lang="fr-FR"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06.09.06</a:t>
            </a:r>
            <a:endParaRPr lang="fr-F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‹N°›</a:t>
            </a:fld>
            <a:endParaRPr lang="fr-F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06.09.06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06.09.06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06.09.06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 latinLnBrk="0">
              <a:lnSpc>
                <a:spcPts val="4500"/>
              </a:lnSpc>
              <a:buNone/>
              <a:defRPr lang="fr-FR" sz="4000" b="1" cap="all"/>
            </a:lvl1pPr>
            <a:extLst/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 latinLnBrk="0">
              <a:lnSpc>
                <a:spcPts val="2300"/>
              </a:lnSpc>
              <a:spcBef>
                <a:spcPts val="0"/>
              </a:spcBef>
              <a:buNone/>
              <a:defRPr lang="fr-FR"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lang="fr-FR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fr-FR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06.09.06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 latinLnBrk="0">
              <a:defRPr lang="fr-FR" sz="2800"/>
            </a:lvl1pPr>
            <a:lvl2pPr>
              <a:defRPr lang="fr-FR" sz="2400"/>
            </a:lvl2pPr>
            <a:lvl3pPr>
              <a:defRPr lang="fr-FR" sz="2000"/>
            </a:lvl3pPr>
            <a:lvl4pPr>
              <a:defRPr lang="fr-FR" sz="1800"/>
            </a:lvl4pPr>
            <a:lvl5pPr>
              <a:defRPr lang="fr-FR"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 latinLnBrk="0">
              <a:defRPr lang="fr-FR" sz="2800"/>
            </a:lvl1pPr>
            <a:lvl2pPr>
              <a:defRPr lang="fr-FR" sz="2400"/>
            </a:lvl2pPr>
            <a:lvl3pPr>
              <a:defRPr lang="fr-FR" sz="2000"/>
            </a:lvl3pPr>
            <a:lvl4pPr>
              <a:defRPr lang="fr-FR" sz="1800"/>
            </a:lvl4pPr>
            <a:lvl5pPr>
              <a:defRPr lang="fr-FR"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06.09.06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 latinLnBrk="0">
              <a:defRPr lang="fr-FR" sz="4500" b="1" cap="none" baseline="0"/>
            </a:lvl1pPr>
            <a:extLst/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fr-FR" sz="1900" b="0">
                <a:solidFill>
                  <a:schemeClr val="tx1"/>
                </a:solidFill>
              </a:defRPr>
            </a:lvl1pPr>
            <a:lvl2pPr>
              <a:buNone/>
              <a:defRPr lang="fr-FR" sz="2000" b="1"/>
            </a:lvl2pPr>
            <a:lvl3pPr>
              <a:buNone/>
              <a:defRPr lang="fr-FR" sz="1800" b="1"/>
            </a:lvl3pPr>
            <a:lvl4pPr>
              <a:buNone/>
              <a:defRPr lang="fr-FR" sz="1600" b="1"/>
            </a:lvl4pPr>
            <a:lvl5pPr>
              <a:buNone/>
              <a:defRPr lang="fr-FR"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fr-FR" sz="1900" b="0">
                <a:solidFill>
                  <a:schemeClr val="tx1"/>
                </a:solidFill>
              </a:defRPr>
            </a:lvl1pPr>
            <a:lvl2pPr>
              <a:buNone/>
              <a:defRPr lang="fr-FR" sz="2000" b="1"/>
            </a:lvl2pPr>
            <a:lvl3pPr>
              <a:buNone/>
              <a:defRPr lang="fr-FR" sz="1800" b="1"/>
            </a:lvl3pPr>
            <a:lvl4pPr>
              <a:buNone/>
              <a:defRPr lang="fr-FR" sz="1600" b="1"/>
            </a:lvl4pPr>
            <a:lvl5pPr>
              <a:buNone/>
              <a:defRPr lang="fr-FR"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fr-FR" sz="2400"/>
            </a:lvl1pPr>
            <a:lvl2pPr>
              <a:lnSpc>
                <a:spcPct val="100000"/>
              </a:lnSpc>
              <a:spcBef>
                <a:spcPts val="700"/>
              </a:spcBef>
              <a:defRPr lang="fr-FR" sz="2000"/>
            </a:lvl2pPr>
            <a:lvl3pPr>
              <a:lnSpc>
                <a:spcPct val="100000"/>
              </a:lnSpc>
              <a:spcBef>
                <a:spcPts val="700"/>
              </a:spcBef>
              <a:defRPr lang="fr-FR" sz="1800"/>
            </a:lvl3pPr>
            <a:lvl4pPr>
              <a:lnSpc>
                <a:spcPct val="100000"/>
              </a:lnSpc>
              <a:spcBef>
                <a:spcPts val="700"/>
              </a:spcBef>
              <a:defRPr lang="fr-FR" sz="1600"/>
            </a:lvl4pPr>
            <a:lvl5pPr>
              <a:lnSpc>
                <a:spcPct val="100000"/>
              </a:lnSpc>
              <a:spcBef>
                <a:spcPts val="700"/>
              </a:spcBef>
              <a:defRPr lang="fr-FR"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fr-FR" sz="2400"/>
            </a:lvl1pPr>
            <a:lvl2pPr>
              <a:lnSpc>
                <a:spcPct val="100000"/>
              </a:lnSpc>
              <a:spcBef>
                <a:spcPts val="700"/>
              </a:spcBef>
              <a:defRPr lang="fr-FR" sz="2000"/>
            </a:lvl2pPr>
            <a:lvl3pPr>
              <a:lnSpc>
                <a:spcPct val="100000"/>
              </a:lnSpc>
              <a:spcBef>
                <a:spcPts val="700"/>
              </a:spcBef>
              <a:defRPr lang="fr-FR" sz="1800"/>
            </a:lvl3pPr>
            <a:lvl4pPr>
              <a:lnSpc>
                <a:spcPct val="100000"/>
              </a:lnSpc>
              <a:spcBef>
                <a:spcPts val="700"/>
              </a:spcBef>
              <a:defRPr lang="fr-FR" sz="1600"/>
            </a:lvl4pPr>
            <a:lvl5pPr>
              <a:lnSpc>
                <a:spcPct val="100000"/>
              </a:lnSpc>
              <a:spcBef>
                <a:spcPts val="700"/>
              </a:spcBef>
              <a:defRPr lang="fr-FR"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06.09.06</a:t>
            </a: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06.09.06</a:t>
            </a: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06.09.06</a:t>
            </a: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 latinLnBrk="0">
              <a:lnSpc>
                <a:spcPts val="2000"/>
              </a:lnSpc>
              <a:buNone/>
              <a:defRPr lang="fr-FR" sz="2200" b="1" cap="all" baseline="0"/>
            </a:lvl1pPr>
            <a:extLst/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 latinLnBrk="0">
              <a:lnSpc>
                <a:spcPct val="100000"/>
              </a:lnSpc>
              <a:spcBef>
                <a:spcPts val="0"/>
              </a:spcBef>
              <a:buNone/>
              <a:defRPr lang="fr-FR" sz="1400"/>
            </a:lvl1pPr>
            <a:lvl2pPr>
              <a:buNone/>
              <a:defRPr lang="fr-FR" sz="1200"/>
            </a:lvl2pPr>
            <a:lvl3pPr>
              <a:buNone/>
              <a:defRPr lang="fr-FR" sz="1000"/>
            </a:lvl3pPr>
            <a:lvl4pPr>
              <a:buNone/>
              <a:defRPr lang="fr-FR" sz="900"/>
            </a:lvl4pPr>
            <a:lvl5pPr>
              <a:buNone/>
              <a:defRPr lang="fr-FR"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 latinLnBrk="0">
              <a:defRPr lang="fr-FR" sz="3200"/>
            </a:lvl1pPr>
            <a:lvl2pPr>
              <a:defRPr lang="fr-FR" sz="2800"/>
            </a:lvl2pPr>
            <a:lvl3pPr>
              <a:defRPr lang="fr-FR" sz="2400"/>
            </a:lvl3pPr>
            <a:lvl4pPr>
              <a:defRPr lang="fr-FR" sz="2000"/>
            </a:lvl4pPr>
            <a:lvl5pPr>
              <a:defRPr lang="fr-FR" sz="20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06.09.06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 latinLnBrk="0">
              <a:buNone/>
              <a:defRPr lang="fr-FR" sz="2100" b="1">
                <a:effectLst/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06.09.06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fr-FR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 latinLnBrk="0">
              <a:buNone/>
              <a:defRPr lang="fr-FR" sz="3200"/>
            </a:lvl1pPr>
            <a:extLst/>
          </a:lstStyle>
          <a:p>
            <a:pPr marL="0" algn="l"/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 latinLnBrk="0">
              <a:lnSpc>
                <a:spcPts val="1600"/>
              </a:lnSpc>
              <a:spcBef>
                <a:spcPts val="0"/>
              </a:spcBef>
              <a:buNone/>
              <a:defRPr lang="fr-FR" sz="1400">
                <a:solidFill>
                  <a:srgbClr val="777777"/>
                </a:solidFill>
              </a:defRPr>
            </a:lvl1pPr>
            <a:lvl2pPr>
              <a:defRPr lang="fr-FR" sz="1200"/>
            </a:lvl2pPr>
            <a:lvl3pPr>
              <a:defRPr lang="fr-FR" sz="1000"/>
            </a:lvl3pPr>
            <a:lvl4pPr>
              <a:defRPr lang="fr-FR" sz="900"/>
            </a:lvl4pPr>
            <a:lvl5pPr>
              <a:defRPr lang="fr-FR"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fr-FR"/>
              <a:t>Cliquer ici pour modifier le style du titre du masque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fr-FR"/>
              <a:t>Cliquer ici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  <a:p>
            <a:pPr lvl="5"/>
            <a:r>
              <a:rPr lang="fr-FR"/>
              <a:t>Sixième niveau</a:t>
            </a:r>
          </a:p>
          <a:p>
            <a:pPr lvl="6"/>
            <a:r>
              <a:rPr lang="fr-FR"/>
              <a:t>Septième niveau</a:t>
            </a:r>
          </a:p>
          <a:p>
            <a:pPr lvl="7"/>
            <a:r>
              <a:rPr lang="fr-FR"/>
              <a:t>Huitième niveau</a:t>
            </a:r>
          </a:p>
          <a:p>
            <a:pPr lvl="8"/>
            <a:r>
              <a:rPr lang="fr-FR"/>
              <a:t>Neuvième niveau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latinLnBrk="0">
              <a:defRPr lang="fr-FR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r>
              <a:rPr lang="fr-FR" smtClean="0"/>
              <a:t>06.09.06</a:t>
            </a:r>
            <a:endParaRPr lang="fr-F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latinLnBrk="0">
              <a:defRPr lang="fr-FR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latinLnBrk="0">
              <a:defRPr lang="fr-FR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/>
              <a:pPr algn="ctr"/>
              <a:t>‹N°›</a:t>
            </a:fld>
            <a:endParaRPr lang="fr-F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lang="fr-FR"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lang="fr-FR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lang="fr-FR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lang="fr-FR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rjunmv.people.si.umich.edu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2400" i="1" dirty="0" smtClean="0"/>
              <a:t>CEIHM 2011-2012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3100" dirty="0" smtClean="0"/>
              <a:t>TD n° 1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Modélisation de l’utilisateur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Alain </a:t>
            </a:r>
            <a:r>
              <a:rPr lang="fr-FR" dirty="0" err="1" smtClean="0"/>
              <a:t>Giboin</a:t>
            </a:r>
            <a:r>
              <a:rPr lang="fr-FR" dirty="0" smtClean="0"/>
              <a:t> &amp; Anne-Marie </a:t>
            </a:r>
            <a:r>
              <a:rPr lang="fr-FR" dirty="0" err="1" smtClean="0"/>
              <a:t>Pinna</a:t>
            </a:r>
            <a:r>
              <a:rPr lang="fr-FR" dirty="0" smtClean="0"/>
              <a:t>-Déry</a:t>
            </a:r>
            <a:endParaRPr lang="fr-FR" dirty="0"/>
          </a:p>
        </p:txBody>
      </p:sp>
      <p:pic>
        <p:nvPicPr>
          <p:cNvPr id="4" name="Image 3" descr="logo-inri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2276872"/>
            <a:ext cx="1259632" cy="455366"/>
          </a:xfrm>
          <a:prstGeom prst="rect">
            <a:avLst/>
          </a:prstGeom>
        </p:spPr>
      </p:pic>
      <p:pic>
        <p:nvPicPr>
          <p:cNvPr id="5" name="Image 4" descr="polytechnice1271x395-72dp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7664" y="5806551"/>
            <a:ext cx="2088232" cy="648978"/>
          </a:xfrm>
          <a:prstGeom prst="rect">
            <a:avLst/>
          </a:prstGeom>
        </p:spPr>
      </p:pic>
      <p:pic>
        <p:nvPicPr>
          <p:cNvPr id="6" name="Image 5" descr="logo_I3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32040" y="2420888"/>
            <a:ext cx="1259632" cy="3518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CARACTERISTIQUES D’UN PERSONA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Exemple de persona</a:t>
            </a:r>
            <a:endParaRPr lang="fr-FR" sz="2000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half" idx="1"/>
          </p:nvPr>
        </p:nvGraphicFramePr>
        <p:xfrm>
          <a:off x="457200" y="2133600"/>
          <a:ext cx="8153400" cy="4348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266928"/>
                <a:gridCol w="2886472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Identité :</a:t>
                      </a:r>
                      <a:r>
                        <a:rPr kumimoji="0" lang="fr-FR" sz="1400" b="1" i="0" u="none" strike="noStrike" kern="1200" cap="none" spc="0" normalizeH="0" noProof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i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Nom et Photo/Image</a:t>
                      </a:r>
                      <a:endParaRPr kumimoji="0" lang="fr-FR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Dyv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Données démographiques:  </a:t>
                      </a:r>
                      <a:r>
                        <a:rPr kumimoji="0" lang="fr-FR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âge, sexe, niveau de formation…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48 </a:t>
                      </a:r>
                      <a:r>
                        <a:rPr kumimoji="0" lang="en-GB" sz="180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ans</a:t>
                      </a:r>
                      <a:r>
                        <a:rPr kumimoji="0" lang="en-GB" sz="180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, M, </a:t>
                      </a:r>
                      <a:r>
                        <a:rPr kumimoji="0" lang="en-GB" sz="180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Doctorat</a:t>
                      </a:r>
                      <a:r>
                        <a:rPr kumimoji="0" lang="en-GB" sz="180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GB" sz="180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Marié</a:t>
                      </a:r>
                      <a:r>
                        <a:rPr kumimoji="0" lang="en-GB" sz="180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...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Activités professionnelles : </a:t>
                      </a:r>
                      <a:r>
                        <a:rPr lang="fr-FR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métier,</a:t>
                      </a:r>
                      <a:r>
                        <a:rPr lang="fr-FR" sz="1400" i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fr-FR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rôle…</a:t>
                      </a:r>
                      <a:endParaRPr kumimoji="0" lang="fr-FR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Archéologue</a:t>
                      </a:r>
                      <a:r>
                        <a:rPr kumimoji="0" lang="en-GB" sz="180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, Chef de </a:t>
                      </a:r>
                      <a:r>
                        <a:rPr kumimoji="0" lang="en-GB" sz="180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fouilles</a:t>
                      </a:r>
                      <a:r>
                        <a:rPr kumimoji="0" lang="en-GB" sz="180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...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Activités</a:t>
                      </a:r>
                      <a:r>
                        <a:rPr kumimoji="0" lang="fr-FR" sz="14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domestiques et de loisirs</a:t>
                      </a:r>
                      <a:endParaRPr kumimoji="0" lang="fr-FR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Buts et Tâches </a:t>
                      </a:r>
                      <a:r>
                        <a:rPr kumimoji="0" lang="fr-FR" sz="140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(en relation avec l’IHM)</a:t>
                      </a:r>
                      <a:endParaRPr kumimoji="0" lang="fr-FR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Connaissances et expérience</a:t>
                      </a:r>
                      <a:r>
                        <a:rPr kumimoji="0" lang="fr-FR" sz="14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des technologies</a:t>
                      </a:r>
                      <a:endParaRPr lang="fr-FR" sz="1400" i="1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Usage des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Attitudes à l’égard des technologies</a:t>
                      </a:r>
                      <a:endParaRPr kumimoji="0" lang="fr-FR" sz="1400" b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indent="-283464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</a:pPr>
                      <a:r>
                        <a:rPr lang="en-US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Communication</a:t>
                      </a:r>
                      <a:r>
                        <a:rPr lang="en-US" sz="1400" b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: </a:t>
                      </a:r>
                      <a:r>
                        <a:rPr lang="en-US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comment le persona </a:t>
                      </a:r>
                      <a:r>
                        <a:rPr lang="en-US" sz="1400" i="1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interagit</a:t>
                      </a:r>
                      <a:r>
                        <a:rPr lang="en-US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avec les </a:t>
                      </a:r>
                      <a:r>
                        <a:rPr lang="en-US" sz="1400" i="1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autres</a:t>
                      </a:r>
                      <a:endParaRPr lang="en-US" sz="1400" i="1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Citation </a:t>
                      </a:r>
                      <a:r>
                        <a:rPr lang="en-US" sz="1400" i="1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résumant</a:t>
                      </a:r>
                      <a:r>
                        <a:rPr lang="en-US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i="1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ce</a:t>
                      </a:r>
                      <a:r>
                        <a:rPr lang="en-US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qui </a:t>
                      </a:r>
                      <a:r>
                        <a:rPr lang="en-US" sz="1400" i="1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importe</a:t>
                      </a:r>
                      <a:r>
                        <a:rPr lang="en-US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le plus pour le persona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(en relation avec </a:t>
                      </a:r>
                      <a:r>
                        <a:rPr lang="en-US" sz="1400" i="1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l’IHM</a:t>
                      </a:r>
                      <a:r>
                        <a:rPr lang="en-US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fr-FR" sz="1400" i="1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1" dirty="0" smtClean="0">
                          <a:cs typeface="Times New Roman" pitchFamily="18" charset="0"/>
                        </a:rPr>
                        <a:t>“</a:t>
                      </a:r>
                      <a:r>
                        <a:rPr lang="en-GB" sz="1800" i="1" dirty="0" err="1" smtClean="0">
                          <a:cs typeface="Times New Roman" pitchFamily="18" charset="0"/>
                        </a:rPr>
                        <a:t>Etudier</a:t>
                      </a:r>
                      <a:r>
                        <a:rPr lang="en-GB" sz="1800" i="1" dirty="0" smtClean="0">
                          <a:cs typeface="Times New Roman" pitchFamily="18" charset="0"/>
                        </a:rPr>
                        <a:t> les vestiges </a:t>
                      </a:r>
                      <a:r>
                        <a:rPr lang="en-GB" sz="1800" i="1" dirty="0" err="1" smtClean="0">
                          <a:cs typeface="Times New Roman" pitchFamily="18" charset="0"/>
                        </a:rPr>
                        <a:t>sur</a:t>
                      </a:r>
                      <a:r>
                        <a:rPr lang="en-GB" sz="1800" i="1" dirty="0" smtClean="0">
                          <a:cs typeface="Times New Roman" pitchFamily="18" charset="0"/>
                        </a:rPr>
                        <a:t> site tout en les </a:t>
                      </a:r>
                      <a:r>
                        <a:rPr lang="en-GB" sz="1800" i="1" dirty="0" err="1" smtClean="0">
                          <a:cs typeface="Times New Roman" pitchFamily="18" charset="0"/>
                        </a:rPr>
                        <a:t>préservant</a:t>
                      </a:r>
                      <a:r>
                        <a:rPr lang="en-GB" sz="1800" i="1" dirty="0" smtClean="0">
                          <a:cs typeface="Times New Roman" pitchFamily="18" charset="0"/>
                        </a:rPr>
                        <a:t>”</a:t>
                      </a:r>
                      <a:endParaRPr kumimoji="0" lang="en-GB" sz="180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10</a:t>
            </a:fld>
            <a:endParaRPr lang="fr-FR"/>
          </a:p>
        </p:txBody>
      </p:sp>
      <p:pic>
        <p:nvPicPr>
          <p:cNvPr id="7" name="Picture 31" descr="brun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308304" y="1107360"/>
            <a:ext cx="1224136" cy="1714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hevron 7"/>
          <p:cNvSpPr/>
          <p:nvPr/>
        </p:nvSpPr>
        <p:spPr>
          <a:xfrm>
            <a:off x="35496" y="4005064"/>
            <a:ext cx="432048" cy="360040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Buts d’un persona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Définition générale</a:t>
            </a:r>
            <a:endParaRPr lang="fr-FR" sz="2000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half" idx="1"/>
          </p:nvPr>
        </p:nvGraphicFramePr>
        <p:xfrm>
          <a:off x="457200" y="2133600"/>
          <a:ext cx="8153400" cy="4211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98576"/>
                <a:gridCol w="605482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Type de buts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Description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Buts de vie</a:t>
                      </a:r>
                    </a:p>
                    <a:p>
                      <a:r>
                        <a:rPr lang="fr-FR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fr-FR" i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Life goals</a:t>
                      </a:r>
                      <a:r>
                        <a:rPr lang="fr-FR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fr-FR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Ne servent qu’occasionnellement à la conception</a:t>
                      </a:r>
                    </a:p>
                    <a:p>
                      <a:r>
                        <a:rPr lang="fr-FR" i="1" dirty="0" smtClean="0"/>
                        <a:t>   Exemple : </a:t>
                      </a:r>
                      <a:r>
                        <a:rPr lang="fr-FR" dirty="0" smtClean="0"/>
                        <a:t>« être célèbre »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Buts d’expérience </a:t>
                      </a:r>
                    </a:p>
                    <a:p>
                      <a:r>
                        <a:rPr lang="fr-FR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fr-FR" i="1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Experience</a:t>
                      </a:r>
                      <a:r>
                        <a:rPr lang="fr-FR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goals</a:t>
                      </a:r>
                      <a:r>
                        <a:rPr lang="fr-FR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) </a:t>
                      </a:r>
                      <a:endParaRPr lang="fr-FR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Expriment</a:t>
                      </a:r>
                      <a:r>
                        <a:rPr lang="fr-FR" baseline="0" dirty="0" smtClean="0"/>
                        <a:t> ce </a:t>
                      </a:r>
                      <a:r>
                        <a:rPr lang="fr-FR" dirty="0" smtClean="0"/>
                        <a:t>que souhaiterait ressentir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un persona lorsqu’il utilise un outil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i="1" dirty="0" smtClean="0"/>
                        <a:t>   Exemples</a:t>
                      </a:r>
                      <a:r>
                        <a:rPr lang="fr-FR" i="1" baseline="0" dirty="0" smtClean="0"/>
                        <a:t> :</a:t>
                      </a:r>
                      <a:r>
                        <a:rPr lang="fr-FR" baseline="0" dirty="0" smtClean="0"/>
                        <a:t> « </a:t>
                      </a:r>
                      <a:r>
                        <a:rPr lang="fr-FR" dirty="0" smtClean="0"/>
                        <a:t>avoir du plaisir », « ne pas se sentir idiot 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Buts cibles</a:t>
                      </a:r>
                      <a:endParaRPr lang="fr-FR" b="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fr-FR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fr-FR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End goals</a:t>
                      </a:r>
                      <a:r>
                        <a:rPr lang="fr-FR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fr-FR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Ces buts décrivent ce qu’un persona souhaite obtenir d’un outil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dirty="0" smtClean="0"/>
                        <a:t> </a:t>
                      </a:r>
                      <a:r>
                        <a:rPr lang="fr-FR" b="1" dirty="0" smtClean="0"/>
                        <a:t>Buts relatifs au produit issu</a:t>
                      </a:r>
                      <a:r>
                        <a:rPr lang="fr-FR" b="1" baseline="0" dirty="0" smtClean="0"/>
                        <a:t> </a:t>
                      </a:r>
                      <a:r>
                        <a:rPr lang="fr-FR" b="1" dirty="0" smtClean="0"/>
                        <a:t>de l’usage de l’outil</a:t>
                      </a:r>
                    </a:p>
                    <a:p>
                      <a:r>
                        <a:rPr lang="fr-FR" dirty="0" smtClean="0"/>
                        <a:t>  </a:t>
                      </a:r>
                      <a:r>
                        <a:rPr lang="fr-FR" i="1" dirty="0" smtClean="0"/>
                        <a:t>Exemple</a:t>
                      </a:r>
                      <a:r>
                        <a:rPr lang="fr-FR" i="1" baseline="0" dirty="0" smtClean="0"/>
                        <a:t> (Infographiste x outil d’infographie) :</a:t>
                      </a:r>
                    </a:p>
                    <a:p>
                      <a:r>
                        <a:rPr lang="fr-FR" baseline="0" dirty="0" smtClean="0"/>
                        <a:t>  « voir son œuvre </a:t>
                      </a:r>
                      <a:r>
                        <a:rPr lang="fr-FR" dirty="0" smtClean="0"/>
                        <a:t>remporter un concours »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dirty="0" smtClean="0"/>
                        <a:t> </a:t>
                      </a:r>
                      <a:r>
                        <a:rPr lang="fr-FR" b="1" dirty="0" smtClean="0"/>
                        <a:t>Buts</a:t>
                      </a:r>
                      <a:r>
                        <a:rPr lang="fr-FR" b="1" baseline="0" dirty="0" smtClean="0"/>
                        <a:t> relatifs aux</a:t>
                      </a:r>
                      <a:r>
                        <a:rPr lang="fr-FR" b="1" dirty="0" smtClean="0"/>
                        <a:t> bénéfices indirects de l’usage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fr-FR" b="1" dirty="0" smtClean="0"/>
                        <a:t>  de l’outil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fr-FR" dirty="0" smtClean="0"/>
                        <a:t>  </a:t>
                      </a:r>
                      <a:r>
                        <a:rPr lang="fr-FR" i="1" dirty="0" smtClean="0"/>
                        <a:t>Exemple</a:t>
                      </a:r>
                      <a:r>
                        <a:rPr lang="fr-FR" i="1" baseline="0" dirty="0" smtClean="0"/>
                        <a:t> </a:t>
                      </a:r>
                      <a:r>
                        <a:rPr lang="fr-FR" i="1" dirty="0" smtClean="0"/>
                        <a:t>(Manager x tableur) : </a:t>
                      </a:r>
                      <a:r>
                        <a:rPr lang="fr-FR" dirty="0" smtClean="0"/>
                        <a:t>« être plus proactif »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Buts d’un persona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Illustration : Buts du persona </a:t>
            </a:r>
            <a:r>
              <a:rPr lang="fr-FR" sz="2000" dirty="0" err="1" smtClean="0"/>
              <a:t>Dyv</a:t>
            </a:r>
            <a:endParaRPr lang="fr-FR" sz="2000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half" idx="1"/>
          </p:nvPr>
        </p:nvGraphicFramePr>
        <p:xfrm>
          <a:off x="457200" y="2133600"/>
          <a:ext cx="8153400" cy="44856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98576"/>
                <a:gridCol w="605482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Type de buts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Description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Buts de vie </a:t>
                      </a:r>
                    </a:p>
                    <a:p>
                      <a:r>
                        <a:rPr lang="fr-FR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fr-FR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Life goals</a:t>
                      </a:r>
                      <a:r>
                        <a:rPr lang="fr-FR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fr-FR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« Découvrir le plus ancien ancêtre de l’homme »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Buts d’expérience </a:t>
                      </a:r>
                      <a:r>
                        <a:rPr lang="fr-FR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fr-FR" i="1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Experience</a:t>
                      </a:r>
                      <a:r>
                        <a:rPr lang="fr-FR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goals</a:t>
                      </a:r>
                      <a:r>
                        <a:rPr lang="fr-FR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) </a:t>
                      </a:r>
                      <a:endParaRPr lang="fr-FR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i="0" dirty="0" smtClean="0"/>
                        <a:t>« Ne pas sentir de différence</a:t>
                      </a:r>
                      <a:r>
                        <a:rPr lang="fr-FR" i="0" baseline="0" dirty="0" smtClean="0"/>
                        <a:t> entre la manipulation de l’objet virtuel et celle de l’objet matériel »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i="0" baseline="0" dirty="0" smtClean="0"/>
                        <a:t>« Eviter la crainte de détériorer l’objet matériel en le manipulant »</a:t>
                      </a:r>
                      <a:endParaRPr lang="fr-FR" i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Buts cibles</a:t>
                      </a:r>
                      <a:r>
                        <a:rPr lang="fr-FR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</a:p>
                    <a:p>
                      <a:r>
                        <a:rPr lang="fr-FR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fr-FR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End goals</a:t>
                      </a:r>
                      <a:r>
                        <a:rPr lang="fr-FR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fr-FR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Buts relatifs au produit issu</a:t>
                      </a:r>
                      <a:r>
                        <a:rPr lang="fr-FR" b="1" baseline="0" dirty="0" smtClean="0"/>
                        <a:t> </a:t>
                      </a:r>
                      <a:r>
                        <a:rPr lang="fr-FR" b="1" dirty="0" smtClean="0"/>
                        <a:t>de l’usage de l’outil</a:t>
                      </a:r>
                    </a:p>
                    <a:p>
                      <a:pPr lvl="1"/>
                      <a:r>
                        <a:rPr lang="fr-FR" baseline="0" dirty="0" smtClean="0"/>
                        <a:t>« Obtenir une description du vestige plus fine grâce à la possibilité de le manipuler (virtuellement) plus longtemps et plus souvent</a:t>
                      </a:r>
                      <a:r>
                        <a:rPr lang="fr-FR" dirty="0" smtClean="0"/>
                        <a:t> »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fr-FR" b="1" dirty="0" smtClean="0"/>
                        <a:t>Buts</a:t>
                      </a:r>
                      <a:r>
                        <a:rPr lang="fr-FR" b="1" baseline="0" dirty="0" smtClean="0"/>
                        <a:t> relatifs aux</a:t>
                      </a:r>
                      <a:r>
                        <a:rPr lang="fr-FR" b="1" dirty="0" smtClean="0"/>
                        <a:t> bénéfices indirects de l’usage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fr-FR" b="1" dirty="0" smtClean="0"/>
                        <a:t>  de l’outil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fr-FR" dirty="0" smtClean="0"/>
                        <a:t>« Eviter la détérioration </a:t>
                      </a:r>
                      <a:r>
                        <a:rPr lang="fr-FR" baseline="0" dirty="0" smtClean="0"/>
                        <a:t>des</a:t>
                      </a:r>
                      <a:r>
                        <a:rPr lang="fr-FR" dirty="0" smtClean="0"/>
                        <a:t> vestiges due à leur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manipulation physique »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5496" y="4437112"/>
            <a:ext cx="432048" cy="360040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8" name="Picture 31" descr="brun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308304" y="1107360"/>
            <a:ext cx="1224136" cy="1714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Associer des scénarios aux </a:t>
            </a:r>
            <a:r>
              <a:rPr lang="fr-FR" sz="3200" dirty="0" smtClean="0"/>
              <a:t>personnes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14</a:t>
            </a:fld>
            <a:endParaRPr lang="fr-FR"/>
          </a:p>
        </p:txBody>
      </p:sp>
      <p:pic>
        <p:nvPicPr>
          <p:cNvPr id="5" name="Image 4" descr="ps_rach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196752"/>
            <a:ext cx="8371232" cy="5235862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7487816" y="1196752"/>
            <a:ext cx="1656184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SCENARIO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196752"/>
            <a:ext cx="1656184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PERSONA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28040" y="6453336"/>
            <a:ext cx="3420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1" dirty="0" smtClean="0"/>
              <a:t>Source : </a:t>
            </a:r>
            <a:r>
              <a:rPr lang="fr-FR" sz="1200" i="1" dirty="0" err="1" smtClean="0"/>
              <a:t>Arjun</a:t>
            </a:r>
            <a:r>
              <a:rPr lang="fr-FR" sz="1200" i="1" dirty="0" smtClean="0"/>
              <a:t> Vora (</a:t>
            </a:r>
            <a:r>
              <a:rPr lang="fr-FR" sz="1200" i="1" dirty="0" smtClean="0">
                <a:hlinkClick r:id="rId3"/>
              </a:rPr>
              <a:t>http://arjunmv.people.si.umich.edu</a:t>
            </a:r>
            <a:r>
              <a:rPr lang="fr-FR" sz="1200" i="1" dirty="0" smtClean="0">
                <a:hlinkClick r:id="rId3"/>
              </a:rPr>
              <a:t>/</a:t>
            </a:r>
            <a:r>
              <a:rPr lang="fr-FR" sz="1200" i="1" dirty="0" smtClean="0"/>
              <a:t>) </a:t>
            </a:r>
            <a:endParaRPr lang="fr-FR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3" descr="Ceramique_Regroupement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2108" y="1607065"/>
            <a:ext cx="5009493" cy="3707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9533" name="Picture 29" descr="st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3449" y="2187138"/>
            <a:ext cx="350783" cy="927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6088117" y="1634212"/>
            <a:ext cx="2329356" cy="3353276"/>
            <a:chOff x="4108" y="1170"/>
            <a:chExt cx="1518" cy="2214"/>
          </a:xfrm>
        </p:grpSpPr>
        <p:pic>
          <p:nvPicPr>
            <p:cNvPr id="43029" name="Picture 31" descr="brun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108" y="1230"/>
              <a:ext cx="1518" cy="2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30" name="Picture 32" descr="casqu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613" y="1170"/>
              <a:ext cx="58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89506" name="Rectangle 2"/>
          <p:cNvSpPr>
            <a:spLocks noChangeArrowheads="1"/>
          </p:cNvSpPr>
          <p:nvPr/>
        </p:nvSpPr>
        <p:spPr bwMode="auto">
          <a:xfrm>
            <a:off x="107504" y="1556792"/>
            <a:ext cx="3664169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</p:spPr>
        <p:txBody>
          <a:bodyPr lIns="90478" tIns="44445" rIns="90478" bIns="44445"/>
          <a:lstStyle/>
          <a:p>
            <a:pPr marL="342883" indent="-342883" defTabSz="914354">
              <a:spcBef>
                <a:spcPct val="20000"/>
              </a:spcBef>
              <a:buFontTx/>
              <a:buChar char="•"/>
            </a:pPr>
            <a:r>
              <a:rPr lang="en-GB" sz="2000" dirty="0" err="1" smtClean="0">
                <a:cs typeface="Times New Roman" pitchFamily="18" charset="0"/>
              </a:rPr>
              <a:t>L’archéologue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b="1" dirty="0" smtClean="0">
                <a:cs typeface="Times New Roman" pitchFamily="18" charset="0"/>
              </a:rPr>
              <a:t>Yves C. </a:t>
            </a:r>
            <a:r>
              <a:rPr lang="en-GB" sz="2000" dirty="0" err="1" smtClean="0">
                <a:cs typeface="Times New Roman" pitchFamily="18" charset="0"/>
              </a:rPr>
              <a:t>opère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sur</a:t>
            </a:r>
            <a:r>
              <a:rPr lang="en-GB" sz="2000" dirty="0" smtClean="0">
                <a:cs typeface="Times New Roman" pitchFamily="18" charset="0"/>
              </a:rPr>
              <a:t> un site</a:t>
            </a:r>
            <a:endParaRPr lang="en-GB" sz="2000" dirty="0">
              <a:cs typeface="Times New Roman" pitchFamily="18" charset="0"/>
            </a:endParaRPr>
          </a:p>
        </p:txBody>
      </p:sp>
      <p:pic>
        <p:nvPicPr>
          <p:cNvPr id="43027" name="Picture 35" descr="blan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78166" y="1751800"/>
            <a:ext cx="2330669" cy="326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Titre 4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Scénario des archéologues (1)</a:t>
            </a:r>
            <a:br>
              <a:rPr lang="fr-FR" dirty="0" smtClean="0"/>
            </a:br>
            <a:r>
              <a:rPr lang="fr-FR" sz="2700" dirty="0" smtClean="0"/>
              <a:t>(application : « terrain augmenté »)</a:t>
            </a:r>
            <a:endParaRPr lang="fr-FR" sz="2700" dirty="0"/>
          </a:p>
        </p:txBody>
      </p:sp>
      <p:sp>
        <p:nvSpPr>
          <p:cNvPr id="44" name="ZoneTexte 43"/>
          <p:cNvSpPr txBox="1"/>
          <p:nvPr/>
        </p:nvSpPr>
        <p:spPr>
          <a:xfrm>
            <a:off x="5431470" y="5373215"/>
            <a:ext cx="3533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i="1" dirty="0" smtClean="0"/>
              <a:t>Source : cours « Introduction au module CEIHM »</a:t>
            </a:r>
            <a:endParaRPr lang="fr-FR" sz="1400" i="1" dirty="0"/>
          </a:p>
        </p:txBody>
      </p:sp>
      <p:sp>
        <p:nvSpPr>
          <p:cNvPr id="46" name="Rectangle 2"/>
          <p:cNvSpPr>
            <a:spLocks noChangeArrowheads="1"/>
          </p:cNvSpPr>
          <p:nvPr/>
        </p:nvSpPr>
        <p:spPr bwMode="auto">
          <a:xfrm>
            <a:off x="107504" y="5373215"/>
            <a:ext cx="3664169" cy="720079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/>
          </a:ln>
        </p:spPr>
        <p:txBody>
          <a:bodyPr lIns="90478" tIns="44445" rIns="90478" bIns="44445"/>
          <a:lstStyle/>
          <a:p>
            <a:pPr marL="342883" indent="-342883" defTabSz="914354">
              <a:spcBef>
                <a:spcPct val="20000"/>
              </a:spcBef>
              <a:buFontTx/>
              <a:buChar char="•"/>
            </a:pPr>
            <a:r>
              <a:rPr lang="en-GB" sz="2000" dirty="0" smtClean="0">
                <a:cs typeface="Times New Roman" pitchFamily="18" charset="0"/>
              </a:rPr>
              <a:t>Il </a:t>
            </a:r>
            <a:r>
              <a:rPr lang="en-GB" sz="2000" dirty="0" err="1" smtClean="0">
                <a:cs typeface="Times New Roman" pitchFamily="18" charset="0"/>
              </a:rPr>
              <a:t>peut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accéder</a:t>
            </a:r>
            <a:r>
              <a:rPr lang="en-GB" sz="2000" dirty="0" smtClean="0">
                <a:cs typeface="Times New Roman" pitchFamily="18" charset="0"/>
              </a:rPr>
              <a:t> à </a:t>
            </a:r>
            <a:r>
              <a:rPr lang="en-GB" sz="2000" dirty="0" err="1" smtClean="0">
                <a:cs typeface="Times New Roman" pitchFamily="18" charset="0"/>
              </a:rPr>
              <a:t>l’objet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virtuel</a:t>
            </a:r>
            <a:endParaRPr lang="en-GB" sz="2000" dirty="0">
              <a:cs typeface="Times New Roman" pitchFamily="18" charset="0"/>
            </a:endParaRPr>
          </a:p>
        </p:txBody>
      </p:sp>
      <p:sp>
        <p:nvSpPr>
          <p:cNvPr id="47" name="Rectangle 2"/>
          <p:cNvSpPr>
            <a:spLocks noChangeArrowheads="1"/>
          </p:cNvSpPr>
          <p:nvPr/>
        </p:nvSpPr>
        <p:spPr bwMode="auto">
          <a:xfrm>
            <a:off x="107504" y="2382048"/>
            <a:ext cx="3664169" cy="3988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</p:spPr>
        <p:txBody>
          <a:bodyPr lIns="90478" tIns="44445" rIns="90478" bIns="44445"/>
          <a:lstStyle/>
          <a:p>
            <a:pPr marL="342883" indent="-342883" defTabSz="914354">
              <a:spcBef>
                <a:spcPct val="20000"/>
              </a:spcBef>
              <a:buFontTx/>
              <a:buChar char="•"/>
            </a:pPr>
            <a:r>
              <a:rPr lang="en-GB" sz="2000" dirty="0" smtClean="0">
                <a:cs typeface="Times New Roman" pitchFamily="18" charset="0"/>
              </a:rPr>
              <a:t>Il </a:t>
            </a:r>
            <a:r>
              <a:rPr lang="en-GB" sz="2000" dirty="0" err="1">
                <a:cs typeface="Times New Roman" pitchFamily="18" charset="0"/>
              </a:rPr>
              <a:t>trouve</a:t>
            </a:r>
            <a:r>
              <a:rPr lang="en-GB" sz="2000" dirty="0">
                <a:cs typeface="Times New Roman" pitchFamily="18" charset="0"/>
              </a:rPr>
              <a:t> un </a:t>
            </a:r>
            <a:r>
              <a:rPr lang="en-GB" sz="2000" dirty="0" smtClean="0">
                <a:cs typeface="Times New Roman" pitchFamily="18" charset="0"/>
              </a:rPr>
              <a:t>objet </a:t>
            </a:r>
            <a:r>
              <a:rPr lang="en-GB" sz="2000" dirty="0" err="1" smtClean="0">
                <a:cs typeface="Times New Roman" pitchFamily="18" charset="0"/>
              </a:rPr>
              <a:t>matériel</a:t>
            </a:r>
            <a:endParaRPr lang="en-GB" sz="2000" dirty="0">
              <a:cs typeface="Times New Roman" pitchFamily="18" charset="0"/>
            </a:endParaRPr>
          </a:p>
        </p:txBody>
      </p:sp>
      <p:sp>
        <p:nvSpPr>
          <p:cNvPr id="48" name="Rectangle 2"/>
          <p:cNvSpPr>
            <a:spLocks noChangeArrowheads="1"/>
          </p:cNvSpPr>
          <p:nvPr/>
        </p:nvSpPr>
        <p:spPr bwMode="auto">
          <a:xfrm>
            <a:off x="107504" y="2852937"/>
            <a:ext cx="3664169" cy="6480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</p:spPr>
        <p:txBody>
          <a:bodyPr lIns="90478" tIns="44445" rIns="90478" bIns="44445"/>
          <a:lstStyle/>
          <a:p>
            <a:pPr marL="342883" indent="-342883" defTabSz="914354">
              <a:spcBef>
                <a:spcPct val="20000"/>
              </a:spcBef>
              <a:buFontTx/>
              <a:buChar char="•"/>
            </a:pPr>
            <a:r>
              <a:rPr lang="en-GB" sz="2000" dirty="0" err="1" smtClean="0">
                <a:cs typeface="Times New Roman" pitchFamily="18" charset="0"/>
              </a:rPr>
              <a:t>L’objet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découvert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est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retiré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>
                <a:cs typeface="Times New Roman" pitchFamily="18" charset="0"/>
              </a:rPr>
              <a:t>du </a:t>
            </a:r>
            <a:r>
              <a:rPr lang="en-GB" sz="2000" dirty="0" smtClean="0">
                <a:cs typeface="Times New Roman" pitchFamily="18" charset="0"/>
              </a:rPr>
              <a:t>site</a:t>
            </a:r>
            <a:endParaRPr lang="en-GB" sz="2000" dirty="0">
              <a:cs typeface="Times New Roman" pitchFamily="18" charset="0"/>
            </a:endParaRP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107504" y="4293095"/>
            <a:ext cx="3664169" cy="102711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/>
          </a:ln>
        </p:spPr>
        <p:txBody>
          <a:bodyPr lIns="90478" tIns="44445" rIns="90478" bIns="44445"/>
          <a:lstStyle/>
          <a:p>
            <a:pPr marL="342883" indent="-342883" defTabSz="914354">
              <a:spcBef>
                <a:spcPct val="20000"/>
              </a:spcBef>
              <a:buFontTx/>
              <a:buChar char="•"/>
            </a:pPr>
            <a:r>
              <a:rPr lang="en-GB" sz="2000" dirty="0" err="1" smtClean="0">
                <a:cs typeface="Times New Roman" pitchFamily="18" charset="0"/>
              </a:rPr>
              <a:t>L’archéologue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b="1" dirty="0" smtClean="0">
                <a:cs typeface="Times New Roman" pitchFamily="18" charset="0"/>
              </a:rPr>
              <a:t>Didier B. </a:t>
            </a:r>
            <a:r>
              <a:rPr lang="en-GB" sz="2000" dirty="0" err="1" smtClean="0">
                <a:cs typeface="Times New Roman" pitchFamily="18" charset="0"/>
              </a:rPr>
              <a:t>approche</a:t>
            </a:r>
            <a:r>
              <a:rPr lang="en-GB" sz="2000" dirty="0" smtClean="0">
                <a:cs typeface="Times New Roman" pitchFamily="18" charset="0"/>
              </a:rPr>
              <a:t> de </a:t>
            </a:r>
            <a:r>
              <a:rPr lang="en-GB" sz="2000" dirty="0" err="1" smtClean="0">
                <a:cs typeface="Times New Roman" pitchFamily="18" charset="0"/>
              </a:rPr>
              <a:t>l’endroit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où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smtClean="0">
                <a:cs typeface="Times New Roman" pitchFamily="18" charset="0"/>
              </a:rPr>
              <a:t>se </a:t>
            </a:r>
            <a:r>
              <a:rPr lang="en-GB" sz="2000" dirty="0" err="1" smtClean="0">
                <a:cs typeface="Times New Roman" pitchFamily="18" charset="0"/>
              </a:rPr>
              <a:t>trouvait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l’objet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matériel</a:t>
            </a:r>
            <a:endParaRPr lang="en-GB" sz="2000" dirty="0">
              <a:cs typeface="Times New Roman" pitchFamily="18" charset="0"/>
            </a:endParaRPr>
          </a:p>
        </p:txBody>
      </p:sp>
      <p:pic>
        <p:nvPicPr>
          <p:cNvPr id="51" name="Picture 29" descr="stat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12160" y="2141701"/>
            <a:ext cx="350783" cy="927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" name="Groupe 23"/>
          <p:cNvGrpSpPr/>
          <p:nvPr/>
        </p:nvGrpSpPr>
        <p:grpSpPr>
          <a:xfrm>
            <a:off x="3995936" y="5661248"/>
            <a:ext cx="4968552" cy="1080120"/>
            <a:chOff x="3995936" y="5661248"/>
            <a:chExt cx="4968552" cy="1080120"/>
          </a:xfrm>
        </p:grpSpPr>
        <p:sp>
          <p:nvSpPr>
            <p:cNvPr id="23" name="Rectangle 22"/>
            <p:cNvSpPr/>
            <p:nvPr/>
          </p:nvSpPr>
          <p:spPr>
            <a:xfrm>
              <a:off x="3995936" y="5661248"/>
              <a:ext cx="4968552" cy="108012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8" name="Picture 29" descr="sta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72001" y="5738283"/>
              <a:ext cx="216024" cy="571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ZoneTexte 18"/>
            <p:cNvSpPr txBox="1"/>
            <p:nvPr/>
          </p:nvSpPr>
          <p:spPr>
            <a:xfrm>
              <a:off x="4499992" y="6309320"/>
              <a:ext cx="1440160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fr-FR" i="1" dirty="0" smtClean="0"/>
                <a:t>Objet matériel</a:t>
              </a:r>
              <a:endParaRPr lang="fr-FR" i="1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6732240" y="6309320"/>
              <a:ext cx="2160240" cy="36933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fr-FR" i="1" dirty="0" smtClean="0"/>
                <a:t>Objet virtuel</a:t>
              </a:r>
              <a:endParaRPr lang="fr-FR" i="1" dirty="0"/>
            </a:p>
          </p:txBody>
        </p:sp>
        <p:pic>
          <p:nvPicPr>
            <p:cNvPr id="21" name="Picture 29" descr="stat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6804249" y="5729438"/>
              <a:ext cx="216024" cy="571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Flèche droite 21"/>
            <p:cNvSpPr/>
            <p:nvPr/>
          </p:nvSpPr>
          <p:spPr>
            <a:xfrm>
              <a:off x="6084168" y="6381328"/>
              <a:ext cx="432048" cy="144016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107504" y="3573016"/>
            <a:ext cx="3664169" cy="6480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</p:spPr>
        <p:txBody>
          <a:bodyPr lIns="90478" tIns="44445" rIns="90478" bIns="44445"/>
          <a:lstStyle/>
          <a:p>
            <a:pPr marL="342883" indent="-342883" defTabSz="914354">
              <a:spcBef>
                <a:spcPct val="20000"/>
              </a:spcBef>
              <a:buFontTx/>
              <a:buChar char="•"/>
            </a:pPr>
            <a:r>
              <a:rPr lang="en-GB" sz="2000" dirty="0" err="1" smtClean="0">
                <a:cs typeface="Times New Roman" pitchFamily="18" charset="0"/>
              </a:rPr>
              <a:t>L’objet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est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sauvegardé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dans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une</a:t>
            </a:r>
            <a:r>
              <a:rPr lang="en-GB" sz="2000" dirty="0">
                <a:cs typeface="Times New Roman" pitchFamily="18" charset="0"/>
              </a:rPr>
              <a:t> base de </a:t>
            </a:r>
            <a:r>
              <a:rPr lang="en-GB" sz="2000" dirty="0" err="1" smtClean="0">
                <a:cs typeface="Times New Roman" pitchFamily="18" charset="0"/>
              </a:rPr>
              <a:t>données</a:t>
            </a:r>
            <a:endParaRPr lang="en-GB" sz="2000" dirty="0">
              <a:cs typeface="Times New Roman" pitchFamily="18" charset="0"/>
            </a:endParaRPr>
          </a:p>
        </p:txBody>
      </p:sp>
      <p:sp>
        <p:nvSpPr>
          <p:cNvPr id="26" name="Espace réservé du numéro de diapositive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0" y="1268760"/>
            <a:ext cx="1656184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SCENARIO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8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89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2" dur="2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4" dur="2000" fill="hold"/>
                                        <p:tgtEl>
                                          <p:spTgt spid="7895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89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506" grpId="0" animBg="1"/>
      <p:bldP spid="46" grpId="0" animBg="1"/>
      <p:bldP spid="47" grpId="0" animBg="1"/>
      <p:bldP spid="48" grpId="0" animBg="1"/>
      <p:bldP spid="49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3" descr="Ceramique_Regroupement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2108" y="2183130"/>
            <a:ext cx="5009493" cy="3707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6088117" y="2210277"/>
            <a:ext cx="2329356" cy="3353276"/>
            <a:chOff x="4108" y="1170"/>
            <a:chExt cx="1518" cy="2214"/>
          </a:xfrm>
        </p:grpSpPr>
        <p:pic>
          <p:nvPicPr>
            <p:cNvPr id="43029" name="Picture 31" descr="bru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08" y="1230"/>
              <a:ext cx="1518" cy="2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30" name="Picture 32" descr="casqu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13" y="1170"/>
              <a:ext cx="58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89506" name="Rectangle 2"/>
          <p:cNvSpPr>
            <a:spLocks noChangeArrowheads="1"/>
          </p:cNvSpPr>
          <p:nvPr/>
        </p:nvSpPr>
        <p:spPr bwMode="auto">
          <a:xfrm>
            <a:off x="107504" y="2132857"/>
            <a:ext cx="3664169" cy="1080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</p:spPr>
        <p:txBody>
          <a:bodyPr lIns="90478" tIns="44445" rIns="90478" bIns="44445"/>
          <a:lstStyle/>
          <a:p>
            <a:pPr marL="342883" indent="-342883" defTabSz="914354">
              <a:spcBef>
                <a:spcPct val="20000"/>
              </a:spcBef>
              <a:buFontTx/>
              <a:buChar char="•"/>
            </a:pPr>
            <a:r>
              <a:rPr lang="en-GB" sz="2000" dirty="0" err="1" smtClean="0">
                <a:cs typeface="Times New Roman" pitchFamily="18" charset="0"/>
              </a:rPr>
              <a:t>L’archéologue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b="1" dirty="0" smtClean="0">
                <a:cs typeface="Times New Roman" pitchFamily="18" charset="0"/>
              </a:rPr>
              <a:t>Yves C. </a:t>
            </a:r>
            <a:r>
              <a:rPr lang="en-GB" sz="2000" dirty="0" err="1" smtClean="0">
                <a:cs typeface="Times New Roman" pitchFamily="18" charset="0"/>
              </a:rPr>
              <a:t>revient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sur</a:t>
            </a:r>
            <a:r>
              <a:rPr lang="en-GB" sz="2000" dirty="0" smtClean="0">
                <a:cs typeface="Times New Roman" pitchFamily="18" charset="0"/>
              </a:rPr>
              <a:t> le site </a:t>
            </a:r>
            <a:r>
              <a:rPr lang="en-GB" sz="2000" dirty="0" err="1" smtClean="0">
                <a:cs typeface="Times New Roman" pitchFamily="18" charset="0"/>
              </a:rPr>
              <a:t>discuter</a:t>
            </a:r>
            <a:r>
              <a:rPr lang="en-GB" sz="2000" dirty="0" smtClean="0">
                <a:cs typeface="Times New Roman" pitchFamily="18" charset="0"/>
              </a:rPr>
              <a:t> de </a:t>
            </a:r>
            <a:r>
              <a:rPr lang="en-GB" sz="2000" dirty="0" err="1" smtClean="0">
                <a:cs typeface="Times New Roman" pitchFamily="18" charset="0"/>
              </a:rPr>
              <a:t>l’objet</a:t>
            </a:r>
            <a:r>
              <a:rPr lang="en-GB" sz="2000" dirty="0" smtClean="0">
                <a:cs typeface="Times New Roman" pitchFamily="18" charset="0"/>
              </a:rPr>
              <a:t> avec son </a:t>
            </a:r>
            <a:r>
              <a:rPr lang="en-GB" sz="2000" dirty="0" err="1" smtClean="0">
                <a:cs typeface="Times New Roman" pitchFamily="18" charset="0"/>
              </a:rPr>
              <a:t>collègue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b="1" dirty="0" smtClean="0">
                <a:cs typeface="Times New Roman" pitchFamily="18" charset="0"/>
              </a:rPr>
              <a:t>Didier B.</a:t>
            </a:r>
            <a:endParaRPr lang="en-GB" sz="2000" b="1" dirty="0">
              <a:cs typeface="Times New Roman" pitchFamily="18" charset="0"/>
            </a:endParaRPr>
          </a:p>
        </p:txBody>
      </p:sp>
      <p:grpSp>
        <p:nvGrpSpPr>
          <p:cNvPr id="10" name="Group 34"/>
          <p:cNvGrpSpPr>
            <a:grpSpLocks/>
          </p:cNvGrpSpPr>
          <p:nvPr/>
        </p:nvGrpSpPr>
        <p:grpSpPr bwMode="auto">
          <a:xfrm>
            <a:off x="1619672" y="2245995"/>
            <a:ext cx="2330669" cy="3347562"/>
            <a:chOff x="2690" y="1200"/>
            <a:chExt cx="1518" cy="2208"/>
          </a:xfrm>
        </p:grpSpPr>
        <p:pic>
          <p:nvPicPr>
            <p:cNvPr id="43027" name="Picture 35" descr="blanc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690" y="1254"/>
              <a:ext cx="1518" cy="2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28" name="Picture 36" descr="Glasstro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216" y="1200"/>
              <a:ext cx="59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3" name="Titre 4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Scénario des archéologues (2)</a:t>
            </a:r>
            <a:br>
              <a:rPr lang="fr-FR" dirty="0" smtClean="0"/>
            </a:br>
            <a:r>
              <a:rPr lang="fr-FR" sz="2700" dirty="0" smtClean="0"/>
              <a:t>(application : « terrain augmenté »)</a:t>
            </a:r>
            <a:endParaRPr lang="fr-FR" sz="2700" dirty="0"/>
          </a:p>
        </p:txBody>
      </p:sp>
      <p:pic>
        <p:nvPicPr>
          <p:cNvPr id="51" name="Picture 29" descr="stat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12160" y="2708920"/>
            <a:ext cx="350783" cy="927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Espace réservé du numéro de diapositive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57" name="ZoneTexte 56"/>
          <p:cNvSpPr txBox="1"/>
          <p:nvPr/>
        </p:nvSpPr>
        <p:spPr>
          <a:xfrm>
            <a:off x="0" y="1628800"/>
            <a:ext cx="1656184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SCENARIO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8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50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Jeu de questions : suggestions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724400"/>
          </a:xfrm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/>
              <a:t>Principe</a:t>
            </a:r>
          </a:p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Penser « Entretien »</a:t>
            </a:r>
          </a:p>
          <a:p>
            <a:pPr lvl="1"/>
            <a:r>
              <a:rPr lang="fr-FR" dirty="0" smtClean="0"/>
              <a:t>Entretien permettant de préciser qui sont les </a:t>
            </a:r>
            <a:r>
              <a:rPr lang="fr-FR" u="sng" dirty="0" smtClean="0"/>
              <a:t>utilisateurs types</a:t>
            </a:r>
            <a:r>
              <a:rPr lang="fr-FR" dirty="0" smtClean="0"/>
              <a:t> et les </a:t>
            </a:r>
            <a:r>
              <a:rPr lang="fr-FR" u="sng" dirty="0" smtClean="0"/>
              <a:t>scénarios critiques </a:t>
            </a:r>
            <a:r>
              <a:rPr lang="fr-FR" dirty="0" smtClean="0"/>
              <a:t>dans lesquels ils seront impliqués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b="1" i="1" dirty="0" smtClean="0"/>
              <a:t>Pour démarrer</a:t>
            </a:r>
            <a:endParaRPr lang="fr-FR" dirty="0" smtClean="0"/>
          </a:p>
          <a:p>
            <a:r>
              <a:rPr lang="fr-FR" dirty="0" smtClean="0"/>
              <a:t>Partir de la grille des </a:t>
            </a:r>
            <a:r>
              <a:rPr lang="fr-FR" dirty="0" err="1" smtClean="0"/>
              <a:t>personas</a:t>
            </a:r>
            <a:endParaRPr lang="fr-FR" dirty="0" smtClean="0"/>
          </a:p>
          <a:p>
            <a:r>
              <a:rPr lang="fr-FR" dirty="0" smtClean="0"/>
              <a:t>Partir d’un scénario</a:t>
            </a:r>
          </a:p>
          <a:p>
            <a:r>
              <a:rPr lang="fr-FR" dirty="0" smtClean="0"/>
              <a:t>Les « traduire » en questions et en procédure d’entretien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partir De la grille d’</a:t>
            </a:r>
            <a:r>
              <a:rPr lang="fr-FR" dirty="0" err="1" smtClean="0"/>
              <a:t>elaboration</a:t>
            </a:r>
            <a:r>
              <a:rPr lang="fr-FR" dirty="0" smtClean="0"/>
              <a:t> d’un PERSONA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fr-FR" sz="2000" dirty="0" smtClean="0"/>
              <a:t>Poser des questions permettant de renseigner les champs de la grille</a:t>
            </a:r>
            <a:endParaRPr lang="fr-FR" sz="2000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half" idx="1"/>
          </p:nvPr>
        </p:nvGraphicFramePr>
        <p:xfrm>
          <a:off x="457200" y="2133600"/>
          <a:ext cx="8153400" cy="4348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266928"/>
                <a:gridCol w="2886472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Identité :</a:t>
                      </a:r>
                      <a:r>
                        <a:rPr kumimoji="0" lang="fr-FR" sz="14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i="1" dirty="0" smtClean="0"/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Nom et Photo/Image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Dyv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Données démographiques:  </a:t>
                      </a:r>
                      <a:r>
                        <a:rPr kumimoji="0" lang="fr-FR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âge, sexe, niveau de formation…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48 </a:t>
                      </a:r>
                      <a:r>
                        <a:rPr kumimoji="0" lang="en-GB" sz="180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ans</a:t>
                      </a:r>
                      <a:r>
                        <a:rPr kumimoji="0" lang="en-GB" sz="180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, M, </a:t>
                      </a:r>
                      <a:r>
                        <a:rPr kumimoji="0" lang="en-GB" sz="180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Doctorat</a:t>
                      </a:r>
                      <a:r>
                        <a:rPr kumimoji="0" lang="en-GB" sz="180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GB" sz="180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Marié</a:t>
                      </a:r>
                      <a:r>
                        <a:rPr kumimoji="0" lang="en-GB" sz="180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...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Activités professionnelles : </a:t>
                      </a:r>
                      <a:r>
                        <a:rPr lang="fr-FR" sz="1400" i="1" dirty="0" smtClean="0"/>
                        <a:t>métier,</a:t>
                      </a:r>
                      <a:r>
                        <a:rPr lang="fr-FR" sz="1400" i="1" baseline="0" dirty="0" smtClean="0"/>
                        <a:t> </a:t>
                      </a:r>
                      <a:r>
                        <a:rPr lang="fr-FR" sz="1400" i="1" dirty="0" smtClean="0"/>
                        <a:t>rôle…</a:t>
                      </a:r>
                      <a:endParaRPr kumimoji="0" lang="fr-FR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Archéologue</a:t>
                      </a:r>
                      <a:r>
                        <a:rPr kumimoji="0" lang="en-GB" sz="180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, Chef de </a:t>
                      </a:r>
                      <a:r>
                        <a:rPr kumimoji="0" lang="en-GB" sz="180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fouilles</a:t>
                      </a:r>
                      <a:r>
                        <a:rPr kumimoji="0" lang="en-GB" sz="180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...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Activités</a:t>
                      </a:r>
                      <a:r>
                        <a:rPr kumimoji="0" lang="fr-FR" sz="14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domestiques et de loisirs</a:t>
                      </a:r>
                      <a:endParaRPr kumimoji="0" lang="fr-FR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Buts et Tâches </a:t>
                      </a:r>
                      <a:r>
                        <a:rPr kumimoji="0" lang="fr-FR" sz="140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(en relation avec l’IHM)</a:t>
                      </a:r>
                      <a:endParaRPr kumimoji="0" lang="fr-FR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Connaissances et expérience</a:t>
                      </a:r>
                      <a:r>
                        <a:rPr kumimoji="0" lang="fr-FR" sz="14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des technologies</a:t>
                      </a:r>
                      <a:endParaRPr lang="fr-FR" sz="14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Usage des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Attitudes à l’égard des technologies</a:t>
                      </a:r>
                      <a:endParaRPr kumimoji="0" lang="fr-FR" sz="1400" b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indent="-283464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</a:pPr>
                      <a:r>
                        <a:rPr lang="en-US" sz="1400" b="1" dirty="0" smtClean="0"/>
                        <a:t>Communication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: </a:t>
                      </a:r>
                      <a:r>
                        <a:rPr lang="en-US" sz="1400" i="1" dirty="0" smtClean="0"/>
                        <a:t>comment le persona </a:t>
                      </a:r>
                      <a:r>
                        <a:rPr lang="en-US" sz="1400" i="1" dirty="0" err="1" smtClean="0"/>
                        <a:t>interagit</a:t>
                      </a:r>
                      <a:r>
                        <a:rPr lang="en-US" sz="1400" i="1" dirty="0" smtClean="0"/>
                        <a:t> avec les </a:t>
                      </a:r>
                      <a:r>
                        <a:rPr lang="en-US" sz="1400" i="1" dirty="0" err="1" smtClean="0"/>
                        <a:t>autres</a:t>
                      </a:r>
                      <a:endParaRPr lang="en-US" sz="14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 Citation </a:t>
                      </a:r>
                      <a:r>
                        <a:rPr lang="en-US" sz="1400" i="1" dirty="0" err="1" smtClean="0"/>
                        <a:t>résumant</a:t>
                      </a:r>
                      <a:r>
                        <a:rPr lang="en-US" sz="1400" i="1" dirty="0" smtClean="0"/>
                        <a:t> </a:t>
                      </a:r>
                      <a:r>
                        <a:rPr lang="en-US" sz="1400" i="1" dirty="0" err="1" smtClean="0"/>
                        <a:t>ce</a:t>
                      </a:r>
                      <a:r>
                        <a:rPr lang="en-US" sz="1400" i="1" dirty="0" smtClean="0"/>
                        <a:t> qui </a:t>
                      </a:r>
                      <a:r>
                        <a:rPr lang="en-US" sz="1400" i="1" dirty="0" err="1" smtClean="0"/>
                        <a:t>importe</a:t>
                      </a:r>
                      <a:r>
                        <a:rPr lang="en-US" sz="1400" i="1" dirty="0" smtClean="0"/>
                        <a:t> le plus pour le persona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baseline="0" dirty="0" smtClean="0"/>
                        <a:t> </a:t>
                      </a:r>
                      <a:r>
                        <a:rPr lang="en-US" sz="1400" i="1" dirty="0" smtClean="0"/>
                        <a:t>(en relation avec </a:t>
                      </a:r>
                      <a:r>
                        <a:rPr lang="en-US" sz="1400" i="1" dirty="0" err="1" smtClean="0"/>
                        <a:t>l’IHM</a:t>
                      </a:r>
                      <a:r>
                        <a:rPr lang="en-US" sz="1400" i="1" dirty="0" smtClean="0"/>
                        <a:t>)</a:t>
                      </a:r>
                      <a:endParaRPr lang="fr-FR" sz="14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1" dirty="0" smtClean="0">
                          <a:cs typeface="Times New Roman" pitchFamily="18" charset="0"/>
                        </a:rPr>
                        <a:t>“</a:t>
                      </a:r>
                      <a:r>
                        <a:rPr lang="en-GB" sz="1800" i="1" dirty="0" err="1" smtClean="0">
                          <a:cs typeface="Times New Roman" pitchFamily="18" charset="0"/>
                        </a:rPr>
                        <a:t>Etudier</a:t>
                      </a:r>
                      <a:r>
                        <a:rPr lang="en-GB" sz="1800" i="1" dirty="0" smtClean="0">
                          <a:cs typeface="Times New Roman" pitchFamily="18" charset="0"/>
                        </a:rPr>
                        <a:t> les vestiges </a:t>
                      </a:r>
                      <a:r>
                        <a:rPr lang="en-GB" sz="1800" i="1" dirty="0" err="1" smtClean="0">
                          <a:cs typeface="Times New Roman" pitchFamily="18" charset="0"/>
                        </a:rPr>
                        <a:t>sur</a:t>
                      </a:r>
                      <a:r>
                        <a:rPr lang="en-GB" sz="1800" i="1" dirty="0" smtClean="0">
                          <a:cs typeface="Times New Roman" pitchFamily="18" charset="0"/>
                        </a:rPr>
                        <a:t> site tout en les </a:t>
                      </a:r>
                      <a:r>
                        <a:rPr lang="en-GB" sz="1800" i="1" dirty="0" err="1" smtClean="0">
                          <a:cs typeface="Times New Roman" pitchFamily="18" charset="0"/>
                        </a:rPr>
                        <a:t>préservant</a:t>
                      </a:r>
                      <a:r>
                        <a:rPr lang="en-GB" sz="1800" i="1" dirty="0" smtClean="0">
                          <a:cs typeface="Times New Roman" pitchFamily="18" charset="0"/>
                        </a:rPr>
                        <a:t>”</a:t>
                      </a:r>
                      <a:endParaRPr kumimoji="0" lang="en-GB" sz="180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18</a:t>
            </a:fld>
            <a:endParaRPr lang="fr-FR"/>
          </a:p>
        </p:txBody>
      </p:sp>
      <p:pic>
        <p:nvPicPr>
          <p:cNvPr id="7" name="Picture 31" descr="brun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308304" y="1107360"/>
            <a:ext cx="1224136" cy="1714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5364088" y="0"/>
            <a:ext cx="1512168" cy="2016224"/>
            <a:chOff x="4108" y="1170"/>
            <a:chExt cx="1518" cy="2214"/>
          </a:xfrm>
        </p:grpSpPr>
        <p:pic>
          <p:nvPicPr>
            <p:cNvPr id="10" name="Picture 31" descr="brun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</a:blip>
            <a:srcRect/>
            <a:stretch>
              <a:fillRect/>
            </a:stretch>
          </p:blipFill>
          <p:spPr bwMode="auto">
            <a:xfrm>
              <a:off x="4108" y="1230"/>
              <a:ext cx="1518" cy="2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32" descr="casqu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13" y="1170"/>
              <a:ext cx="58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ZoneTexte 11"/>
          <p:cNvSpPr txBox="1"/>
          <p:nvPr/>
        </p:nvSpPr>
        <p:spPr>
          <a:xfrm>
            <a:off x="6948264" y="260648"/>
            <a:ext cx="2016224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i="1" dirty="0" smtClean="0"/>
              <a:t>Questions en rapport avec l’IHM à concevoir</a:t>
            </a:r>
            <a:endParaRPr lang="fr-FR" i="1" dirty="0"/>
          </a:p>
        </p:txBody>
      </p:sp>
      <p:sp>
        <p:nvSpPr>
          <p:cNvPr id="14" name="Légende encadrée 2 13"/>
          <p:cNvSpPr/>
          <p:nvPr/>
        </p:nvSpPr>
        <p:spPr>
          <a:xfrm>
            <a:off x="6012160" y="3284984"/>
            <a:ext cx="2339752" cy="864096"/>
          </a:xfrm>
          <a:prstGeom prst="borderCallout2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i="1" dirty="0" smtClean="0">
                <a:solidFill>
                  <a:schemeClr val="tx1"/>
                </a:solidFill>
              </a:rPr>
              <a:t>Quels buts l’IHM lui permettra-t-elle d’atteindre ?</a:t>
            </a:r>
            <a:endParaRPr lang="fr-FR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Partir d’un scenario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5698976" cy="698500"/>
          </a:xfrm>
        </p:spPr>
        <p:txBody>
          <a:bodyPr>
            <a:noAutofit/>
          </a:bodyPr>
          <a:lstStyle/>
          <a:p>
            <a:r>
              <a:rPr lang="fr-FR" sz="2000" dirty="0" smtClean="0"/>
              <a:t>Poser des questions permettant d’approfondir le scénario ou d’en découvrir d’autres</a:t>
            </a:r>
            <a:endParaRPr lang="fr-FR" sz="2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19</a:t>
            </a:fld>
            <a:endParaRPr lang="fr-FR"/>
          </a:p>
        </p:txBody>
      </p:sp>
      <p:pic>
        <p:nvPicPr>
          <p:cNvPr id="6" name="Picture 3" descr="Ceramique_Regroupement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2108" y="2183130"/>
            <a:ext cx="5009493" cy="3707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6088117" y="2210277"/>
            <a:ext cx="2329356" cy="3353276"/>
            <a:chOff x="4108" y="1170"/>
            <a:chExt cx="1518" cy="2214"/>
          </a:xfrm>
        </p:grpSpPr>
        <p:pic>
          <p:nvPicPr>
            <p:cNvPr id="8" name="Picture 31" descr="bru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08" y="1230"/>
              <a:ext cx="1518" cy="2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2" descr="casqu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13" y="1170"/>
              <a:ext cx="58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Picture 29" descr="stat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12160" y="2708920"/>
            <a:ext cx="350783" cy="927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07504" y="3284985"/>
            <a:ext cx="3664169" cy="720079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/>
          </a:ln>
        </p:spPr>
        <p:txBody>
          <a:bodyPr lIns="90478" tIns="44445" rIns="90478" bIns="44445"/>
          <a:lstStyle/>
          <a:p>
            <a:pPr marL="342883" indent="-342883" defTabSz="914354">
              <a:spcBef>
                <a:spcPct val="20000"/>
              </a:spcBef>
              <a:buFontTx/>
              <a:buChar char="•"/>
            </a:pPr>
            <a:r>
              <a:rPr lang="en-GB" sz="2000" dirty="0" smtClean="0">
                <a:cs typeface="Times New Roman" pitchFamily="18" charset="0"/>
              </a:rPr>
              <a:t>Il </a:t>
            </a:r>
            <a:r>
              <a:rPr lang="en-GB" sz="2000" dirty="0" err="1" smtClean="0">
                <a:cs typeface="Times New Roman" pitchFamily="18" charset="0"/>
              </a:rPr>
              <a:t>peut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accéder</a:t>
            </a:r>
            <a:r>
              <a:rPr lang="en-GB" sz="2000" dirty="0" smtClean="0">
                <a:cs typeface="Times New Roman" pitchFamily="18" charset="0"/>
              </a:rPr>
              <a:t> à </a:t>
            </a:r>
            <a:r>
              <a:rPr lang="en-GB" sz="2000" dirty="0" err="1" smtClean="0">
                <a:cs typeface="Times New Roman" pitchFamily="18" charset="0"/>
              </a:rPr>
              <a:t>l’objet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virtuel</a:t>
            </a:r>
            <a:endParaRPr lang="en-GB" sz="2000" dirty="0"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07504" y="2204865"/>
            <a:ext cx="3664169" cy="102711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/>
          </a:ln>
        </p:spPr>
        <p:txBody>
          <a:bodyPr lIns="90478" tIns="44445" rIns="90478" bIns="44445"/>
          <a:lstStyle/>
          <a:p>
            <a:pPr marL="342883" indent="-342883" defTabSz="914354">
              <a:spcBef>
                <a:spcPct val="20000"/>
              </a:spcBef>
              <a:buFontTx/>
              <a:buChar char="•"/>
            </a:pPr>
            <a:r>
              <a:rPr lang="en-GB" sz="2000" dirty="0" err="1" smtClean="0">
                <a:cs typeface="Times New Roman" pitchFamily="18" charset="0"/>
              </a:rPr>
              <a:t>L’archéologue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b="1" dirty="0" smtClean="0">
                <a:cs typeface="Times New Roman" pitchFamily="18" charset="0"/>
              </a:rPr>
              <a:t>Didier B. </a:t>
            </a:r>
            <a:r>
              <a:rPr lang="en-GB" sz="2000" dirty="0" err="1" smtClean="0">
                <a:cs typeface="Times New Roman" pitchFamily="18" charset="0"/>
              </a:rPr>
              <a:t>approche</a:t>
            </a:r>
            <a:r>
              <a:rPr lang="en-GB" sz="2000" dirty="0" smtClean="0">
                <a:cs typeface="Times New Roman" pitchFamily="18" charset="0"/>
              </a:rPr>
              <a:t> de </a:t>
            </a:r>
            <a:r>
              <a:rPr lang="en-GB" sz="2000" dirty="0" err="1" smtClean="0">
                <a:cs typeface="Times New Roman" pitchFamily="18" charset="0"/>
              </a:rPr>
              <a:t>l’endroit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où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smtClean="0">
                <a:cs typeface="Times New Roman" pitchFamily="18" charset="0"/>
              </a:rPr>
              <a:t>se </a:t>
            </a:r>
            <a:r>
              <a:rPr lang="en-GB" sz="2000" dirty="0" err="1" smtClean="0">
                <a:cs typeface="Times New Roman" pitchFamily="18" charset="0"/>
              </a:rPr>
              <a:t>trouvait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l’objet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matériel</a:t>
            </a:r>
            <a:endParaRPr lang="en-GB" sz="2000" dirty="0">
              <a:cs typeface="Times New Roman" pitchFamily="18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07504" y="4077073"/>
            <a:ext cx="3664169" cy="72007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</p:spPr>
        <p:txBody>
          <a:bodyPr lIns="90478" tIns="44445" rIns="90478" bIns="44445"/>
          <a:lstStyle/>
          <a:p>
            <a:pPr marL="342883" indent="-342883" defTabSz="914354">
              <a:spcBef>
                <a:spcPct val="20000"/>
              </a:spcBef>
              <a:buFontTx/>
              <a:buChar char="•"/>
            </a:pPr>
            <a:r>
              <a:rPr lang="en-GB" sz="2000" dirty="0" smtClean="0">
                <a:cs typeface="Times New Roman" pitchFamily="18" charset="0"/>
              </a:rPr>
              <a:t>...</a:t>
            </a:r>
            <a:endParaRPr lang="en-GB" sz="2000" dirty="0">
              <a:cs typeface="Times New Roman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107504" y="4869160"/>
            <a:ext cx="3664169" cy="72007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</p:spPr>
        <p:txBody>
          <a:bodyPr lIns="90478" tIns="44445" rIns="90478" bIns="44445"/>
          <a:lstStyle/>
          <a:p>
            <a:pPr marL="342883" indent="-342883" defTabSz="914354">
              <a:spcBef>
                <a:spcPct val="20000"/>
              </a:spcBef>
              <a:buFontTx/>
              <a:buChar char="•"/>
            </a:pPr>
            <a:r>
              <a:rPr lang="en-GB" sz="2000" dirty="0" smtClean="0">
                <a:cs typeface="Times New Roman" pitchFamily="18" charset="0"/>
              </a:rPr>
              <a:t>...</a:t>
            </a:r>
            <a:endParaRPr lang="en-GB" sz="2000" dirty="0">
              <a:cs typeface="Times New Roman" pitchFamily="18" charset="0"/>
            </a:endParaRPr>
          </a:p>
        </p:txBody>
      </p:sp>
      <p:sp>
        <p:nvSpPr>
          <p:cNvPr id="17" name="Légende encadrée 2 16"/>
          <p:cNvSpPr/>
          <p:nvPr/>
        </p:nvSpPr>
        <p:spPr>
          <a:xfrm>
            <a:off x="2915816" y="3645024"/>
            <a:ext cx="3240360" cy="720080"/>
          </a:xfrm>
          <a:prstGeom prst="borderCallout2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883" indent="-342883" defTabSz="914354">
              <a:spcBef>
                <a:spcPct val="20000"/>
              </a:spcBef>
            </a:pPr>
            <a:r>
              <a:rPr lang="en-GB" i="1" dirty="0" err="1" smtClean="0">
                <a:solidFill>
                  <a:schemeClr val="tx1"/>
                </a:solidFill>
                <a:cs typeface="Times New Roman" pitchFamily="18" charset="0"/>
              </a:rPr>
              <a:t>Quelles</a:t>
            </a:r>
            <a:r>
              <a:rPr lang="en-GB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GB" i="1" dirty="0" err="1" smtClean="0">
                <a:solidFill>
                  <a:schemeClr val="tx1"/>
                </a:solidFill>
                <a:cs typeface="Times New Roman" pitchFamily="18" charset="0"/>
              </a:rPr>
              <a:t>informations</a:t>
            </a:r>
            <a:r>
              <a:rPr lang="en-GB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GB" i="1" dirty="0" err="1" smtClean="0">
                <a:solidFill>
                  <a:schemeClr val="tx1"/>
                </a:solidFill>
                <a:cs typeface="Times New Roman" pitchFamily="18" charset="0"/>
              </a:rPr>
              <a:t>sur</a:t>
            </a:r>
            <a:r>
              <a:rPr lang="en-GB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GB" i="1" dirty="0" err="1" smtClean="0">
                <a:solidFill>
                  <a:schemeClr val="tx1"/>
                </a:solidFill>
                <a:cs typeface="Times New Roman" pitchFamily="18" charset="0"/>
              </a:rPr>
              <a:t>l’objet</a:t>
            </a:r>
            <a:r>
              <a:rPr lang="en-GB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GB" i="1" dirty="0" err="1" smtClean="0">
                <a:solidFill>
                  <a:schemeClr val="tx1"/>
                </a:solidFill>
                <a:cs typeface="Times New Roman" pitchFamily="18" charset="0"/>
              </a:rPr>
              <a:t>souhaite</a:t>
            </a:r>
            <a:r>
              <a:rPr lang="en-GB" i="1" dirty="0" smtClean="0">
                <a:solidFill>
                  <a:schemeClr val="tx1"/>
                </a:solidFill>
                <a:cs typeface="Times New Roman" pitchFamily="18" charset="0"/>
              </a:rPr>
              <a:t>-t-</a:t>
            </a:r>
            <a:r>
              <a:rPr lang="en-GB" i="1" dirty="0" err="1" smtClean="0">
                <a:solidFill>
                  <a:schemeClr val="tx1"/>
                </a:solidFill>
                <a:cs typeface="Times New Roman" pitchFamily="18" charset="0"/>
              </a:rPr>
              <a:t>il</a:t>
            </a:r>
            <a:r>
              <a:rPr lang="en-GB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GB" i="1" dirty="0" err="1" smtClean="0">
                <a:solidFill>
                  <a:schemeClr val="tx1"/>
                </a:solidFill>
                <a:cs typeface="Times New Roman" pitchFamily="18" charset="0"/>
              </a:rPr>
              <a:t>récupérer</a:t>
            </a:r>
            <a:r>
              <a:rPr lang="en-GB" i="1" dirty="0" smtClean="0">
                <a:solidFill>
                  <a:schemeClr val="tx1"/>
                </a:solidFill>
                <a:cs typeface="Times New Roman" pitchFamily="18" charset="0"/>
              </a:rPr>
              <a:t> ?</a:t>
            </a:r>
            <a:endParaRPr lang="en-GB" i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6" name="Légende encadrée 2 15"/>
          <p:cNvSpPr/>
          <p:nvPr/>
        </p:nvSpPr>
        <p:spPr>
          <a:xfrm>
            <a:off x="2915816" y="4581128"/>
            <a:ext cx="3240360" cy="720080"/>
          </a:xfrm>
          <a:prstGeom prst="borderCallout2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883" indent="-342883" defTabSz="914354">
              <a:spcBef>
                <a:spcPct val="20000"/>
              </a:spcBef>
            </a:pPr>
            <a:r>
              <a:rPr lang="en-GB" i="1" dirty="0" err="1" smtClean="0">
                <a:solidFill>
                  <a:schemeClr val="tx1"/>
                </a:solidFill>
                <a:cs typeface="Times New Roman" pitchFamily="18" charset="0"/>
              </a:rPr>
              <a:t>Quelles</a:t>
            </a:r>
            <a:r>
              <a:rPr lang="en-GB" i="1" dirty="0" smtClean="0">
                <a:solidFill>
                  <a:schemeClr val="tx1"/>
                </a:solidFill>
                <a:cs typeface="Times New Roman" pitchFamily="18" charset="0"/>
              </a:rPr>
              <a:t> manipulations </a:t>
            </a:r>
            <a:r>
              <a:rPr lang="en-GB" i="1" dirty="0" err="1" smtClean="0">
                <a:solidFill>
                  <a:schemeClr val="tx1"/>
                </a:solidFill>
                <a:cs typeface="Times New Roman" pitchFamily="18" charset="0"/>
              </a:rPr>
              <a:t>souhaite</a:t>
            </a:r>
            <a:r>
              <a:rPr lang="en-GB" i="1" dirty="0" smtClean="0">
                <a:solidFill>
                  <a:schemeClr val="tx1"/>
                </a:solidFill>
                <a:cs typeface="Times New Roman" pitchFamily="18" charset="0"/>
              </a:rPr>
              <a:t>-t-</a:t>
            </a:r>
            <a:r>
              <a:rPr lang="en-GB" i="1" dirty="0" err="1" smtClean="0">
                <a:solidFill>
                  <a:schemeClr val="tx1"/>
                </a:solidFill>
                <a:cs typeface="Times New Roman" pitchFamily="18" charset="0"/>
              </a:rPr>
              <a:t>il</a:t>
            </a:r>
            <a:r>
              <a:rPr lang="en-GB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GB" i="1" dirty="0" err="1" smtClean="0">
                <a:solidFill>
                  <a:schemeClr val="tx1"/>
                </a:solidFill>
                <a:cs typeface="Times New Roman" pitchFamily="18" charset="0"/>
              </a:rPr>
              <a:t>effectuer</a:t>
            </a:r>
            <a:r>
              <a:rPr lang="en-GB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GB" i="1" dirty="0" err="1" smtClean="0">
                <a:solidFill>
                  <a:schemeClr val="tx1"/>
                </a:solidFill>
                <a:cs typeface="Times New Roman" pitchFamily="18" charset="0"/>
              </a:rPr>
              <a:t>sur</a:t>
            </a:r>
            <a:r>
              <a:rPr lang="en-GB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GB" i="1" dirty="0" err="1" smtClean="0">
                <a:solidFill>
                  <a:schemeClr val="tx1"/>
                </a:solidFill>
                <a:cs typeface="Times New Roman" pitchFamily="18" charset="0"/>
              </a:rPr>
              <a:t>l’objet</a:t>
            </a:r>
            <a:r>
              <a:rPr lang="en-GB" i="1" dirty="0" smtClean="0">
                <a:solidFill>
                  <a:schemeClr val="tx1"/>
                </a:solidFill>
                <a:cs typeface="Times New Roman" pitchFamily="18" charset="0"/>
              </a:rPr>
              <a:t> ?</a:t>
            </a:r>
            <a:endParaRPr lang="en-GB" i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Contexte : mini-projet IHM (1)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518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9068"/>
                <a:gridCol w="1368152"/>
                <a:gridCol w="148213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Projets</a:t>
                      </a:r>
                      <a:endParaRPr lang="fr-FR" dirty="0"/>
                    </a:p>
                  </a:txBody>
                  <a:tcPr>
                    <a:gradFill>
                      <a:gsLst>
                        <a:gs pos="0">
                          <a:srgbClr val="D6B19C"/>
                        </a:gs>
                        <a:gs pos="30000">
                          <a:srgbClr val="D49E6C"/>
                        </a:gs>
                        <a:gs pos="70000">
                          <a:srgbClr val="A65528"/>
                        </a:gs>
                        <a:gs pos="100000">
                          <a:srgbClr val="663012"/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Equipes-projet</a:t>
                      </a:r>
                      <a:endParaRPr lang="fr-FR" dirty="0"/>
                    </a:p>
                  </a:txBody>
                  <a:tcPr>
                    <a:gradFill>
                      <a:gsLst>
                        <a:gs pos="0">
                          <a:srgbClr val="D6B19C"/>
                        </a:gs>
                        <a:gs pos="30000">
                          <a:srgbClr val="D49E6C"/>
                        </a:gs>
                        <a:gs pos="70000">
                          <a:srgbClr val="A65528"/>
                        </a:gs>
                        <a:gs pos="100000">
                          <a:srgbClr val="663012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Configuration collaborative du système de diffusion SEDUITE sur table surface</a:t>
                      </a:r>
                      <a:endParaRPr lang="fr-FR" sz="1600" b="1" dirty="0" smtClean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Matti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SCHNEIDER GHIBAUDO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Romain </a:t>
                      </a: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BARDIAU </a:t>
                      </a:r>
                      <a:endParaRPr lang="fr-FR" sz="1000" dirty="0" smtClean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2"/>
                      </a:pPr>
                      <a:r>
                        <a:rPr lang="fr-FR" sz="1600" b="0" strike="noStrike" kern="1200" baseline="0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Diffusion d'information dans le contexte d'un événement associatif</a:t>
                      </a:r>
                      <a:endParaRPr lang="fr-FR" sz="1600" b="0" strike="noStrike" dirty="0" smtClean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rgbClr val="FFEFD1">
                            <a:alpha val="37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gradFill>
                      <a:gsLst>
                        <a:gs pos="0">
                          <a:srgbClr val="FFEFD1">
                            <a:alpha val="37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3"/>
                      </a:pPr>
                      <a:r>
                        <a:rPr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Définition des IHM de surveillance d'implants pour STM3</a:t>
                      </a:r>
                      <a:endParaRPr lang="fr-FR" sz="1600" b="1" dirty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Lucile GRAMUSSET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Romain RICHTER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Edouard MARQUEZ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Jonathan BREUIL</a:t>
                      </a:r>
                      <a:endParaRPr lang="fr-FR" sz="1000" dirty="0" smtClean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Rima DIB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Grégory MARRO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Mickaël GOUET</a:t>
                      </a:r>
                      <a:endParaRPr lang="fr-FR" sz="1000" dirty="0" smtClean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4"/>
                      </a:pPr>
                      <a:r>
                        <a:rPr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Outil d'aide à la réalisation des projets IHM et de leur livraison</a:t>
                      </a:r>
                      <a:endParaRPr lang="fr-FR" sz="1600" b="1" dirty="0" smtClean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Samed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TOUATI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Steven SANCHO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Nicolas DUPONT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Nima IZADI</a:t>
                      </a:r>
                      <a:endParaRPr lang="fr-FR" sz="1000" dirty="0" smtClean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5"/>
                      </a:pPr>
                      <a:r>
                        <a:rPr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Interface d’amorçage d’un système de recommandation pour la Mode</a:t>
                      </a:r>
                      <a:endParaRPr lang="fr-FR" sz="1600" b="1" dirty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Fabien BROSSIER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Alice JODRA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Luc MARONGIU</a:t>
                      </a:r>
                    </a:p>
                    <a:p>
                      <a:r>
                        <a:rPr lang="fr-FR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Marouen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GHARBI</a:t>
                      </a:r>
                      <a:endParaRPr lang="fr-FR" sz="1000" dirty="0" smtClean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Cyril CHANDELIER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Alexandre BOURDIN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Jérémy GABRIELLE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Aurélien VIVIER</a:t>
                      </a:r>
                      <a:endParaRPr lang="fr-FR" sz="1000" dirty="0" smtClean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Interface de « </a:t>
                      </a:r>
                      <a:r>
                        <a:rPr lang="fr-FR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téléportation</a:t>
                      </a:r>
                      <a:r>
                        <a:rPr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virtuelle » pour personnes n’ayant plus la capacité de se déplacer</a:t>
                      </a:r>
                      <a:endParaRPr lang="fr-FR" sz="1600" b="1" dirty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Emna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HAMOUDA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Lindsay VERDAT</a:t>
                      </a:r>
                    </a:p>
                    <a:p>
                      <a:r>
                        <a:rPr lang="fr-FR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Bao Yen LE</a:t>
                      </a: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Sebastien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MATTEI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Renaud LE POITTEVIN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DACQUAY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Guillaume BLANC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Romain CAPELLI</a:t>
                      </a:r>
                      <a:endParaRPr lang="fr-FR" sz="1000" dirty="0" smtClean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7"/>
                      </a:pPr>
                      <a:r>
                        <a:rPr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Interface de regroupement de ses relations sociales </a:t>
                      </a:r>
                      <a:r>
                        <a:rPr lang="fr-FR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(amis, famille, collègues…)</a:t>
                      </a:r>
                      <a:endParaRPr lang="fr-FR" sz="1000" b="1" dirty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Sylvain BRUN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Peter NGO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Sébastien PUECH</a:t>
                      </a:r>
                    </a:p>
                    <a:p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Sébastien ROBERT</a:t>
                      </a:r>
                      <a:endParaRPr lang="fr-FR" sz="1000" dirty="0" smtClean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TD 1</a:t>
            </a:r>
            <a:r>
              <a:rPr lang="fr-FR" dirty="0"/>
              <a:t> : </a:t>
            </a:r>
            <a:r>
              <a:rPr lang="fr-FR" dirty="0" smtClean="0"/>
              <a:t>Récapitulatif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Objectifs</a:t>
            </a:r>
          </a:p>
          <a:p>
            <a:r>
              <a:rPr lang="fr-FR" dirty="0" smtClean="0"/>
              <a:t>Préciser les </a:t>
            </a:r>
            <a:r>
              <a:rPr lang="fr-FR" b="1" dirty="0" smtClean="0"/>
              <a:t>catégories d’utilisateurs </a:t>
            </a:r>
            <a:r>
              <a:rPr lang="fr-FR" dirty="0" smtClean="0"/>
              <a:t>de vos IHM + </a:t>
            </a:r>
            <a:r>
              <a:rPr lang="fr-FR" b="1" dirty="0" smtClean="0"/>
              <a:t>scénario</a:t>
            </a:r>
          </a:p>
          <a:p>
            <a:r>
              <a:rPr lang="fr-FR" dirty="0" smtClean="0"/>
              <a:t>Elaborer des </a:t>
            </a:r>
            <a:r>
              <a:rPr lang="fr-FR" b="1" dirty="0" smtClean="0"/>
              <a:t>questions</a:t>
            </a:r>
            <a:r>
              <a:rPr lang="fr-FR" dirty="0" smtClean="0"/>
              <a:t> à poser aux utilisateurs lors d’un entretien</a:t>
            </a:r>
          </a:p>
          <a:p>
            <a:endParaRPr lang="fr-FR" dirty="0" smtClean="0"/>
          </a:p>
          <a:p>
            <a:pPr>
              <a:buNone/>
            </a:pP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Rendu</a:t>
            </a:r>
          </a:p>
          <a:p>
            <a:r>
              <a:rPr lang="fr-FR" dirty="0" smtClean="0"/>
              <a:t>Ebauche des </a:t>
            </a:r>
            <a:r>
              <a:rPr lang="fr-FR" b="1" dirty="0" smtClean="0"/>
              <a:t>Catégories d’utilisateurs </a:t>
            </a:r>
            <a:r>
              <a:rPr lang="fr-FR" dirty="0" smtClean="0"/>
              <a:t>+ </a:t>
            </a:r>
            <a:r>
              <a:rPr lang="fr-FR" b="1" dirty="0" smtClean="0"/>
              <a:t>scénario</a:t>
            </a:r>
          </a:p>
          <a:p>
            <a:r>
              <a:rPr lang="fr-FR" dirty="0" smtClean="0"/>
              <a:t>Ebauche du </a:t>
            </a:r>
            <a:r>
              <a:rPr lang="fr-FR" b="1" dirty="0" smtClean="0"/>
              <a:t>Jeu de questions </a:t>
            </a:r>
            <a:r>
              <a:rPr lang="fr-FR" dirty="0" smtClean="0"/>
              <a:t>(guide d’entretien)</a:t>
            </a:r>
            <a:endParaRPr lang="fr-FR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Questions ?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Contexte : mini-projet IHM (2)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4932"/>
                <a:gridCol w="407441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Etapes de conception</a:t>
                      </a:r>
                      <a:endParaRPr lang="fr-FR" dirty="0"/>
                    </a:p>
                  </a:txBody>
                  <a:tcPr>
                    <a:gradFill>
                      <a:gsLst>
                        <a:gs pos="0">
                          <a:srgbClr val="D6B19C"/>
                        </a:gs>
                        <a:gs pos="30000">
                          <a:srgbClr val="D49E6C"/>
                        </a:gs>
                        <a:gs pos="70000">
                          <a:srgbClr val="A65528"/>
                        </a:gs>
                        <a:gs pos="100000">
                          <a:srgbClr val="66301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gradFill>
                      <a:gsLst>
                        <a:gs pos="0">
                          <a:srgbClr val="D6B19C"/>
                        </a:gs>
                        <a:gs pos="30000">
                          <a:srgbClr val="D49E6C"/>
                        </a:gs>
                        <a:gs pos="70000">
                          <a:srgbClr val="A65528"/>
                        </a:gs>
                        <a:gs pos="100000">
                          <a:srgbClr val="663012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Définir le modèle conceptuel de l’utilisateur</a:t>
                      </a: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Mise en place d’interviews / questionnaires + </a:t>
                      </a:r>
                      <a:r>
                        <a:rPr lang="fr-FR" sz="1800" dirty="0" err="1" smtClean="0"/>
                        <a:t>Personas</a:t>
                      </a:r>
                      <a:endParaRPr lang="fr-FR" sz="1800" dirty="0" smtClean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Analyser l’existant </a:t>
                      </a: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Appliquer l’évaluation heuristique</a:t>
                      </a: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Dégager le modèle de conception</a:t>
                      </a:r>
                      <a:endParaRPr lang="fr-FR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Décrire l’arbre de tâches en HTA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ou UAN</a:t>
                      </a: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Proposer un ou plusieurs prototypes/maquettes</a:t>
                      </a: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Plusieurs niveaux de maquettage : enchaînement des fonctionnalités et u(</a:t>
                      </a:r>
                      <a:r>
                        <a:rPr lang="fr-FR" sz="1800" dirty="0" err="1" smtClean="0"/>
                        <a:t>tili</a:t>
                      </a:r>
                      <a:r>
                        <a:rPr lang="fr-FR" sz="1800" dirty="0" smtClean="0"/>
                        <a:t>)</a:t>
                      </a:r>
                      <a:r>
                        <a:rPr lang="fr-FR" sz="1800" dirty="0" err="1" smtClean="0"/>
                        <a:t>sabilité</a:t>
                      </a:r>
                      <a:r>
                        <a:rPr lang="fr-FR" sz="1800" dirty="0" smtClean="0"/>
                        <a:t> / choix des icônes / mise en place d’une charte graphique</a:t>
                      </a: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Évaluer l’interface existante</a:t>
                      </a:r>
                      <a:endParaRPr lang="fr-FR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Appliquer l’évaluation coopérative / l’évaluation heuristique</a:t>
                      </a: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404432" y="5425479"/>
            <a:ext cx="3533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i="1" dirty="0" smtClean="0"/>
              <a:t>Source : cours « Introduction au module CEIHM »</a:t>
            </a:r>
            <a:endParaRPr lang="fr-FR" sz="1400" i="1" dirty="0"/>
          </a:p>
        </p:txBody>
      </p:sp>
      <p:sp>
        <p:nvSpPr>
          <p:cNvPr id="6" name="Chevron 5"/>
          <p:cNvSpPr/>
          <p:nvPr/>
        </p:nvSpPr>
        <p:spPr>
          <a:xfrm>
            <a:off x="1043608" y="1988840"/>
            <a:ext cx="432048" cy="360040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du présent TD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Préciser les </a:t>
            </a:r>
            <a:r>
              <a:rPr lang="fr-FR" b="1" dirty="0" smtClean="0"/>
              <a:t>catégories d’utilisateurs </a:t>
            </a:r>
            <a:r>
              <a:rPr lang="fr-FR" dirty="0" smtClean="0"/>
              <a:t>de vos IHM</a:t>
            </a:r>
            <a:endParaRPr lang="fr-FR" dirty="0"/>
          </a:p>
          <a:p>
            <a:r>
              <a:rPr lang="fr-FR" dirty="0" smtClean="0"/>
              <a:t>Elaborer des </a:t>
            </a:r>
            <a:r>
              <a:rPr lang="fr-FR" b="1" dirty="0" smtClean="0"/>
              <a:t>questions</a:t>
            </a:r>
            <a:r>
              <a:rPr lang="fr-FR" dirty="0" smtClean="0"/>
              <a:t> à poser à vos utilisateurs lors d’un entretien</a:t>
            </a:r>
          </a:p>
          <a:p>
            <a:pPr>
              <a:buNone/>
            </a:pP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Rendu</a:t>
            </a:r>
          </a:p>
          <a:p>
            <a:r>
              <a:rPr lang="fr-FR" dirty="0" smtClean="0"/>
              <a:t>Ebauche des </a:t>
            </a:r>
            <a:r>
              <a:rPr lang="fr-FR" b="1" dirty="0" smtClean="0"/>
              <a:t>Catégories d’utilisateurs</a:t>
            </a:r>
            <a:endParaRPr lang="fr-FR" dirty="0" smtClean="0"/>
          </a:p>
          <a:p>
            <a:r>
              <a:rPr lang="fr-FR" dirty="0" smtClean="0"/>
              <a:t>Ebauche du </a:t>
            </a:r>
            <a:r>
              <a:rPr lang="fr-FR" b="1" dirty="0" smtClean="0"/>
              <a:t>Jeu de questions </a:t>
            </a:r>
            <a:r>
              <a:rPr lang="fr-FR" dirty="0" smtClean="0"/>
              <a:t>(guide d’entretien)</a:t>
            </a:r>
          </a:p>
          <a:p>
            <a:pPr>
              <a:buNone/>
            </a:pPr>
            <a:endParaRPr lang="fr-FR" b="1" dirty="0" smtClean="0"/>
          </a:p>
          <a:p>
            <a:pPr lvl="1">
              <a:buNone/>
            </a:pPr>
            <a:r>
              <a:rPr lang="fr-FR" sz="2100" b="1" dirty="0" smtClean="0">
                <a:solidFill>
                  <a:schemeClr val="accent5">
                    <a:lumMod val="75000"/>
                  </a:schemeClr>
                </a:solidFill>
              </a:rPr>
              <a:t>Documents à votre disposition</a:t>
            </a:r>
          </a:p>
          <a:p>
            <a:pPr lvl="1"/>
            <a:r>
              <a:rPr lang="fr-FR" sz="2100" dirty="0" smtClean="0"/>
              <a:t>Diapos du cours « Introduction au module CEIHM »</a:t>
            </a:r>
          </a:p>
          <a:p>
            <a:pPr lvl="1"/>
            <a:r>
              <a:rPr lang="fr-FR" sz="2100" dirty="0" smtClean="0"/>
              <a:t>Diapos du cours « Ergonomie et Modélisation des utilisateurs des IHM »</a:t>
            </a:r>
            <a:endParaRPr lang="fr-FR" sz="2100" dirty="0"/>
          </a:p>
        </p:txBody>
      </p:sp>
      <p:sp>
        <p:nvSpPr>
          <p:cNvPr id="4" name="Rectangle 3"/>
          <p:cNvSpPr/>
          <p:nvPr/>
        </p:nvSpPr>
        <p:spPr>
          <a:xfrm>
            <a:off x="1763688" y="4653136"/>
            <a:ext cx="6984776" cy="1368152"/>
          </a:xfrm>
          <a:prstGeom prst="rect">
            <a:avLst/>
          </a:prstGeom>
          <a:noFill/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Catégories d’utilisateurs: suggestions</a:t>
            </a:r>
            <a:endParaRPr lang="fr-F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724400"/>
          </a:xfrm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b="1" dirty="0" smtClean="0"/>
              <a:t>Principe</a:t>
            </a:r>
            <a:endParaRPr lang="fr-FR" dirty="0" smtClean="0"/>
          </a:p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Penser « </a:t>
            </a:r>
            <a:r>
              <a:rPr lang="fr-FR" u="sng" dirty="0" smtClean="0">
                <a:solidFill>
                  <a:schemeClr val="accent5">
                    <a:lumMod val="75000"/>
                  </a:schemeClr>
                </a:solidFill>
              </a:rPr>
              <a:t>Personnes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 impliquées dans un </a:t>
            </a:r>
            <a:r>
              <a:rPr lang="fr-FR" u="sng" dirty="0" smtClean="0">
                <a:solidFill>
                  <a:schemeClr val="accent5">
                    <a:lumMod val="75000"/>
                  </a:schemeClr>
                </a:solidFill>
              </a:rPr>
              <a:t>Scénario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 »</a:t>
            </a:r>
          </a:p>
          <a:p>
            <a:r>
              <a:rPr lang="fr-FR" dirty="0" smtClean="0"/>
              <a:t>Se focaliser sur des </a:t>
            </a:r>
            <a:r>
              <a:rPr lang="fr-FR" u="sng" dirty="0" smtClean="0"/>
              <a:t>aspects critiques</a:t>
            </a:r>
            <a:r>
              <a:rPr lang="fr-FR" dirty="0" smtClean="0"/>
              <a:t> des personnes et du scénario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b="1" i="1" dirty="0" smtClean="0"/>
              <a:t>Pour démarrer</a:t>
            </a:r>
          </a:p>
          <a:p>
            <a:r>
              <a:rPr lang="fr-FR" sz="2400" dirty="0" smtClean="0"/>
              <a:t>Partir des catégories d’utilisateurs évoquées dans votre sujet de mini-projet</a:t>
            </a:r>
          </a:p>
          <a:p>
            <a:r>
              <a:rPr lang="fr-FR" sz="2400" dirty="0" smtClean="0"/>
              <a:t>Partir de catégories d’utilisateurs décrites pour des applications/scénarios similaires aux vôtres</a:t>
            </a:r>
          </a:p>
          <a:p>
            <a:r>
              <a:rPr lang="fr-FR" sz="2400" dirty="0" smtClean="0"/>
              <a:t>Partir des scénarios évoqués dans votre sujet ou de scénarios similaires</a:t>
            </a:r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Utilisateurs évoqués</a:t>
            </a:r>
            <a:br>
              <a:rPr lang="fr-FR" dirty="0" smtClean="0"/>
            </a:br>
            <a:r>
              <a:rPr lang="fr-FR" sz="3100" dirty="0" smtClean="0"/>
              <a:t>dans les sujets de mini-projets</a:t>
            </a:r>
            <a:endParaRPr lang="fr-FR" sz="31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9028"/>
                <a:gridCol w="3210322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Projets</a:t>
                      </a:r>
                      <a:endParaRPr lang="fr-FR" dirty="0"/>
                    </a:p>
                  </a:txBody>
                  <a:tcPr>
                    <a:gradFill>
                      <a:gsLst>
                        <a:gs pos="0">
                          <a:srgbClr val="D6B19C"/>
                        </a:gs>
                        <a:gs pos="30000">
                          <a:srgbClr val="D49E6C"/>
                        </a:gs>
                        <a:gs pos="70000">
                          <a:srgbClr val="A65528"/>
                        </a:gs>
                        <a:gs pos="100000">
                          <a:srgbClr val="66301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Utilisateurs évoqués</a:t>
                      </a:r>
                      <a:endParaRPr lang="fr-FR" dirty="0"/>
                    </a:p>
                  </a:txBody>
                  <a:tcPr>
                    <a:gradFill>
                      <a:gsLst>
                        <a:gs pos="0">
                          <a:srgbClr val="D6B19C"/>
                        </a:gs>
                        <a:gs pos="30000">
                          <a:srgbClr val="D49E6C"/>
                        </a:gs>
                        <a:gs pos="70000">
                          <a:srgbClr val="A65528"/>
                        </a:gs>
                        <a:gs pos="100000">
                          <a:srgbClr val="663012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r-FR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Configuration collaborative du système de diffusion SEDUITE sur table surface</a:t>
                      </a:r>
                      <a:endParaRPr lang="fr-FR" sz="1600" b="0" dirty="0" smtClean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Equipes pédagogiques et administratives </a:t>
                      </a:r>
                      <a:r>
                        <a:rPr lang="fr-FR" sz="16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 l'école ayant pour but de satisfaire tous les usagers de l'école </a:t>
                      </a:r>
                      <a:endParaRPr lang="fr-FR" sz="16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2"/>
                      </a:pPr>
                      <a:r>
                        <a:rPr lang="fr-FR" sz="1600" b="0" strike="noStrike" kern="1200" baseline="0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Diffusion d'information dans le contexte d'un événement associatif</a:t>
                      </a:r>
                      <a:endParaRPr lang="fr-FR" sz="1600" b="0" strike="noStrike" dirty="0" smtClean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rgbClr val="FFEFD1">
                            <a:alpha val="37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kern="1200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Participants à l'événement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kern="1200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Organisateurs de l'événement</a:t>
                      </a:r>
                      <a:endParaRPr lang="fr-FR" sz="1600" b="0" dirty="0" smtClean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rgbClr val="FFEFD1">
                            <a:alpha val="37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3"/>
                      </a:pPr>
                      <a:r>
                        <a:rPr lang="fr-FR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Définition des IHM de surveillance d'implants pour STM3</a:t>
                      </a:r>
                      <a:endParaRPr lang="fr-FR" sz="1600" b="0" dirty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Spécialistes</a:t>
                      </a:r>
                      <a:r>
                        <a:rPr lang="fr-FR" sz="16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6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Personnes équipées d'implants cochléaires</a:t>
                      </a:r>
                      <a:endParaRPr lang="fr-FR" sz="16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4"/>
                      </a:pPr>
                      <a:r>
                        <a:rPr lang="fr-FR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Outil d'aide à la réalisation des projets IHM et de leur livraison</a:t>
                      </a:r>
                      <a:endParaRPr lang="fr-FR" sz="1600" b="0" dirty="0" smtClean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Etudiants</a:t>
                      </a:r>
                      <a:r>
                        <a:rPr lang="fr-FR" sz="16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6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Enseignants</a:t>
                      </a:r>
                      <a:r>
                        <a:rPr lang="fr-FR" sz="16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du parcours IHM ou de CEIHM</a:t>
                      </a:r>
                      <a:endParaRPr lang="fr-FR" sz="16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5"/>
                      </a:pPr>
                      <a:r>
                        <a:rPr lang="fr-FR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Interface d’amorçage d’un système de recommandation pour la Mode</a:t>
                      </a:r>
                      <a:endParaRPr lang="fr-FR" sz="1600" b="0" dirty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Femmes et Hommes</a:t>
                      </a:r>
                    </a:p>
                    <a:p>
                      <a:r>
                        <a:rPr lang="fr-FR" sz="16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 25-45 ans</a:t>
                      </a:r>
                      <a:endParaRPr lang="fr-FR" sz="16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fr-FR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Interface de « </a:t>
                      </a:r>
                      <a:r>
                        <a:rPr lang="fr-FR" sz="16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téléportation</a:t>
                      </a:r>
                      <a:r>
                        <a:rPr lang="fr-FR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virtuelle » pour personnes ne pouvant plus se déplacer</a:t>
                      </a:r>
                      <a:endParaRPr lang="fr-FR" sz="1600" b="0" dirty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fr-FR" sz="1600" b="1" kern="12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Personnes dans l’incapacité de se déplacer</a:t>
                      </a:r>
                      <a:r>
                        <a:rPr lang="fr-FR" sz="1600" kern="12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(personnes âgées en particulier)</a:t>
                      </a:r>
                      <a:endParaRPr lang="fr-FR" sz="1600" kern="1200" baseline="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7"/>
                      </a:pPr>
                      <a:r>
                        <a:rPr lang="fr-FR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Interface de regroupement de ses relations sociales </a:t>
                      </a:r>
                      <a:r>
                        <a:rPr lang="fr-FR" sz="1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(amis, famille, collègues…)</a:t>
                      </a:r>
                      <a:endParaRPr lang="fr-FR" sz="1000" b="0" dirty="0"/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Etudiants et leurs amis, familles, collègues...</a:t>
                      </a:r>
                      <a:endParaRPr lang="fr-FR" sz="16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eramique_Regroupement8"/>
          <p:cNvPicPr>
            <a:picLocks noChangeAspect="1" noChangeArrowheads="1"/>
          </p:cNvPicPr>
          <p:nvPr/>
        </p:nvPicPr>
        <p:blipFill>
          <a:blip r:embed="rId3" cstate="print"/>
          <a:srcRect l="13043"/>
          <a:stretch>
            <a:fillRect/>
          </a:stretch>
        </p:blipFill>
        <p:spPr bwMode="auto">
          <a:xfrm>
            <a:off x="7308304" y="5227568"/>
            <a:ext cx="1440160" cy="1225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5" descr="blan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07881" y="2374567"/>
            <a:ext cx="792088" cy="1109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7884368" y="5299576"/>
            <a:ext cx="792088" cy="1049020"/>
            <a:chOff x="4108" y="1170"/>
            <a:chExt cx="1518" cy="2214"/>
          </a:xfrm>
        </p:grpSpPr>
        <p:pic>
          <p:nvPicPr>
            <p:cNvPr id="6" name="Picture 31" descr="brun"/>
            <p:cNvPicPr>
              <a:picLocks noChangeAspect="1" noChangeArrowheads="1"/>
            </p:cNvPicPr>
            <p:nvPr/>
          </p:nvPicPr>
          <p:blipFill>
            <a:blip r:embed="rId5" cstate="print">
              <a:grayscl/>
            </a:blip>
            <a:srcRect/>
            <a:stretch>
              <a:fillRect/>
            </a:stretch>
          </p:blipFill>
          <p:spPr bwMode="auto">
            <a:xfrm>
              <a:off x="4108" y="1230"/>
              <a:ext cx="1518" cy="2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32" descr="casqu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613" y="1170"/>
              <a:ext cx="58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Picture 31" descr="brun"/>
          <p:cNvPicPr>
            <a:picLocks noChangeAspect="1" noChangeArrowheads="1"/>
          </p:cNvPicPr>
          <p:nvPr/>
        </p:nvPicPr>
        <p:blipFill>
          <a:blip r:embed="rId5" cstate="print">
            <a:grayscl/>
          </a:blip>
          <a:srcRect/>
          <a:stretch>
            <a:fillRect/>
          </a:stretch>
        </p:blipFill>
        <p:spPr bwMode="auto">
          <a:xfrm>
            <a:off x="5448364" y="5260300"/>
            <a:ext cx="851828" cy="1193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547665" y="2420888"/>
            <a:ext cx="3096344" cy="432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</p:spPr>
        <p:txBody>
          <a:bodyPr lIns="90478" tIns="44445" rIns="90478" bIns="44445"/>
          <a:lstStyle/>
          <a:p>
            <a:pPr marL="342883" indent="-342883" defTabSz="914354">
              <a:spcBef>
                <a:spcPct val="20000"/>
              </a:spcBef>
              <a:buFontTx/>
              <a:buChar char="•"/>
            </a:pPr>
            <a:r>
              <a:rPr lang="en-GB" sz="2000" dirty="0" err="1" smtClean="0">
                <a:cs typeface="Times New Roman" pitchFamily="18" charset="0"/>
              </a:rPr>
              <a:t>L’archéologue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b="1" dirty="0" smtClean="0">
                <a:cs typeface="Times New Roman" pitchFamily="18" charset="0"/>
              </a:rPr>
              <a:t>Yves C.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547664" y="1988840"/>
            <a:ext cx="1656184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PERSONNES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547665" y="4797152"/>
            <a:ext cx="2304255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PERSONNE-TYPE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1547665" y="5229200"/>
            <a:ext cx="309634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</p:spPr>
        <p:txBody>
          <a:bodyPr lIns="90478" tIns="44445" rIns="90478" bIns="44445"/>
          <a:lstStyle/>
          <a:p>
            <a:pPr marL="342883" indent="-342883" defTabSz="914354">
              <a:spcBef>
                <a:spcPct val="20000"/>
              </a:spcBef>
              <a:buFontTx/>
              <a:buChar char="•"/>
            </a:pPr>
            <a:r>
              <a:rPr lang="en-GB" sz="2000" dirty="0" err="1" smtClean="0">
                <a:cs typeface="Times New Roman" pitchFamily="18" charset="0"/>
              </a:rPr>
              <a:t>L’archéologue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b="1" dirty="0" err="1" smtClean="0">
                <a:cs typeface="Times New Roman" pitchFamily="18" charset="0"/>
              </a:rPr>
              <a:t>Dyv</a:t>
            </a:r>
            <a:r>
              <a:rPr lang="en-GB" sz="2000" b="1" dirty="0" smtClean="0">
                <a:cs typeface="Times New Roman" pitchFamily="18" charset="0"/>
              </a:rPr>
              <a:t> 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1547665" y="2924944"/>
            <a:ext cx="3096344" cy="432048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/>
          </a:ln>
        </p:spPr>
        <p:txBody>
          <a:bodyPr lIns="90478" tIns="44445" rIns="90478" bIns="44445"/>
          <a:lstStyle/>
          <a:p>
            <a:pPr marL="342883" indent="-342883" defTabSz="914354">
              <a:spcBef>
                <a:spcPct val="20000"/>
              </a:spcBef>
              <a:buFontTx/>
              <a:buChar char="•"/>
            </a:pPr>
            <a:r>
              <a:rPr lang="en-GB" sz="2000" dirty="0" err="1" smtClean="0">
                <a:cs typeface="Times New Roman" pitchFamily="18" charset="0"/>
              </a:rPr>
              <a:t>L’archéologue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b="1" dirty="0" smtClean="0">
                <a:cs typeface="Times New Roman" pitchFamily="18" charset="0"/>
              </a:rPr>
              <a:t>Didier B. </a:t>
            </a:r>
            <a:endParaRPr lang="en-GB" sz="2000" dirty="0">
              <a:cs typeface="Times New Roman" pitchFamily="18" charset="0"/>
            </a:endParaRPr>
          </a:p>
        </p:txBody>
      </p:sp>
      <p:pic>
        <p:nvPicPr>
          <p:cNvPr id="19" name="Picture 31" descr="bru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99969" y="3022639"/>
            <a:ext cx="804280" cy="1126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Flèche vers le bas 20"/>
          <p:cNvSpPr/>
          <p:nvPr/>
        </p:nvSpPr>
        <p:spPr>
          <a:xfrm>
            <a:off x="3707905" y="3861048"/>
            <a:ext cx="432048" cy="79208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Picture 3" descr="Ceramique_Regroupement8"/>
          <p:cNvPicPr>
            <a:picLocks noChangeAspect="1" noChangeArrowheads="1"/>
          </p:cNvPicPr>
          <p:nvPr/>
        </p:nvPicPr>
        <p:blipFill>
          <a:blip r:embed="rId3" cstate="print"/>
          <a:srcRect l="4347"/>
          <a:stretch>
            <a:fillRect/>
          </a:stretch>
        </p:blipFill>
        <p:spPr bwMode="auto">
          <a:xfrm>
            <a:off x="7524328" y="3068960"/>
            <a:ext cx="1584176" cy="1225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3" name="Group 30"/>
          <p:cNvGrpSpPr>
            <a:grpSpLocks/>
          </p:cNvGrpSpPr>
          <p:nvPr/>
        </p:nvGrpSpPr>
        <p:grpSpPr bwMode="auto">
          <a:xfrm>
            <a:off x="8244408" y="3140968"/>
            <a:ext cx="792088" cy="1049020"/>
            <a:chOff x="4108" y="1170"/>
            <a:chExt cx="1518" cy="2214"/>
          </a:xfrm>
        </p:grpSpPr>
        <p:pic>
          <p:nvPicPr>
            <p:cNvPr id="24" name="Picture 31" descr="brun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108" y="1230"/>
              <a:ext cx="1518" cy="2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32" descr="casqu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613" y="1170"/>
              <a:ext cx="58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6" name="Flèche droite 25"/>
          <p:cNvSpPr/>
          <p:nvPr/>
        </p:nvSpPr>
        <p:spPr>
          <a:xfrm>
            <a:off x="6660232" y="5733256"/>
            <a:ext cx="432048" cy="216024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lèche droite 26"/>
          <p:cNvSpPr/>
          <p:nvPr/>
        </p:nvSpPr>
        <p:spPr>
          <a:xfrm rot="16200000">
            <a:off x="8280412" y="4761148"/>
            <a:ext cx="432048" cy="216024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8" name="Picture 3" descr="Ceramique_Regroupement8"/>
          <p:cNvPicPr>
            <a:picLocks noChangeAspect="1" noChangeArrowheads="1"/>
          </p:cNvPicPr>
          <p:nvPr/>
        </p:nvPicPr>
        <p:blipFill>
          <a:blip r:embed="rId3" cstate="print"/>
          <a:srcRect l="13043"/>
          <a:stretch>
            <a:fillRect/>
          </a:stretch>
        </p:blipFill>
        <p:spPr bwMode="auto">
          <a:xfrm>
            <a:off x="6948264" y="980728"/>
            <a:ext cx="169205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ZoneTexte 28"/>
          <p:cNvSpPr txBox="1"/>
          <p:nvPr/>
        </p:nvSpPr>
        <p:spPr>
          <a:xfrm>
            <a:off x="1403648" y="6237312"/>
            <a:ext cx="3533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i="1" dirty="0" smtClean="0"/>
              <a:t>Source : cours « Introduction au module CEIHM »</a:t>
            </a:r>
            <a:endParaRPr lang="fr-FR" sz="1400" i="1" dirty="0"/>
          </a:p>
        </p:txBody>
      </p:sp>
      <p:sp>
        <p:nvSpPr>
          <p:cNvPr id="30" name="Espace réservé du numéro de diapositive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31" name="Picture 32" descr="casqu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44408" y="1196752"/>
            <a:ext cx="893073" cy="55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" name="Group 34"/>
          <p:cNvGrpSpPr>
            <a:grpSpLocks/>
          </p:cNvGrpSpPr>
          <p:nvPr/>
        </p:nvGrpSpPr>
        <p:grpSpPr bwMode="auto">
          <a:xfrm>
            <a:off x="7524328" y="3140968"/>
            <a:ext cx="720080" cy="940421"/>
            <a:chOff x="2690" y="1200"/>
            <a:chExt cx="1518" cy="2208"/>
          </a:xfrm>
        </p:grpSpPr>
        <p:pic>
          <p:nvPicPr>
            <p:cNvPr id="33" name="Picture 35" descr="blanc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90" y="1254"/>
              <a:ext cx="1518" cy="2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36" descr="Glasstron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216" y="1200"/>
              <a:ext cx="59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5" name="Titre 1"/>
          <p:cNvSpPr txBox="1">
            <a:spLocks/>
          </p:cNvSpPr>
          <p:nvPr/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Utilisateurs évoqués</a:t>
            </a:r>
            <a:b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dans le</a:t>
            </a:r>
            <a:r>
              <a:rPr kumimoji="0" lang="fr-FR" sz="31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scénario des archéologues</a:t>
            </a:r>
            <a:endParaRPr kumimoji="0" lang="fr-FR" sz="31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923282" y="332656"/>
            <a:ext cx="2220718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fr-FR" i="1" dirty="0" smtClean="0"/>
              <a:t>Application : </a:t>
            </a:r>
          </a:p>
          <a:p>
            <a:r>
              <a:rPr lang="fr-FR" dirty="0" smtClean="0"/>
              <a:t>« terrain augmenté »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17" grpId="0" animBg="1"/>
      <p:bldP spid="21" grpId="0" animBg="1"/>
      <p:bldP spid="26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Pour aller plus loin dans la catégorisation des utilisateurs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S’appuyer sur la méthode des </a:t>
            </a:r>
            <a:r>
              <a:rPr lang="fr-FR" dirty="0" err="1" smtClean="0"/>
              <a:t>personas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CARACTERISTIQUES D’UN PERSONA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5266928" cy="698500"/>
          </a:xfrm>
        </p:spPr>
        <p:txBody>
          <a:bodyPr>
            <a:noAutofit/>
          </a:bodyPr>
          <a:lstStyle/>
          <a:p>
            <a:r>
              <a:rPr lang="fr-FR" sz="2000" dirty="0" smtClean="0"/>
              <a:t>Exemple de grille de caractéristiques</a:t>
            </a:r>
            <a:endParaRPr lang="fr-FR" sz="2000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half" idx="1"/>
          </p:nvPr>
        </p:nvGraphicFramePr>
        <p:xfrm>
          <a:off x="457200" y="2133600"/>
          <a:ext cx="8153400" cy="4226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266928"/>
                <a:gridCol w="2886472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Identité :</a:t>
                      </a:r>
                      <a:r>
                        <a:rPr kumimoji="0" lang="fr-FR" sz="14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Nom et Photo/Image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Données démographiques:  </a:t>
                      </a:r>
                      <a:r>
                        <a:rPr kumimoji="0" lang="fr-FR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âge, sexe, niveau de formation…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Activités professionnelles : </a:t>
                      </a:r>
                      <a:r>
                        <a:rPr lang="fr-FR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métier,</a:t>
                      </a:r>
                      <a:r>
                        <a:rPr lang="fr-FR" sz="1400" i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fr-FR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rôle…</a:t>
                      </a:r>
                      <a:endParaRPr kumimoji="0" lang="fr-FR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Activités</a:t>
                      </a:r>
                      <a:r>
                        <a:rPr kumimoji="0" lang="fr-FR" sz="14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domestiques et de loisirs</a:t>
                      </a:r>
                      <a:endParaRPr kumimoji="0" lang="fr-FR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Buts et Tâches </a:t>
                      </a:r>
                      <a:r>
                        <a:rPr kumimoji="0" lang="fr-FR" sz="140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(en relation avec l’IHM)</a:t>
                      </a:r>
                      <a:endParaRPr kumimoji="0" lang="fr-FR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Connaissances et expérience</a:t>
                      </a:r>
                      <a:r>
                        <a:rPr kumimoji="0" lang="fr-FR" sz="14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des technologies</a:t>
                      </a:r>
                      <a:endParaRPr lang="fr-FR" sz="1400" i="1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Usage des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marR="0" lvl="0" indent="-283464" algn="l" defTabSz="914400" rtl="0" eaLnBrk="1" fontAlgn="auto" latinLnBrk="0" hangingPunct="1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Attitudes à l’égard des technologies</a:t>
                      </a:r>
                      <a:endParaRPr kumimoji="0" lang="fr-FR" sz="1400" b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 indent="-283464">
                        <a:spcBef>
                          <a:spcPts val="600"/>
                        </a:spcBef>
                        <a:spcAft>
                          <a:spcPts val="100"/>
                        </a:spcAft>
                        <a:buClr>
                          <a:schemeClr val="accent1"/>
                        </a:buClr>
                        <a:buSzPct val="80000"/>
                      </a:pPr>
                      <a:r>
                        <a:rPr lang="en-US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Communication</a:t>
                      </a:r>
                      <a:r>
                        <a:rPr lang="en-US" sz="1400" b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: </a:t>
                      </a:r>
                      <a:r>
                        <a:rPr lang="en-US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comment le persona </a:t>
                      </a:r>
                      <a:r>
                        <a:rPr lang="en-US" sz="1400" i="1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interagit</a:t>
                      </a:r>
                      <a:r>
                        <a:rPr lang="en-US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avec les </a:t>
                      </a:r>
                      <a:r>
                        <a:rPr lang="en-US" sz="1400" i="1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autres</a:t>
                      </a:r>
                      <a:endParaRPr lang="en-US" sz="1400" i="1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Citation </a:t>
                      </a:r>
                      <a:r>
                        <a:rPr lang="en-US" sz="1400" i="1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résumant</a:t>
                      </a:r>
                      <a:r>
                        <a:rPr lang="en-US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i="1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ce</a:t>
                      </a:r>
                      <a:r>
                        <a:rPr lang="en-US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qui </a:t>
                      </a:r>
                      <a:r>
                        <a:rPr lang="en-US" sz="1400" i="1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importe</a:t>
                      </a:r>
                      <a:r>
                        <a:rPr lang="en-US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le plus pour le persona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(en relation avec </a:t>
                      </a:r>
                      <a:r>
                        <a:rPr lang="en-US" sz="1400" i="1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l’IHM</a:t>
                      </a:r>
                      <a:r>
                        <a:rPr lang="en-US" sz="1400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fr-FR" sz="1400" i="1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Presentatio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6B507DF-A9CC-4319-ADB2-D8D3852E98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TrainingPresentation</Template>
  <TotalTime>0</TotalTime>
  <Words>1194</Words>
  <Application>Microsoft Office PowerPoint</Application>
  <PresentationFormat>Affichage à l'écran (4:3)</PresentationFormat>
  <Paragraphs>276</Paragraphs>
  <Slides>21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TrainingPresentation</vt:lpstr>
      <vt:lpstr>CEIHM 2011-2012 TD n° 1 Modélisation de l’utilisateur</vt:lpstr>
      <vt:lpstr>Contexte : mini-projet IHM (1)</vt:lpstr>
      <vt:lpstr>Contexte : mini-projet IHM (2)</vt:lpstr>
      <vt:lpstr>Objectifs du présent TD</vt:lpstr>
      <vt:lpstr>Catégories d’utilisateurs: suggestions</vt:lpstr>
      <vt:lpstr>Utilisateurs évoqués dans les sujets de mini-projets</vt:lpstr>
      <vt:lpstr>Diapositive 7</vt:lpstr>
      <vt:lpstr>Pour aller plus loin dans la catégorisation des utilisateurs</vt:lpstr>
      <vt:lpstr>CARACTERISTIQUES D’UN PERSONA</vt:lpstr>
      <vt:lpstr>CARACTERISTIQUES D’UN PERSONA</vt:lpstr>
      <vt:lpstr>Buts d’un persona</vt:lpstr>
      <vt:lpstr>Buts d’un persona</vt:lpstr>
      <vt:lpstr>Diapositive 13</vt:lpstr>
      <vt:lpstr>Associer des scénarios aux personnes</vt:lpstr>
      <vt:lpstr>Scénario des archéologues (1) (application : « terrain augmenté »)</vt:lpstr>
      <vt:lpstr>Scénario des archéologues (2) (application : « terrain augmenté »)</vt:lpstr>
      <vt:lpstr>Jeu de questions : suggestions</vt:lpstr>
      <vt:lpstr>partir De la grille d’elaboration d’un PERSONA</vt:lpstr>
      <vt:lpstr>Partir d’un scenario</vt:lpstr>
      <vt:lpstr>TD 1 : Récapitulatif</vt:lpstr>
      <vt:lpstr>Questions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2011-10-14T09:13:56Z</dcterms:created>
  <dcterms:modified xsi:type="dcterms:W3CDTF">2011-10-17T05:57:52Z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