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7"/>
  </p:notesMasterIdLst>
  <p:sldIdLst>
    <p:sldId id="257" r:id="rId2"/>
    <p:sldId id="258" r:id="rId3"/>
    <p:sldId id="442" r:id="rId4"/>
    <p:sldId id="259" r:id="rId5"/>
    <p:sldId id="441" r:id="rId6"/>
    <p:sldId id="260" r:id="rId7"/>
    <p:sldId id="261" r:id="rId8"/>
    <p:sldId id="262" r:id="rId9"/>
    <p:sldId id="417" r:id="rId10"/>
    <p:sldId id="263" r:id="rId11"/>
    <p:sldId id="264" r:id="rId12"/>
    <p:sldId id="265" r:id="rId13"/>
    <p:sldId id="266" r:id="rId14"/>
    <p:sldId id="267" r:id="rId15"/>
    <p:sldId id="44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414" r:id="rId25"/>
    <p:sldId id="276" r:id="rId26"/>
    <p:sldId id="278" r:id="rId27"/>
    <p:sldId id="407" r:id="rId28"/>
    <p:sldId id="408" r:id="rId29"/>
    <p:sldId id="279" r:id="rId30"/>
    <p:sldId id="280" r:id="rId31"/>
    <p:sldId id="409" r:id="rId32"/>
    <p:sldId id="419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445" r:id="rId49"/>
    <p:sldId id="446" r:id="rId50"/>
    <p:sldId id="296" r:id="rId51"/>
    <p:sldId id="297" r:id="rId52"/>
    <p:sldId id="298" r:id="rId53"/>
    <p:sldId id="299" r:id="rId54"/>
    <p:sldId id="300" r:id="rId55"/>
    <p:sldId id="301" r:id="rId56"/>
    <p:sldId id="444" r:id="rId57"/>
    <p:sldId id="302" r:id="rId58"/>
    <p:sldId id="307" r:id="rId59"/>
    <p:sldId id="303" r:id="rId60"/>
    <p:sldId id="418" r:id="rId61"/>
    <p:sldId id="308" r:id="rId62"/>
    <p:sldId id="309" r:id="rId63"/>
    <p:sldId id="310" r:id="rId64"/>
    <p:sldId id="311" r:id="rId65"/>
    <p:sldId id="313" r:id="rId66"/>
    <p:sldId id="314" r:id="rId67"/>
    <p:sldId id="439" r:id="rId68"/>
    <p:sldId id="440" r:id="rId69"/>
    <p:sldId id="315" r:id="rId70"/>
    <p:sldId id="317" r:id="rId71"/>
    <p:sldId id="319" r:id="rId72"/>
    <p:sldId id="320" r:id="rId73"/>
    <p:sldId id="426" r:id="rId74"/>
    <p:sldId id="321" r:id="rId75"/>
    <p:sldId id="413" r:id="rId76"/>
    <p:sldId id="323" r:id="rId77"/>
    <p:sldId id="324" r:id="rId78"/>
    <p:sldId id="325" r:id="rId79"/>
    <p:sldId id="396" r:id="rId80"/>
    <p:sldId id="326" r:id="rId81"/>
    <p:sldId id="327" r:id="rId82"/>
    <p:sldId id="411" r:id="rId83"/>
    <p:sldId id="328" r:id="rId84"/>
    <p:sldId id="329" r:id="rId85"/>
    <p:sldId id="427" r:id="rId86"/>
    <p:sldId id="430" r:id="rId87"/>
    <p:sldId id="429" r:id="rId88"/>
    <p:sldId id="431" r:id="rId89"/>
    <p:sldId id="432" r:id="rId90"/>
    <p:sldId id="433" r:id="rId91"/>
    <p:sldId id="434" r:id="rId92"/>
    <p:sldId id="435" r:id="rId93"/>
    <p:sldId id="436" r:id="rId94"/>
    <p:sldId id="437" r:id="rId95"/>
    <p:sldId id="341" r:id="rId96"/>
    <p:sldId id="342" r:id="rId97"/>
    <p:sldId id="343" r:id="rId98"/>
    <p:sldId id="344" r:id="rId99"/>
    <p:sldId id="345" r:id="rId100"/>
    <p:sldId id="346" r:id="rId101"/>
    <p:sldId id="425" r:id="rId102"/>
    <p:sldId id="347" r:id="rId103"/>
    <p:sldId id="348" r:id="rId104"/>
    <p:sldId id="349" r:id="rId105"/>
    <p:sldId id="350" r:id="rId106"/>
    <p:sldId id="351" r:id="rId107"/>
    <p:sldId id="353" r:id="rId108"/>
    <p:sldId id="354" r:id="rId109"/>
    <p:sldId id="355" r:id="rId110"/>
    <p:sldId id="356" r:id="rId111"/>
    <p:sldId id="357" r:id="rId112"/>
    <p:sldId id="358" r:id="rId113"/>
    <p:sldId id="359" r:id="rId114"/>
    <p:sldId id="360" r:id="rId115"/>
    <p:sldId id="361" r:id="rId116"/>
    <p:sldId id="36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370" r:id="rId125"/>
    <p:sldId id="371" r:id="rId126"/>
    <p:sldId id="372" r:id="rId127"/>
    <p:sldId id="373" r:id="rId128"/>
    <p:sldId id="374" r:id="rId129"/>
    <p:sldId id="375" r:id="rId130"/>
    <p:sldId id="443" r:id="rId131"/>
    <p:sldId id="376" r:id="rId132"/>
    <p:sldId id="377" r:id="rId133"/>
    <p:sldId id="378" r:id="rId134"/>
    <p:sldId id="410" r:id="rId135"/>
    <p:sldId id="420" r:id="rId13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83A51-6748-48D1-9EA4-E2788B06379A}" v="85" dt="2020-10-15T05:53:31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lorenzini" userId="ba06789d39b4c855" providerId="LiveId" clId="{08166769-8EAB-4808-8A62-A328261276A7}"/>
    <pc:docChg chg="custSel addSld modSld">
      <pc:chgData name="philippe lorenzini" userId="ba06789d39b4c855" providerId="LiveId" clId="{08166769-8EAB-4808-8A62-A328261276A7}" dt="2020-10-08T06:57:00.174" v="57"/>
      <pc:docMkLst>
        <pc:docMk/>
      </pc:docMkLst>
      <pc:sldChg chg="modSp">
        <pc:chgData name="philippe lorenzini" userId="ba06789d39b4c855" providerId="LiveId" clId="{08166769-8EAB-4808-8A62-A328261276A7}" dt="2020-10-08T06:39:07.562" v="8" actId="20577"/>
        <pc:sldMkLst>
          <pc:docMk/>
          <pc:sldMk cId="243178832" sldId="266"/>
        </pc:sldMkLst>
        <pc:spChg chg="mod">
          <ac:chgData name="philippe lorenzini" userId="ba06789d39b4c855" providerId="LiveId" clId="{08166769-8EAB-4808-8A62-A328261276A7}" dt="2020-10-08T06:39:07.562" v="8" actId="20577"/>
          <ac:spMkLst>
            <pc:docMk/>
            <pc:sldMk cId="243178832" sldId="266"/>
            <ac:spMk id="12294" creationId="{00000000-0000-0000-0000-000000000000}"/>
          </ac:spMkLst>
        </pc:spChg>
      </pc:sldChg>
      <pc:sldChg chg="modSp">
        <pc:chgData name="philippe lorenzini" userId="ba06789d39b4c855" providerId="LiveId" clId="{08166769-8EAB-4808-8A62-A328261276A7}" dt="2020-10-08T06:36:00.428" v="0"/>
        <pc:sldMkLst>
          <pc:docMk/>
          <pc:sldMk cId="2961411851" sldId="286"/>
        </pc:sldMkLst>
        <pc:graphicFrameChg chg="mod">
          <ac:chgData name="philippe lorenzini" userId="ba06789d39b4c855" providerId="LiveId" clId="{08166769-8EAB-4808-8A62-A328261276A7}" dt="2020-10-08T06:36:00.428" v="0"/>
          <ac:graphicFrameMkLst>
            <pc:docMk/>
            <pc:sldMk cId="2961411851" sldId="286"/>
            <ac:graphicFrameMk id="9" creationId="{00000000-0000-0000-0000-000000000000}"/>
          </ac:graphicFrameMkLst>
        </pc:graphicFrameChg>
      </pc:sldChg>
      <pc:sldChg chg="addSp modSp add">
        <pc:chgData name="philippe lorenzini" userId="ba06789d39b4c855" providerId="LiveId" clId="{08166769-8EAB-4808-8A62-A328261276A7}" dt="2020-10-08T06:57:00.174" v="57"/>
        <pc:sldMkLst>
          <pc:docMk/>
          <pc:sldMk cId="4085209869" sldId="447"/>
        </pc:sldMkLst>
        <pc:spChg chg="add mod">
          <ac:chgData name="philippe lorenzini" userId="ba06789d39b4c855" providerId="LiveId" clId="{08166769-8EAB-4808-8A62-A328261276A7}" dt="2020-10-08T06:54:40.684" v="27" actId="207"/>
          <ac:spMkLst>
            <pc:docMk/>
            <pc:sldMk cId="4085209869" sldId="447"/>
            <ac:spMk id="3" creationId="{66E4487A-BAC1-4FC4-B95A-8319E23C49A8}"/>
          </ac:spMkLst>
        </pc:spChg>
        <pc:spChg chg="add mod">
          <ac:chgData name="philippe lorenzini" userId="ba06789d39b4c855" providerId="LiveId" clId="{08166769-8EAB-4808-8A62-A328261276A7}" dt="2020-10-08T06:55:02.308" v="33" actId="1076"/>
          <ac:spMkLst>
            <pc:docMk/>
            <pc:sldMk cId="4085209869" sldId="447"/>
            <ac:spMk id="12" creationId="{7AF5198B-6961-40E6-B6AB-4EED114CDF03}"/>
          </ac:spMkLst>
        </pc:spChg>
        <pc:spChg chg="add mod">
          <ac:chgData name="philippe lorenzini" userId="ba06789d39b4c855" providerId="LiveId" clId="{08166769-8EAB-4808-8A62-A328261276A7}" dt="2020-10-08T06:55:55.510" v="44" actId="1076"/>
          <ac:spMkLst>
            <pc:docMk/>
            <pc:sldMk cId="4085209869" sldId="447"/>
            <ac:spMk id="17" creationId="{B25CE1D4-8AB5-485D-BB40-5058031A5CF3}"/>
          </ac:spMkLst>
        </pc:spChg>
        <pc:spChg chg="add mod">
          <ac:chgData name="philippe lorenzini" userId="ba06789d39b4c855" providerId="LiveId" clId="{08166769-8EAB-4808-8A62-A328261276A7}" dt="2020-10-08T06:56:10.039" v="51" actId="1076"/>
          <ac:spMkLst>
            <pc:docMk/>
            <pc:sldMk cId="4085209869" sldId="447"/>
            <ac:spMk id="29" creationId="{E448C1ED-61BC-459E-B6EC-6214B14417E8}"/>
          </ac:spMkLst>
        </pc:spChg>
        <pc:spChg chg="add mod">
          <ac:chgData name="philippe lorenzini" userId="ba06789d39b4c855" providerId="LiveId" clId="{08166769-8EAB-4808-8A62-A328261276A7}" dt="2020-10-08T06:56:36.149" v="55" actId="1076"/>
          <ac:spMkLst>
            <pc:docMk/>
            <pc:sldMk cId="4085209869" sldId="447"/>
            <ac:spMk id="30" creationId="{50C4839B-357C-4EC4-AC74-022CC84E8E68}"/>
          </ac:spMkLst>
        </pc:spChg>
        <pc:spChg chg="mod">
          <ac:chgData name="philippe lorenzini" userId="ba06789d39b4c855" providerId="LiveId" clId="{08166769-8EAB-4808-8A62-A328261276A7}" dt="2020-10-08T06:49:04.543" v="14" actId="1076"/>
          <ac:spMkLst>
            <pc:docMk/>
            <pc:sldMk cId="4085209869" sldId="447"/>
            <ac:spMk id="13322" creationId="{00000000-0000-0000-0000-000000000000}"/>
          </ac:spMkLst>
        </pc:spChg>
        <pc:graphicFrameChg chg="mod">
          <ac:chgData name="philippe lorenzini" userId="ba06789d39b4c855" providerId="LiveId" clId="{08166769-8EAB-4808-8A62-A328261276A7}" dt="2020-10-08T06:57:00.174" v="57"/>
          <ac:graphicFrameMkLst>
            <pc:docMk/>
            <pc:sldMk cId="4085209869" sldId="447"/>
            <ac:graphicFrameMk id="13324" creationId="{00000000-0000-0000-0000-000000000000}"/>
          </ac:graphicFrameMkLst>
        </pc:graphicFrameChg>
        <pc:cxnChg chg="add mod">
          <ac:chgData name="philippe lorenzini" userId="ba06789d39b4c855" providerId="LiveId" clId="{08166769-8EAB-4808-8A62-A328261276A7}" dt="2020-10-08T06:53:37.814" v="20" actId="13822"/>
          <ac:cxnSpMkLst>
            <pc:docMk/>
            <pc:sldMk cId="4085209869" sldId="447"/>
            <ac:cxnSpMk id="5" creationId="{75ED7192-3BE9-4676-AB18-F3B61C52183E}"/>
          </ac:cxnSpMkLst>
        </pc:cxnChg>
        <pc:cxnChg chg="add mod">
          <ac:chgData name="philippe lorenzini" userId="ba06789d39b4c855" providerId="LiveId" clId="{08166769-8EAB-4808-8A62-A328261276A7}" dt="2020-10-08T06:53:51.173" v="21" actId="11529"/>
          <ac:cxnSpMkLst>
            <pc:docMk/>
            <pc:sldMk cId="4085209869" sldId="447"/>
            <ac:cxnSpMk id="7" creationId="{4D7DC375-9166-4DE2-898B-47499B6B2F2B}"/>
          </ac:cxnSpMkLst>
        </pc:cxnChg>
        <pc:cxnChg chg="add mod">
          <ac:chgData name="philippe lorenzini" userId="ba06789d39b4c855" providerId="LiveId" clId="{08166769-8EAB-4808-8A62-A328261276A7}" dt="2020-10-08T06:54:01.988" v="22" actId="11529"/>
          <ac:cxnSpMkLst>
            <pc:docMk/>
            <pc:sldMk cId="4085209869" sldId="447"/>
            <ac:cxnSpMk id="9" creationId="{92D7BC32-1018-47E8-BA76-8412A5AFE769}"/>
          </ac:cxnSpMkLst>
        </pc:cxnChg>
        <pc:cxnChg chg="add mod">
          <ac:chgData name="philippe lorenzini" userId="ba06789d39b4c855" providerId="LiveId" clId="{08166769-8EAB-4808-8A62-A328261276A7}" dt="2020-10-08T06:54:16.682" v="23" actId="11529"/>
          <ac:cxnSpMkLst>
            <pc:docMk/>
            <pc:sldMk cId="4085209869" sldId="447"/>
            <ac:cxnSpMk id="11" creationId="{EF18FE4D-6858-4339-A9D9-B0D8567D0C86}"/>
          </ac:cxnSpMkLst>
        </pc:cxnChg>
        <pc:cxnChg chg="add mod">
          <ac:chgData name="philippe lorenzini" userId="ba06789d39b4c855" providerId="LiveId" clId="{08166769-8EAB-4808-8A62-A328261276A7}" dt="2020-10-08T06:55:27.393" v="38" actId="1036"/>
          <ac:cxnSpMkLst>
            <pc:docMk/>
            <pc:sldMk cId="4085209869" sldId="447"/>
            <ac:cxnSpMk id="14" creationId="{C3E3CBA0-885D-4B17-A52B-EBF2CAA84EFF}"/>
          </ac:cxnSpMkLst>
        </pc:cxnChg>
      </pc:sldChg>
    </pc:docChg>
  </pc:docChgLst>
  <pc:docChgLst>
    <pc:chgData name="philippe lorenzini" userId="ba06789d39b4c855" providerId="LiveId" clId="{C4283A51-6748-48D1-9EA4-E2788B06379A}"/>
    <pc:docChg chg="custSel modSld">
      <pc:chgData name="philippe lorenzini" userId="ba06789d39b4c855" providerId="LiveId" clId="{C4283A51-6748-48D1-9EA4-E2788B06379A}" dt="2020-10-15T06:03:09.963" v="100" actId="1076"/>
      <pc:docMkLst>
        <pc:docMk/>
      </pc:docMkLst>
      <pc:sldChg chg="modSp">
        <pc:chgData name="philippe lorenzini" userId="ba06789d39b4c855" providerId="LiveId" clId="{C4283A51-6748-48D1-9EA4-E2788B06379A}" dt="2020-10-14T06:54:54.163" v="2"/>
        <pc:sldMkLst>
          <pc:docMk/>
          <pc:sldMk cId="3305738477" sldId="267"/>
        </pc:sldMkLst>
        <pc:graphicFrameChg chg="mod">
          <ac:chgData name="philippe lorenzini" userId="ba06789d39b4c855" providerId="LiveId" clId="{C4283A51-6748-48D1-9EA4-E2788B06379A}" dt="2020-10-14T06:54:54.163" v="2"/>
          <ac:graphicFrameMkLst>
            <pc:docMk/>
            <pc:sldMk cId="3305738477" sldId="267"/>
            <ac:graphicFrameMk id="13324" creationId="{00000000-0000-0000-0000-000000000000}"/>
          </ac:graphicFrameMkLst>
        </pc:graphicFrameChg>
      </pc:sldChg>
      <pc:sldChg chg="modSp">
        <pc:chgData name="philippe lorenzini" userId="ba06789d39b4c855" providerId="LiveId" clId="{C4283A51-6748-48D1-9EA4-E2788B06379A}" dt="2020-10-15T05:50:35.911" v="81"/>
        <pc:sldMkLst>
          <pc:docMk/>
          <pc:sldMk cId="2487838554" sldId="272"/>
        </pc:sldMkLst>
        <pc:graphicFrameChg chg="mod">
          <ac:chgData name="philippe lorenzini" userId="ba06789d39b4c855" providerId="LiveId" clId="{C4283A51-6748-48D1-9EA4-E2788B06379A}" dt="2020-10-15T05:50:35.911" v="81"/>
          <ac:graphicFrameMkLst>
            <pc:docMk/>
            <pc:sldMk cId="2487838554" sldId="272"/>
            <ac:graphicFrameMk id="3" creationId="{00000000-0000-0000-0000-000000000000}"/>
          </ac:graphicFrameMkLst>
        </pc:graphicFrameChg>
      </pc:sldChg>
      <pc:sldChg chg="modSp">
        <pc:chgData name="philippe lorenzini" userId="ba06789d39b4c855" providerId="LiveId" clId="{C4283A51-6748-48D1-9EA4-E2788B06379A}" dt="2020-10-15T06:03:09.963" v="100" actId="1076"/>
        <pc:sldMkLst>
          <pc:docMk/>
          <pc:sldMk cId="1623875982" sldId="278"/>
        </pc:sldMkLst>
        <pc:grpChg chg="mod">
          <ac:chgData name="philippe lorenzini" userId="ba06789d39b4c855" providerId="LiveId" clId="{C4283A51-6748-48D1-9EA4-E2788B06379A}" dt="2020-10-15T06:02:40.090" v="98" actId="1076"/>
          <ac:grpSpMkLst>
            <pc:docMk/>
            <pc:sldMk cId="1623875982" sldId="278"/>
            <ac:grpSpMk id="2" creationId="{00000000-0000-0000-0000-000000000000}"/>
          </ac:grpSpMkLst>
        </pc:grpChg>
        <pc:graphicFrameChg chg="mod">
          <ac:chgData name="philippe lorenzini" userId="ba06789d39b4c855" providerId="LiveId" clId="{C4283A51-6748-48D1-9EA4-E2788B06379A}" dt="2020-10-15T05:38:05.270" v="45"/>
          <ac:graphicFrameMkLst>
            <pc:docMk/>
            <pc:sldMk cId="1623875982" sldId="278"/>
            <ac:graphicFrameMk id="6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6:03:09.963" v="100" actId="1076"/>
          <ac:graphicFrameMkLst>
            <pc:docMk/>
            <pc:sldMk cId="1623875982" sldId="278"/>
            <ac:graphicFrameMk id="24588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6:03:07.671" v="99" actId="1076"/>
          <ac:graphicFrameMkLst>
            <pc:docMk/>
            <pc:sldMk cId="1623875982" sldId="278"/>
            <ac:graphicFrameMk id="24589" creationId="{00000000-0000-0000-0000-000000000000}"/>
          </ac:graphicFrameMkLst>
        </pc:graphicFrameChg>
      </pc:sldChg>
      <pc:sldChg chg="modSp">
        <pc:chgData name="philippe lorenzini" userId="ba06789d39b4c855" providerId="LiveId" clId="{C4283A51-6748-48D1-9EA4-E2788B06379A}" dt="2020-10-15T05:40:10.026" v="75"/>
        <pc:sldMkLst>
          <pc:docMk/>
          <pc:sldMk cId="3072947090" sldId="279"/>
        </pc:sldMkLst>
        <pc:graphicFrameChg chg="mod">
          <ac:chgData name="philippe lorenzini" userId="ba06789d39b4c855" providerId="LiveId" clId="{C4283A51-6748-48D1-9EA4-E2788B06379A}" dt="2020-10-15T05:40:10.026" v="75"/>
          <ac:graphicFrameMkLst>
            <pc:docMk/>
            <pc:sldMk cId="3072947090" sldId="279"/>
            <ac:graphicFrameMk id="36877" creationId="{00000000-0000-0000-0000-000000000000}"/>
          </ac:graphicFrameMkLst>
        </pc:graphicFrameChg>
      </pc:sldChg>
      <pc:sldChg chg="addSp modSp">
        <pc:chgData name="philippe lorenzini" userId="ba06789d39b4c855" providerId="LiveId" clId="{C4283A51-6748-48D1-9EA4-E2788B06379A}" dt="2020-10-15T05:36:02.720" v="40"/>
        <pc:sldMkLst>
          <pc:docMk/>
          <pc:sldMk cId="1292413916" sldId="280"/>
        </pc:sldMkLst>
        <pc:grpChg chg="mod">
          <ac:chgData name="philippe lorenzini" userId="ba06789d39b4c855" providerId="LiveId" clId="{C4283A51-6748-48D1-9EA4-E2788B06379A}" dt="2020-10-15T05:35:49.932" v="36"/>
          <ac:grpSpMkLst>
            <pc:docMk/>
            <pc:sldMk cId="1292413916" sldId="280"/>
            <ac:grpSpMk id="2" creationId="{00000000-0000-0000-0000-000000000000}"/>
          </ac:grpSpMkLst>
        </pc:grpChg>
        <pc:graphicFrameChg chg="add mod">
          <ac:chgData name="philippe lorenzini" userId="ba06789d39b4c855" providerId="LiveId" clId="{C4283A51-6748-48D1-9EA4-E2788B06379A}" dt="2020-10-14T13:17:35.582" v="13" actId="1076"/>
          <ac:graphicFrameMkLst>
            <pc:docMk/>
            <pc:sldMk cId="1292413916" sldId="280"/>
            <ac:graphicFrameMk id="4" creationId="{BCF817BC-DC18-4BC9-A3B3-385DDFAE178B}"/>
          </ac:graphicFrameMkLst>
        </pc:graphicFrameChg>
        <pc:graphicFrameChg chg="mod">
          <ac:chgData name="philippe lorenzini" userId="ba06789d39b4c855" providerId="LiveId" clId="{C4283A51-6748-48D1-9EA4-E2788B06379A}" dt="2020-10-15T05:35:40.467" v="34"/>
          <ac:graphicFrameMkLst>
            <pc:docMk/>
            <pc:sldMk cId="1292413916" sldId="280"/>
            <ac:graphicFrameMk id="26640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5:35:49.932" v="36"/>
          <ac:graphicFrameMkLst>
            <pc:docMk/>
            <pc:sldMk cId="1292413916" sldId="280"/>
            <ac:graphicFrameMk id="26641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5:36:02.720" v="40"/>
          <ac:graphicFrameMkLst>
            <pc:docMk/>
            <pc:sldMk cId="1292413916" sldId="280"/>
            <ac:graphicFrameMk id="38926" creationId="{00000000-0000-0000-0000-000000000000}"/>
          </ac:graphicFrameMkLst>
        </pc:graphicFrameChg>
        <pc:picChg chg="add mod">
          <ac:chgData name="philippe lorenzini" userId="ba06789d39b4c855" providerId="LiveId" clId="{C4283A51-6748-48D1-9EA4-E2788B06379A}" dt="2020-10-14T13:18:10.016" v="15" actId="1076"/>
          <ac:picMkLst>
            <pc:docMk/>
            <pc:sldMk cId="1292413916" sldId="280"/>
            <ac:picMk id="27" creationId="{FC9366A4-AAAA-4AEA-83B6-E675DB2A7A7A}"/>
          </ac:picMkLst>
        </pc:picChg>
      </pc:sldChg>
      <pc:sldChg chg="modSp">
        <pc:chgData name="philippe lorenzini" userId="ba06789d39b4c855" providerId="LiveId" clId="{C4283A51-6748-48D1-9EA4-E2788B06379A}" dt="2020-10-15T05:46:34.629" v="78"/>
        <pc:sldMkLst>
          <pc:docMk/>
          <pc:sldMk cId="2330478794" sldId="295"/>
        </pc:sldMkLst>
        <pc:graphicFrameChg chg="mod">
          <ac:chgData name="philippe lorenzini" userId="ba06789d39b4c855" providerId="LiveId" clId="{C4283A51-6748-48D1-9EA4-E2788B06379A}" dt="2020-10-15T05:46:34.629" v="78"/>
          <ac:graphicFrameMkLst>
            <pc:docMk/>
            <pc:sldMk cId="2330478794" sldId="295"/>
            <ac:graphicFrameMk id="41991" creationId="{00000000-0000-0000-0000-000000000000}"/>
          </ac:graphicFrameMkLst>
        </pc:graphicFrameChg>
      </pc:sldChg>
      <pc:sldChg chg="delSp modSp delAnim">
        <pc:chgData name="philippe lorenzini" userId="ba06789d39b4c855" providerId="LiveId" clId="{C4283A51-6748-48D1-9EA4-E2788B06379A}" dt="2020-10-15T05:58:04.225" v="97" actId="478"/>
        <pc:sldMkLst>
          <pc:docMk/>
          <pc:sldMk cId="3529925134" sldId="297"/>
        </pc:sldMkLst>
        <pc:spChg chg="mod">
          <ac:chgData name="philippe lorenzini" userId="ba06789d39b4c855" providerId="LiveId" clId="{C4283A51-6748-48D1-9EA4-E2788B06379A}" dt="2020-10-15T05:57:35.845" v="96" actId="1076"/>
          <ac:spMkLst>
            <pc:docMk/>
            <pc:sldMk cId="3529925134" sldId="297"/>
            <ac:spMk id="5" creationId="{00000000-0000-0000-0000-000000000000}"/>
          </ac:spMkLst>
        </pc:spChg>
        <pc:graphicFrameChg chg="del mod">
          <ac:chgData name="philippe lorenzini" userId="ba06789d39b4c855" providerId="LiveId" clId="{C4283A51-6748-48D1-9EA4-E2788B06379A}" dt="2020-10-15T05:58:04.225" v="97" actId="478"/>
          <ac:graphicFrameMkLst>
            <pc:docMk/>
            <pc:sldMk cId="3529925134" sldId="297"/>
            <ac:graphicFrameMk id="8" creationId="{00000000-0000-0000-0000-000000000000}"/>
          </ac:graphicFrameMkLst>
        </pc:graphicFrameChg>
      </pc:sldChg>
      <pc:sldChg chg="modSp">
        <pc:chgData name="philippe lorenzini" userId="ba06789d39b4c855" providerId="LiveId" clId="{C4283A51-6748-48D1-9EA4-E2788B06379A}" dt="2020-10-15T05:39:27.585" v="69" actId="1037"/>
        <pc:sldMkLst>
          <pc:docMk/>
          <pc:sldMk cId="1043244130" sldId="407"/>
        </pc:sldMkLst>
        <pc:spChg chg="mod">
          <ac:chgData name="philippe lorenzini" userId="ba06789d39b4c855" providerId="LiveId" clId="{C4283A51-6748-48D1-9EA4-E2788B06379A}" dt="2020-10-15T05:39:27.585" v="69" actId="1037"/>
          <ac:spMkLst>
            <pc:docMk/>
            <pc:sldMk cId="1043244130" sldId="407"/>
            <ac:spMk id="10" creationId="{00000000-0000-0000-0000-000000000000}"/>
          </ac:spMkLst>
        </pc:spChg>
        <pc:graphicFrameChg chg="mod">
          <ac:chgData name="philippe lorenzini" userId="ba06789d39b4c855" providerId="LiveId" clId="{C4283A51-6748-48D1-9EA4-E2788B06379A}" dt="2020-10-15T05:39:08.039" v="60"/>
          <ac:graphicFrameMkLst>
            <pc:docMk/>
            <pc:sldMk cId="1043244130" sldId="407"/>
            <ac:graphicFrameMk id="4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5:38:56.306" v="57"/>
          <ac:graphicFrameMkLst>
            <pc:docMk/>
            <pc:sldMk cId="1043244130" sldId="407"/>
            <ac:graphicFrameMk id="34824" creationId="{00000000-0000-0000-0000-000000000000}"/>
          </ac:graphicFrameMkLst>
        </pc:graphicFrameChg>
      </pc:sldChg>
      <pc:sldChg chg="modSp">
        <pc:chgData name="philippe lorenzini" userId="ba06789d39b4c855" providerId="LiveId" clId="{C4283A51-6748-48D1-9EA4-E2788B06379A}" dt="2020-10-15T05:39:43.842" v="72"/>
        <pc:sldMkLst>
          <pc:docMk/>
          <pc:sldMk cId="1043244130" sldId="408"/>
        </pc:sldMkLst>
        <pc:graphicFrameChg chg="mod">
          <ac:chgData name="philippe lorenzini" userId="ba06789d39b4c855" providerId="LiveId" clId="{C4283A51-6748-48D1-9EA4-E2788B06379A}" dt="2020-10-15T05:39:43.842" v="72"/>
          <ac:graphicFrameMkLst>
            <pc:docMk/>
            <pc:sldMk cId="1043244130" sldId="408"/>
            <ac:graphicFrameMk id="5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5:36:36.477" v="42"/>
          <ac:graphicFrameMkLst>
            <pc:docMk/>
            <pc:sldMk cId="1043244130" sldId="408"/>
            <ac:graphicFrameMk id="34829" creationId="{00000000-0000-0000-0000-000000000000}"/>
          </ac:graphicFrameMkLst>
        </pc:graphicFrameChg>
      </pc:sldChg>
      <pc:sldChg chg="addSp modSp">
        <pc:chgData name="philippe lorenzini" userId="ba06789d39b4c855" providerId="LiveId" clId="{C4283A51-6748-48D1-9EA4-E2788B06379A}" dt="2020-10-15T05:35:12.221" v="31"/>
        <pc:sldMkLst>
          <pc:docMk/>
          <pc:sldMk cId="2991518853" sldId="409"/>
        </pc:sldMkLst>
        <pc:graphicFrameChg chg="mod">
          <ac:chgData name="philippe lorenzini" userId="ba06789d39b4c855" providerId="LiveId" clId="{C4283A51-6748-48D1-9EA4-E2788B06379A}" dt="2020-10-15T05:34:50.603" v="28"/>
          <ac:graphicFrameMkLst>
            <pc:docMk/>
            <pc:sldMk cId="2991518853" sldId="409"/>
            <ac:graphicFrameMk id="26641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5T05:35:12.221" v="31"/>
          <ac:graphicFrameMkLst>
            <pc:docMk/>
            <pc:sldMk cId="2991518853" sldId="409"/>
            <ac:graphicFrameMk id="38926" creationId="{00000000-0000-0000-0000-000000000000}"/>
          </ac:graphicFrameMkLst>
        </pc:graphicFrameChg>
        <pc:graphicFrameChg chg="mod">
          <ac:chgData name="philippe lorenzini" userId="ba06789d39b4c855" providerId="LiveId" clId="{C4283A51-6748-48D1-9EA4-E2788B06379A}" dt="2020-10-14T13:34:16.905" v="22"/>
          <ac:graphicFrameMkLst>
            <pc:docMk/>
            <pc:sldMk cId="2991518853" sldId="409"/>
            <ac:graphicFrameMk id="38934" creationId="{00000000-0000-0000-0000-000000000000}"/>
          </ac:graphicFrameMkLst>
        </pc:graphicFrameChg>
        <pc:picChg chg="add">
          <ac:chgData name="philippe lorenzini" userId="ba06789d39b4c855" providerId="LiveId" clId="{C4283A51-6748-48D1-9EA4-E2788B06379A}" dt="2020-10-14T13:18:44.150" v="16"/>
          <ac:picMkLst>
            <pc:docMk/>
            <pc:sldMk cId="2991518853" sldId="409"/>
            <ac:picMk id="17" creationId="{ED3EE5FD-0E19-4029-9EDC-C4DD01DDE294}"/>
          </ac:picMkLst>
        </pc:picChg>
      </pc:sldChg>
      <pc:sldChg chg="addSp delSp modSp">
        <pc:chgData name="philippe lorenzini" userId="ba06789d39b4c855" providerId="LiveId" clId="{C4283A51-6748-48D1-9EA4-E2788B06379A}" dt="2020-10-14T13:56:05.203" v="25" actId="478"/>
        <pc:sldMkLst>
          <pc:docMk/>
          <pc:sldMk cId="1175087148" sldId="446"/>
        </pc:sldMkLst>
        <pc:graphicFrameChg chg="add del mod">
          <ac:chgData name="philippe lorenzini" userId="ba06789d39b4c855" providerId="LiveId" clId="{C4283A51-6748-48D1-9EA4-E2788B06379A}" dt="2020-10-14T13:36:13.266" v="23" actId="478"/>
          <ac:graphicFrameMkLst>
            <pc:docMk/>
            <pc:sldMk cId="1175087148" sldId="446"/>
            <ac:graphicFrameMk id="2" creationId="{502B5CA2-D44D-458E-A921-E3DFC805F4AF}"/>
          </ac:graphicFrameMkLst>
        </pc:graphicFrameChg>
        <pc:graphicFrameChg chg="add del mod">
          <ac:chgData name="philippe lorenzini" userId="ba06789d39b4c855" providerId="LiveId" clId="{C4283A51-6748-48D1-9EA4-E2788B06379A}" dt="2020-10-14T13:56:05.203" v="25" actId="478"/>
          <ac:graphicFrameMkLst>
            <pc:docMk/>
            <pc:sldMk cId="1175087148" sldId="446"/>
            <ac:graphicFrameMk id="4" creationId="{F4ACE9C7-1658-49E8-883A-3167A49BA5C3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4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wmf"/><Relationship Id="rId1" Type="http://schemas.openxmlformats.org/officeDocument/2006/relationships/image" Target="../media/image225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wmf"/><Relationship Id="rId1" Type="http://schemas.openxmlformats.org/officeDocument/2006/relationships/image" Target="../media/image229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24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B0907-217A-464A-956C-AAFB41DCE80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56BC5-F56F-4575-91EC-3BC74A84B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6C480-43D5-49EE-9BC6-CDF03B56E410}" type="slidenum">
              <a:rPr lang="fr-FR" smtClean="0">
                <a:latin typeface="Times New Roman" pitchFamily="18" charset="0"/>
              </a:rPr>
              <a:pPr eaLnBrk="1" hangingPunct="1"/>
              <a:t>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20B8E0-31C5-4C99-BB31-6C23A19ACDB6}" type="slidenum">
              <a:rPr lang="fr-FR" smtClean="0">
                <a:latin typeface="Times New Roman" pitchFamily="18" charset="0"/>
              </a:rPr>
              <a:pPr eaLnBrk="1" hangingPunct="1"/>
              <a:t>13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1F8071-BBA6-4936-8305-CDE8DC51BA9C}" type="slidenum">
              <a:rPr lang="fr-FR" smtClean="0">
                <a:latin typeface="Times New Roman" pitchFamily="18" charset="0"/>
              </a:rPr>
              <a:pPr eaLnBrk="1" hangingPunct="1"/>
              <a:t>114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22405-599E-4D11-B707-CBA81C17EE54}" type="slidenum">
              <a:rPr lang="fr-FR" smtClean="0">
                <a:latin typeface="Times New Roman" pitchFamily="18" charset="0"/>
              </a:rPr>
              <a:pPr eaLnBrk="1" hangingPunct="1"/>
              <a:t>115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AD592F-1D82-4F13-BEFA-72FED986D5BA}" type="slidenum">
              <a:rPr lang="fr-FR" smtClean="0">
                <a:latin typeface="Times New Roman" pitchFamily="18" charset="0"/>
              </a:rPr>
              <a:pPr eaLnBrk="1" hangingPunct="1"/>
              <a:t>116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89D77-5B57-4CBE-B4E9-D24A664F74AA}" type="slidenum">
              <a:rPr lang="fr-FR" smtClean="0">
                <a:latin typeface="Times New Roman" pitchFamily="18" charset="0"/>
              </a:rPr>
              <a:pPr eaLnBrk="1" hangingPunct="1"/>
              <a:t>117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A3F89-11A0-401D-ABA0-B1BF9601FF58}" type="slidenum">
              <a:rPr lang="fr-FR" smtClean="0">
                <a:latin typeface="Times New Roman" pitchFamily="18" charset="0"/>
              </a:rPr>
              <a:pPr eaLnBrk="1" hangingPunct="1"/>
              <a:t>118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B0DCF6-2A05-4782-A271-F7566845456B}" type="slidenum">
              <a:rPr lang="fr-FR" smtClean="0">
                <a:latin typeface="Times New Roman" pitchFamily="18" charset="0"/>
              </a:rPr>
              <a:pPr eaLnBrk="1" hangingPunct="1"/>
              <a:t>119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D6D8F-87B7-4109-9179-300385DC0ED1}" type="slidenum">
              <a:rPr lang="fr-FR" smtClean="0">
                <a:latin typeface="Times New Roman" pitchFamily="18" charset="0"/>
              </a:rPr>
              <a:pPr eaLnBrk="1" hangingPunct="1"/>
              <a:t>120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CE572-E727-4501-BBE7-EBA54B23AC89}" type="slidenum">
              <a:rPr lang="fr-FR" smtClean="0">
                <a:latin typeface="Times New Roman" pitchFamily="18" charset="0"/>
              </a:rPr>
              <a:pPr eaLnBrk="1" hangingPunct="1"/>
              <a:t>121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754EF-BEA5-48EC-BE6E-0D8354D76560}" type="slidenum">
              <a:rPr lang="fr-FR" smtClean="0">
                <a:latin typeface="Times New Roman" pitchFamily="18" charset="0"/>
              </a:rPr>
              <a:pPr eaLnBrk="1" hangingPunct="1"/>
              <a:t>122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BA2758-4831-4E54-8BC0-C94EADAD91A7}" type="slidenum">
              <a:rPr lang="fr-FR" smtClean="0">
                <a:latin typeface="Times New Roman" pitchFamily="18" charset="0"/>
              </a:rPr>
              <a:pPr eaLnBrk="1" hangingPunct="1"/>
              <a:t>123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0BBFF-17D3-4C34-B186-CEA4661B1E3F}" type="slidenum">
              <a:rPr lang="fr-FR" smtClean="0">
                <a:latin typeface="Times New Roman" pitchFamily="18" charset="0"/>
              </a:rPr>
              <a:pPr eaLnBrk="1" hangingPunct="1"/>
              <a:t>14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6BD6A-B1B6-4BA2-BE23-E355ABD9FA1F}" type="slidenum">
              <a:rPr lang="fr-FR" smtClean="0">
                <a:latin typeface="Times New Roman" pitchFamily="18" charset="0"/>
              </a:rPr>
              <a:pPr eaLnBrk="1" hangingPunct="1"/>
              <a:t>124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4F376-8781-4476-9D43-6294CAD97287}" type="slidenum">
              <a:rPr lang="fr-FR" smtClean="0">
                <a:latin typeface="Times New Roman" pitchFamily="18" charset="0"/>
              </a:rPr>
              <a:pPr eaLnBrk="1" hangingPunct="1"/>
              <a:t>125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F8D988-0E9D-4D55-8FEC-E3C63A5E4307}" type="slidenum">
              <a:rPr lang="fr-FR" smtClean="0">
                <a:latin typeface="Times New Roman" pitchFamily="18" charset="0"/>
              </a:rPr>
              <a:pPr eaLnBrk="1" hangingPunct="1"/>
              <a:t>126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76B66E-6BBB-4019-BCF1-55A272CC595E}" type="slidenum">
              <a:rPr lang="fr-FR" smtClean="0">
                <a:latin typeface="Times New Roman" pitchFamily="18" charset="0"/>
              </a:rPr>
              <a:pPr eaLnBrk="1" hangingPunct="1"/>
              <a:t>127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77F42B-421F-413D-B6F5-A78A4CA1FAF5}" type="slidenum">
              <a:rPr lang="fr-FR" smtClean="0">
                <a:latin typeface="Times New Roman" pitchFamily="18" charset="0"/>
              </a:rPr>
              <a:pPr eaLnBrk="1" hangingPunct="1"/>
              <a:t>128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57C6B-1DBC-4A09-8957-AE6149E1E4C5}" type="slidenum">
              <a:rPr lang="fr-FR" smtClean="0">
                <a:latin typeface="Times New Roman" pitchFamily="18" charset="0"/>
              </a:rPr>
              <a:pPr eaLnBrk="1" hangingPunct="1"/>
              <a:t>129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57C6B-1DBC-4A09-8957-AE6149E1E4C5}" type="slidenum">
              <a:rPr lang="fr-FR" smtClean="0">
                <a:latin typeface="Times New Roman" pitchFamily="18" charset="0"/>
              </a:rPr>
              <a:pPr eaLnBrk="1" hangingPunct="1"/>
              <a:t>130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444E2-56A1-461B-BEF4-8C59323ECD89}" type="slidenum">
              <a:rPr lang="fr-FR" smtClean="0">
                <a:latin typeface="Times New Roman" pitchFamily="18" charset="0"/>
              </a:rPr>
              <a:pPr eaLnBrk="1" hangingPunct="1"/>
              <a:t>131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678886-3658-4A20-ABBA-DC30ACA87D3D}" type="slidenum">
              <a:rPr lang="fr-FR" smtClean="0">
                <a:latin typeface="Times New Roman" pitchFamily="18" charset="0"/>
              </a:rPr>
              <a:pPr eaLnBrk="1" hangingPunct="1"/>
              <a:t>132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9F54C-AEC3-4A5C-8A2A-12FE7BFAC51B}" type="slidenum">
              <a:rPr lang="fr-FR" smtClean="0">
                <a:latin typeface="Times New Roman" pitchFamily="18" charset="0"/>
              </a:rPr>
              <a:pPr eaLnBrk="1" hangingPunct="1"/>
              <a:t>133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0BBFF-17D3-4C34-B186-CEA4661B1E3F}" type="slidenum">
              <a:rPr lang="fr-FR" smtClean="0">
                <a:latin typeface="Times New Roman" pitchFamily="18" charset="0"/>
              </a:rPr>
              <a:pPr eaLnBrk="1" hangingPunct="1"/>
              <a:t>15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DD9E3-503A-4006-8EAB-740CA331A81D}" type="slidenum">
              <a:rPr lang="fr-FR" smtClean="0">
                <a:latin typeface="Times New Roman" pitchFamily="18" charset="0"/>
              </a:rPr>
              <a:pPr eaLnBrk="1" hangingPunct="1"/>
              <a:t>16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A951F6-DE34-4DCB-9C3A-48C32FCB7B40}" type="slidenum">
              <a:rPr lang="fr-FR" smtClean="0">
                <a:latin typeface="Times New Roman" pitchFamily="18" charset="0"/>
              </a:rPr>
              <a:pPr eaLnBrk="1" hangingPunct="1"/>
              <a:t>17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C77E94-842A-4C87-9E1C-7302E8F129C8}" type="slidenum">
              <a:rPr lang="fr-FR" smtClean="0">
                <a:latin typeface="Times New Roman" pitchFamily="18" charset="0"/>
              </a:rPr>
              <a:pPr eaLnBrk="1" hangingPunct="1"/>
              <a:t>18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E835C-A0B0-4520-8D8F-3CFB026F7529}" type="slidenum">
              <a:rPr lang="fr-FR" smtClean="0">
                <a:latin typeface="Times New Roman" pitchFamily="18" charset="0"/>
              </a:rPr>
              <a:pPr eaLnBrk="1" hangingPunct="1"/>
              <a:t>19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18C128-E54A-4050-88DA-EC63210290DB}" type="slidenum">
              <a:rPr lang="fr-FR" smtClean="0">
                <a:latin typeface="Times New Roman" pitchFamily="18" charset="0"/>
              </a:rPr>
              <a:pPr eaLnBrk="1" hangingPunct="1"/>
              <a:t>20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A7AE5E-9564-4A34-963D-28D5A119EA9E}" type="slidenum">
              <a:rPr lang="fr-FR" smtClean="0">
                <a:latin typeface="Times New Roman" pitchFamily="18" charset="0"/>
              </a:rPr>
              <a:pPr eaLnBrk="1" hangingPunct="1"/>
              <a:t>21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F156F-F0DB-4C9D-8307-8D7B67603F98}" type="slidenum">
              <a:rPr lang="fr-FR" smtClean="0">
                <a:latin typeface="Times New Roman" pitchFamily="18" charset="0"/>
              </a:rPr>
              <a:pPr eaLnBrk="1" hangingPunct="1"/>
              <a:t>22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C3945-47E3-419D-93B6-FC7E76623DB7}" type="slidenum">
              <a:rPr lang="fr-FR" smtClean="0">
                <a:latin typeface="Times New Roman" pitchFamily="18" charset="0"/>
              </a:rPr>
              <a:pPr eaLnBrk="1" hangingPunct="1"/>
              <a:t>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943ED8-5B18-4317-B8DA-F6B26CF61295}" type="slidenum">
              <a:rPr lang="fr-FR" smtClean="0">
                <a:latin typeface="Times New Roman" pitchFamily="18" charset="0"/>
              </a:rPr>
              <a:pPr eaLnBrk="1" hangingPunct="1"/>
              <a:t>23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943ED8-5B18-4317-B8DA-F6B26CF61295}" type="slidenum">
              <a:rPr lang="fr-FR" smtClean="0">
                <a:latin typeface="Times New Roman" pitchFamily="18" charset="0"/>
              </a:rPr>
              <a:pPr eaLnBrk="1" hangingPunct="1"/>
              <a:t>24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60AC0D-8383-4318-8150-1A9E1556E3B8}" type="slidenum">
              <a:rPr lang="fr-FR" smtClean="0">
                <a:latin typeface="Times New Roman" pitchFamily="18" charset="0"/>
              </a:rPr>
              <a:pPr eaLnBrk="1" hangingPunct="1"/>
              <a:t>25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BB17E-B0E0-41FC-96C7-F3A983C6BF7A}" type="slidenum">
              <a:rPr lang="fr-FR" smtClean="0">
                <a:latin typeface="Times New Roman" pitchFamily="18" charset="0"/>
              </a:rPr>
              <a:pPr eaLnBrk="1" hangingPunct="1"/>
              <a:t>26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BB17E-B0E0-41FC-96C7-F3A983C6BF7A}" type="slidenum">
              <a:rPr lang="fr-FR" smtClean="0">
                <a:latin typeface="Times New Roman" pitchFamily="18" charset="0"/>
              </a:rPr>
              <a:pPr eaLnBrk="1" hangingPunct="1"/>
              <a:t>27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BB17E-B0E0-41FC-96C7-F3A983C6BF7A}" type="slidenum">
              <a:rPr lang="fr-FR" smtClean="0">
                <a:latin typeface="Times New Roman" pitchFamily="18" charset="0"/>
              </a:rPr>
              <a:pPr eaLnBrk="1" hangingPunct="1"/>
              <a:t>28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488546-5387-4157-B59D-BE2CD96213C5}" type="slidenum">
              <a:rPr lang="fr-FR" smtClean="0">
                <a:latin typeface="Times New Roman" pitchFamily="18" charset="0"/>
              </a:rPr>
              <a:pPr eaLnBrk="1" hangingPunct="1"/>
              <a:t>29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B835A-92B0-4059-AEC9-8787BC3D3534}" type="slidenum">
              <a:rPr lang="fr-FR" smtClean="0">
                <a:latin typeface="Times New Roman" pitchFamily="18" charset="0"/>
              </a:rPr>
              <a:pPr eaLnBrk="1" hangingPunct="1"/>
              <a:t>30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B835A-92B0-4059-AEC9-8787BC3D3534}" type="slidenum">
              <a:rPr lang="fr-FR" smtClean="0">
                <a:latin typeface="Times New Roman" pitchFamily="18" charset="0"/>
              </a:rPr>
              <a:pPr eaLnBrk="1" hangingPunct="1"/>
              <a:t>31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B835A-92B0-4059-AEC9-8787BC3D3534}" type="slidenum">
              <a:rPr lang="fr-FR" smtClean="0">
                <a:latin typeface="Times New Roman" pitchFamily="18" charset="0"/>
              </a:rPr>
              <a:pPr eaLnBrk="1" hangingPunct="1"/>
              <a:t>32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A0EAD-F1EE-43DF-8085-CE94DA5E0A2E}" type="slidenum">
              <a:rPr lang="fr-FR" smtClean="0">
                <a:latin typeface="Times New Roman" pitchFamily="18" charset="0"/>
              </a:rPr>
              <a:pPr eaLnBrk="1" hangingPunct="1"/>
              <a:t>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D14C-8763-4A6D-A46D-176278FBB0E6}" type="slidenum">
              <a:rPr lang="fr-FR" smtClean="0">
                <a:latin typeface="Times New Roman" pitchFamily="18" charset="0"/>
              </a:rPr>
              <a:pPr eaLnBrk="1" hangingPunct="1"/>
              <a:t>33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A75EB-9556-4E90-81F7-2B5093047F08}" type="slidenum">
              <a:rPr lang="fr-FR" smtClean="0">
                <a:latin typeface="Times New Roman" pitchFamily="18" charset="0"/>
              </a:rPr>
              <a:pPr eaLnBrk="1" hangingPunct="1"/>
              <a:t>34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49F2E-4216-483F-849E-272239415365}" type="slidenum">
              <a:rPr lang="fr-FR" smtClean="0">
                <a:latin typeface="Times New Roman" pitchFamily="18" charset="0"/>
              </a:rPr>
              <a:pPr eaLnBrk="1" hangingPunct="1"/>
              <a:t>35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5933E-16CF-45B5-BD4E-A4B971B665D5}" type="slidenum">
              <a:rPr lang="fr-FR" smtClean="0">
                <a:latin typeface="Times New Roman" pitchFamily="18" charset="0"/>
              </a:rPr>
              <a:pPr eaLnBrk="1" hangingPunct="1"/>
              <a:t>36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ED6FFC-3DE2-4F0F-A9F8-BE2B559FE80D}" type="slidenum">
              <a:rPr lang="fr-FR" smtClean="0">
                <a:latin typeface="Times New Roman" pitchFamily="18" charset="0"/>
              </a:rPr>
              <a:pPr eaLnBrk="1" hangingPunct="1"/>
              <a:t>37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42228-D228-4E31-9018-3AFDD64A55E5}" type="slidenum">
              <a:rPr lang="fr-FR" smtClean="0">
                <a:latin typeface="Times New Roman" pitchFamily="18" charset="0"/>
              </a:rPr>
              <a:pPr eaLnBrk="1" hangingPunct="1"/>
              <a:t>38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E6097-1416-45DC-A576-B0ACEECE8AF3}" type="slidenum">
              <a:rPr lang="fr-FR" smtClean="0">
                <a:latin typeface="Times New Roman" pitchFamily="18" charset="0"/>
              </a:rPr>
              <a:pPr eaLnBrk="1" hangingPunct="1"/>
              <a:t>40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2A36E-4917-4AD7-8428-532187E7BDCA}" type="slidenum">
              <a:rPr lang="fr-FR" smtClean="0">
                <a:latin typeface="Times New Roman" pitchFamily="18" charset="0"/>
              </a:rPr>
              <a:pPr eaLnBrk="1" hangingPunct="1"/>
              <a:t>41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6B2A3-5F74-45C6-834F-1AACF910591D}" type="slidenum">
              <a:rPr lang="fr-FR" smtClean="0">
                <a:latin typeface="Times New Roman" pitchFamily="18" charset="0"/>
              </a:rPr>
              <a:pPr eaLnBrk="1" hangingPunct="1"/>
              <a:t>42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F27EE-4EEE-47E1-8136-870FABEC77D7}" type="slidenum">
              <a:rPr lang="fr-FR" smtClean="0">
                <a:latin typeface="Times New Roman" pitchFamily="18" charset="0"/>
              </a:rPr>
              <a:pPr eaLnBrk="1" hangingPunct="1"/>
              <a:t>43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38EAE-7081-483A-8F13-8E677BED0229}" type="slidenum">
              <a:rPr lang="fr-FR" smtClean="0">
                <a:latin typeface="Times New Roman" pitchFamily="18" charset="0"/>
              </a:rPr>
              <a:pPr eaLnBrk="1" hangingPunct="1"/>
              <a:t>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17465E-852A-4E9D-9C88-A35AB1FFDEDD}" type="slidenum">
              <a:rPr lang="fr-FR" smtClean="0">
                <a:latin typeface="Times New Roman" pitchFamily="18" charset="0"/>
              </a:rPr>
              <a:pPr eaLnBrk="1" hangingPunct="1"/>
              <a:t>44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094EF9-3D9A-4810-A57A-64F3AE776FB5}" type="slidenum">
              <a:rPr lang="fr-FR" smtClean="0">
                <a:latin typeface="Times New Roman" pitchFamily="18" charset="0"/>
              </a:rPr>
              <a:pPr eaLnBrk="1" hangingPunct="1"/>
              <a:t>45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FA9974-4549-4276-AA21-EB4E9E1F4BE5}" type="slidenum">
              <a:rPr lang="fr-FR" smtClean="0">
                <a:latin typeface="Times New Roman" pitchFamily="18" charset="0"/>
              </a:rPr>
              <a:pPr eaLnBrk="1" hangingPunct="1"/>
              <a:t>46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079C85-4EC9-4888-9C8F-80B0BA3B5F1E}" type="slidenum">
              <a:rPr lang="fr-FR" smtClean="0">
                <a:latin typeface="Times New Roman" pitchFamily="18" charset="0"/>
              </a:rPr>
              <a:pPr eaLnBrk="1" hangingPunct="1"/>
              <a:t>47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E6097-1416-45DC-A576-B0ACEECE8AF3}" type="slidenum">
              <a:rPr lang="fr-FR" smtClean="0">
                <a:latin typeface="Times New Roman" pitchFamily="18" charset="0"/>
              </a:rPr>
              <a:pPr eaLnBrk="1" hangingPunct="1"/>
              <a:t>48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E6097-1416-45DC-A576-B0ACEECE8AF3}" type="slidenum">
              <a:rPr lang="fr-FR" smtClean="0">
                <a:latin typeface="Times New Roman" pitchFamily="18" charset="0"/>
              </a:rPr>
              <a:pPr eaLnBrk="1" hangingPunct="1"/>
              <a:t>49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01E742-6017-48CC-8EDF-4CFE573AB4E3}" type="slidenum">
              <a:rPr lang="fr-FR" smtClean="0">
                <a:latin typeface="Times New Roman" pitchFamily="18" charset="0"/>
              </a:rPr>
              <a:pPr eaLnBrk="1" hangingPunct="1"/>
              <a:t>50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F52BC-4A9C-4327-A9B8-9BEB132096D2}" type="slidenum">
              <a:rPr lang="fr-FR" smtClean="0">
                <a:latin typeface="Times New Roman" pitchFamily="18" charset="0"/>
              </a:rPr>
              <a:pPr eaLnBrk="1" hangingPunct="1"/>
              <a:t>51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ABBC57-9FB7-473C-887B-CC429690640A}" type="slidenum">
              <a:rPr lang="fr-FR" smtClean="0">
                <a:latin typeface="Times New Roman" pitchFamily="18" charset="0"/>
              </a:rPr>
              <a:pPr eaLnBrk="1" hangingPunct="1"/>
              <a:t>52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1BFC6-E152-4B2A-A6DF-0879D12FF6FE}" type="slidenum">
              <a:rPr lang="fr-FR" smtClean="0">
                <a:latin typeface="Times New Roman" pitchFamily="18" charset="0"/>
              </a:rPr>
              <a:pPr eaLnBrk="1" hangingPunct="1"/>
              <a:t>54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2B520-BF39-401B-8D33-FD8DE9078638}" type="slidenum">
              <a:rPr lang="fr-FR" smtClean="0">
                <a:latin typeface="Times New Roman" pitchFamily="18" charset="0"/>
              </a:rPr>
              <a:pPr eaLnBrk="1" hangingPunct="1"/>
              <a:t>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42854E-D56C-4C1E-8CF5-CC9D744DDD9D}" type="slidenum">
              <a:rPr lang="fr-FR" smtClean="0">
                <a:latin typeface="Times New Roman" pitchFamily="18" charset="0"/>
              </a:rPr>
              <a:pPr eaLnBrk="1" hangingPunct="1"/>
              <a:t>55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08BA37-D20D-4589-BB86-4DB3FCA8136B}" type="slidenum">
              <a:rPr lang="fr-FR" smtClean="0">
                <a:latin typeface="Times New Roman" pitchFamily="18" charset="0"/>
              </a:rPr>
              <a:pPr eaLnBrk="1" hangingPunct="1"/>
              <a:t>57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2FEDD0-85B8-4F60-B22B-FEBAD61BD8CD}" type="slidenum">
              <a:rPr lang="fr-FR" smtClean="0">
                <a:latin typeface="Times New Roman" pitchFamily="18" charset="0"/>
              </a:rPr>
              <a:pPr eaLnBrk="1" hangingPunct="1"/>
              <a:t>58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9D988-B56D-4D27-882C-61CFF857D4D5}" type="slidenum">
              <a:rPr lang="fr-FR" smtClean="0">
                <a:latin typeface="Times New Roman" pitchFamily="18" charset="0"/>
              </a:rPr>
              <a:pPr eaLnBrk="1" hangingPunct="1"/>
              <a:t>59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C8D6D3-EFD1-45D4-924D-E9F05683B786}" type="slidenum">
              <a:rPr lang="fr-FR" smtClean="0">
                <a:latin typeface="Times New Roman" pitchFamily="18" charset="0"/>
              </a:rPr>
              <a:pPr eaLnBrk="1" hangingPunct="1"/>
              <a:t>61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98217C-EEDF-4819-8DF7-A8EC754EB6CE}" type="slidenum">
              <a:rPr lang="fr-FR" smtClean="0">
                <a:latin typeface="Times New Roman" pitchFamily="18" charset="0"/>
              </a:rPr>
              <a:pPr eaLnBrk="1" hangingPunct="1"/>
              <a:t>62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1A67B9-4410-4824-BB78-E8907B333742}" type="slidenum">
              <a:rPr lang="fr-FR" smtClean="0">
                <a:latin typeface="Times New Roman" pitchFamily="18" charset="0"/>
              </a:rPr>
              <a:pPr eaLnBrk="1" hangingPunct="1"/>
              <a:t>63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F6455-21E9-47DF-95E3-0FF8C54B2F5D}" type="slidenum">
              <a:rPr lang="fr-FR" smtClean="0">
                <a:latin typeface="Times New Roman" pitchFamily="18" charset="0"/>
              </a:rPr>
              <a:pPr eaLnBrk="1" hangingPunct="1"/>
              <a:t>64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BBC5BF-3B42-462B-839B-FE20324E81C2}" type="slidenum">
              <a:rPr lang="fr-FR" smtClean="0">
                <a:latin typeface="Times New Roman" pitchFamily="18" charset="0"/>
              </a:rPr>
              <a:pPr eaLnBrk="1" hangingPunct="1"/>
              <a:t>65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F96AE4-DA73-42C5-A94C-E791382BB4AE}" type="slidenum">
              <a:rPr lang="fr-FR" smtClean="0">
                <a:latin typeface="Times New Roman" pitchFamily="18" charset="0"/>
              </a:rPr>
              <a:pPr eaLnBrk="1" hangingPunct="1"/>
              <a:t>66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CEE16-0DC0-486B-AF01-512AA5DF5F88}" type="slidenum">
              <a:rPr lang="fr-FR" smtClean="0">
                <a:latin typeface="Times New Roman" pitchFamily="18" charset="0"/>
              </a:rPr>
              <a:pPr eaLnBrk="1" hangingPunct="1"/>
              <a:t>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39349-8341-4C37-AADB-A58CBF864DC1}" type="slidenum">
              <a:rPr lang="fr-FR" smtClean="0">
                <a:latin typeface="Times New Roman" pitchFamily="18" charset="0"/>
              </a:rPr>
              <a:pPr eaLnBrk="1" hangingPunct="1"/>
              <a:t>69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D381F9-76D3-45CF-B9B7-81C8539D83D5}" type="slidenum">
              <a:rPr lang="fr-FR" smtClean="0">
                <a:latin typeface="Times New Roman" pitchFamily="18" charset="0"/>
              </a:rPr>
              <a:pPr eaLnBrk="1" hangingPunct="1"/>
              <a:t>70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11555-00B5-493B-8504-D50F3F552825}" type="slidenum">
              <a:rPr lang="fr-FR" smtClean="0">
                <a:latin typeface="Times New Roman" pitchFamily="18" charset="0"/>
              </a:rPr>
              <a:pPr eaLnBrk="1" hangingPunct="1"/>
              <a:t>71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6BB235-7DAA-4405-A338-83062EF56988}" type="slidenum">
              <a:rPr lang="fr-FR" smtClean="0">
                <a:latin typeface="Times New Roman" pitchFamily="18" charset="0"/>
              </a:rPr>
              <a:pPr eaLnBrk="1" hangingPunct="1"/>
              <a:t>72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5736E-3E81-4293-8CAB-97D03264B86B}" type="slidenum">
              <a:rPr lang="fr-FR" smtClean="0">
                <a:latin typeface="Times New Roman" pitchFamily="18" charset="0"/>
              </a:rPr>
              <a:pPr eaLnBrk="1" hangingPunct="1"/>
              <a:t>73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43019-1B95-4F56-953B-CDA7718FF804}" type="slidenum">
              <a:rPr lang="fr-FR" smtClean="0">
                <a:latin typeface="Times New Roman" pitchFamily="18" charset="0"/>
              </a:rPr>
              <a:pPr eaLnBrk="1" hangingPunct="1"/>
              <a:t>74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90BFC1-272A-405C-A04A-DD3622A78818}" type="slidenum">
              <a:rPr lang="fr-FR" smtClean="0">
                <a:latin typeface="Times New Roman" pitchFamily="18" charset="0"/>
              </a:rPr>
              <a:pPr eaLnBrk="1" hangingPunct="1"/>
              <a:t>77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593C1-3465-4D58-BA5D-0D8C626CE4DF}" type="slidenum">
              <a:rPr lang="fr-FR" smtClean="0">
                <a:latin typeface="Times New Roman" pitchFamily="18" charset="0"/>
              </a:rPr>
              <a:pPr eaLnBrk="1" hangingPunct="1"/>
              <a:t>78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593C1-3465-4D58-BA5D-0D8C626CE4DF}" type="slidenum">
              <a:rPr lang="fr-FR" smtClean="0">
                <a:latin typeface="Times New Roman" pitchFamily="18" charset="0"/>
              </a:rPr>
              <a:pPr eaLnBrk="1" hangingPunct="1"/>
              <a:t>79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7D1B0E-8BF6-4685-9B9D-6E49F2EF6235}" type="slidenum">
              <a:rPr lang="fr-FR" smtClean="0">
                <a:latin typeface="Times New Roman" pitchFamily="18" charset="0"/>
              </a:rPr>
              <a:pPr eaLnBrk="1" hangingPunct="1"/>
              <a:t>80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517D2A-C2B3-472E-84EE-6D659C6568BA}" type="slidenum">
              <a:rPr lang="fr-FR" smtClean="0">
                <a:latin typeface="Times New Roman" pitchFamily="18" charset="0"/>
              </a:rPr>
              <a:pPr eaLnBrk="1" hangingPunct="1"/>
              <a:t>10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C10E83-4698-46C9-ADF1-4A4FF82F4395}" type="slidenum">
              <a:rPr lang="fr-FR" smtClean="0">
                <a:latin typeface="Times New Roman" pitchFamily="18" charset="0"/>
              </a:rPr>
              <a:pPr eaLnBrk="1" hangingPunct="1"/>
              <a:t>81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7DF55-86BC-4C98-9475-910BF401353C}" type="slidenum">
              <a:rPr lang="fr-FR" smtClean="0">
                <a:latin typeface="Times New Roman" pitchFamily="18" charset="0"/>
              </a:rPr>
              <a:pPr eaLnBrk="1" hangingPunct="1"/>
              <a:t>83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382786-023F-4C80-BD8A-8B32ADD7191C}" type="slidenum">
              <a:rPr lang="fr-FR" smtClean="0">
                <a:latin typeface="Times New Roman" pitchFamily="18" charset="0"/>
              </a:rPr>
              <a:pPr eaLnBrk="1" hangingPunct="1"/>
              <a:t>84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AF0AAA-9F18-4037-AFD4-C43E683BD0E3}" type="slidenum">
              <a:rPr lang="fr-FR" smtClean="0">
                <a:latin typeface="Times New Roman" pitchFamily="18" charset="0"/>
              </a:rPr>
              <a:pPr eaLnBrk="1" hangingPunct="1"/>
              <a:t>86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0300B3-0C6B-49B2-9009-E675C230334E}" type="slidenum">
              <a:rPr lang="fr-FR" smtClean="0">
                <a:latin typeface="Times New Roman" pitchFamily="18" charset="0"/>
              </a:rPr>
              <a:pPr eaLnBrk="1" hangingPunct="1"/>
              <a:t>87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29D8C-9214-4362-9466-09D77C129A3F}" type="slidenum">
              <a:rPr lang="fr-FR" smtClean="0">
                <a:latin typeface="Times New Roman" pitchFamily="18" charset="0"/>
              </a:rPr>
              <a:pPr eaLnBrk="1" hangingPunct="1"/>
              <a:t>88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22802-B47A-4394-A4EC-ED20F74A0F6C}" type="slidenum">
              <a:rPr lang="fr-FR" smtClean="0">
                <a:latin typeface="Times New Roman" pitchFamily="18" charset="0"/>
              </a:rPr>
              <a:pPr eaLnBrk="1" hangingPunct="1"/>
              <a:t>89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FBF5B-957C-45F1-919F-91DB82D73C05}" type="slidenum">
              <a:rPr lang="fr-FR" smtClean="0">
                <a:latin typeface="Times New Roman" pitchFamily="18" charset="0"/>
              </a:rPr>
              <a:pPr eaLnBrk="1" hangingPunct="1"/>
              <a:t>90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59C03A-F67B-4B63-86F8-E1B504535B37}" type="slidenum">
              <a:rPr lang="fr-FR" smtClean="0">
                <a:latin typeface="Times New Roman" pitchFamily="18" charset="0"/>
              </a:rPr>
              <a:pPr eaLnBrk="1" hangingPunct="1"/>
              <a:t>91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930E7D-4086-4945-AD0D-8A48409EE198}" type="slidenum">
              <a:rPr lang="fr-FR" smtClean="0">
                <a:latin typeface="Times New Roman" pitchFamily="18" charset="0"/>
              </a:rPr>
              <a:pPr eaLnBrk="1" hangingPunct="1"/>
              <a:t>92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7F6264-6857-4E2C-93DF-CF22B4B068DE}" type="slidenum">
              <a:rPr lang="fr-FR" smtClean="0">
                <a:latin typeface="Times New Roman" pitchFamily="18" charset="0"/>
              </a:rPr>
              <a:pPr eaLnBrk="1" hangingPunct="1"/>
              <a:t>11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CBB24-50F1-4896-AD90-4A582D73D21F}" type="slidenum">
              <a:rPr lang="fr-FR" smtClean="0">
                <a:latin typeface="Times New Roman" pitchFamily="18" charset="0"/>
              </a:rPr>
              <a:pPr eaLnBrk="1" hangingPunct="1"/>
              <a:t>93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704EB2-E828-4B1E-BB7E-5824226012C4}" type="slidenum">
              <a:rPr lang="fr-FR" smtClean="0">
                <a:latin typeface="Times New Roman" pitchFamily="18" charset="0"/>
              </a:rPr>
              <a:pPr eaLnBrk="1" hangingPunct="1"/>
              <a:t>94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55A4CC-A1F6-44D5-89EF-1EDDD79140F8}" type="slidenum">
              <a:rPr lang="fr-FR" smtClean="0">
                <a:latin typeface="Times New Roman" pitchFamily="18" charset="0"/>
              </a:rPr>
              <a:pPr eaLnBrk="1" hangingPunct="1"/>
              <a:t>95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1DA470-C40E-43A9-9FFD-B64949FF0E85}" type="slidenum">
              <a:rPr lang="fr-FR" smtClean="0">
                <a:latin typeface="Times New Roman" pitchFamily="18" charset="0"/>
              </a:rPr>
              <a:pPr eaLnBrk="1" hangingPunct="1"/>
              <a:t>96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6ABED-E39C-43EB-A78B-74B121A2DEAA}" type="slidenum">
              <a:rPr lang="fr-FR" smtClean="0">
                <a:latin typeface="Times New Roman" pitchFamily="18" charset="0"/>
              </a:rPr>
              <a:pPr eaLnBrk="1" hangingPunct="1"/>
              <a:t>97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60F27-A43B-4CF6-BE9D-048F7356F145}" type="slidenum">
              <a:rPr lang="fr-FR" smtClean="0">
                <a:latin typeface="Times New Roman" pitchFamily="18" charset="0"/>
              </a:rPr>
              <a:pPr eaLnBrk="1" hangingPunct="1"/>
              <a:t>98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40948-7E3D-4868-90FD-0A920B1AB79A}" type="slidenum">
              <a:rPr lang="fr-FR" smtClean="0">
                <a:latin typeface="Times New Roman" pitchFamily="18" charset="0"/>
              </a:rPr>
              <a:pPr eaLnBrk="1" hangingPunct="1"/>
              <a:t>99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F950B-31F3-4B9C-9448-20FF4403BC4B}" type="slidenum">
              <a:rPr lang="fr-FR" smtClean="0">
                <a:latin typeface="Times New Roman" pitchFamily="18" charset="0"/>
              </a:rPr>
              <a:pPr eaLnBrk="1" hangingPunct="1"/>
              <a:t>100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84ADF-693E-4BC6-A629-0C09C777BF26}" type="slidenum">
              <a:rPr lang="fr-FR" smtClean="0">
                <a:latin typeface="Times New Roman" pitchFamily="18" charset="0"/>
              </a:rPr>
              <a:pPr eaLnBrk="1" hangingPunct="1"/>
              <a:t>102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8D8F29-0788-487F-AD00-2B6A08ECB426}" type="slidenum">
              <a:rPr lang="fr-FR" smtClean="0">
                <a:latin typeface="Times New Roman" pitchFamily="18" charset="0"/>
              </a:rPr>
              <a:pPr eaLnBrk="1" hangingPunct="1"/>
              <a:t>103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51F29-E47C-4645-9202-5A878C2D62B2}" type="slidenum">
              <a:rPr lang="fr-FR" smtClean="0">
                <a:latin typeface="Times New Roman" pitchFamily="18" charset="0"/>
              </a:rPr>
              <a:pPr eaLnBrk="1" hangingPunct="1"/>
              <a:t>12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9BB2E-8AD4-49A4-BD13-20C5E581697F}" type="slidenum">
              <a:rPr lang="fr-FR" smtClean="0">
                <a:latin typeface="Times New Roman" pitchFamily="18" charset="0"/>
              </a:rPr>
              <a:pPr eaLnBrk="1" hangingPunct="1"/>
              <a:t>104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8F81E-F46B-40B2-A944-9538F7457700}" type="slidenum">
              <a:rPr lang="fr-FR" smtClean="0">
                <a:latin typeface="Times New Roman" pitchFamily="18" charset="0"/>
              </a:rPr>
              <a:pPr eaLnBrk="1" hangingPunct="1"/>
              <a:t>105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C97D3-B55C-4424-A4CA-A9EF88DE453F}" type="slidenum">
              <a:rPr lang="fr-FR" smtClean="0">
                <a:latin typeface="Times New Roman" pitchFamily="18" charset="0"/>
              </a:rPr>
              <a:pPr eaLnBrk="1" hangingPunct="1"/>
              <a:t>106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88360-C340-4007-8F41-0E5483122901}" type="slidenum">
              <a:rPr lang="fr-FR" smtClean="0">
                <a:latin typeface="Times New Roman" pitchFamily="18" charset="0"/>
              </a:rPr>
              <a:pPr eaLnBrk="1" hangingPunct="1"/>
              <a:t>107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CAF9B8-5A20-4FDE-A81B-417989954F67}" type="slidenum">
              <a:rPr lang="fr-FR" smtClean="0">
                <a:latin typeface="Times New Roman" pitchFamily="18" charset="0"/>
              </a:rPr>
              <a:pPr eaLnBrk="1" hangingPunct="1"/>
              <a:t>108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B2C52-A20D-48AE-80B2-BEB4C7A03134}" type="slidenum">
              <a:rPr lang="fr-FR" smtClean="0">
                <a:latin typeface="Times New Roman" pitchFamily="18" charset="0"/>
              </a:rPr>
              <a:pPr eaLnBrk="1" hangingPunct="1"/>
              <a:t>109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D5037-59B2-4762-85C9-1809B5EBCDA2}" type="slidenum">
              <a:rPr lang="fr-FR" smtClean="0">
                <a:latin typeface="Times New Roman" pitchFamily="18" charset="0"/>
              </a:rPr>
              <a:pPr eaLnBrk="1" hangingPunct="1"/>
              <a:t>110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AC59DB-44FB-405E-830C-607A20BE109E}" type="slidenum">
              <a:rPr lang="fr-FR" smtClean="0">
                <a:latin typeface="Times New Roman" pitchFamily="18" charset="0"/>
              </a:rPr>
              <a:pPr eaLnBrk="1" hangingPunct="1"/>
              <a:t>111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3A97A-4D84-464B-9C68-427A895243C0}" type="slidenum">
              <a:rPr lang="fr-FR" smtClean="0">
                <a:latin typeface="Times New Roman" pitchFamily="18" charset="0"/>
              </a:rPr>
              <a:pPr eaLnBrk="1" hangingPunct="1"/>
              <a:t>112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A2A1AE-2F43-44ED-A030-C37108BD57FD}" type="slidenum">
              <a:rPr lang="fr-FR" smtClean="0">
                <a:latin typeface="Times New Roman" pitchFamily="18" charset="0"/>
              </a:rPr>
              <a:pPr eaLnBrk="1" hangingPunct="1"/>
              <a:t>113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DE43-B4FF-4A5D-8F9C-C411448904F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3074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6DF9-652F-48F8-BF6A-9C74DA4859D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983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Pr. Ph.Lorenzini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From MOS Capacitor to CMOS inverter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Pr. Ph.Lorenzini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From MOS Capacitor to CMOS inverter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9CF8D9-C7FA-48F9-9DC8-3025E1CF8AA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21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2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214.wmf"/><Relationship Id="rId4" Type="http://schemas.openxmlformats.org/officeDocument/2006/relationships/image" Target="../media/image21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16.png"/><Relationship Id="rId5" Type="http://schemas.openxmlformats.org/officeDocument/2006/relationships/image" Target="../media/image215.wmf"/><Relationship Id="rId4" Type="http://schemas.openxmlformats.org/officeDocument/2006/relationships/oleObject" Target="../embeddings/oleObject16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notesSlide" Target="../notesSlides/notesSlide98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23.png"/><Relationship Id="rId5" Type="http://schemas.openxmlformats.org/officeDocument/2006/relationships/image" Target="../media/image225.wmf"/><Relationship Id="rId4" Type="http://schemas.openxmlformats.org/officeDocument/2006/relationships/oleObject" Target="../embeddings/oleObject16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jp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28.wmf"/><Relationship Id="rId4" Type="http://schemas.openxmlformats.org/officeDocument/2006/relationships/oleObject" Target="../embeddings/oleObject167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168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235.wmf"/><Relationship Id="rId4" Type="http://schemas.openxmlformats.org/officeDocument/2006/relationships/oleObject" Target="../embeddings/oleObject170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38.png"/><Relationship Id="rId5" Type="http://schemas.openxmlformats.org/officeDocument/2006/relationships/image" Target="../media/image237.wmf"/><Relationship Id="rId4" Type="http://schemas.openxmlformats.org/officeDocument/2006/relationships/oleObject" Target="../embeddings/oleObject171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24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242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notesSlide" Target="../notesSlides/notesSlide113.xml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245.png"/><Relationship Id="rId9" Type="http://schemas.openxmlformats.org/officeDocument/2006/relationships/image" Target="../media/image24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2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248.wmf"/><Relationship Id="rId4" Type="http://schemas.openxmlformats.org/officeDocument/2006/relationships/oleObject" Target="../embeddings/oleObject17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2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250.wmf"/><Relationship Id="rId4" Type="http://schemas.openxmlformats.org/officeDocument/2006/relationships/oleObject" Target="../embeddings/oleObject178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2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252.wmf"/><Relationship Id="rId4" Type="http://schemas.openxmlformats.org/officeDocument/2006/relationships/oleObject" Target="../embeddings/oleObject180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5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9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2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2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83.png"/><Relationship Id="rId9" Type="http://schemas.openxmlformats.org/officeDocument/2006/relationships/image" Target="../media/image8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oleObject" Target="../embeddings/oleObject80.bin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7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8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8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07.wmf"/><Relationship Id="rId4" Type="http://schemas.openxmlformats.org/officeDocument/2006/relationships/image" Target="../media/image108.png"/><Relationship Id="rId9" Type="http://schemas.openxmlformats.org/officeDocument/2006/relationships/oleObject" Target="../embeddings/oleObject9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9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1.png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3.png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9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1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2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0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orenz\OneDrive\polytech\How%20to%20build%20a%20transistor.mp4" TargetMode="External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39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4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5.wmf"/><Relationship Id="rId11" Type="http://schemas.openxmlformats.org/officeDocument/2006/relationships/image" Target="../media/image143.png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1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5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3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1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56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22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62.wmf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60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6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67.wmf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3.bin"/><Relationship Id="rId5" Type="http://schemas.openxmlformats.org/officeDocument/2006/relationships/image" Target="../media/image166.wmf"/><Relationship Id="rId10" Type="http://schemas.openxmlformats.org/officeDocument/2006/relationships/image" Target="../media/image164.jpeg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68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5.wmf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72.wmf"/><Relationship Id="rId11" Type="http://schemas.openxmlformats.org/officeDocument/2006/relationships/image" Target="../media/image177.jpg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74.wmf"/><Relationship Id="rId4" Type="http://schemas.openxmlformats.org/officeDocument/2006/relationships/image" Target="../media/image176.jpg"/><Relationship Id="rId9" Type="http://schemas.openxmlformats.org/officeDocument/2006/relationships/oleObject" Target="../embeddings/oleObject13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13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39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notesSlide" Target="../notesSlides/notesSlide76.xml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84.wmf"/><Relationship Id="rId10" Type="http://schemas.openxmlformats.org/officeDocument/2006/relationships/image" Target="../media/image186.wmf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89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9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14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oleObject" Target="../embeddings/oleObject154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93.wmf"/><Relationship Id="rId12" Type="http://schemas.openxmlformats.org/officeDocument/2006/relationships/image" Target="../media/image1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3.bin"/><Relationship Id="rId5" Type="http://schemas.openxmlformats.org/officeDocument/2006/relationships/image" Target="../media/image192.wmf"/><Relationship Id="rId10" Type="http://schemas.openxmlformats.org/officeDocument/2006/relationships/image" Target="../media/image194.wmf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96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202.wmf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199.wmf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201.wmf"/><Relationship Id="rId5" Type="http://schemas.openxmlformats.org/officeDocument/2006/relationships/image" Target="../media/image198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20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160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20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4400" dirty="0"/>
              <a:t>MOS </a:t>
            </a:r>
            <a:r>
              <a:rPr lang="fr-FR" sz="4400" dirty="0" err="1"/>
              <a:t>capacitor</a:t>
            </a:r>
            <a:r>
              <a:rPr lang="fr-FR" sz="4400" dirty="0"/>
              <a:t> – </a:t>
            </a:r>
            <a:br>
              <a:rPr lang="fr-FR" sz="4400" dirty="0"/>
            </a:br>
            <a:r>
              <a:rPr lang="fr-FR" sz="4400" dirty="0"/>
              <a:t>MOSFET transistor – </a:t>
            </a:r>
            <a:br>
              <a:rPr lang="fr-FR" sz="4400" dirty="0"/>
            </a:br>
            <a:r>
              <a:rPr lang="fr-FR" sz="4400" dirty="0"/>
              <a:t>MOS </a:t>
            </a:r>
            <a:r>
              <a:rPr lang="fr-FR" sz="4400" dirty="0" err="1"/>
              <a:t>inverterS</a:t>
            </a:r>
            <a:endParaRPr lang="fr-FR" sz="44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Prof. Philippe LORENZINI</a:t>
            </a:r>
          </a:p>
          <a:p>
            <a:pPr eaLnBrk="1" hangingPunct="1"/>
            <a:r>
              <a:rPr lang="en-US" dirty="0" err="1"/>
              <a:t>Polytech</a:t>
            </a:r>
            <a:r>
              <a:rPr lang="en-US" dirty="0"/>
              <a:t>-Nice Sophia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259026" cy="13420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3313"/>
            <a:ext cx="1872208" cy="5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22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262890-F032-47B6-B120-63D085C5A0BA}" type="slidenum">
              <a:rPr lang="fr-FR" altLang="en-US" smtClean="0"/>
              <a:pPr eaLnBrk="1" hangingPunct="1"/>
              <a:t>10</a:t>
            </a:fld>
            <a:endParaRPr lang="fr-FR" alt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7924800" cy="53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6600"/>
              </a:buClr>
              <a:buNone/>
            </a:pPr>
            <a:r>
              <a:rPr lang="fr-FR" sz="2200" dirty="0">
                <a:latin typeface="Calibri" pitchFamily="34" charset="0"/>
              </a:rPr>
              <a:t> </a:t>
            </a:r>
            <a:r>
              <a:rPr lang="fr-FR" sz="2200" dirty="0" err="1">
                <a:latin typeface="Calibri" pitchFamily="34" charset="0"/>
              </a:rPr>
              <a:t>We</a:t>
            </a:r>
            <a:r>
              <a:rPr lang="fr-FR" sz="2200" dirty="0">
                <a:latin typeface="Calibri" pitchFamily="34" charset="0"/>
              </a:rPr>
              <a:t> suppose </a:t>
            </a:r>
            <a:r>
              <a:rPr lang="fr-FR" sz="2200" dirty="0" err="1">
                <a:latin typeface="Calibri" pitchFamily="34" charset="0"/>
              </a:rPr>
              <a:t>we</a:t>
            </a:r>
            <a:r>
              <a:rPr lang="fr-FR" sz="2200" dirty="0">
                <a:latin typeface="Calibri" pitchFamily="34" charset="0"/>
              </a:rPr>
              <a:t> deal </a:t>
            </a:r>
            <a:r>
              <a:rPr lang="fr-FR" sz="2200" dirty="0" err="1">
                <a:latin typeface="Calibri" pitchFamily="34" charset="0"/>
              </a:rPr>
              <a:t>with</a:t>
            </a:r>
            <a:r>
              <a:rPr lang="fr-FR" sz="2200" dirty="0">
                <a:latin typeface="Calibri" pitchFamily="34" charset="0"/>
              </a:rPr>
              <a:t> a </a:t>
            </a:r>
            <a:r>
              <a:rPr lang="fr-FR" sz="2200" dirty="0">
                <a:solidFill>
                  <a:srgbClr val="C00000"/>
                </a:solidFill>
                <a:latin typeface="Calibri" pitchFamily="34" charset="0"/>
              </a:rPr>
              <a:t>p type </a:t>
            </a:r>
            <a:r>
              <a:rPr lang="fr-FR" sz="2200" dirty="0" err="1">
                <a:latin typeface="Calibri" pitchFamily="34" charset="0"/>
              </a:rPr>
              <a:t>semiconductor</a:t>
            </a:r>
            <a:r>
              <a:rPr lang="fr-FR" sz="2200" dirty="0"/>
              <a:t>:</a:t>
            </a:r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838200" y="3429000"/>
          <a:ext cx="42767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371600" imgH="266700" progId="Equation.3">
                  <p:embed/>
                </p:oleObj>
              </mc:Choice>
              <mc:Fallback>
                <p:oleObj name="Equation" r:id="rId4" imgW="1371600" imgH="266700" progId="Equation.3">
                  <p:embed/>
                  <p:pic>
                    <p:nvPicPr>
                      <p:cNvPr id="92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4276725" cy="8413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7"/>
          <p:cNvGraphicFramePr>
            <a:graphicFrameLocks noChangeAspect="1"/>
          </p:cNvGraphicFramePr>
          <p:nvPr/>
        </p:nvGraphicFramePr>
        <p:xfrm>
          <a:off x="609600" y="5029200"/>
          <a:ext cx="71628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400300" imgH="228600" progId="Equation.3">
                  <p:embed/>
                </p:oleObj>
              </mc:Choice>
              <mc:Fallback>
                <p:oleObj name="Equation" r:id="rId6" imgW="2400300" imgH="228600" progId="Equation.3">
                  <p:embed/>
                  <p:pic>
                    <p:nvPicPr>
                      <p:cNvPr id="92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7162800" cy="679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3670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96716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396240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400526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9" name="Rectangle 18"/>
          <p:cNvSpPr>
            <a:spLocks noChangeArrowheads="1"/>
          </p:cNvSpPr>
          <p:nvPr/>
        </p:nvSpPr>
        <p:spPr bwMode="auto">
          <a:xfrm>
            <a:off x="320040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0" name="Rectangle 20"/>
          <p:cNvSpPr>
            <a:spLocks noChangeArrowheads="1"/>
          </p:cNvSpPr>
          <p:nvPr/>
        </p:nvSpPr>
        <p:spPr bwMode="auto">
          <a:xfrm>
            <a:off x="312420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5318125" y="3165475"/>
            <a:ext cx="352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warning: in few books,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absolute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value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not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present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!!!!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4375251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854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854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D1D444-2BB6-4593-9099-CEFDA7B83DF8}" type="slidenum">
              <a:rPr lang="fr-FR" altLang="en-US" smtClean="0"/>
              <a:pPr eaLnBrk="1" hangingPunct="1"/>
              <a:t>100</a:t>
            </a:fld>
            <a:endParaRPr lang="fr-FR" altLang="en-US"/>
          </a:p>
        </p:txBody>
      </p:sp>
      <p:pic>
        <p:nvPicPr>
          <p:cNvPr id="108550" name="Picture 5" descr="leble_5_6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5788" y="1804988"/>
            <a:ext cx="4648200" cy="4343400"/>
          </a:xfrm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99573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85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76020"/>
              </p:ext>
            </p:extLst>
          </p:nvPr>
        </p:nvGraphicFramePr>
        <p:xfrm>
          <a:off x="1127125" y="2713038"/>
          <a:ext cx="268763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Équation" r:id="rId5" imgW="1104840" imgH="482400" progId="Equation.3">
                  <p:embed/>
                </p:oleObj>
              </mc:Choice>
              <mc:Fallback>
                <p:oleObj name="Équation" r:id="rId5" imgW="1104840" imgH="482400" progId="Equation.3">
                  <p:embed/>
                  <p:pic>
                    <p:nvPicPr>
                      <p:cNvPr id="1085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713038"/>
                        <a:ext cx="2687638" cy="11763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Oval 8"/>
          <p:cNvSpPr>
            <a:spLocks noChangeArrowheads="1"/>
          </p:cNvSpPr>
          <p:nvPr/>
        </p:nvSpPr>
        <p:spPr bwMode="auto">
          <a:xfrm>
            <a:off x="5486400" y="3810000"/>
            <a:ext cx="20574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 flipH="1">
            <a:off x="4191000" y="4191000"/>
            <a:ext cx="1295400" cy="685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555" name="Text Box 10"/>
          <p:cNvSpPr txBox="1">
            <a:spLocks noChangeArrowheads="1"/>
          </p:cNvSpPr>
          <p:nvPr/>
        </p:nvSpPr>
        <p:spPr bwMode="auto">
          <a:xfrm>
            <a:off x="68707" y="4797152"/>
            <a:ext cx="4123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Uncertainty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region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 must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reduce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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we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must have </a:t>
            </a:r>
            <a:r>
              <a:rPr kumimoji="1" lang="fr-FR" sz="2400" i="1" dirty="0"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>
                <a:latin typeface="Calibri" pitchFamily="34" charset="0"/>
                <a:sym typeface="Wingdings" pitchFamily="2" charset="2"/>
              </a:rPr>
              <a:t>IL</a:t>
            </a:r>
            <a:r>
              <a:rPr kumimoji="1" lang="fr-FR" sz="2400" i="1" dirty="0">
                <a:latin typeface="Calibri" pitchFamily="34" charset="0"/>
                <a:sym typeface="Wingdings" pitchFamily="2" charset="2"/>
              </a:rPr>
              <a:t>~V</a:t>
            </a:r>
            <a:r>
              <a:rPr kumimoji="1" lang="fr-FR" sz="2400" i="1" baseline="-25000" dirty="0">
                <a:latin typeface="Calibri" pitchFamily="34" charset="0"/>
                <a:sym typeface="Wingdings" pitchFamily="2" charset="2"/>
              </a:rPr>
              <a:t>IH</a:t>
            </a:r>
          </a:p>
          <a:p>
            <a:pPr eaLnBrk="1" hangingPunct="1"/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 VTC close to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ideal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inverter</a:t>
            </a:r>
            <a:endParaRPr kumimoji="1" lang="fr-FR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8556" name="Text Box 11"/>
          <p:cNvSpPr txBox="1">
            <a:spLocks noChangeArrowheads="1"/>
          </p:cNvSpPr>
          <p:nvPr/>
        </p:nvSpPr>
        <p:spPr bwMode="auto">
          <a:xfrm>
            <a:off x="8388350" y="2924175"/>
            <a:ext cx="574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latin typeface="Calibri" pitchFamily="34" charset="0"/>
              </a:rPr>
              <a:t>V</a:t>
            </a:r>
            <a:r>
              <a:rPr lang="fr-FR" sz="1600" b="1" baseline="-25000">
                <a:latin typeface="Calibri" pitchFamily="34" charset="0"/>
              </a:rPr>
              <a:t>OH</a:t>
            </a:r>
            <a:r>
              <a:rPr lang="fr-FR" sz="1600" b="1" baseline="30000">
                <a:latin typeface="Calibri" pitchFamily="34" charset="0"/>
              </a:rPr>
              <a:t>’</a:t>
            </a:r>
            <a:endParaRPr lang="fr-FR" sz="1600" b="1" baseline="-25000">
              <a:latin typeface="Calibri" pitchFamily="34" charset="0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8388350" y="5300663"/>
            <a:ext cx="574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latin typeface="Calibri" pitchFamily="34" charset="0"/>
              </a:rPr>
              <a:t>V</a:t>
            </a:r>
            <a:r>
              <a:rPr lang="fr-FR" sz="1600" b="1" baseline="-25000">
                <a:latin typeface="Calibri" pitchFamily="34" charset="0"/>
              </a:rPr>
              <a:t>OL</a:t>
            </a:r>
            <a:r>
              <a:rPr lang="fr-FR" sz="1600" b="1" baseline="30000">
                <a:latin typeface="Calibri" pitchFamily="34" charset="0"/>
              </a:rPr>
              <a:t>’</a:t>
            </a:r>
            <a:endParaRPr lang="fr-FR" sz="1600" b="1" baseline="-25000"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11560" y="620688"/>
            <a:ext cx="6986588" cy="8016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 err="1"/>
              <a:t>Inverters</a:t>
            </a:r>
            <a:r>
              <a:rPr lang="fr-FR" sz="2600" dirty="0"/>
              <a:t>:  noise </a:t>
            </a:r>
            <a:r>
              <a:rPr lang="fr-FR" sz="2600" dirty="0" err="1"/>
              <a:t>margins</a:t>
            </a:r>
            <a:r>
              <a:rPr lang="fr-FR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40100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507288" cy="4411662"/>
          </a:xfrm>
        </p:spPr>
        <p:txBody>
          <a:bodyPr>
            <a:normAutofit/>
          </a:bodyPr>
          <a:lstStyle/>
          <a:p>
            <a:r>
              <a:rPr lang="en-US" dirty="0"/>
              <a:t>Preceding discussions of inverter static (DC) characteristics show that shape of the VTC in general and noise immunity in particular </a:t>
            </a:r>
            <a:r>
              <a:rPr lang="en-US" sz="2400" dirty="0"/>
              <a:t>are very important criteria  for design priorities.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For any inverter circuit five critical points (V</a:t>
            </a:r>
            <a:r>
              <a:rPr lang="en-US" sz="2400" baseline="-25000" dirty="0"/>
              <a:t>IL</a:t>
            </a:r>
            <a:r>
              <a:rPr lang="en-US" sz="2400" dirty="0"/>
              <a:t>, V</a:t>
            </a:r>
            <a:r>
              <a:rPr lang="en-US" sz="2400" baseline="-25000" dirty="0"/>
              <a:t>IH</a:t>
            </a:r>
            <a:r>
              <a:rPr lang="en-US" sz="2400" dirty="0"/>
              <a:t>,…) fully determine the properties. 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Accurate estimation of these voltage points have to be determined.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8DE43-B4FF-4A5D-8F9C-C411448904FB}" type="slidenum">
              <a:rPr lang="fr-FR" altLang="en-US" smtClean="0"/>
              <a:pPr>
                <a:defRPr/>
              </a:pPr>
              <a:t>101</a:t>
            </a:fld>
            <a:endParaRPr lang="fr-FR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620688"/>
            <a:ext cx="6986588" cy="8016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 err="1"/>
              <a:t>Inverters</a:t>
            </a:r>
            <a:r>
              <a:rPr lang="fr-FR" sz="2600" dirty="0"/>
              <a:t>:  </a:t>
            </a:r>
            <a:r>
              <a:rPr lang="fr-FR" sz="2600" dirty="0" err="1"/>
              <a:t>brief</a:t>
            </a:r>
            <a:r>
              <a:rPr lang="fr-FR" sz="2600" dirty="0"/>
              <a:t> </a:t>
            </a:r>
            <a:r>
              <a:rPr lang="fr-FR" sz="2600" dirty="0" err="1"/>
              <a:t>summary</a:t>
            </a:r>
            <a:r>
              <a:rPr lang="fr-FR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1650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957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957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A2FD3-7CCA-4661-B12A-D59F250B35BB}" type="slidenum">
              <a:rPr lang="fr-FR" altLang="en-US" smtClean="0"/>
              <a:pPr eaLnBrk="1" hangingPunct="1"/>
              <a:t>102</a:t>
            </a:fld>
            <a:endParaRPr lang="fr-FR" altLang="en-US"/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000" dirty="0" err="1"/>
              <a:t>Resistive-load</a:t>
            </a:r>
            <a:r>
              <a:rPr lang="fr-FR" sz="3000" dirty="0"/>
              <a:t> </a:t>
            </a:r>
            <a:r>
              <a:rPr lang="fr-FR" sz="3000" dirty="0" err="1"/>
              <a:t>Inverter</a:t>
            </a:r>
            <a:endParaRPr lang="fr-FR" sz="3000" dirty="0"/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07009"/>
            <a:ext cx="3888432" cy="2821632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/>
            <a:r>
              <a:rPr lang="fr-FR" sz="2600" i="1" dirty="0"/>
              <a:t>V</a:t>
            </a:r>
            <a:r>
              <a:rPr lang="fr-FR" sz="2600" i="1" baseline="-25000" dirty="0"/>
              <a:t>in</a:t>
            </a:r>
            <a:r>
              <a:rPr lang="fr-FR" sz="2600" i="1" dirty="0"/>
              <a:t>=V</a:t>
            </a:r>
            <a:r>
              <a:rPr lang="fr-FR" sz="2600" i="1" baseline="-25000" dirty="0"/>
              <a:t>GS</a:t>
            </a:r>
          </a:p>
          <a:p>
            <a:pPr lvl="1" eaLnBrk="1" hangingPunct="1"/>
            <a:r>
              <a:rPr lang="fr-FR" sz="1800" i="1" dirty="0"/>
              <a:t>V</a:t>
            </a:r>
            <a:r>
              <a:rPr lang="fr-FR" sz="1800" i="1" baseline="-25000" dirty="0"/>
              <a:t>in</a:t>
            </a:r>
            <a:r>
              <a:rPr lang="fr-FR" sz="1800" i="1" dirty="0"/>
              <a:t>=« 1 »</a:t>
            </a:r>
            <a:r>
              <a:rPr lang="fr-FR" sz="1800" dirty="0"/>
              <a:t>: </a:t>
            </a:r>
            <a:r>
              <a:rPr lang="fr-FR" sz="1800" dirty="0">
                <a:solidFill>
                  <a:srgbClr val="FF0000"/>
                </a:solidFill>
              </a:rPr>
              <a:t>n-MOS </a:t>
            </a:r>
            <a:r>
              <a:rPr lang="fr-FR" sz="1800" dirty="0" err="1">
                <a:solidFill>
                  <a:srgbClr val="FF0000"/>
                </a:solidFill>
              </a:rPr>
              <a:t>is</a:t>
            </a:r>
            <a:r>
              <a:rPr lang="fr-FR" sz="1800" dirty="0">
                <a:solidFill>
                  <a:srgbClr val="FF0000"/>
                </a:solidFill>
              </a:rPr>
              <a:t> ON </a:t>
            </a:r>
            <a:r>
              <a:rPr lang="fr-FR" sz="1800" dirty="0">
                <a:sym typeface="Wingdings" pitchFamily="2" charset="2"/>
              </a:rPr>
              <a:t> </a:t>
            </a:r>
            <a:r>
              <a:rPr lang="fr-FR" sz="1800" dirty="0" err="1">
                <a:sym typeface="Wingdings" pitchFamily="2" charset="2"/>
              </a:rPr>
              <a:t>at</a:t>
            </a:r>
            <a:r>
              <a:rPr lang="fr-FR" sz="1800" dirty="0">
                <a:sym typeface="Wingdings" pitchFamily="2" charset="2"/>
              </a:rPr>
              <a:t> </a:t>
            </a:r>
            <a:r>
              <a:rPr lang="fr-FR" sz="1800" dirty="0"/>
              <a:t>first </a:t>
            </a:r>
            <a:r>
              <a:rPr lang="fr-FR" sz="1800" dirty="0" err="1"/>
              <a:t>order</a:t>
            </a:r>
            <a:r>
              <a:rPr lang="fr-FR" sz="1800" dirty="0"/>
              <a:t>, Drain </a:t>
            </a:r>
            <a:r>
              <a:rPr lang="fr-FR" sz="1800" dirty="0" err="1"/>
              <a:t>grounded</a:t>
            </a:r>
            <a:r>
              <a:rPr lang="fr-FR" sz="1800" dirty="0"/>
              <a:t> </a:t>
            </a:r>
            <a:r>
              <a:rPr lang="fr-FR" sz="1800" dirty="0">
                <a:sym typeface="Wingdings" pitchFamily="2" charset="2"/>
              </a:rPr>
              <a:t></a:t>
            </a:r>
            <a:r>
              <a:rPr lang="fr-FR" sz="1800" i="1" dirty="0" err="1">
                <a:sym typeface="Wingdings" pitchFamily="2" charset="2"/>
              </a:rPr>
              <a:t>V</a:t>
            </a:r>
            <a:r>
              <a:rPr lang="fr-FR" sz="1800" i="1" baseline="-25000" dirty="0" err="1">
                <a:sym typeface="Wingdings" pitchFamily="2" charset="2"/>
              </a:rPr>
              <a:t>out</a:t>
            </a:r>
            <a:r>
              <a:rPr lang="fr-FR" sz="1800" dirty="0">
                <a:sym typeface="Wingdings" pitchFamily="2" charset="2"/>
              </a:rPr>
              <a:t> = « 0 »</a:t>
            </a:r>
          </a:p>
          <a:p>
            <a:pPr lvl="1" eaLnBrk="1" hangingPunct="1"/>
            <a:endParaRPr lang="fr-FR" sz="2200" dirty="0">
              <a:sym typeface="Wingdings" pitchFamily="2" charset="2"/>
            </a:endParaRPr>
          </a:p>
          <a:p>
            <a:pPr lvl="1" eaLnBrk="1" hangingPunct="1"/>
            <a:r>
              <a:rPr lang="fr-FR" sz="1800" i="1" dirty="0"/>
              <a:t>V</a:t>
            </a:r>
            <a:r>
              <a:rPr lang="fr-FR" sz="1800" i="1" baseline="-25000" dirty="0"/>
              <a:t>in</a:t>
            </a:r>
            <a:r>
              <a:rPr lang="fr-FR" sz="1800" i="1" dirty="0"/>
              <a:t>=« 0 »</a:t>
            </a:r>
            <a:r>
              <a:rPr lang="fr-FR" sz="1800" dirty="0"/>
              <a:t>: </a:t>
            </a:r>
            <a:r>
              <a:rPr lang="fr-FR" sz="1800" dirty="0">
                <a:solidFill>
                  <a:srgbClr val="FF0000"/>
                </a:solidFill>
              </a:rPr>
              <a:t>n-MOS </a:t>
            </a:r>
            <a:r>
              <a:rPr lang="fr-FR" sz="1800" dirty="0" err="1">
                <a:solidFill>
                  <a:srgbClr val="FF0000"/>
                </a:solidFill>
              </a:rPr>
              <a:t>is</a:t>
            </a:r>
            <a:r>
              <a:rPr lang="fr-FR" sz="1800" dirty="0">
                <a:solidFill>
                  <a:srgbClr val="FF0000"/>
                </a:solidFill>
              </a:rPr>
              <a:t> OFF </a:t>
            </a:r>
            <a:r>
              <a:rPr lang="fr-FR" sz="1800" dirty="0">
                <a:sym typeface="Wingdings" pitchFamily="2" charset="2"/>
              </a:rPr>
              <a:t> </a:t>
            </a:r>
            <a:r>
              <a:rPr lang="fr-FR" sz="1800" dirty="0"/>
              <a:t>open circuit </a:t>
            </a:r>
            <a:r>
              <a:rPr lang="fr-FR" sz="1800" dirty="0">
                <a:sym typeface="Wingdings" pitchFamily="2" charset="2"/>
              </a:rPr>
              <a:t> I</a:t>
            </a:r>
            <a:r>
              <a:rPr lang="fr-FR" sz="1800" baseline="-25000" dirty="0">
                <a:sym typeface="Wingdings" pitchFamily="2" charset="2"/>
              </a:rPr>
              <a:t>L </a:t>
            </a:r>
            <a:r>
              <a:rPr lang="fr-FR" sz="1800" dirty="0">
                <a:sym typeface="Wingdings" pitchFamily="2" charset="2"/>
              </a:rPr>
              <a:t>= I</a:t>
            </a:r>
            <a:r>
              <a:rPr lang="fr-FR" sz="1800" baseline="-25000" dirty="0">
                <a:sym typeface="Wingdings" pitchFamily="2" charset="2"/>
              </a:rPr>
              <a:t>DS </a:t>
            </a:r>
            <a:r>
              <a:rPr lang="fr-FR" sz="1800" dirty="0">
                <a:sym typeface="Wingdings" pitchFamily="2" charset="2"/>
              </a:rPr>
              <a:t>= 0  </a:t>
            </a:r>
            <a:r>
              <a:rPr lang="fr-FR" sz="1800" i="1" dirty="0" err="1">
                <a:sym typeface="Wingdings" pitchFamily="2" charset="2"/>
              </a:rPr>
              <a:t>V</a:t>
            </a:r>
            <a:r>
              <a:rPr lang="fr-FR" sz="1800" i="1" baseline="-25000" dirty="0" err="1">
                <a:sym typeface="Wingdings" pitchFamily="2" charset="2"/>
              </a:rPr>
              <a:t>out</a:t>
            </a:r>
            <a:r>
              <a:rPr lang="fr-FR" sz="1800" dirty="0">
                <a:sym typeface="Wingdings" pitchFamily="2" charset="2"/>
              </a:rPr>
              <a:t>= </a:t>
            </a:r>
            <a:r>
              <a:rPr lang="fr-FR" sz="1800" i="1" dirty="0">
                <a:sym typeface="Wingdings" pitchFamily="2" charset="2"/>
              </a:rPr>
              <a:t>V</a:t>
            </a:r>
            <a:r>
              <a:rPr lang="fr-FR" sz="1800" i="1" baseline="-25000" dirty="0">
                <a:sym typeface="Wingdings" pitchFamily="2" charset="2"/>
              </a:rPr>
              <a:t>DD</a:t>
            </a:r>
            <a:r>
              <a:rPr lang="fr-FR" sz="1800" dirty="0">
                <a:sym typeface="Wingdings" pitchFamily="2" charset="2"/>
              </a:rPr>
              <a:t>= « 1 » </a:t>
            </a:r>
          </a:p>
          <a:p>
            <a:pPr lvl="1" eaLnBrk="1" hangingPunct="1"/>
            <a:endParaRPr lang="fr-FR" sz="2200" i="1" dirty="0"/>
          </a:p>
        </p:txBody>
      </p:sp>
      <p:pic>
        <p:nvPicPr>
          <p:cNvPr id="109588" name="Picture 5" descr="leble_5_7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1704975"/>
            <a:ext cx="4572000" cy="446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Line 14"/>
          <p:cNvSpPr>
            <a:spLocks noChangeShapeType="1"/>
          </p:cNvSpPr>
          <p:nvPr/>
        </p:nvSpPr>
        <p:spPr bwMode="auto">
          <a:xfrm>
            <a:off x="8215313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9577" name="Group 22"/>
          <p:cNvGrpSpPr>
            <a:grpSpLocks/>
          </p:cNvGrpSpPr>
          <p:nvPr/>
        </p:nvGrpSpPr>
        <p:grpSpPr bwMode="auto">
          <a:xfrm>
            <a:off x="7780338" y="3657600"/>
            <a:ext cx="696912" cy="1890713"/>
            <a:chOff x="4901" y="2304"/>
            <a:chExt cx="439" cy="1191"/>
          </a:xfrm>
        </p:grpSpPr>
        <p:grpSp>
          <p:nvGrpSpPr>
            <p:cNvPr id="109579" name="Group 19"/>
            <p:cNvGrpSpPr>
              <a:grpSpLocks/>
            </p:cNvGrpSpPr>
            <p:nvPr/>
          </p:nvGrpSpPr>
          <p:grpSpPr bwMode="auto">
            <a:xfrm>
              <a:off x="4992" y="2304"/>
              <a:ext cx="348" cy="1191"/>
              <a:chOff x="4992" y="2304"/>
              <a:chExt cx="348" cy="1191"/>
            </a:xfrm>
          </p:grpSpPr>
          <p:sp>
            <p:nvSpPr>
              <p:cNvPr id="109581" name="Line 7"/>
              <p:cNvSpPr>
                <a:spLocks noChangeShapeType="1"/>
              </p:cNvSpPr>
              <p:nvPr/>
            </p:nvSpPr>
            <p:spPr bwMode="auto">
              <a:xfrm>
                <a:off x="4992" y="230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2" name="Line 8"/>
              <p:cNvSpPr>
                <a:spLocks noChangeShapeType="1"/>
              </p:cNvSpPr>
              <p:nvPr/>
            </p:nvSpPr>
            <p:spPr bwMode="auto">
              <a:xfrm>
                <a:off x="5232" y="2304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3" name="Line 9"/>
              <p:cNvSpPr>
                <a:spLocks noChangeShapeType="1"/>
              </p:cNvSpPr>
              <p:nvPr/>
            </p:nvSpPr>
            <p:spPr bwMode="auto">
              <a:xfrm>
                <a:off x="5136" y="283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4" name="Line 10"/>
              <p:cNvSpPr>
                <a:spLocks noChangeShapeType="1"/>
              </p:cNvSpPr>
              <p:nvPr/>
            </p:nvSpPr>
            <p:spPr bwMode="auto">
              <a:xfrm>
                <a:off x="5100" y="342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5" name="Line 11"/>
              <p:cNvSpPr>
                <a:spLocks noChangeShapeType="1"/>
              </p:cNvSpPr>
              <p:nvPr/>
            </p:nvSpPr>
            <p:spPr bwMode="auto">
              <a:xfrm>
                <a:off x="5232" y="2895"/>
                <a:ext cx="0" cy="5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6" name="Line 12"/>
              <p:cNvSpPr>
                <a:spLocks noChangeShapeType="1"/>
              </p:cNvSpPr>
              <p:nvPr/>
            </p:nvSpPr>
            <p:spPr bwMode="auto">
              <a:xfrm>
                <a:off x="5136" y="2895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87" name="Line 15"/>
              <p:cNvSpPr>
                <a:spLocks noChangeShapeType="1"/>
              </p:cNvSpPr>
              <p:nvPr/>
            </p:nvSpPr>
            <p:spPr bwMode="auto">
              <a:xfrm>
                <a:off x="5205" y="3495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9580" name="Text Box 16"/>
            <p:cNvSpPr txBox="1">
              <a:spLocks noChangeArrowheads="1"/>
            </p:cNvSpPr>
            <p:nvPr/>
          </p:nvSpPr>
          <p:spPr bwMode="auto">
            <a:xfrm>
              <a:off x="4901" y="2781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i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r>
                <a:rPr kumimoji="1" lang="fr-FR" i="1" baseline="-25000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</a:p>
          </p:txBody>
        </p:sp>
      </p:grpSp>
      <p:sp>
        <p:nvSpPr>
          <p:cNvPr id="109578" name="Text Box 17"/>
          <p:cNvSpPr txBox="1">
            <a:spLocks noChangeArrowheads="1"/>
          </p:cNvSpPr>
          <p:nvPr/>
        </p:nvSpPr>
        <p:spPr bwMode="auto">
          <a:xfrm>
            <a:off x="5386388" y="2520950"/>
            <a:ext cx="45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000" b="1" i="1">
                <a:latin typeface="Times New Roman" pitchFamily="18" charset="0"/>
              </a:rPr>
              <a:t>R</a:t>
            </a:r>
            <a:r>
              <a:rPr kumimoji="1" lang="fr-FR" sz="2000" b="1" i="1" baseline="-25000">
                <a:latin typeface="Times New Roman" pitchFamily="18" charset="0"/>
              </a:rPr>
              <a:t>L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37375"/>
              </p:ext>
            </p:extLst>
          </p:nvPr>
        </p:nvGraphicFramePr>
        <p:xfrm>
          <a:off x="323528" y="4681099"/>
          <a:ext cx="3600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Input Voltage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Operating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</a:t>
                      </a:r>
                      <a:r>
                        <a:rPr lang="en-US" sz="1800" baseline="-25000" dirty="0"/>
                        <a:t>in</a:t>
                      </a:r>
                      <a:r>
                        <a:rPr lang="en-US" sz="1800" dirty="0"/>
                        <a:t>&lt;V</a:t>
                      </a:r>
                      <a:r>
                        <a:rPr lang="en-US" sz="1800" baseline="-250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</a:t>
                      </a:r>
                      <a:r>
                        <a:rPr lang="en-US" sz="1800" baseline="-25000" dirty="0"/>
                        <a:t>T0</a:t>
                      </a:r>
                      <a:r>
                        <a:rPr lang="en-US" sz="1800" dirty="0"/>
                        <a:t>&lt;V</a:t>
                      </a:r>
                      <a:r>
                        <a:rPr lang="en-US" sz="1800" baseline="-25000" dirty="0"/>
                        <a:t>in</a:t>
                      </a:r>
                      <a:r>
                        <a:rPr lang="en-US" sz="1800" dirty="0"/>
                        <a:t>&lt;V</a:t>
                      </a:r>
                      <a:r>
                        <a:rPr lang="en-US" sz="1800" baseline="-25000" dirty="0"/>
                        <a:t>out</a:t>
                      </a:r>
                      <a:r>
                        <a:rPr lang="en-US" sz="1800" dirty="0"/>
                        <a:t>+V</a:t>
                      </a:r>
                      <a:r>
                        <a:rPr lang="en-US" sz="1800" baseline="-250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</a:t>
                      </a:r>
                      <a:r>
                        <a:rPr lang="en-US" sz="1800" baseline="-25000" dirty="0"/>
                        <a:t>in</a:t>
                      </a:r>
                      <a:r>
                        <a:rPr lang="en-US" sz="1800" dirty="0"/>
                        <a:t>&gt;V</a:t>
                      </a:r>
                      <a:r>
                        <a:rPr lang="en-US" sz="1800" baseline="-25000" dirty="0"/>
                        <a:t>out</a:t>
                      </a:r>
                      <a:r>
                        <a:rPr lang="en-US" sz="1800" dirty="0"/>
                        <a:t>+V</a:t>
                      </a:r>
                      <a:r>
                        <a:rPr lang="en-US" sz="1800" baseline="-25000" dirty="0"/>
                        <a:t>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063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059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059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26205-5ABA-4AA4-A5AE-3FC79B10EBFC}" type="slidenum">
              <a:rPr lang="fr-FR" altLang="en-US" smtClean="0"/>
              <a:pPr eaLnBrk="1" hangingPunct="1"/>
              <a:t>103</a:t>
            </a:fld>
            <a:endParaRPr lang="fr-FR" altLang="en-US"/>
          </a:p>
        </p:txBody>
      </p:sp>
      <p:grpSp>
        <p:nvGrpSpPr>
          <p:cNvPr id="110598" name="Group 24"/>
          <p:cNvGrpSpPr>
            <a:grpSpLocks/>
          </p:cNvGrpSpPr>
          <p:nvPr/>
        </p:nvGrpSpPr>
        <p:grpSpPr bwMode="auto">
          <a:xfrm>
            <a:off x="4876800" y="1752600"/>
            <a:ext cx="4114800" cy="4521200"/>
            <a:chOff x="3072" y="1104"/>
            <a:chExt cx="2592" cy="2848"/>
          </a:xfrm>
        </p:grpSpPr>
        <p:pic>
          <p:nvPicPr>
            <p:cNvPr id="110603" name="Picture 6" descr="grabel_4_28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04"/>
              <a:ext cx="2592" cy="28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604" name="Group 23"/>
            <p:cNvGrpSpPr>
              <a:grpSpLocks/>
            </p:cNvGrpSpPr>
            <p:nvPr/>
          </p:nvGrpSpPr>
          <p:grpSpPr bwMode="auto">
            <a:xfrm>
              <a:off x="3378" y="2190"/>
              <a:ext cx="1215" cy="1410"/>
              <a:chOff x="3378" y="2190"/>
              <a:chExt cx="1215" cy="1410"/>
            </a:xfrm>
          </p:grpSpPr>
          <p:sp>
            <p:nvSpPr>
              <p:cNvPr id="110605" name="Oval 7"/>
              <p:cNvSpPr>
                <a:spLocks noChangeArrowheads="1"/>
              </p:cNvSpPr>
              <p:nvPr/>
            </p:nvSpPr>
            <p:spPr bwMode="auto">
              <a:xfrm>
                <a:off x="4545" y="354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6" name="Oval 8"/>
              <p:cNvSpPr>
                <a:spLocks noChangeArrowheads="1"/>
              </p:cNvSpPr>
              <p:nvPr/>
            </p:nvSpPr>
            <p:spPr bwMode="auto">
              <a:xfrm>
                <a:off x="4389" y="335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7" name="Oval 9"/>
              <p:cNvSpPr>
                <a:spLocks noChangeArrowheads="1"/>
              </p:cNvSpPr>
              <p:nvPr/>
            </p:nvSpPr>
            <p:spPr bwMode="auto">
              <a:xfrm>
                <a:off x="4110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Oval 10"/>
              <p:cNvSpPr>
                <a:spLocks noChangeArrowheads="1"/>
              </p:cNvSpPr>
              <p:nvPr/>
            </p:nvSpPr>
            <p:spPr bwMode="auto">
              <a:xfrm>
                <a:off x="3792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9" name="Oval 11"/>
              <p:cNvSpPr>
                <a:spLocks noChangeArrowheads="1"/>
              </p:cNvSpPr>
              <p:nvPr/>
            </p:nvSpPr>
            <p:spPr bwMode="auto">
              <a:xfrm>
                <a:off x="3504" y="227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0" name="Oval 12"/>
              <p:cNvSpPr>
                <a:spLocks noChangeArrowheads="1"/>
              </p:cNvSpPr>
              <p:nvPr/>
            </p:nvSpPr>
            <p:spPr bwMode="auto">
              <a:xfrm>
                <a:off x="3474" y="2670"/>
                <a:ext cx="48" cy="48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1" name="Oval 13"/>
              <p:cNvSpPr>
                <a:spLocks noChangeArrowheads="1"/>
              </p:cNvSpPr>
              <p:nvPr/>
            </p:nvSpPr>
            <p:spPr bwMode="auto">
              <a:xfrm>
                <a:off x="3864" y="3033"/>
                <a:ext cx="48" cy="48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2" name="Oval 14"/>
              <p:cNvSpPr>
                <a:spLocks noChangeArrowheads="1"/>
              </p:cNvSpPr>
              <p:nvPr/>
            </p:nvSpPr>
            <p:spPr bwMode="auto">
              <a:xfrm>
                <a:off x="4269" y="3360"/>
                <a:ext cx="48" cy="48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3" name="Oval 15"/>
              <p:cNvSpPr>
                <a:spLocks noChangeArrowheads="1"/>
              </p:cNvSpPr>
              <p:nvPr/>
            </p:nvSpPr>
            <p:spPr bwMode="auto">
              <a:xfrm>
                <a:off x="4491" y="3552"/>
                <a:ext cx="48" cy="48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4" name="Oval 18"/>
              <p:cNvSpPr>
                <a:spLocks noChangeArrowheads="1"/>
              </p:cNvSpPr>
              <p:nvPr/>
            </p:nvSpPr>
            <p:spPr bwMode="auto">
              <a:xfrm>
                <a:off x="3378" y="2589"/>
                <a:ext cx="48" cy="48"/>
              </a:xfrm>
              <a:prstGeom prst="ellipse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5" name="Oval 19"/>
              <p:cNvSpPr>
                <a:spLocks noChangeArrowheads="1"/>
              </p:cNvSpPr>
              <p:nvPr/>
            </p:nvSpPr>
            <p:spPr bwMode="auto">
              <a:xfrm>
                <a:off x="3438" y="219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0599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43000"/>
            <a:ext cx="6858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60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26552"/>
              </p:ext>
            </p:extLst>
          </p:nvPr>
        </p:nvGraphicFramePr>
        <p:xfrm>
          <a:off x="1377950" y="5286375"/>
          <a:ext cx="23050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Équation" r:id="rId6" imgW="1269720" imgH="431640" progId="Equation.3">
                  <p:embed/>
                </p:oleObj>
              </mc:Choice>
              <mc:Fallback>
                <p:oleObj name="Équation" r:id="rId6" imgW="1269720" imgH="431640" progId="Equation.3">
                  <p:embed/>
                  <p:pic>
                    <p:nvPicPr>
                      <p:cNvPr id="11060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286375"/>
                        <a:ext cx="2305050" cy="782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Line 27"/>
          <p:cNvSpPr>
            <a:spLocks noChangeShapeType="1"/>
          </p:cNvSpPr>
          <p:nvPr/>
        </p:nvSpPr>
        <p:spPr bwMode="auto">
          <a:xfrm flipV="1">
            <a:off x="3786188" y="4033838"/>
            <a:ext cx="2057400" cy="1524000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02" name="Line 28"/>
          <p:cNvSpPr>
            <a:spLocks noChangeShapeType="1"/>
          </p:cNvSpPr>
          <p:nvPr/>
        </p:nvSpPr>
        <p:spPr bwMode="auto">
          <a:xfrm flipV="1">
            <a:off x="3862388" y="4643438"/>
            <a:ext cx="1981200" cy="990600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000" dirty="0" err="1"/>
              <a:t>Resistive-load</a:t>
            </a:r>
            <a:r>
              <a:rPr lang="fr-FR" sz="3000" dirty="0"/>
              <a:t> </a:t>
            </a:r>
            <a:r>
              <a:rPr lang="fr-FR" sz="3000" dirty="0" err="1"/>
              <a:t>Inverter</a:t>
            </a:r>
            <a:r>
              <a:rPr lang="fr-FR" sz="3000" dirty="0"/>
              <a:t> : VTC</a:t>
            </a:r>
          </a:p>
        </p:txBody>
      </p:sp>
    </p:spTree>
    <p:extLst>
      <p:ext uri="{BB962C8B-B14F-4D97-AF65-F5344CB8AC3E}">
        <p14:creationId xmlns:p14="http://schemas.microsoft.com/office/powerpoint/2010/main" val="35387989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161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162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1FDFFF-9901-4191-90EB-85DCAFB9B092}" type="slidenum">
              <a:rPr lang="fr-FR" altLang="en-US" smtClean="0"/>
              <a:pPr eaLnBrk="1" hangingPunct="1"/>
              <a:t>104</a:t>
            </a:fld>
            <a:endParaRPr lang="fr-FR" alt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95275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16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87092"/>
              </p:ext>
            </p:extLst>
          </p:nvPr>
        </p:nvGraphicFramePr>
        <p:xfrm>
          <a:off x="179512" y="1419225"/>
          <a:ext cx="51435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r:id="rId4" imgW="3238500" imgH="1651000" progId="Equation.3">
                  <p:embed/>
                </p:oleObj>
              </mc:Choice>
              <mc:Fallback>
                <p:oleObj r:id="rId4" imgW="3238500" imgH="1651000" progId="Equation.3">
                  <p:embed/>
                  <p:pic>
                    <p:nvPicPr>
                      <p:cNvPr id="1116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9225"/>
                        <a:ext cx="5143500" cy="26193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4" name="Picture 7" descr="leble_5_8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708920"/>
            <a:ext cx="4419600" cy="405765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959933" y="5257799"/>
            <a:ext cx="2375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( good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exercise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! )</a:t>
            </a:r>
          </a:p>
        </p:txBody>
      </p:sp>
      <p:sp>
        <p:nvSpPr>
          <p:cNvPr id="111626" name="AutoShape 9"/>
          <p:cNvSpPr>
            <a:spLocks noChangeArrowheads="1"/>
          </p:cNvSpPr>
          <p:nvPr/>
        </p:nvSpPr>
        <p:spPr bwMode="auto">
          <a:xfrm rot="-5400000">
            <a:off x="1659731" y="4283869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000" dirty="0" err="1"/>
              <a:t>Resistive-load</a:t>
            </a:r>
            <a:r>
              <a:rPr lang="fr-FR" sz="3000" dirty="0"/>
              <a:t> </a:t>
            </a:r>
            <a:r>
              <a:rPr lang="fr-FR" sz="3000" dirty="0" err="1"/>
              <a:t>Inverter</a:t>
            </a:r>
            <a:r>
              <a:rPr lang="fr-FR" sz="3000" dirty="0"/>
              <a:t> : VTC</a:t>
            </a:r>
          </a:p>
        </p:txBody>
      </p:sp>
    </p:spTree>
    <p:extLst>
      <p:ext uri="{BB962C8B-B14F-4D97-AF65-F5344CB8AC3E}">
        <p14:creationId xmlns:p14="http://schemas.microsoft.com/office/powerpoint/2010/main" val="36918674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264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26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17045-A919-4951-BA16-5B7ED491BFBD}" type="slidenum">
              <a:rPr lang="fr-FR" altLang="en-US" smtClean="0"/>
              <a:pPr eaLnBrk="1" hangingPunct="1"/>
              <a:t>105</a:t>
            </a:fld>
            <a:endParaRPr lang="fr-FR" altLang="en-US"/>
          </a:p>
        </p:txBody>
      </p:sp>
      <p:sp>
        <p:nvSpPr>
          <p:cNvPr id="112648" name="Text Box 6"/>
          <p:cNvSpPr txBox="1">
            <a:spLocks noChangeArrowheads="1"/>
          </p:cNvSpPr>
          <p:nvPr/>
        </p:nvSpPr>
        <p:spPr bwMode="auto">
          <a:xfrm>
            <a:off x="4253662" y="2293142"/>
            <a:ext cx="3816425" cy="193899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kumimoji="1" lang="fr-FR" sz="2400" dirty="0">
                <a:latin typeface="Calibri" pitchFamily="34" charset="0"/>
              </a:rPr>
              <a:t>V</a:t>
            </a:r>
            <a:r>
              <a:rPr kumimoji="1" lang="fr-FR" sz="2400" baseline="-25000" dirty="0">
                <a:latin typeface="Calibri" pitchFamily="34" charset="0"/>
              </a:rPr>
              <a:t>GS</a:t>
            </a:r>
            <a:r>
              <a:rPr kumimoji="1" lang="fr-FR" sz="2400" dirty="0">
                <a:latin typeface="Calibri" pitchFamily="34" charset="0"/>
              </a:rPr>
              <a:t> = V</a:t>
            </a:r>
            <a:r>
              <a:rPr kumimoji="1" lang="fr-FR" sz="2400" baseline="-25000" dirty="0">
                <a:latin typeface="Calibri" pitchFamily="34" charset="0"/>
              </a:rPr>
              <a:t>DS</a:t>
            </a:r>
            <a:r>
              <a:rPr kumimoji="1" lang="fr-FR" sz="2400" dirty="0">
                <a:latin typeface="Calibri" pitchFamily="34" charset="0"/>
              </a:rPr>
              <a:t>  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</a:t>
            </a:r>
            <a:r>
              <a:rPr kumimoji="1" lang="fr-FR" sz="2400" dirty="0">
                <a:latin typeface="Calibri" pitchFamily="34" charset="0"/>
              </a:rPr>
              <a:t> V</a:t>
            </a:r>
            <a:r>
              <a:rPr kumimoji="1" lang="fr-FR" sz="2400" baseline="-25000" dirty="0">
                <a:latin typeface="Calibri" pitchFamily="34" charset="0"/>
              </a:rPr>
              <a:t>GS </a:t>
            </a:r>
            <a:r>
              <a:rPr kumimoji="1" lang="fr-FR" sz="2400" dirty="0">
                <a:latin typeface="Calibri" pitchFamily="34" charset="0"/>
              </a:rPr>
              <a:t>-V</a:t>
            </a:r>
            <a:r>
              <a:rPr kumimoji="1" lang="fr-FR" sz="2400" baseline="-25000" dirty="0">
                <a:latin typeface="Calibri" pitchFamily="34" charset="0"/>
              </a:rPr>
              <a:t>T</a:t>
            </a:r>
            <a:r>
              <a:rPr kumimoji="1" lang="fr-FR" sz="2400" dirty="0">
                <a:latin typeface="Calibri" pitchFamily="34" charset="0"/>
              </a:rPr>
              <a:t> &lt; V</a:t>
            </a:r>
            <a:r>
              <a:rPr kumimoji="1" lang="fr-FR" sz="2400" baseline="-25000" dirty="0">
                <a:latin typeface="Calibri" pitchFamily="34" charset="0"/>
              </a:rPr>
              <a:t>DS 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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>
                <a:solidFill>
                  <a:srgbClr val="7030A0"/>
                </a:solidFill>
                <a:latin typeface="Calibri" pitchFamily="34" charset="0"/>
              </a:rPr>
              <a:t>saturation mode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kumimoji="1" lang="fr-FR" sz="2400" dirty="0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Warning : 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</a:rPr>
              <a:t>if </a:t>
            </a:r>
            <a:r>
              <a:rPr kumimoji="1" lang="fr-FR" sz="2400" dirty="0" err="1">
                <a:solidFill>
                  <a:srgbClr val="002060"/>
                </a:solidFill>
                <a:latin typeface="Calibri" pitchFamily="34" charset="0"/>
              </a:rPr>
              <a:t>V</a:t>
            </a:r>
            <a:r>
              <a:rPr kumimoji="1" lang="fr-FR" sz="2400" baseline="-25000" dirty="0" err="1">
                <a:solidFill>
                  <a:srgbClr val="002060"/>
                </a:solidFill>
                <a:latin typeface="Calibri" pitchFamily="34" charset="0"/>
              </a:rPr>
              <a:t>out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</a:rPr>
              <a:t>&gt;V</a:t>
            </a:r>
            <a:r>
              <a:rPr kumimoji="1" lang="fr-FR" sz="2400" baseline="-25000" dirty="0">
                <a:solidFill>
                  <a:srgbClr val="002060"/>
                </a:solidFill>
                <a:latin typeface="Calibri" pitchFamily="34" charset="0"/>
              </a:rPr>
              <a:t>DD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</a:rPr>
              <a:t>-V</a:t>
            </a:r>
            <a:r>
              <a:rPr kumimoji="1" lang="fr-FR" sz="2400" baseline="-25000" dirty="0">
                <a:solidFill>
                  <a:srgbClr val="002060"/>
                </a:solidFill>
                <a:latin typeface="Calibri" pitchFamily="34" charset="0"/>
              </a:rPr>
              <a:t>T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 </a:t>
            </a:r>
            <a:r>
              <a:rPr kumimoji="1" lang="fr-FR" sz="2400" dirty="0" err="1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cut</a:t>
            </a:r>
            <a:r>
              <a:rPr kumimoji="1" lang="fr-FR" sz="2400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-off 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V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OH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=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-V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T</a:t>
            </a:r>
            <a:endParaRPr kumimoji="1"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 err="1"/>
              <a:t>Saturated</a:t>
            </a:r>
            <a:r>
              <a:rPr lang="fr-FR" sz="3000" dirty="0"/>
              <a:t> </a:t>
            </a:r>
            <a:r>
              <a:rPr lang="fr-FR" sz="3000" dirty="0" err="1"/>
              <a:t>enhancement</a:t>
            </a:r>
            <a:r>
              <a:rPr lang="fr-FR" sz="3000" dirty="0"/>
              <a:t>-type </a:t>
            </a:r>
            <a:r>
              <a:rPr lang="fr-FR" sz="3000" dirty="0" err="1"/>
              <a:t>nMOS</a:t>
            </a:r>
            <a:r>
              <a:rPr lang="fr-FR" sz="3000" dirty="0"/>
              <a:t> </a:t>
            </a:r>
            <a:r>
              <a:rPr lang="fr-FR" sz="3000" dirty="0" err="1"/>
              <a:t>Inverters</a:t>
            </a:r>
            <a:r>
              <a:rPr lang="fr-FR" sz="3000" dirty="0"/>
              <a:t>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r="51512" b="10515"/>
          <a:stretch/>
        </p:blipFill>
        <p:spPr>
          <a:xfrm>
            <a:off x="683568" y="1700808"/>
            <a:ext cx="3099652" cy="31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70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366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36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567A1E-F5C6-4D09-A1F2-CDE20F6EF1CB}" type="slidenum">
              <a:rPr lang="fr-FR" altLang="en-US" smtClean="0"/>
              <a:pPr eaLnBrk="1" hangingPunct="1"/>
              <a:t>106</a:t>
            </a:fld>
            <a:endParaRPr lang="fr-FR" altLang="en-US"/>
          </a:p>
        </p:txBody>
      </p:sp>
      <p:sp>
        <p:nvSpPr>
          <p:cNvPr id="113670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3216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solidFill>
                  <a:srgbClr val="6600FF"/>
                </a:solidFill>
                <a:latin typeface="Calibri" pitchFamily="34" charset="0"/>
              </a:rPr>
              <a:t>The representative points of the load line are given by </a:t>
            </a:r>
            <a:r>
              <a:rPr kumimoji="1" lang="fr-FR" sz="2400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kumimoji="1" lang="fr-FR" sz="2400" i="1" baseline="-25000" dirty="0">
                <a:solidFill>
                  <a:srgbClr val="FF0000"/>
                </a:solidFill>
                <a:latin typeface="Calibri" pitchFamily="34" charset="0"/>
              </a:rPr>
              <a:t>GS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 = V</a:t>
            </a:r>
            <a:r>
              <a:rPr kumimoji="1" lang="fr-FR" sz="2400" i="1" baseline="-25000" dirty="0">
                <a:solidFill>
                  <a:srgbClr val="FF0000"/>
                </a:solidFill>
                <a:latin typeface="Calibri" pitchFamily="34" charset="0"/>
              </a:rPr>
              <a:t>DS</a:t>
            </a:r>
          </a:p>
        </p:txBody>
      </p:sp>
      <p:sp>
        <p:nvSpPr>
          <p:cNvPr id="113671" name="Text Box 6"/>
          <p:cNvSpPr txBox="1">
            <a:spLocks noChangeArrowheads="1"/>
          </p:cNvSpPr>
          <p:nvPr/>
        </p:nvSpPr>
        <p:spPr bwMode="auto">
          <a:xfrm>
            <a:off x="517525" y="4460875"/>
            <a:ext cx="3521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latin typeface="Calibri" pitchFamily="34" charset="0"/>
              </a:rPr>
              <a:t>The </a:t>
            </a:r>
            <a:r>
              <a:rPr kumimoji="1" lang="fr-FR" sz="2400" dirty="0" err="1">
                <a:latin typeface="Calibri" pitchFamily="34" charset="0"/>
              </a:rPr>
              <a:t>load</a:t>
            </a:r>
            <a:r>
              <a:rPr kumimoji="1" lang="fr-FR" sz="2400" dirty="0">
                <a:latin typeface="Calibri" pitchFamily="34" charset="0"/>
              </a:rPr>
              <a:t> NMOS </a:t>
            </a:r>
            <a:r>
              <a:rPr kumimoji="1" lang="fr-FR" sz="2400" dirty="0" err="1">
                <a:latin typeface="Calibri" pitchFamily="34" charset="0"/>
              </a:rPr>
              <a:t>is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equivalent</a:t>
            </a:r>
            <a:r>
              <a:rPr kumimoji="1" lang="fr-FR" sz="2400" dirty="0">
                <a:latin typeface="Calibri" pitchFamily="34" charset="0"/>
              </a:rPr>
              <a:t> to a non </a:t>
            </a:r>
            <a:r>
              <a:rPr kumimoji="1" lang="fr-FR" sz="2400" dirty="0" err="1">
                <a:latin typeface="Calibri" pitchFamily="34" charset="0"/>
              </a:rPr>
              <a:t>linear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resistance</a:t>
            </a:r>
            <a:endParaRPr kumimoji="1" lang="fr-FR" sz="2400" dirty="0">
              <a:latin typeface="Calibri" pitchFamily="34" charset="0"/>
            </a:endParaRPr>
          </a:p>
        </p:txBody>
      </p:sp>
      <p:grpSp>
        <p:nvGrpSpPr>
          <p:cNvPr id="113672" name="Group 17"/>
          <p:cNvGrpSpPr>
            <a:grpSpLocks/>
          </p:cNvGrpSpPr>
          <p:nvPr/>
        </p:nvGrpSpPr>
        <p:grpSpPr bwMode="auto">
          <a:xfrm>
            <a:off x="4191000" y="1524000"/>
            <a:ext cx="4552950" cy="4691063"/>
            <a:chOff x="2640" y="960"/>
            <a:chExt cx="2868" cy="2955"/>
          </a:xfrm>
        </p:grpSpPr>
        <p:pic>
          <p:nvPicPr>
            <p:cNvPr id="113673" name="Picture 4" descr="grabel_4_23b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60"/>
              <a:ext cx="2868" cy="2952"/>
            </a:xfrm>
            <a:prstGeom prst="rect">
              <a:avLst/>
            </a:prstGeom>
            <a:noFill/>
            <a:ln w="9525">
              <a:solidFill>
                <a:srgbClr val="6600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74" name="Oval 7"/>
            <p:cNvSpPr>
              <a:spLocks noChangeArrowheads="1"/>
            </p:cNvSpPr>
            <p:nvPr/>
          </p:nvSpPr>
          <p:spPr bwMode="auto">
            <a:xfrm>
              <a:off x="5047" y="1434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Oval 8"/>
            <p:cNvSpPr>
              <a:spLocks noChangeArrowheads="1"/>
            </p:cNvSpPr>
            <p:nvPr/>
          </p:nvSpPr>
          <p:spPr bwMode="auto">
            <a:xfrm>
              <a:off x="4875" y="1970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Oval 9"/>
            <p:cNvSpPr>
              <a:spLocks noChangeArrowheads="1"/>
            </p:cNvSpPr>
            <p:nvPr/>
          </p:nvSpPr>
          <p:spPr bwMode="auto">
            <a:xfrm>
              <a:off x="4703" y="2442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7" name="Oval 10"/>
            <p:cNvSpPr>
              <a:spLocks noChangeArrowheads="1"/>
            </p:cNvSpPr>
            <p:nvPr/>
          </p:nvSpPr>
          <p:spPr bwMode="auto">
            <a:xfrm>
              <a:off x="4539" y="2841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Oval 11"/>
            <p:cNvSpPr>
              <a:spLocks noChangeArrowheads="1"/>
            </p:cNvSpPr>
            <p:nvPr/>
          </p:nvSpPr>
          <p:spPr bwMode="auto">
            <a:xfrm>
              <a:off x="4367" y="3158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9" name="Oval 12"/>
            <p:cNvSpPr>
              <a:spLocks noChangeArrowheads="1"/>
            </p:cNvSpPr>
            <p:nvPr/>
          </p:nvSpPr>
          <p:spPr bwMode="auto">
            <a:xfrm>
              <a:off x="4195" y="3402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0" name="Oval 13"/>
            <p:cNvSpPr>
              <a:spLocks noChangeArrowheads="1"/>
            </p:cNvSpPr>
            <p:nvPr/>
          </p:nvSpPr>
          <p:spPr bwMode="auto">
            <a:xfrm>
              <a:off x="3995" y="3584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1" name="Oval 14"/>
            <p:cNvSpPr>
              <a:spLocks noChangeArrowheads="1"/>
            </p:cNvSpPr>
            <p:nvPr/>
          </p:nvSpPr>
          <p:spPr bwMode="auto">
            <a:xfrm>
              <a:off x="3651" y="3711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Text Box 15"/>
            <p:cNvSpPr txBox="1">
              <a:spLocks noChangeArrowheads="1"/>
            </p:cNvSpPr>
            <p:nvPr/>
          </p:nvSpPr>
          <p:spPr bwMode="auto">
            <a:xfrm>
              <a:off x="5163" y="3703"/>
              <a:ext cx="3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b="1" i="1">
                  <a:latin typeface="Times New Roman" pitchFamily="18" charset="0"/>
                </a:rPr>
                <a:t>V</a:t>
              </a:r>
              <a:r>
                <a:rPr kumimoji="1" lang="fr-FR" sz="1600" b="1" i="1" baseline="-25000">
                  <a:latin typeface="Times New Roman" pitchFamily="18" charset="0"/>
                </a:rPr>
                <a:t>DS</a:t>
              </a:r>
            </a:p>
          </p:txBody>
        </p:sp>
        <p:sp>
          <p:nvSpPr>
            <p:cNvPr id="113683" name="Text Box 16"/>
            <p:cNvSpPr txBox="1">
              <a:spLocks noChangeArrowheads="1"/>
            </p:cNvSpPr>
            <p:nvPr/>
          </p:nvSpPr>
          <p:spPr bwMode="auto">
            <a:xfrm>
              <a:off x="5012" y="1071"/>
              <a:ext cx="3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b="1" i="1">
                  <a:latin typeface="Times New Roman" pitchFamily="18" charset="0"/>
                </a:rPr>
                <a:t>V</a:t>
              </a:r>
              <a:r>
                <a:rPr kumimoji="1" lang="fr-FR" sz="1600" b="1" i="1" baseline="-25000">
                  <a:latin typeface="Times New Roman" pitchFamily="18" charset="0"/>
                </a:rPr>
                <a:t>GS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 err="1"/>
              <a:t>Saturated</a:t>
            </a:r>
            <a:r>
              <a:rPr lang="fr-FR" sz="3000" dirty="0"/>
              <a:t> </a:t>
            </a:r>
            <a:r>
              <a:rPr lang="fr-FR" sz="3000" dirty="0" err="1"/>
              <a:t>enhancement</a:t>
            </a:r>
            <a:r>
              <a:rPr lang="fr-FR" sz="3000" dirty="0"/>
              <a:t>-type </a:t>
            </a:r>
            <a:r>
              <a:rPr lang="fr-FR" sz="3000" dirty="0" err="1"/>
              <a:t>nMOS</a:t>
            </a:r>
            <a:r>
              <a:rPr lang="fr-FR" sz="3000" dirty="0"/>
              <a:t> </a:t>
            </a:r>
            <a:r>
              <a:rPr lang="fr-FR" sz="3000" dirty="0" err="1"/>
              <a:t>Inverters</a:t>
            </a:r>
            <a:r>
              <a:rPr lang="fr-FR" sz="3000" dirty="0"/>
              <a:t> : </a:t>
            </a:r>
            <a:r>
              <a:rPr lang="fr-FR" sz="3000" dirty="0" err="1"/>
              <a:t>graphic</a:t>
            </a:r>
            <a:r>
              <a:rPr lang="fr-FR" sz="3000" dirty="0"/>
              <a:t> </a:t>
            </a:r>
            <a:r>
              <a:rPr lang="fr-FR" sz="3000" dirty="0" err="1"/>
              <a:t>analysis</a:t>
            </a:r>
            <a:r>
              <a:rPr lang="fr-FR" sz="3000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1025" y="2474424"/>
            <a:ext cx="10565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Non linear resistance</a:t>
            </a:r>
          </a:p>
        </p:txBody>
      </p:sp>
    </p:spTree>
    <p:extLst>
      <p:ext uri="{BB962C8B-B14F-4D97-AF65-F5344CB8AC3E}">
        <p14:creationId xmlns:p14="http://schemas.microsoft.com/office/powerpoint/2010/main" val="32586157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57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57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C6735A-6489-40E7-B920-C1279FD6B62A}" type="slidenum">
              <a:rPr lang="fr-FR" altLang="en-US" smtClean="0"/>
              <a:pPr eaLnBrk="1" hangingPunct="1"/>
              <a:t>107</a:t>
            </a:fld>
            <a:endParaRPr lang="fr-FR" altLang="en-US"/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4114800" y="16002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476625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>
                <a:latin typeface="Times New Roman" pitchFamily="18" charset="0"/>
              </a:rPr>
              <a:t>V</a:t>
            </a:r>
            <a:r>
              <a:rPr kumimoji="1" lang="fr-FR" sz="2400" i="1" baseline="-25000">
                <a:latin typeface="Times New Roman" pitchFamily="18" charset="0"/>
              </a:rPr>
              <a:t>DS1</a:t>
            </a:r>
            <a:r>
              <a:rPr kumimoji="1" lang="fr-FR" sz="2400" i="1">
                <a:latin typeface="Times New Roman" pitchFamily="18" charset="0"/>
              </a:rPr>
              <a:t>=V</a:t>
            </a:r>
            <a:r>
              <a:rPr kumimoji="1" lang="fr-FR" sz="2400" i="1" baseline="-25000">
                <a:latin typeface="Times New Roman" pitchFamily="18" charset="0"/>
              </a:rPr>
              <a:t>DD </a:t>
            </a:r>
            <a:r>
              <a:rPr kumimoji="1" lang="fr-FR" sz="2400" i="1">
                <a:latin typeface="Times New Roman" pitchFamily="18" charset="0"/>
              </a:rPr>
              <a:t>- V</a:t>
            </a:r>
            <a:r>
              <a:rPr kumimoji="1" lang="fr-FR" sz="2400" i="1" baseline="-25000">
                <a:latin typeface="Times New Roman" pitchFamily="18" charset="0"/>
              </a:rPr>
              <a:t>DS2</a:t>
            </a:r>
            <a:r>
              <a:rPr kumimoji="1" lang="fr-FR" sz="2400" i="1">
                <a:latin typeface="Times New Roman" pitchFamily="18" charset="0"/>
              </a:rPr>
              <a:t> = 6 - V</a:t>
            </a:r>
            <a:r>
              <a:rPr kumimoji="1" lang="fr-FR" sz="2400" i="1" baseline="-25000">
                <a:latin typeface="Times New Roman" pitchFamily="18" charset="0"/>
              </a:rPr>
              <a:t>DS2</a:t>
            </a:r>
          </a:p>
        </p:txBody>
      </p:sp>
      <p:sp>
        <p:nvSpPr>
          <p:cNvPr id="115720" name="Freeform 17"/>
          <p:cNvSpPr>
            <a:spLocks/>
          </p:cNvSpPr>
          <p:nvPr/>
        </p:nvSpPr>
        <p:spPr bwMode="auto">
          <a:xfrm>
            <a:off x="6477000" y="1371600"/>
            <a:ext cx="1371600" cy="393700"/>
          </a:xfrm>
          <a:custGeom>
            <a:avLst/>
            <a:gdLst>
              <a:gd name="T0" fmla="*/ 0 w 864"/>
              <a:gd name="T1" fmla="*/ 2147483647 h 248"/>
              <a:gd name="T2" fmla="*/ 2147483647 w 864"/>
              <a:gd name="T3" fmla="*/ 2147483647 h 248"/>
              <a:gd name="T4" fmla="*/ 2147483647 w 864"/>
              <a:gd name="T5" fmla="*/ 2147483647 h 248"/>
              <a:gd name="T6" fmla="*/ 0 60000 65536"/>
              <a:gd name="T7" fmla="*/ 0 60000 65536"/>
              <a:gd name="T8" fmla="*/ 0 60000 65536"/>
              <a:gd name="T9" fmla="*/ 0 w 864"/>
              <a:gd name="T10" fmla="*/ 0 h 248"/>
              <a:gd name="T11" fmla="*/ 864 w 86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48">
                <a:moveTo>
                  <a:pt x="0" y="248"/>
                </a:moveTo>
                <a:cubicBezTo>
                  <a:pt x="144" y="132"/>
                  <a:pt x="288" y="16"/>
                  <a:pt x="432" y="8"/>
                </a:cubicBezTo>
                <a:cubicBezTo>
                  <a:pt x="576" y="0"/>
                  <a:pt x="720" y="100"/>
                  <a:pt x="864" y="2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1" name="Text Box 18"/>
          <p:cNvSpPr txBox="1">
            <a:spLocks noChangeArrowheads="1"/>
          </p:cNvSpPr>
          <p:nvPr/>
        </p:nvSpPr>
        <p:spPr bwMode="auto">
          <a:xfrm>
            <a:off x="838200" y="5562600"/>
            <a:ext cx="24701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latin typeface="Times New Roman" pitchFamily="18" charset="0"/>
              </a:rPr>
              <a:t>V</a:t>
            </a:r>
            <a:r>
              <a:rPr kumimoji="1" lang="fr-FR" sz="2400" i="1" baseline="-25000" dirty="0">
                <a:latin typeface="Times New Roman" pitchFamily="18" charset="0"/>
              </a:rPr>
              <a:t>DS1</a:t>
            </a:r>
            <a:r>
              <a:rPr kumimoji="1" lang="fr-FR" sz="2400" i="1" dirty="0">
                <a:latin typeface="Times New Roman" pitchFamily="18" charset="0"/>
              </a:rPr>
              <a:t> = 6 – </a:t>
            </a:r>
            <a:r>
              <a:rPr kumimoji="1" lang="fr-FR" sz="2400" i="1" dirty="0">
                <a:solidFill>
                  <a:srgbClr val="6600FF"/>
                </a:solidFill>
                <a:latin typeface="Times New Roman" pitchFamily="18" charset="0"/>
              </a:rPr>
              <a:t>4</a:t>
            </a:r>
            <a:r>
              <a:rPr kumimoji="1" lang="fr-FR" sz="2400" i="1" dirty="0">
                <a:latin typeface="Times New Roman" pitchFamily="18" charset="0"/>
              </a:rPr>
              <a:t> = </a:t>
            </a:r>
            <a:r>
              <a:rPr kumimoji="1" lang="fr-FR" sz="2400" i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kumimoji="1" lang="fr-FR" sz="2400" i="1" dirty="0">
                <a:latin typeface="Times New Roman" pitchFamily="18" charset="0"/>
              </a:rPr>
              <a:t> V</a:t>
            </a:r>
          </a:p>
          <a:p>
            <a:pPr eaLnBrk="1" hangingPunct="1"/>
            <a:r>
              <a:rPr kumimoji="1" lang="fr-FR" sz="2400" i="1" dirty="0">
                <a:latin typeface="Times New Roman" pitchFamily="18" charset="0"/>
              </a:rPr>
              <a:t>I</a:t>
            </a:r>
            <a:r>
              <a:rPr kumimoji="1" lang="fr-FR" sz="2400" i="1" baseline="-25000" dirty="0">
                <a:latin typeface="Times New Roman" pitchFamily="18" charset="0"/>
              </a:rPr>
              <a:t>D2</a:t>
            </a:r>
            <a:r>
              <a:rPr kumimoji="1" lang="fr-FR" sz="2400" i="1" dirty="0">
                <a:latin typeface="Times New Roman" pitchFamily="18" charset="0"/>
              </a:rPr>
              <a:t> = </a:t>
            </a:r>
            <a:r>
              <a:rPr kumimoji="1" lang="fr-FR" sz="2400" i="1" dirty="0">
                <a:solidFill>
                  <a:srgbClr val="FF0000"/>
                </a:solidFill>
                <a:latin typeface="Times New Roman" pitchFamily="18" charset="0"/>
              </a:rPr>
              <a:t>75</a:t>
            </a:r>
            <a:r>
              <a:rPr kumimoji="1" lang="fr-FR" sz="2400" i="1" dirty="0">
                <a:latin typeface="Times New Roman" pitchFamily="18" charset="0"/>
              </a:rPr>
              <a:t> µA = I</a:t>
            </a:r>
            <a:r>
              <a:rPr kumimoji="1" lang="fr-FR" sz="2400" i="1" baseline="-25000" dirty="0">
                <a:latin typeface="Times New Roman" pitchFamily="18" charset="0"/>
              </a:rPr>
              <a:t>D1</a:t>
            </a:r>
          </a:p>
        </p:txBody>
      </p:sp>
      <p:grpSp>
        <p:nvGrpSpPr>
          <p:cNvPr id="115723" name="Group 12"/>
          <p:cNvGrpSpPr>
            <a:grpSpLocks/>
          </p:cNvGrpSpPr>
          <p:nvPr/>
        </p:nvGrpSpPr>
        <p:grpSpPr bwMode="auto">
          <a:xfrm>
            <a:off x="228600" y="1447800"/>
            <a:ext cx="3590925" cy="3695700"/>
            <a:chOff x="144" y="912"/>
            <a:chExt cx="2262" cy="2328"/>
          </a:xfrm>
        </p:grpSpPr>
        <p:pic>
          <p:nvPicPr>
            <p:cNvPr id="115735" name="Picture 5" descr="grabel_4_23b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2"/>
              <a:ext cx="2262" cy="2328"/>
            </a:xfrm>
            <a:prstGeom prst="rect">
              <a:avLst/>
            </a:prstGeom>
            <a:noFill/>
            <a:ln w="9525">
              <a:solidFill>
                <a:srgbClr val="6600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736" name="Text Box 9"/>
            <p:cNvSpPr txBox="1">
              <a:spLocks noChangeArrowheads="1"/>
            </p:cNvSpPr>
            <p:nvPr/>
          </p:nvSpPr>
          <p:spPr bwMode="auto">
            <a:xfrm>
              <a:off x="278" y="983"/>
              <a:ext cx="39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200" b="1" i="1">
                  <a:latin typeface="Times New Roman" pitchFamily="18" charset="0"/>
                </a:rPr>
                <a:t>I</a:t>
              </a:r>
              <a:r>
                <a:rPr kumimoji="1" lang="fr-FR" sz="1200" b="1" i="1" baseline="-25000">
                  <a:latin typeface="Times New Roman" pitchFamily="18" charset="0"/>
                </a:rPr>
                <a:t>D2</a:t>
              </a:r>
              <a:r>
                <a:rPr kumimoji="1" lang="fr-FR" sz="1200" b="1" i="1">
                  <a:latin typeface="Times New Roman" pitchFamily="18" charset="0"/>
                </a:rPr>
                <a:t>, µA</a:t>
              </a:r>
            </a:p>
          </p:txBody>
        </p:sp>
        <p:sp>
          <p:nvSpPr>
            <p:cNvPr id="115737" name="Text Box 10"/>
            <p:cNvSpPr txBox="1">
              <a:spLocks noChangeArrowheads="1"/>
            </p:cNvSpPr>
            <p:nvPr/>
          </p:nvSpPr>
          <p:spPr bwMode="auto">
            <a:xfrm>
              <a:off x="2078" y="2881"/>
              <a:ext cx="31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 b="1" i="1">
                  <a:latin typeface="Times New Roman" pitchFamily="18" charset="0"/>
                </a:rPr>
                <a:t>V</a:t>
              </a:r>
              <a:r>
                <a:rPr kumimoji="1" lang="fr-FR" sz="1400" b="1" i="1" baseline="-25000">
                  <a:latin typeface="Times New Roman" pitchFamily="18" charset="0"/>
                </a:rPr>
                <a:t>DS2</a:t>
              </a:r>
            </a:p>
          </p:txBody>
        </p:sp>
      </p:grpSp>
      <p:sp>
        <p:nvSpPr>
          <p:cNvPr id="115724" name="Line 14"/>
          <p:cNvSpPr>
            <a:spLocks noChangeShapeType="1"/>
          </p:cNvSpPr>
          <p:nvPr/>
        </p:nvSpPr>
        <p:spPr bwMode="auto">
          <a:xfrm flipH="1">
            <a:off x="623888" y="421957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5" name="Line 15"/>
          <p:cNvSpPr>
            <a:spLocks noChangeShapeType="1"/>
          </p:cNvSpPr>
          <p:nvPr/>
        </p:nvSpPr>
        <p:spPr bwMode="auto">
          <a:xfrm flipV="1">
            <a:off x="2424113" y="4176713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26" name="Oval 16"/>
          <p:cNvSpPr>
            <a:spLocks noChangeArrowheads="1"/>
          </p:cNvSpPr>
          <p:nvPr/>
        </p:nvSpPr>
        <p:spPr bwMode="auto">
          <a:xfrm>
            <a:off x="2381250" y="4176713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Text Box 24"/>
          <p:cNvSpPr txBox="1">
            <a:spLocks noChangeArrowheads="1"/>
          </p:cNvSpPr>
          <p:nvPr/>
        </p:nvSpPr>
        <p:spPr bwMode="auto">
          <a:xfrm>
            <a:off x="2276475" y="4899025"/>
            <a:ext cx="34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200" b="1" i="1">
                <a:solidFill>
                  <a:srgbClr val="66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5728" name="Text Box 26"/>
          <p:cNvSpPr txBox="1">
            <a:spLocks noChangeArrowheads="1"/>
          </p:cNvSpPr>
          <p:nvPr/>
        </p:nvSpPr>
        <p:spPr bwMode="auto">
          <a:xfrm>
            <a:off x="314325" y="4081463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200" b="1" i="1">
                <a:solidFill>
                  <a:srgbClr val="FF0000"/>
                </a:solidFill>
                <a:latin typeface="Times New Roman" pitchFamily="18" charset="0"/>
              </a:rPr>
              <a:t>75</a:t>
            </a:r>
          </a:p>
        </p:txBody>
      </p:sp>
      <p:sp>
        <p:nvSpPr>
          <p:cNvPr id="115729" name="Line 29"/>
          <p:cNvSpPr>
            <a:spLocks noChangeShapeType="1"/>
          </p:cNvSpPr>
          <p:nvPr/>
        </p:nvSpPr>
        <p:spPr bwMode="auto">
          <a:xfrm>
            <a:off x="609600" y="4919663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0" name="Line 30"/>
          <p:cNvSpPr>
            <a:spLocks noChangeShapeType="1"/>
          </p:cNvSpPr>
          <p:nvPr/>
        </p:nvSpPr>
        <p:spPr bwMode="auto">
          <a:xfrm>
            <a:off x="228600" y="5133975"/>
            <a:ext cx="3581400" cy="0"/>
          </a:xfrm>
          <a:prstGeom prst="line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1" name="Oval 33"/>
          <p:cNvSpPr>
            <a:spLocks noChangeArrowheads="1"/>
          </p:cNvSpPr>
          <p:nvPr/>
        </p:nvSpPr>
        <p:spPr bwMode="auto">
          <a:xfrm>
            <a:off x="1908175" y="4721225"/>
            <a:ext cx="76200" cy="76200"/>
          </a:xfrm>
          <a:prstGeom prst="ellipse">
            <a:avLst/>
          </a:prstGeom>
          <a:solidFill>
            <a:srgbClr val="66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4692650" y="2667000"/>
            <a:ext cx="4187825" cy="3689350"/>
            <a:chOff x="4692650" y="2667000"/>
            <a:chExt cx="4187825" cy="3689350"/>
          </a:xfrm>
        </p:grpSpPr>
        <p:grpSp>
          <p:nvGrpSpPr>
            <p:cNvPr id="115722" name="Group 32"/>
            <p:cNvGrpSpPr>
              <a:grpSpLocks/>
            </p:cNvGrpSpPr>
            <p:nvPr/>
          </p:nvGrpSpPr>
          <p:grpSpPr bwMode="auto">
            <a:xfrm>
              <a:off x="4692650" y="2667000"/>
              <a:ext cx="4187825" cy="3689350"/>
              <a:chOff x="2956" y="1680"/>
              <a:chExt cx="2638" cy="2324"/>
            </a:xfrm>
          </p:grpSpPr>
          <p:pic>
            <p:nvPicPr>
              <p:cNvPr id="115738" name="Picture 4" descr="grabel_4_24_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680"/>
                <a:ext cx="2618" cy="2324"/>
              </a:xfrm>
              <a:prstGeom prst="rect">
                <a:avLst/>
              </a:prstGeom>
              <a:noFill/>
              <a:ln w="9525">
                <a:solidFill>
                  <a:srgbClr val="6600FF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739" name="Oval 19"/>
              <p:cNvSpPr>
                <a:spLocks noChangeArrowheads="1"/>
              </p:cNvSpPr>
              <p:nvPr/>
            </p:nvSpPr>
            <p:spPr bwMode="auto">
              <a:xfrm>
                <a:off x="3714" y="3324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0" name="Line 20"/>
              <p:cNvSpPr>
                <a:spLocks noChangeShapeType="1"/>
              </p:cNvSpPr>
              <p:nvPr/>
            </p:nvSpPr>
            <p:spPr bwMode="auto">
              <a:xfrm flipV="1">
                <a:off x="3744" y="336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1" name="Line 21"/>
              <p:cNvSpPr>
                <a:spLocks noChangeShapeType="1"/>
              </p:cNvSpPr>
              <p:nvPr/>
            </p:nvSpPr>
            <p:spPr bwMode="auto">
              <a:xfrm flipH="1">
                <a:off x="3168" y="3360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2" name="Text Box 22"/>
              <p:cNvSpPr txBox="1">
                <a:spLocks noChangeArrowheads="1"/>
              </p:cNvSpPr>
              <p:nvPr/>
            </p:nvSpPr>
            <p:spPr bwMode="auto">
              <a:xfrm>
                <a:off x="2956" y="3287"/>
                <a:ext cx="2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1200" b="1" i="1">
                    <a:solidFill>
                      <a:srgbClr val="FF0000"/>
                    </a:solidFill>
                    <a:latin typeface="Times New Roman" pitchFamily="18" charset="0"/>
                  </a:rPr>
                  <a:t>75</a:t>
                </a:r>
              </a:p>
            </p:txBody>
          </p:sp>
          <p:sp>
            <p:nvSpPr>
              <p:cNvPr id="115743" name="Text Box 23"/>
              <p:cNvSpPr txBox="1">
                <a:spLocks noChangeArrowheads="1"/>
              </p:cNvSpPr>
              <p:nvPr/>
            </p:nvSpPr>
            <p:spPr bwMode="auto">
              <a:xfrm>
                <a:off x="3657" y="3792"/>
                <a:ext cx="164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1200" b="1" i="1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5732" name="Oval 34"/>
            <p:cNvSpPr>
              <a:spLocks noChangeArrowheads="1"/>
            </p:cNvSpPr>
            <p:nvPr/>
          </p:nvSpPr>
          <p:spPr bwMode="auto">
            <a:xfrm>
              <a:off x="6338888" y="5791200"/>
              <a:ext cx="76200" cy="762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33" name="Text Box 35"/>
          <p:cNvSpPr txBox="1">
            <a:spLocks noChangeArrowheads="1"/>
          </p:cNvSpPr>
          <p:nvPr/>
        </p:nvSpPr>
        <p:spPr bwMode="auto">
          <a:xfrm>
            <a:off x="1527175" y="143351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Load</a:t>
            </a:r>
            <a:endParaRPr kumimoji="1" lang="fr-FR" sz="2400" dirty="0">
              <a:latin typeface="Calibri" pitchFamily="34" charset="0"/>
            </a:endParaRPr>
          </a:p>
        </p:txBody>
      </p:sp>
      <p:sp>
        <p:nvSpPr>
          <p:cNvPr id="115734" name="Text Box 36"/>
          <p:cNvSpPr txBox="1">
            <a:spLocks noChangeArrowheads="1"/>
          </p:cNvSpPr>
          <p:nvPr/>
        </p:nvSpPr>
        <p:spPr bwMode="auto">
          <a:xfrm>
            <a:off x="6270625" y="2684463"/>
            <a:ext cx="94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latin typeface="Calibri" pitchFamily="34" charset="0"/>
              </a:rPr>
              <a:t>Driver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 err="1"/>
              <a:t>Saturated</a:t>
            </a:r>
            <a:r>
              <a:rPr lang="fr-FR" sz="3000" dirty="0"/>
              <a:t> </a:t>
            </a:r>
            <a:r>
              <a:rPr lang="fr-FR" sz="3000" dirty="0" err="1"/>
              <a:t>enhancement</a:t>
            </a:r>
            <a:r>
              <a:rPr lang="fr-FR" sz="3000" dirty="0"/>
              <a:t>-type </a:t>
            </a:r>
            <a:r>
              <a:rPr lang="fr-FR" sz="3000" dirty="0" err="1"/>
              <a:t>nMOS</a:t>
            </a:r>
            <a:r>
              <a:rPr lang="fr-FR" sz="3000" dirty="0"/>
              <a:t> </a:t>
            </a:r>
            <a:r>
              <a:rPr lang="fr-FR" sz="3000" dirty="0" err="1"/>
              <a:t>Inverters</a:t>
            </a:r>
            <a:r>
              <a:rPr lang="fr-FR" sz="3000" dirty="0"/>
              <a:t> : </a:t>
            </a:r>
            <a:r>
              <a:rPr lang="fr-FR" sz="3000" dirty="0" err="1"/>
              <a:t>graphic</a:t>
            </a:r>
            <a:r>
              <a:rPr lang="fr-FR" sz="3000" dirty="0"/>
              <a:t> </a:t>
            </a:r>
            <a:r>
              <a:rPr lang="fr-FR" sz="3000" dirty="0" err="1"/>
              <a:t>analysis</a:t>
            </a:r>
            <a:r>
              <a:rPr lang="fr-FR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4471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673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67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1C86D-D212-42E2-B8C8-DE3049AAF6B4}" type="slidenum">
              <a:rPr lang="fr-FR" altLang="en-US" smtClean="0"/>
              <a:pPr eaLnBrk="1" hangingPunct="1"/>
              <a:t>108</a:t>
            </a:fld>
            <a:endParaRPr lang="fr-FR" altLang="en-US"/>
          </a:p>
        </p:txBody>
      </p:sp>
      <p:pic>
        <p:nvPicPr>
          <p:cNvPr id="116742" name="Picture 5" descr="grabel_6_21_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4" t="14550" r="3277"/>
          <a:stretch/>
        </p:blipFill>
        <p:spPr bwMode="auto">
          <a:xfrm>
            <a:off x="5436096" y="2215862"/>
            <a:ext cx="3205018" cy="3008745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Text Box 6"/>
          <p:cNvSpPr txBox="1">
            <a:spLocks noChangeArrowheads="1"/>
          </p:cNvSpPr>
          <p:nvPr/>
        </p:nvSpPr>
        <p:spPr bwMode="auto">
          <a:xfrm>
            <a:off x="2438400" y="5336309"/>
            <a:ext cx="339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NM</a:t>
            </a:r>
            <a:r>
              <a:rPr kumimoji="1" lang="fr-FR" sz="2400" i="1" baseline="-25000" dirty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 = V</a:t>
            </a:r>
            <a:r>
              <a:rPr kumimoji="1" lang="fr-FR" sz="2400" i="1" baseline="-25000" dirty="0">
                <a:solidFill>
                  <a:srgbClr val="FF0000"/>
                </a:solidFill>
                <a:latin typeface="Calibri" pitchFamily="34" charset="0"/>
              </a:rPr>
              <a:t>OH 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-V</a:t>
            </a:r>
            <a:r>
              <a:rPr kumimoji="1" lang="fr-FR" sz="2400" i="1" baseline="-25000" dirty="0">
                <a:solidFill>
                  <a:srgbClr val="FF0000"/>
                </a:solidFill>
                <a:latin typeface="Calibri" pitchFamily="34" charset="0"/>
              </a:rPr>
              <a:t>IH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 = -0.2 V &lt;0</a:t>
            </a:r>
          </a:p>
        </p:txBody>
      </p:sp>
      <p:sp>
        <p:nvSpPr>
          <p:cNvPr id="116744" name="Text Box 7"/>
          <p:cNvSpPr txBox="1">
            <a:spLocks noChangeArrowheads="1"/>
          </p:cNvSpPr>
          <p:nvPr/>
        </p:nvSpPr>
        <p:spPr bwMode="auto">
          <a:xfrm>
            <a:off x="1143000" y="5791200"/>
            <a:ext cx="6318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solidFill>
                  <a:srgbClr val="33CC33"/>
                </a:solidFill>
                <a:latin typeface="Calibri" pitchFamily="34" charset="0"/>
              </a:rPr>
              <a:t>By </a:t>
            </a:r>
            <a:r>
              <a:rPr kumimoji="1" lang="fr-FR" sz="2400" dirty="0" err="1">
                <a:solidFill>
                  <a:srgbClr val="33CC33"/>
                </a:solidFill>
                <a:latin typeface="Calibri" pitchFamily="34" charset="0"/>
              </a:rPr>
              <a:t>changing</a:t>
            </a:r>
            <a:r>
              <a:rPr kumimoji="1" lang="fr-FR" sz="2400" dirty="0">
                <a:solidFill>
                  <a:srgbClr val="33CC33"/>
                </a:solidFill>
                <a:latin typeface="Calibri" pitchFamily="34" charset="0"/>
              </a:rPr>
              <a:t> the ratio W/L, </a:t>
            </a:r>
            <a:r>
              <a:rPr kumimoji="1" lang="fr-FR" sz="2400" dirty="0" err="1">
                <a:solidFill>
                  <a:srgbClr val="33CC33"/>
                </a:solidFill>
                <a:latin typeface="Calibri" pitchFamily="34" charset="0"/>
              </a:rPr>
              <a:t>we</a:t>
            </a:r>
            <a:r>
              <a:rPr kumimoji="1" lang="fr-FR" sz="2400" dirty="0">
                <a:solidFill>
                  <a:srgbClr val="33CC33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33CC33"/>
                </a:solidFill>
                <a:latin typeface="Calibri" pitchFamily="34" charset="0"/>
              </a:rPr>
              <a:t>can</a:t>
            </a:r>
            <a:r>
              <a:rPr kumimoji="1" lang="fr-FR" sz="2400" dirty="0">
                <a:solidFill>
                  <a:srgbClr val="33CC33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33CC33"/>
                </a:solidFill>
                <a:latin typeface="Calibri" pitchFamily="34" charset="0"/>
              </a:rPr>
              <a:t>improve</a:t>
            </a:r>
            <a:r>
              <a:rPr kumimoji="1" lang="fr-FR" sz="2400" dirty="0">
                <a:solidFill>
                  <a:srgbClr val="33CC33"/>
                </a:solidFill>
                <a:latin typeface="Calibri" pitchFamily="34" charset="0"/>
              </a:rPr>
              <a:t> NM</a:t>
            </a:r>
            <a:r>
              <a:rPr kumimoji="1" lang="fr-FR" sz="2400" i="1" dirty="0">
                <a:solidFill>
                  <a:srgbClr val="33CC33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95536" y="1597169"/>
            <a:ext cx="4187825" cy="3689350"/>
            <a:chOff x="4692650" y="2667000"/>
            <a:chExt cx="4187825" cy="3689350"/>
          </a:xfrm>
        </p:grpSpPr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4692650" y="2667000"/>
              <a:ext cx="4187825" cy="3689350"/>
              <a:chOff x="2956" y="1680"/>
              <a:chExt cx="2638" cy="2324"/>
            </a:xfrm>
          </p:grpSpPr>
          <p:pic>
            <p:nvPicPr>
              <p:cNvPr id="24" name="Picture 4" descr="grabel_4_24_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680"/>
                <a:ext cx="2618" cy="2324"/>
              </a:xfrm>
              <a:prstGeom prst="rect">
                <a:avLst/>
              </a:prstGeom>
              <a:noFill/>
              <a:ln w="9525">
                <a:solidFill>
                  <a:srgbClr val="6600FF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3714" y="3324"/>
                <a:ext cx="48" cy="48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3744" y="336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H="1">
                <a:off x="3168" y="3360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2956" y="3287"/>
                <a:ext cx="2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1200" b="1" i="1">
                    <a:solidFill>
                      <a:srgbClr val="FF0000"/>
                    </a:solidFill>
                    <a:latin typeface="Times New Roman" pitchFamily="18" charset="0"/>
                  </a:rPr>
                  <a:t>75</a:t>
                </a: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3657" y="3792"/>
                <a:ext cx="164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1200" b="1" i="1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6338888" y="5791200"/>
              <a:ext cx="76200" cy="762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6" name="Oval 9"/>
          <p:cNvSpPr>
            <a:spLocks noChangeArrowheads="1"/>
          </p:cNvSpPr>
          <p:nvPr/>
        </p:nvSpPr>
        <p:spPr bwMode="auto">
          <a:xfrm>
            <a:off x="1609974" y="4205863"/>
            <a:ext cx="76200" cy="76200"/>
          </a:xfrm>
          <a:prstGeom prst="ellipse">
            <a:avLst/>
          </a:prstGeom>
          <a:solidFill>
            <a:srgbClr val="66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Text Box 12"/>
          <p:cNvSpPr txBox="1">
            <a:spLocks noChangeArrowheads="1"/>
          </p:cNvSpPr>
          <p:nvPr/>
        </p:nvSpPr>
        <p:spPr bwMode="auto">
          <a:xfrm>
            <a:off x="1636961" y="3902651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6981825" cy="6096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 err="1"/>
              <a:t>Saturated</a:t>
            </a:r>
            <a:r>
              <a:rPr lang="fr-FR" sz="3000" dirty="0"/>
              <a:t> </a:t>
            </a:r>
            <a:r>
              <a:rPr lang="fr-FR" sz="3000" dirty="0" err="1"/>
              <a:t>enhancement</a:t>
            </a:r>
            <a:r>
              <a:rPr lang="fr-FR" sz="3000" dirty="0"/>
              <a:t>-type </a:t>
            </a:r>
            <a:r>
              <a:rPr lang="fr-FR" sz="3000" dirty="0" err="1"/>
              <a:t>nMOS</a:t>
            </a:r>
            <a:r>
              <a:rPr lang="fr-FR" sz="3000" dirty="0"/>
              <a:t> </a:t>
            </a:r>
            <a:r>
              <a:rPr lang="fr-FR" sz="3000" dirty="0" err="1"/>
              <a:t>Inverters</a:t>
            </a:r>
            <a:r>
              <a:rPr lang="fr-FR" sz="3000" dirty="0"/>
              <a:t> : </a:t>
            </a:r>
            <a:r>
              <a:rPr lang="fr-FR" sz="3000" dirty="0" err="1"/>
              <a:t>graphic</a:t>
            </a:r>
            <a:r>
              <a:rPr lang="fr-FR" sz="3000" dirty="0"/>
              <a:t> </a:t>
            </a:r>
            <a:r>
              <a:rPr lang="fr-FR" sz="3000" dirty="0" err="1"/>
              <a:t>analysis</a:t>
            </a:r>
            <a:r>
              <a:rPr lang="fr-FR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39697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776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77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84D55-76A8-44FF-A6E2-DBF27DA820B1}" type="slidenum">
              <a:rPr lang="fr-FR" altLang="en-US" smtClean="0"/>
              <a:pPr eaLnBrk="1" hangingPunct="1"/>
              <a:t>109</a:t>
            </a:fld>
            <a:endParaRPr lang="fr-FR" altLang="en-US"/>
          </a:p>
        </p:txBody>
      </p:sp>
      <p:sp>
        <p:nvSpPr>
          <p:cNvPr id="117766" name="Rectangle 8"/>
          <p:cNvSpPr>
            <a:spLocks noChangeArrowheads="1"/>
          </p:cNvSpPr>
          <p:nvPr/>
        </p:nvSpPr>
        <p:spPr bwMode="auto">
          <a:xfrm>
            <a:off x="1905000" y="51054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767" name="Group 13"/>
          <p:cNvGrpSpPr>
            <a:grpSpLocks/>
          </p:cNvGrpSpPr>
          <p:nvPr/>
        </p:nvGrpSpPr>
        <p:grpSpPr bwMode="auto">
          <a:xfrm>
            <a:off x="2209800" y="1752600"/>
            <a:ext cx="6499225" cy="3813175"/>
            <a:chOff x="1392" y="1104"/>
            <a:chExt cx="4094" cy="2402"/>
          </a:xfrm>
        </p:grpSpPr>
        <p:pic>
          <p:nvPicPr>
            <p:cNvPr id="117771" name="Picture 5" descr="leble_5_11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04"/>
              <a:ext cx="4094" cy="2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2" name="Rectangle 11"/>
            <p:cNvSpPr>
              <a:spLocks noChangeArrowheads="1"/>
            </p:cNvSpPr>
            <p:nvPr/>
          </p:nvSpPr>
          <p:spPr bwMode="auto">
            <a:xfrm>
              <a:off x="1440" y="1104"/>
              <a:ext cx="2016" cy="2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3" name="Rectangle 12"/>
            <p:cNvSpPr>
              <a:spLocks noChangeArrowheads="1"/>
            </p:cNvSpPr>
            <p:nvPr/>
          </p:nvSpPr>
          <p:spPr bwMode="auto">
            <a:xfrm>
              <a:off x="4512" y="3216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5334744" cy="36625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Load</a:t>
            </a:r>
            <a:r>
              <a:rPr kumimoji="1" lang="fr-FR" sz="2400" dirty="0">
                <a:latin typeface="Calibri" pitchFamily="34" charset="0"/>
              </a:rPr>
              <a:t> transistor </a:t>
            </a:r>
            <a:r>
              <a:rPr kumimoji="1" lang="fr-FR" sz="2400" dirty="0" err="1">
                <a:latin typeface="Calibri" pitchFamily="34" charset="0"/>
              </a:rPr>
              <a:t>never</a:t>
            </a:r>
            <a:r>
              <a:rPr kumimoji="1" lang="fr-FR" sz="2400" dirty="0">
                <a:latin typeface="Calibri" pitchFamily="34" charset="0"/>
              </a:rPr>
              <a:t> in saturation mode:</a:t>
            </a: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GS,load</a:t>
            </a:r>
            <a:r>
              <a:rPr kumimoji="1" lang="fr-FR" sz="2400" i="1" dirty="0">
                <a:latin typeface="Calibri" pitchFamily="34" charset="0"/>
              </a:rPr>
              <a:t> – 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T,load</a:t>
            </a:r>
            <a:r>
              <a:rPr kumimoji="1" lang="fr-FR" sz="2400" i="1" dirty="0">
                <a:latin typeface="Calibri" pitchFamily="34" charset="0"/>
              </a:rPr>
              <a:t> &gt;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DS,load</a:t>
            </a:r>
            <a:r>
              <a:rPr kumimoji="1" lang="fr-FR" sz="2400" i="1" dirty="0">
                <a:latin typeface="Calibri" pitchFamily="34" charset="0"/>
              </a:rPr>
              <a:t> (1)</a:t>
            </a: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endParaRPr kumimoji="1" lang="fr-FR" sz="2400" i="1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GS,load</a:t>
            </a:r>
            <a:r>
              <a:rPr kumimoji="1" lang="fr-FR" sz="2400" i="1" dirty="0">
                <a:latin typeface="Calibri" pitchFamily="34" charset="0"/>
              </a:rPr>
              <a:t> –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DS,load</a:t>
            </a:r>
            <a:r>
              <a:rPr kumimoji="1" lang="fr-FR" sz="2400" i="1" dirty="0">
                <a:latin typeface="Calibri" pitchFamily="34" charset="0"/>
              </a:rPr>
              <a:t> = V</a:t>
            </a:r>
            <a:r>
              <a:rPr kumimoji="1" lang="fr-FR" sz="2400" i="1" baseline="-25000" dirty="0">
                <a:latin typeface="Calibri" pitchFamily="34" charset="0"/>
              </a:rPr>
              <a:t>GG</a:t>
            </a:r>
            <a:r>
              <a:rPr kumimoji="1" lang="fr-FR" sz="2400" i="1" dirty="0">
                <a:latin typeface="Calibri" pitchFamily="34" charset="0"/>
              </a:rPr>
              <a:t>  – V</a:t>
            </a:r>
            <a:r>
              <a:rPr kumimoji="1" lang="fr-FR" sz="2400" i="1" baseline="-25000" dirty="0">
                <a:latin typeface="Calibri" pitchFamily="34" charset="0"/>
              </a:rPr>
              <a:t>DD</a:t>
            </a: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endParaRPr kumimoji="1" lang="fr-FR" sz="2400" i="1" baseline="-25000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endParaRPr kumimoji="1" lang="fr-FR" sz="2400" i="1" baseline="-25000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kumimoji="1" lang="fr-FR" sz="2400" i="1" dirty="0">
                <a:latin typeface="Calibri" pitchFamily="34" charset="0"/>
              </a:rPr>
              <a:t> (1) OK </a:t>
            </a:r>
            <a:r>
              <a:rPr kumimoji="1" lang="fr-FR" sz="2400" i="1" dirty="0">
                <a:latin typeface="Calibri" pitchFamily="34" charset="0"/>
                <a:sym typeface="Wingdings" pitchFamily="2" charset="2"/>
              </a:rPr>
              <a:t> V</a:t>
            </a:r>
            <a:r>
              <a:rPr kumimoji="1" lang="fr-FR" sz="2400" i="1" baseline="-25000" dirty="0">
                <a:latin typeface="Calibri" pitchFamily="34" charset="0"/>
                <a:sym typeface="Wingdings" pitchFamily="2" charset="2"/>
              </a:rPr>
              <a:t>GG</a:t>
            </a:r>
            <a:r>
              <a:rPr kumimoji="1" lang="fr-FR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i="1" dirty="0">
                <a:latin typeface="Calibri" pitchFamily="34" charset="0"/>
              </a:rPr>
              <a:t>– V</a:t>
            </a:r>
            <a:r>
              <a:rPr kumimoji="1" lang="fr-FR" sz="2400" i="1" baseline="-25000" dirty="0">
                <a:latin typeface="Calibri" pitchFamily="34" charset="0"/>
              </a:rPr>
              <a:t>DD</a:t>
            </a:r>
            <a:r>
              <a:rPr kumimoji="1" lang="fr-FR" sz="2400" i="1" dirty="0">
                <a:latin typeface="Calibri" pitchFamily="34" charset="0"/>
              </a:rPr>
              <a:t> &gt;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T,load</a:t>
            </a:r>
            <a:endParaRPr kumimoji="1" lang="fr-FR" sz="2400" i="1" baseline="-25000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endParaRPr kumimoji="1" lang="fr-FR" sz="2400" i="1" baseline="-25000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Char char="q"/>
            </a:pPr>
            <a:endParaRPr kumimoji="1" lang="fr-FR" sz="2400" i="1" baseline="-25000" dirty="0"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None/>
            </a:pPr>
            <a:r>
              <a:rPr kumimoji="1" lang="fr-FR" sz="2400" i="1" dirty="0">
                <a:latin typeface="Calibri" pitchFamily="34" charset="0"/>
              </a:rPr>
              <a:t>         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non </a:t>
            </a:r>
            <a:r>
              <a:rPr kumimoji="1" lang="fr-FR" sz="2400" i="1" dirty="0" err="1">
                <a:solidFill>
                  <a:srgbClr val="FF0000"/>
                </a:solidFill>
                <a:latin typeface="Calibri" pitchFamily="34" charset="0"/>
              </a:rPr>
              <a:t>saturated</a:t>
            </a:r>
            <a:r>
              <a:rPr kumimoji="1" lang="fr-FR" sz="24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i="1" dirty="0" err="1">
                <a:solidFill>
                  <a:srgbClr val="FF0000"/>
                </a:solidFill>
                <a:latin typeface="Calibri" pitchFamily="34" charset="0"/>
              </a:rPr>
              <a:t>load</a:t>
            </a:r>
            <a:endParaRPr kumimoji="1" lang="fr-FR" sz="2400" i="1" dirty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buClr>
                <a:srgbClr val="FF6600"/>
              </a:buClr>
              <a:buFont typeface="Wingdings" pitchFamily="2" charset="2"/>
              <a:buNone/>
            </a:pPr>
            <a:endParaRPr kumimoji="1" lang="fr-FR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7769" name="AutoShape 15"/>
          <p:cNvSpPr>
            <a:spLocks noChangeArrowheads="1"/>
          </p:cNvSpPr>
          <p:nvPr/>
        </p:nvSpPr>
        <p:spPr bwMode="auto">
          <a:xfrm>
            <a:off x="609600" y="44196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1228162" y="5733256"/>
            <a:ext cx="608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drawback : 2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separated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power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supply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voltage !!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Inverter with linear enhancement type load</a:t>
            </a:r>
          </a:p>
        </p:txBody>
      </p:sp>
    </p:spTree>
    <p:extLst>
      <p:ext uri="{BB962C8B-B14F-4D97-AF65-F5344CB8AC3E}">
        <p14:creationId xmlns:p14="http://schemas.microsoft.com/office/powerpoint/2010/main" val="6129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2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1B1514-075E-461D-AB7E-C06D0DB45295}" type="slidenum">
              <a:rPr lang="fr-FR" altLang="en-US" smtClean="0"/>
              <a:pPr eaLnBrk="1" hangingPunct="1"/>
              <a:t>11</a:t>
            </a:fld>
            <a:endParaRPr lang="fr-FR" altLang="en-US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533400" y="1828800"/>
            <a:ext cx="7924800" cy="4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</a:pPr>
            <a:r>
              <a:rPr lang="fr-FR" sz="2400" dirty="0" err="1">
                <a:latin typeface="Calibri" pitchFamily="34" charset="0"/>
              </a:rPr>
              <a:t>Poisson’s</a:t>
            </a:r>
            <a:r>
              <a:rPr lang="fr-FR" sz="2400" dirty="0">
                <a:latin typeface="Calibri" pitchFamily="34" charset="0"/>
              </a:rPr>
              <a:t> Equation</a:t>
            </a:r>
            <a:r>
              <a:rPr lang="fr-FR" sz="2400" dirty="0">
                <a:latin typeface="Times New Roman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q"/>
            </a:pPr>
            <a:endParaRPr lang="fr-FR" sz="2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fr-FR" sz="2400" dirty="0">
                <a:latin typeface="Times New Roman" pitchFamily="18" charset="0"/>
              </a:rPr>
              <a:t>						 </a:t>
            </a:r>
            <a:r>
              <a:rPr lang="fr-FR" sz="2400" dirty="0">
                <a:latin typeface="Calibri" pitchFamily="34" charset="0"/>
              </a:rPr>
              <a:t>Charge </a:t>
            </a:r>
            <a:r>
              <a:rPr lang="fr-FR" sz="2400" dirty="0" err="1">
                <a:latin typeface="Calibri" pitchFamily="34" charset="0"/>
              </a:rPr>
              <a:t>density</a:t>
            </a:r>
            <a:endParaRPr lang="fr-FR" sz="2400" dirty="0">
              <a:latin typeface="Calibri" pitchFamily="34" charset="0"/>
            </a:endParaRPr>
          </a:p>
        </p:txBody>
      </p:sp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62267"/>
              </p:ext>
            </p:extLst>
          </p:nvPr>
        </p:nvGraphicFramePr>
        <p:xfrm>
          <a:off x="1115616" y="2708920"/>
          <a:ext cx="5000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2413000" imgH="228600" progId="Equation.3">
                  <p:embed/>
                </p:oleObj>
              </mc:Choice>
              <mc:Fallback>
                <p:oleObj r:id="rId4" imgW="2413000" imgH="228600" progId="Equation.3">
                  <p:embed/>
                  <p:pic>
                    <p:nvPicPr>
                      <p:cNvPr id="102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08920"/>
                        <a:ext cx="5000625" cy="473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5"/>
          <p:cNvGraphicFramePr>
            <a:graphicFrameLocks noChangeAspect="1"/>
          </p:cNvGraphicFramePr>
          <p:nvPr/>
        </p:nvGraphicFramePr>
        <p:xfrm>
          <a:off x="1190625" y="3659188"/>
          <a:ext cx="2428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6" imgW="1206500" imgH="241300" progId="Equation.3">
                  <p:embed/>
                </p:oleObj>
              </mc:Choice>
              <mc:Fallback>
                <p:oleObj r:id="rId6" imgW="1206500" imgH="241300" progId="Equation.3">
                  <p:embed/>
                  <p:pic>
                    <p:nvPicPr>
                      <p:cNvPr id="102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659188"/>
                        <a:ext cx="2428875" cy="476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6"/>
          <p:cNvGraphicFramePr>
            <a:graphicFrameLocks noChangeAspect="1"/>
          </p:cNvGraphicFramePr>
          <p:nvPr/>
        </p:nvGraphicFramePr>
        <p:xfrm>
          <a:off x="4043363" y="343852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8" imgW="1218671" imgH="406224" progId="Equation.3">
                  <p:embed/>
                </p:oleObj>
              </mc:Choice>
              <mc:Fallback>
                <p:oleObj r:id="rId8" imgW="1218671" imgH="406224" progId="Equation.3">
                  <p:embed/>
                  <p:pic>
                    <p:nvPicPr>
                      <p:cNvPr id="102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438525"/>
                        <a:ext cx="2438400" cy="819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6734175" y="3414713"/>
          <a:ext cx="22002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10" imgW="1129810" imgH="406224" progId="Equation.3">
                  <p:embed/>
                </p:oleObj>
              </mc:Choice>
              <mc:Fallback>
                <p:oleObj r:id="rId10" imgW="1129810" imgH="406224" progId="Equation.3">
                  <p:embed/>
                  <p:pic>
                    <p:nvPicPr>
                      <p:cNvPr id="102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3414713"/>
                        <a:ext cx="2200275" cy="796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36142"/>
              </p:ext>
            </p:extLst>
          </p:nvPr>
        </p:nvGraphicFramePr>
        <p:xfrm>
          <a:off x="1576388" y="4478338"/>
          <a:ext cx="49831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Équation" r:id="rId12" imgW="2743200" imgH="393480" progId="Equation.3">
                  <p:embed/>
                </p:oleObj>
              </mc:Choice>
              <mc:Fallback>
                <p:oleObj name="Équation" r:id="rId12" imgW="2743200" imgH="393480" progId="Equation.3">
                  <p:embed/>
                  <p:pic>
                    <p:nvPicPr>
                      <p:cNvPr id="102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4478338"/>
                        <a:ext cx="4983162" cy="727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1540"/>
              </p:ext>
            </p:extLst>
          </p:nvPr>
        </p:nvGraphicFramePr>
        <p:xfrm>
          <a:off x="1475656" y="5589240"/>
          <a:ext cx="55213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Équation" r:id="rId14" imgW="2997000" imgH="431640" progId="Equation.3">
                  <p:embed/>
                </p:oleObj>
              </mc:Choice>
              <mc:Fallback>
                <p:oleObj name="Équation" r:id="rId14" imgW="2997000" imgH="431640" progId="Equation.3">
                  <p:embed/>
                  <p:pic>
                    <p:nvPicPr>
                      <p:cNvPr id="102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89240"/>
                        <a:ext cx="5521325" cy="8016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r>
              <a:rPr lang="fr-FR" sz="2800" b="0" kern="0" dirty="0"/>
              <a:t> (p-type)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83724"/>
              </p:ext>
            </p:extLst>
          </p:nvPr>
        </p:nvGraphicFramePr>
        <p:xfrm>
          <a:off x="3887054" y="1698104"/>
          <a:ext cx="1217492" cy="79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Équation" r:id="rId16" imgW="901440" imgH="457200" progId="Equation.3">
                  <p:embed/>
                </p:oleObj>
              </mc:Choice>
              <mc:Fallback>
                <p:oleObj name="Équation" r:id="rId16" imgW="901440" imgH="457200" progId="Equation.3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7054" y="1698104"/>
                        <a:ext cx="1217492" cy="79479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6917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878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87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D835A-966D-4A93-9E37-21E752B3C462}" type="slidenum">
              <a:rPr lang="fr-FR" altLang="en-US" smtClean="0"/>
              <a:pPr eaLnBrk="1" hangingPunct="1"/>
              <a:t>110</a:t>
            </a:fld>
            <a:endParaRPr lang="fr-FR" altLang="en-US"/>
          </a:p>
        </p:txBody>
      </p:sp>
      <p:sp>
        <p:nvSpPr>
          <p:cNvPr id="118790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3960813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>
                <a:latin typeface="Times New Roman" pitchFamily="18" charset="0"/>
              </a:rPr>
              <a:t>V</a:t>
            </a:r>
            <a:r>
              <a:rPr kumimoji="1" lang="fr-FR" sz="2400" baseline="-25000">
                <a:latin typeface="Times New Roman" pitchFamily="18" charset="0"/>
              </a:rPr>
              <a:t>GS2</a:t>
            </a:r>
            <a:r>
              <a:rPr kumimoji="1" lang="fr-FR" sz="2400">
                <a:latin typeface="Times New Roman" pitchFamily="18" charset="0"/>
              </a:rPr>
              <a:t> -  V</a:t>
            </a:r>
            <a:r>
              <a:rPr kumimoji="1" lang="fr-FR" sz="2400" baseline="-25000">
                <a:latin typeface="Times New Roman" pitchFamily="18" charset="0"/>
              </a:rPr>
              <a:t>DS2</a:t>
            </a:r>
            <a:r>
              <a:rPr kumimoji="1" lang="fr-FR" sz="2400">
                <a:latin typeface="Times New Roman" pitchFamily="18" charset="0"/>
              </a:rPr>
              <a:t> =V</a:t>
            </a:r>
            <a:r>
              <a:rPr kumimoji="1" lang="fr-FR" sz="2400" baseline="-25000">
                <a:latin typeface="Times New Roman" pitchFamily="18" charset="0"/>
              </a:rPr>
              <a:t>GG</a:t>
            </a:r>
            <a:r>
              <a:rPr kumimoji="1" lang="fr-FR" sz="2400">
                <a:latin typeface="Times New Roman" pitchFamily="18" charset="0"/>
              </a:rPr>
              <a:t> – V</a:t>
            </a:r>
            <a:r>
              <a:rPr kumimoji="1" lang="fr-FR" sz="2400" baseline="-25000">
                <a:latin typeface="Times New Roman" pitchFamily="18" charset="0"/>
              </a:rPr>
              <a:t>DD</a:t>
            </a:r>
            <a:r>
              <a:rPr kumimoji="1" lang="fr-FR" sz="2400">
                <a:latin typeface="Times New Roman" pitchFamily="18" charset="0"/>
              </a:rPr>
              <a:t> = 3V</a:t>
            </a:r>
          </a:p>
        </p:txBody>
      </p:sp>
      <p:sp>
        <p:nvSpPr>
          <p:cNvPr id="118791" name="Text Box 11"/>
          <p:cNvSpPr txBox="1">
            <a:spLocks noChangeArrowheads="1"/>
          </p:cNvSpPr>
          <p:nvPr/>
        </p:nvSpPr>
        <p:spPr bwMode="auto">
          <a:xfrm>
            <a:off x="228600" y="5756275"/>
            <a:ext cx="2357438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>
                <a:latin typeface="Times New Roman" pitchFamily="18" charset="0"/>
              </a:rPr>
              <a:t>V</a:t>
            </a:r>
            <a:r>
              <a:rPr kumimoji="1" lang="fr-FR" sz="2400" baseline="-25000">
                <a:latin typeface="Times New Roman" pitchFamily="18" charset="0"/>
              </a:rPr>
              <a:t>DS2</a:t>
            </a:r>
            <a:r>
              <a:rPr kumimoji="1" lang="fr-FR" sz="2400">
                <a:latin typeface="Times New Roman" pitchFamily="18" charset="0"/>
              </a:rPr>
              <a:t> = V</a:t>
            </a:r>
            <a:r>
              <a:rPr kumimoji="1" lang="fr-FR" sz="2400" baseline="-25000">
                <a:latin typeface="Times New Roman" pitchFamily="18" charset="0"/>
              </a:rPr>
              <a:t>GS2</a:t>
            </a:r>
            <a:r>
              <a:rPr kumimoji="1" lang="fr-FR" sz="2400">
                <a:latin typeface="Times New Roman" pitchFamily="18" charset="0"/>
              </a:rPr>
              <a:t> – 3V</a:t>
            </a:r>
          </a:p>
        </p:txBody>
      </p:sp>
      <p:grpSp>
        <p:nvGrpSpPr>
          <p:cNvPr id="118792" name="Group 17"/>
          <p:cNvGrpSpPr>
            <a:grpSpLocks/>
          </p:cNvGrpSpPr>
          <p:nvPr/>
        </p:nvGrpSpPr>
        <p:grpSpPr bwMode="auto">
          <a:xfrm>
            <a:off x="1407319" y="1476375"/>
            <a:ext cx="2435225" cy="3400425"/>
            <a:chOff x="768" y="816"/>
            <a:chExt cx="1534" cy="2142"/>
          </a:xfrm>
        </p:grpSpPr>
        <p:pic>
          <p:nvPicPr>
            <p:cNvPr id="118809" name="Picture 5" descr="grabel_6_23a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1534" cy="214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810" name="Text Box 7"/>
            <p:cNvSpPr txBox="1">
              <a:spLocks noChangeArrowheads="1"/>
            </p:cNvSpPr>
            <p:nvPr/>
          </p:nvSpPr>
          <p:spPr bwMode="auto">
            <a:xfrm>
              <a:off x="1794" y="1410"/>
              <a:ext cx="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i="1">
                  <a:latin typeface="Times New Roman" pitchFamily="18" charset="0"/>
                </a:rPr>
                <a:t>T</a:t>
              </a:r>
              <a:r>
                <a:rPr kumimoji="1" lang="fr-FR" sz="1600" i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811" name="Text Box 8"/>
            <p:cNvSpPr txBox="1">
              <a:spLocks noChangeArrowheads="1"/>
            </p:cNvSpPr>
            <p:nvPr/>
          </p:nvSpPr>
          <p:spPr bwMode="auto">
            <a:xfrm>
              <a:off x="1648" y="2245"/>
              <a:ext cx="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i="1">
                  <a:latin typeface="Times New Roman" pitchFamily="18" charset="0"/>
                </a:rPr>
                <a:t>T</a:t>
              </a:r>
              <a:r>
                <a:rPr kumimoji="1" lang="fr-FR" sz="16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962" y="919"/>
              <a:ext cx="126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fr-FR" sz="1400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GG</a:t>
              </a: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= </a:t>
              </a:r>
              <a:r>
                <a:rPr kumimoji="1" lang="fr-FR" sz="1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+9V</a:t>
              </a: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V</a:t>
              </a:r>
              <a:r>
                <a:rPr kumimoji="1" lang="fr-FR" sz="1400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DD</a:t>
              </a: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= </a:t>
              </a:r>
              <a:r>
                <a:rPr kumimoji="1" lang="fr-FR" sz="1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+6V</a:t>
              </a:r>
            </a:p>
          </p:txBody>
        </p:sp>
        <p:sp>
          <p:nvSpPr>
            <p:cNvPr id="118813" name="Line 13"/>
            <p:cNvSpPr>
              <a:spLocks noChangeShapeType="1"/>
            </p:cNvSpPr>
            <p:nvPr/>
          </p:nvSpPr>
          <p:spPr bwMode="auto">
            <a:xfrm flipV="1">
              <a:off x="1200" y="2400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486" name="Text Box 14"/>
            <p:cNvSpPr txBox="1">
              <a:spLocks noChangeArrowheads="1"/>
            </p:cNvSpPr>
            <p:nvPr/>
          </p:nvSpPr>
          <p:spPr bwMode="auto">
            <a:xfrm>
              <a:off x="854" y="2551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fr-FR" sz="1400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GS1</a:t>
              </a:r>
            </a:p>
          </p:txBody>
        </p:sp>
        <p:sp>
          <p:nvSpPr>
            <p:cNvPr id="118815" name="Line 15"/>
            <p:cNvSpPr>
              <a:spLocks noChangeShapeType="1"/>
            </p:cNvSpPr>
            <p:nvPr/>
          </p:nvSpPr>
          <p:spPr bwMode="auto">
            <a:xfrm flipV="1">
              <a:off x="2124" y="2016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488" name="Text Box 16"/>
            <p:cNvSpPr txBox="1">
              <a:spLocks noChangeArrowheads="1"/>
            </p:cNvSpPr>
            <p:nvPr/>
          </p:nvSpPr>
          <p:spPr bwMode="auto">
            <a:xfrm>
              <a:off x="1824" y="2112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fr-FR" sz="1400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DS1</a:t>
              </a:r>
            </a:p>
          </p:txBody>
        </p:sp>
      </p:grpSp>
      <p:sp>
        <p:nvSpPr>
          <p:cNvPr id="118793" name="AutoShape 18"/>
          <p:cNvSpPr>
            <a:spLocks noChangeArrowheads="1"/>
          </p:cNvSpPr>
          <p:nvPr/>
        </p:nvSpPr>
        <p:spPr bwMode="auto">
          <a:xfrm>
            <a:off x="2803525" y="5895975"/>
            <a:ext cx="854075" cy="2762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3694747" y="5700713"/>
            <a:ext cx="1294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fr-FR" sz="2000" dirty="0" err="1">
                <a:solidFill>
                  <a:srgbClr val="33CC33"/>
                </a:solidFill>
                <a:latin typeface="Calibri" pitchFamily="34" charset="0"/>
              </a:rPr>
              <a:t>Load</a:t>
            </a:r>
            <a:endParaRPr kumimoji="1" lang="fr-FR" sz="2000" dirty="0">
              <a:solidFill>
                <a:srgbClr val="33CC33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kumimoji="1" lang="fr-FR" sz="2000" dirty="0">
                <a:solidFill>
                  <a:srgbClr val="33CC33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33CC33"/>
                </a:solidFill>
                <a:latin typeface="Calibri" pitchFamily="34" charset="0"/>
              </a:rPr>
              <a:t>resistance</a:t>
            </a:r>
            <a:endParaRPr kumimoji="1" lang="fr-FR" sz="200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Inverter with linear enhancement type load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045075" y="1219200"/>
            <a:ext cx="3565525" cy="5105400"/>
            <a:chOff x="5045075" y="1219200"/>
            <a:chExt cx="3565525" cy="5105400"/>
          </a:xfrm>
        </p:grpSpPr>
        <p:pic>
          <p:nvPicPr>
            <p:cNvPr id="118796" name="Picture 6" descr="grabel_6_23b_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075" y="1219200"/>
              <a:ext cx="3565525" cy="51054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797" name="Oval 20"/>
            <p:cNvSpPr>
              <a:spLocks noChangeArrowheads="1"/>
            </p:cNvSpPr>
            <p:nvPr/>
          </p:nvSpPr>
          <p:spPr bwMode="auto">
            <a:xfrm>
              <a:off x="7024688" y="47244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8" name="Oval 21"/>
            <p:cNvSpPr>
              <a:spLocks noChangeArrowheads="1"/>
            </p:cNvSpPr>
            <p:nvPr/>
          </p:nvSpPr>
          <p:spPr bwMode="auto">
            <a:xfrm>
              <a:off x="7181850" y="4433888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9" name="Oval 22"/>
            <p:cNvSpPr>
              <a:spLocks noChangeArrowheads="1"/>
            </p:cNvSpPr>
            <p:nvPr/>
          </p:nvSpPr>
          <p:spPr bwMode="auto">
            <a:xfrm>
              <a:off x="7377113" y="40243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0" name="Oval 23"/>
            <p:cNvSpPr>
              <a:spLocks noChangeArrowheads="1"/>
            </p:cNvSpPr>
            <p:nvPr/>
          </p:nvSpPr>
          <p:spPr bwMode="auto">
            <a:xfrm>
              <a:off x="7572375" y="3624263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1" name="Oval 24"/>
            <p:cNvSpPr>
              <a:spLocks noChangeArrowheads="1"/>
            </p:cNvSpPr>
            <p:nvPr/>
          </p:nvSpPr>
          <p:spPr bwMode="auto">
            <a:xfrm>
              <a:off x="7791450" y="3119438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2" name="Oval 25"/>
            <p:cNvSpPr>
              <a:spLocks noChangeArrowheads="1"/>
            </p:cNvSpPr>
            <p:nvPr/>
          </p:nvSpPr>
          <p:spPr bwMode="auto">
            <a:xfrm>
              <a:off x="8015288" y="2633663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3" name="Oval 26"/>
            <p:cNvSpPr>
              <a:spLocks noChangeArrowheads="1"/>
            </p:cNvSpPr>
            <p:nvPr/>
          </p:nvSpPr>
          <p:spPr bwMode="auto">
            <a:xfrm>
              <a:off x="8229600" y="2057400"/>
              <a:ext cx="152400" cy="1524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4" name="Oval 27"/>
            <p:cNvSpPr>
              <a:spLocks noChangeArrowheads="1"/>
            </p:cNvSpPr>
            <p:nvPr/>
          </p:nvSpPr>
          <p:spPr bwMode="auto">
            <a:xfrm>
              <a:off x="6477000" y="5514975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5" name="Oval 28"/>
            <p:cNvSpPr>
              <a:spLocks noChangeArrowheads="1"/>
            </p:cNvSpPr>
            <p:nvPr/>
          </p:nvSpPr>
          <p:spPr bwMode="auto">
            <a:xfrm>
              <a:off x="6643688" y="5291138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6" name="Oval 29"/>
            <p:cNvSpPr>
              <a:spLocks noChangeArrowheads="1"/>
            </p:cNvSpPr>
            <p:nvPr/>
          </p:nvSpPr>
          <p:spPr bwMode="auto">
            <a:xfrm>
              <a:off x="6843713" y="5014913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7" name="Oval 30"/>
            <p:cNvSpPr>
              <a:spLocks noChangeArrowheads="1"/>
            </p:cNvSpPr>
            <p:nvPr/>
          </p:nvSpPr>
          <p:spPr bwMode="auto">
            <a:xfrm>
              <a:off x="6115050" y="5824538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8" name="Oval 31"/>
            <p:cNvSpPr>
              <a:spLocks noChangeArrowheads="1"/>
            </p:cNvSpPr>
            <p:nvPr/>
          </p:nvSpPr>
          <p:spPr bwMode="auto">
            <a:xfrm>
              <a:off x="6310313" y="5672138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883275" y="3068960"/>
              <a:ext cx="9929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fr-FR" sz="1400" dirty="0" err="1">
                  <a:solidFill>
                    <a:srgbClr val="002060"/>
                  </a:solidFill>
                  <a:latin typeface="Calibri" pitchFamily="34" charset="0"/>
                </a:rPr>
                <a:t>Load</a:t>
              </a:r>
              <a:endParaRPr kumimoji="1" lang="fr-FR" sz="1400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kumimoji="1" lang="fr-FR" sz="1400" dirty="0" err="1">
                  <a:solidFill>
                    <a:srgbClr val="002060"/>
                  </a:solidFill>
                  <a:latin typeface="Calibri" pitchFamily="34" charset="0"/>
                </a:rPr>
                <a:t>resistance</a:t>
              </a:r>
              <a:endParaRPr kumimoji="1" lang="fr-FR" sz="14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5928277" y="5904513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7399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981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198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9C66A-4F0D-4F4D-853F-5EAD3775782E}" type="slidenum">
              <a:rPr lang="fr-FR" altLang="en-US" smtClean="0"/>
              <a:pPr eaLnBrk="1" hangingPunct="1"/>
              <a:t>111</a:t>
            </a:fld>
            <a:endParaRPr lang="fr-FR" altLang="en-US"/>
          </a:p>
        </p:txBody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3783012" y="5805264"/>
            <a:ext cx="211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b="1" i="1" dirty="0">
                <a:solidFill>
                  <a:srgbClr val="6600FF"/>
                </a:solidFill>
                <a:latin typeface="Times New Roman" pitchFamily="18" charset="0"/>
              </a:rPr>
              <a:t>V</a:t>
            </a:r>
            <a:r>
              <a:rPr kumimoji="1" lang="fr-FR" sz="2400" b="1" i="1" baseline="-25000" dirty="0">
                <a:solidFill>
                  <a:srgbClr val="6600FF"/>
                </a:solidFill>
                <a:latin typeface="Times New Roman" pitchFamily="18" charset="0"/>
              </a:rPr>
              <a:t>DS1</a:t>
            </a:r>
            <a:r>
              <a:rPr kumimoji="1" lang="fr-FR" sz="2400" b="1" i="1" dirty="0">
                <a:solidFill>
                  <a:srgbClr val="6600FF"/>
                </a:solidFill>
                <a:latin typeface="Times New Roman" pitchFamily="18" charset="0"/>
              </a:rPr>
              <a:t> = 6 – V</a:t>
            </a:r>
            <a:r>
              <a:rPr kumimoji="1" lang="fr-FR" sz="2400" b="1" i="1" baseline="-25000" dirty="0">
                <a:solidFill>
                  <a:srgbClr val="6600FF"/>
                </a:solidFill>
                <a:latin typeface="Times New Roman" pitchFamily="18" charset="0"/>
              </a:rPr>
              <a:t>DS2</a:t>
            </a:r>
          </a:p>
        </p:txBody>
      </p:sp>
      <p:sp>
        <p:nvSpPr>
          <p:cNvPr id="119815" name="Oval 10"/>
          <p:cNvSpPr>
            <a:spLocks noChangeArrowheads="1"/>
          </p:cNvSpPr>
          <p:nvPr/>
        </p:nvSpPr>
        <p:spPr bwMode="auto">
          <a:xfrm>
            <a:off x="7710488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6" name="Picture 3" descr="grabel_6_23c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4" y="1785071"/>
            <a:ext cx="8080375" cy="3829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7" name="Oval 6"/>
          <p:cNvSpPr>
            <a:spLocks noChangeArrowheads="1"/>
          </p:cNvSpPr>
          <p:nvPr/>
        </p:nvSpPr>
        <p:spPr bwMode="auto">
          <a:xfrm>
            <a:off x="2452688" y="400087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11"/>
          <p:cNvSpPr>
            <a:spLocks noChangeShapeType="1"/>
          </p:cNvSpPr>
          <p:nvPr/>
        </p:nvSpPr>
        <p:spPr bwMode="auto">
          <a:xfrm>
            <a:off x="5895975" y="4167552"/>
            <a:ext cx="1828800" cy="20638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9" name="Line 12"/>
          <p:cNvSpPr>
            <a:spLocks noChangeShapeType="1"/>
          </p:cNvSpPr>
          <p:nvPr/>
        </p:nvSpPr>
        <p:spPr bwMode="auto">
          <a:xfrm flipV="1">
            <a:off x="7730405" y="4214232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20" name="Oval 14"/>
          <p:cNvSpPr>
            <a:spLocks noChangeArrowheads="1"/>
          </p:cNvSpPr>
          <p:nvPr/>
        </p:nvSpPr>
        <p:spPr bwMode="auto">
          <a:xfrm>
            <a:off x="7687831" y="415289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21"/>
          <p:cNvSpPr>
            <a:spLocks noChangeArrowheads="1"/>
          </p:cNvSpPr>
          <p:nvPr/>
        </p:nvSpPr>
        <p:spPr bwMode="auto">
          <a:xfrm>
            <a:off x="1590675" y="2994397"/>
            <a:ext cx="76200" cy="762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Oval 24"/>
          <p:cNvSpPr>
            <a:spLocks noChangeArrowheads="1"/>
          </p:cNvSpPr>
          <p:nvPr/>
        </p:nvSpPr>
        <p:spPr bwMode="auto">
          <a:xfrm>
            <a:off x="3908425" y="4900032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Oval 25"/>
          <p:cNvSpPr>
            <a:spLocks noChangeArrowheads="1"/>
          </p:cNvSpPr>
          <p:nvPr/>
        </p:nvSpPr>
        <p:spPr bwMode="auto">
          <a:xfrm>
            <a:off x="6862763" y="263272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Inverter with linear enhancement type load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22760" y="2717056"/>
            <a:ext cx="68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075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08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08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62EA86-01C4-437C-A61B-EC59E4AA36EA}" type="slidenum">
              <a:rPr lang="fr-FR" altLang="en-US" smtClean="0"/>
              <a:pPr eaLnBrk="1" hangingPunct="1"/>
              <a:t>112</a:t>
            </a:fld>
            <a:endParaRPr lang="fr-FR" altLang="en-US"/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609600" y="4267200"/>
            <a:ext cx="6396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latin typeface="Calibri" pitchFamily="34" charset="0"/>
              </a:rPr>
              <a:t>Driver   : </a:t>
            </a:r>
            <a:r>
              <a:rPr kumimoji="1" lang="fr-FR" sz="2400" dirty="0" err="1">
                <a:latin typeface="Calibri" pitchFamily="34" charset="0"/>
              </a:rPr>
              <a:t>enhancement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 </a:t>
            </a:r>
            <a:r>
              <a:rPr kumimoji="1"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T,Driver</a:t>
            </a: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&gt;0</a:t>
            </a:r>
          </a:p>
          <a:p>
            <a:pPr>
              <a:defRPr/>
            </a:pP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Load</a:t>
            </a:r>
            <a:r>
              <a:rPr kumimoji="1" lang="fr-F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:</a:t>
            </a:r>
            <a:r>
              <a:rPr kumimoji="1" lang="fr-F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depletion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</a:t>
            </a:r>
            <a:r>
              <a:rPr kumimoji="1" lang="fr-F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T,load</a:t>
            </a:r>
            <a:r>
              <a:rPr kumimoji="1" lang="fr-FR" sz="2400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&lt;0    </a:t>
            </a:r>
            <a:r>
              <a:rPr kumimoji="1" lang="fr-FR" sz="2400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GS,load</a:t>
            </a:r>
            <a:r>
              <a:rPr kumimoji="1" lang="fr-FR" sz="2400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=0 &gt;</a:t>
            </a:r>
            <a:r>
              <a:rPr kumimoji="1" lang="fr-FR" sz="2400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T,load</a:t>
            </a:r>
            <a:endParaRPr kumimoji="1" lang="fr-FR" sz="2400" i="1" baseline="-250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0839" name="Text Box 9"/>
          <p:cNvSpPr txBox="1">
            <a:spLocks noChangeArrowheads="1"/>
          </p:cNvSpPr>
          <p:nvPr/>
        </p:nvSpPr>
        <p:spPr bwMode="auto">
          <a:xfrm>
            <a:off x="990600" y="5181600"/>
            <a:ext cx="7155741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SB,load</a:t>
            </a:r>
            <a:r>
              <a:rPr kumimoji="1" lang="fr-FR" sz="2400" i="1" dirty="0">
                <a:latin typeface="Calibri" pitchFamily="34" charset="0"/>
              </a:rPr>
              <a:t> = 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DS,pilote</a:t>
            </a:r>
            <a:r>
              <a:rPr kumimoji="1" lang="fr-FR" sz="2400" i="1" dirty="0">
                <a:latin typeface="Calibri" pitchFamily="34" charset="0"/>
              </a:rPr>
              <a:t> = </a:t>
            </a:r>
            <a:r>
              <a:rPr kumimoji="1" lang="fr-FR" sz="2400" i="1" dirty="0" err="1">
                <a:latin typeface="Calibri" pitchFamily="34" charset="0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</a:rPr>
              <a:t>out</a:t>
            </a:r>
            <a:r>
              <a:rPr kumimoji="1" lang="fr-FR" sz="2400" i="1" dirty="0">
                <a:latin typeface="Calibri" pitchFamily="34" charset="0"/>
              </a:rPr>
              <a:t>  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</a:t>
            </a:r>
            <a:r>
              <a:rPr kumimoji="1" lang="fr-FR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400" i="1" dirty="0" err="1">
                <a:latin typeface="Calibri" pitchFamily="34" charset="0"/>
                <a:sym typeface="Wingdings" pitchFamily="2" charset="2"/>
              </a:rPr>
              <a:t>V</a:t>
            </a:r>
            <a:r>
              <a:rPr kumimoji="1" lang="fr-FR" sz="2400" i="1" baseline="-25000" dirty="0" err="1">
                <a:latin typeface="Calibri" pitchFamily="34" charset="0"/>
                <a:sym typeface="Wingdings" pitchFamily="2" charset="2"/>
              </a:rPr>
              <a:t>T,load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sensitive to body </a:t>
            </a:r>
            <a:r>
              <a:rPr kumimoji="1" lang="fr-FR" sz="2400" dirty="0" err="1">
                <a:latin typeface="Calibri" pitchFamily="34" charset="0"/>
                <a:sym typeface="Wingdings" pitchFamily="2" charset="2"/>
              </a:rPr>
              <a:t>effect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 </a:t>
            </a:r>
            <a:endParaRPr kumimoji="1" lang="fr-FR" sz="2400" dirty="0">
              <a:latin typeface="Calibri" pitchFamily="34" charset="0"/>
            </a:endParaRPr>
          </a:p>
        </p:txBody>
      </p:sp>
      <p:sp>
        <p:nvSpPr>
          <p:cNvPr id="120840" name="Rectangle 11"/>
          <p:cNvSpPr>
            <a:spLocks noChangeArrowheads="1"/>
          </p:cNvSpPr>
          <p:nvPr/>
        </p:nvSpPr>
        <p:spPr bwMode="auto">
          <a:xfrm>
            <a:off x="3243263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08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917087"/>
              </p:ext>
            </p:extLst>
          </p:nvPr>
        </p:nvGraphicFramePr>
        <p:xfrm>
          <a:off x="271909" y="5877272"/>
          <a:ext cx="59213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4" imgW="3073400" imgH="317500" progId="Equation.3">
                  <p:embed/>
                </p:oleObj>
              </mc:Choice>
              <mc:Fallback>
                <p:oleObj name="Equation" r:id="rId4" imgW="3073400" imgH="317500" progId="Equation.3">
                  <p:embed/>
                  <p:pic>
                    <p:nvPicPr>
                      <p:cNvPr id="1208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09" y="5877272"/>
                        <a:ext cx="5921375" cy="617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271909" y="1696684"/>
            <a:ext cx="4450904" cy="2392636"/>
            <a:chOff x="1248" y="864"/>
            <a:chExt cx="3454" cy="1804"/>
          </a:xfrm>
        </p:grpSpPr>
        <p:grpSp>
          <p:nvGrpSpPr>
            <p:cNvPr id="120843" name="Group 7"/>
            <p:cNvGrpSpPr>
              <a:grpSpLocks/>
            </p:cNvGrpSpPr>
            <p:nvPr/>
          </p:nvGrpSpPr>
          <p:grpSpPr bwMode="auto">
            <a:xfrm>
              <a:off x="1248" y="864"/>
              <a:ext cx="3454" cy="1804"/>
              <a:chOff x="1152" y="1056"/>
              <a:chExt cx="3458" cy="2036"/>
            </a:xfrm>
          </p:grpSpPr>
          <p:pic>
            <p:nvPicPr>
              <p:cNvPr id="120845" name="Picture 4" descr="leble_5_12_p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056"/>
                <a:ext cx="3458" cy="20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20846" name="Text Box 5"/>
              <p:cNvSpPr txBox="1">
                <a:spLocks noChangeArrowheads="1"/>
              </p:cNvSpPr>
              <p:nvPr/>
            </p:nvSpPr>
            <p:spPr bwMode="auto">
              <a:xfrm>
                <a:off x="1718" y="2762"/>
                <a:ext cx="404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2400">
                    <a:latin typeface="Times New Roman" pitchFamily="18" charset="0"/>
                  </a:rPr>
                  <a:t>      </a:t>
                </a:r>
              </a:p>
            </p:txBody>
          </p:sp>
          <p:sp>
            <p:nvSpPr>
              <p:cNvPr id="120847" name="Text Box 6"/>
              <p:cNvSpPr txBox="1">
                <a:spLocks noChangeArrowheads="1"/>
              </p:cNvSpPr>
              <p:nvPr/>
            </p:nvSpPr>
            <p:spPr bwMode="auto">
              <a:xfrm>
                <a:off x="3600" y="2736"/>
                <a:ext cx="404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2400">
                    <a:latin typeface="Times New Roman" pitchFamily="18" charset="0"/>
                  </a:rPr>
                  <a:t>      </a:t>
                </a:r>
              </a:p>
            </p:txBody>
          </p:sp>
        </p:grp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1721" y="888"/>
              <a:ext cx="62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 dirty="0">
                  <a:latin typeface="Times New Roman" pitchFamily="18" charset="0"/>
                </a:rPr>
                <a:t>V</a:t>
              </a:r>
              <a:r>
                <a:rPr kumimoji="1" lang="fr-FR" sz="1400" baseline="-25000" dirty="0">
                  <a:latin typeface="Times New Roman" pitchFamily="18" charset="0"/>
                </a:rPr>
                <a:t>DD</a:t>
              </a:r>
              <a:r>
                <a:rPr kumimoji="1" lang="fr-FR" sz="1400" dirty="0">
                  <a:latin typeface="Times New Roman" pitchFamily="18" charset="0"/>
                </a:rPr>
                <a:t> = +6V</a:t>
              </a:r>
            </a:p>
          </p:txBody>
        </p:sp>
      </p:grp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Depletion Load NMOS inverter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52109"/>
              </p:ext>
            </p:extLst>
          </p:nvPr>
        </p:nvGraphicFramePr>
        <p:xfrm>
          <a:off x="4939396" y="1937622"/>
          <a:ext cx="399354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731">
                <a:tc>
                  <a:txBody>
                    <a:bodyPr/>
                    <a:lstStyle/>
                    <a:p>
                      <a:r>
                        <a:rPr lang="en-US" sz="1600" dirty="0"/>
                        <a:t>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Cut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~V</a:t>
                      </a:r>
                      <a:r>
                        <a:rPr lang="en-US" sz="1600" baseline="-25000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</a:t>
                      </a:r>
                      <a:r>
                        <a:rPr lang="en-US" sz="1600" baseline="-25000" dirty="0"/>
                        <a:t>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saturation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43525"/>
              </p:ext>
            </p:extLst>
          </p:nvPr>
        </p:nvGraphicFramePr>
        <p:xfrm>
          <a:off x="7236296" y="5733256"/>
          <a:ext cx="1689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7" imgW="876240" imgH="482400" progId="Equation.DSMT4">
                  <p:embed/>
                </p:oleObj>
              </mc:Choice>
              <mc:Fallback>
                <p:oleObj name="Equation" r:id="rId7" imgW="876240" imgH="48240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733256"/>
                        <a:ext cx="16891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5836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75536-0D4B-4E73-BC7C-BFEA18AD02DD}" type="slidenum">
              <a:rPr lang="fr-FR" altLang="en-US" smtClean="0"/>
              <a:pPr eaLnBrk="1" hangingPunct="1"/>
              <a:t>113</a:t>
            </a:fld>
            <a:endParaRPr lang="fr-FR" altLang="en-US"/>
          </a:p>
        </p:txBody>
      </p:sp>
      <p:grpSp>
        <p:nvGrpSpPr>
          <p:cNvPr id="121863" name="Group 18"/>
          <p:cNvGrpSpPr>
            <a:grpSpLocks/>
          </p:cNvGrpSpPr>
          <p:nvPr/>
        </p:nvGrpSpPr>
        <p:grpSpPr bwMode="auto">
          <a:xfrm>
            <a:off x="5943600" y="1481138"/>
            <a:ext cx="3178175" cy="1912937"/>
            <a:chOff x="3744" y="933"/>
            <a:chExt cx="2002" cy="1205"/>
          </a:xfrm>
        </p:grpSpPr>
        <p:sp>
          <p:nvSpPr>
            <p:cNvPr id="121873" name="Oval 6"/>
            <p:cNvSpPr>
              <a:spLocks noChangeArrowheads="1"/>
            </p:cNvSpPr>
            <p:nvPr/>
          </p:nvSpPr>
          <p:spPr bwMode="auto">
            <a:xfrm>
              <a:off x="3744" y="105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Text Box 7"/>
            <p:cNvSpPr txBox="1">
              <a:spLocks noChangeArrowheads="1"/>
            </p:cNvSpPr>
            <p:nvPr/>
          </p:nvSpPr>
          <p:spPr bwMode="auto">
            <a:xfrm>
              <a:off x="4011" y="933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21875" name="Text Box 8"/>
            <p:cNvSpPr txBox="1">
              <a:spLocks noChangeArrowheads="1"/>
            </p:cNvSpPr>
            <p:nvPr/>
          </p:nvSpPr>
          <p:spPr bwMode="auto">
            <a:xfrm>
              <a:off x="3961" y="93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121876" name="Text Box 9"/>
            <p:cNvSpPr txBox="1">
              <a:spLocks noChangeArrowheads="1"/>
            </p:cNvSpPr>
            <p:nvPr/>
          </p:nvSpPr>
          <p:spPr bwMode="auto">
            <a:xfrm>
              <a:off x="3792" y="938"/>
              <a:ext cx="19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V</a:t>
              </a:r>
              <a:r>
                <a:rPr kumimoji="1" lang="fr-FR" sz="2400" baseline="-25000">
                  <a:latin typeface="Times New Roman" pitchFamily="18" charset="0"/>
                </a:rPr>
                <a:t>DS2</a:t>
              </a:r>
              <a:r>
                <a:rPr kumimoji="1" lang="fr-FR" sz="2400">
                  <a:latin typeface="Times New Roman" pitchFamily="18" charset="0"/>
                </a:rPr>
                <a:t> = 0 V, I</a:t>
              </a:r>
              <a:r>
                <a:rPr kumimoji="1" lang="fr-FR" sz="2400" baseline="-25000">
                  <a:latin typeface="Times New Roman" pitchFamily="18" charset="0"/>
                </a:rPr>
                <a:t>DS2</a:t>
              </a:r>
              <a:r>
                <a:rPr kumimoji="1" lang="fr-FR" sz="2400">
                  <a:latin typeface="Times New Roman" pitchFamily="18" charset="0"/>
                </a:rPr>
                <a:t> = 0 µA</a:t>
              </a:r>
            </a:p>
          </p:txBody>
        </p:sp>
        <p:sp>
          <p:nvSpPr>
            <p:cNvPr id="121877" name="AutoShape 10"/>
            <p:cNvSpPr>
              <a:spLocks noChangeArrowheads="1"/>
            </p:cNvSpPr>
            <p:nvPr/>
          </p:nvSpPr>
          <p:spPr bwMode="auto">
            <a:xfrm rot="5400000">
              <a:off x="4492" y="1564"/>
              <a:ext cx="442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538 h 21600"/>
                <a:gd name="T14" fmla="*/ 18912 w 21600"/>
                <a:gd name="T15" fmla="*/ 16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5" name="Text Box 11"/>
            <p:cNvSpPr txBox="1">
              <a:spLocks noChangeArrowheads="1"/>
            </p:cNvSpPr>
            <p:nvPr/>
          </p:nvSpPr>
          <p:spPr bwMode="auto">
            <a:xfrm>
              <a:off x="3926" y="1850"/>
              <a:ext cx="15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2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fr-FR" sz="2400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DS1</a:t>
              </a:r>
              <a:r>
                <a:rPr kumimoji="1" lang="fr-FR" sz="2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= 6 – 0 = 6 V</a:t>
              </a:r>
            </a:p>
          </p:txBody>
        </p:sp>
      </p:grpSp>
      <p:grpSp>
        <p:nvGrpSpPr>
          <p:cNvPr id="121865" name="Group 19"/>
          <p:cNvGrpSpPr>
            <a:grpSpLocks/>
          </p:cNvGrpSpPr>
          <p:nvPr/>
        </p:nvGrpSpPr>
        <p:grpSpPr bwMode="auto">
          <a:xfrm>
            <a:off x="5867400" y="3981450"/>
            <a:ext cx="3300413" cy="1809750"/>
            <a:chOff x="3696" y="2316"/>
            <a:chExt cx="2079" cy="1140"/>
          </a:xfrm>
        </p:grpSpPr>
        <p:sp>
          <p:nvSpPr>
            <p:cNvPr id="121869" name="Oval 13"/>
            <p:cNvSpPr>
              <a:spLocks noChangeArrowheads="1"/>
            </p:cNvSpPr>
            <p:nvPr/>
          </p:nvSpPr>
          <p:spPr bwMode="auto">
            <a:xfrm>
              <a:off x="3696" y="2448"/>
              <a:ext cx="48" cy="48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3725" y="2316"/>
              <a:ext cx="20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V</a:t>
              </a:r>
              <a:r>
                <a:rPr kumimoji="1" lang="fr-FR" sz="2400" baseline="-25000">
                  <a:latin typeface="Times New Roman" pitchFamily="18" charset="0"/>
                </a:rPr>
                <a:t>DS2</a:t>
              </a:r>
              <a:r>
                <a:rPr kumimoji="1" lang="fr-FR" sz="2400">
                  <a:latin typeface="Times New Roman" pitchFamily="18" charset="0"/>
                </a:rPr>
                <a:t> = 3 V, I</a:t>
              </a:r>
              <a:r>
                <a:rPr kumimoji="1" lang="fr-FR" sz="2400" baseline="-25000">
                  <a:latin typeface="Times New Roman" pitchFamily="18" charset="0"/>
                </a:rPr>
                <a:t>DS2</a:t>
              </a:r>
              <a:r>
                <a:rPr kumimoji="1" lang="fr-FR" sz="2400">
                  <a:latin typeface="Times New Roman" pitchFamily="18" charset="0"/>
                </a:rPr>
                <a:t> = 22 µA</a:t>
              </a:r>
            </a:p>
          </p:txBody>
        </p:sp>
        <p:sp>
          <p:nvSpPr>
            <p:cNvPr id="121871" name="AutoShape 15"/>
            <p:cNvSpPr>
              <a:spLocks noChangeArrowheads="1"/>
            </p:cNvSpPr>
            <p:nvPr/>
          </p:nvSpPr>
          <p:spPr bwMode="auto">
            <a:xfrm rot="5400000">
              <a:off x="4474" y="2774"/>
              <a:ext cx="442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538 h 21600"/>
                <a:gd name="T14" fmla="*/ 18912 w 21600"/>
                <a:gd name="T15" fmla="*/ 16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0" name="Text Box 16"/>
            <p:cNvSpPr txBox="1">
              <a:spLocks noChangeArrowheads="1"/>
            </p:cNvSpPr>
            <p:nvPr/>
          </p:nvSpPr>
          <p:spPr bwMode="auto">
            <a:xfrm>
              <a:off x="3984" y="3168"/>
              <a:ext cx="15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fr-FR" sz="2400" i="1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kumimoji="1" lang="fr-FR" sz="2400" i="1" baseline="-25000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DS1</a:t>
              </a:r>
              <a:r>
                <a:rPr kumimoji="1" lang="fr-FR" sz="2400" i="1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= 6 – 3 = 3 V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52400" y="1364059"/>
            <a:ext cx="5664200" cy="5521325"/>
            <a:chOff x="152400" y="1066800"/>
            <a:chExt cx="5664200" cy="5521325"/>
          </a:xfrm>
        </p:grpSpPr>
        <p:pic>
          <p:nvPicPr>
            <p:cNvPr id="121860" name="Picture 3" descr="grabel_6_24_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66800"/>
              <a:ext cx="5664200" cy="5521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1" name="Oval 4"/>
            <p:cNvSpPr>
              <a:spLocks noChangeArrowheads="1"/>
            </p:cNvSpPr>
            <p:nvPr/>
          </p:nvSpPr>
          <p:spPr bwMode="auto">
            <a:xfrm>
              <a:off x="4467225" y="2528888"/>
              <a:ext cx="76200" cy="762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2" name="Oval 5"/>
            <p:cNvSpPr>
              <a:spLocks noChangeArrowheads="1"/>
            </p:cNvSpPr>
            <p:nvPr/>
          </p:nvSpPr>
          <p:spPr bwMode="auto">
            <a:xfrm>
              <a:off x="3414713" y="32623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Oval 12"/>
            <p:cNvSpPr>
              <a:spLocks noChangeArrowheads="1"/>
            </p:cNvSpPr>
            <p:nvPr/>
          </p:nvSpPr>
          <p:spPr bwMode="auto">
            <a:xfrm>
              <a:off x="2090738" y="6019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Oval 17"/>
            <p:cNvSpPr>
              <a:spLocks noChangeArrowheads="1"/>
            </p:cNvSpPr>
            <p:nvPr/>
          </p:nvSpPr>
          <p:spPr bwMode="auto">
            <a:xfrm>
              <a:off x="1252538" y="5924550"/>
              <a:ext cx="76200" cy="762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20"/>
            <p:cNvSpPr>
              <a:spLocks noChangeArrowheads="1"/>
            </p:cNvSpPr>
            <p:nvPr/>
          </p:nvSpPr>
          <p:spPr bwMode="auto">
            <a:xfrm>
              <a:off x="4267200" y="5181600"/>
              <a:ext cx="76200" cy="76200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Oval 21"/>
            <p:cNvSpPr>
              <a:spLocks noChangeArrowheads="1"/>
            </p:cNvSpPr>
            <p:nvPr/>
          </p:nvSpPr>
          <p:spPr bwMode="auto">
            <a:xfrm>
              <a:off x="4081463" y="43910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Depletion Load NMOS inverter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r="46401" b="18573"/>
          <a:stretch/>
        </p:blipFill>
        <p:spPr>
          <a:xfrm>
            <a:off x="432522" y="1552401"/>
            <a:ext cx="2613891" cy="2500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2544762"/>
            <a:ext cx="1308720" cy="25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From MOS Capacitor to CMOS inverter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17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288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28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951F3-705A-45D7-8D34-A6914D6F91FE}" type="slidenum">
              <a:rPr lang="fr-FR" altLang="en-US" smtClean="0"/>
              <a:pPr eaLnBrk="1" hangingPunct="1"/>
              <a:t>114</a:t>
            </a:fld>
            <a:endParaRPr lang="fr-FR" altLang="en-US"/>
          </a:p>
        </p:txBody>
      </p:sp>
      <p:sp>
        <p:nvSpPr>
          <p:cNvPr id="122886" name="Rectangle 4"/>
          <p:cNvSpPr>
            <a:spLocks noChangeArrowheads="1"/>
          </p:cNvSpPr>
          <p:nvPr/>
        </p:nvSpPr>
        <p:spPr bwMode="auto">
          <a:xfrm>
            <a:off x="264795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28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668303"/>
              </p:ext>
            </p:extLst>
          </p:nvPr>
        </p:nvGraphicFramePr>
        <p:xfrm>
          <a:off x="1644031" y="1644199"/>
          <a:ext cx="6312346" cy="276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Equation" r:id="rId4" imgW="3721100" imgH="1625600" progId="Equation.3">
                  <p:embed/>
                </p:oleObj>
              </mc:Choice>
              <mc:Fallback>
                <p:oleObj name="Equation" r:id="rId4" imgW="3721100" imgH="1625600" progId="Equation.3">
                  <p:embed/>
                  <p:pic>
                    <p:nvPicPr>
                      <p:cNvPr id="1228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031" y="1644199"/>
                        <a:ext cx="6312346" cy="276454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3" name="Text Box 5"/>
          <p:cNvSpPr txBox="1">
            <a:spLocks noChangeArrowheads="1"/>
          </p:cNvSpPr>
          <p:nvPr/>
        </p:nvSpPr>
        <p:spPr bwMode="auto">
          <a:xfrm rot="16200000">
            <a:off x="-36626" y="2709034"/>
            <a:ext cx="2334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( good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exercise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! )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Depletion Load NMOS inverter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0329" y="4725144"/>
            <a:ext cx="50465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Drawback</a:t>
            </a:r>
            <a:r>
              <a:rPr lang="en-US" sz="1600" dirty="0"/>
              <a:t> (compare to enhancement load Inverter):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Additional processing step (V</a:t>
            </a:r>
            <a:r>
              <a:rPr lang="en-US" sz="1600" baseline="-25000" dirty="0"/>
              <a:t>T</a:t>
            </a:r>
            <a:r>
              <a:rPr lang="en-US" sz="1600" dirty="0"/>
              <a:t> adjust for load)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>
                <a:solidFill>
                  <a:srgbClr val="C00000"/>
                </a:solidFill>
              </a:rPr>
              <a:t>Advantages</a:t>
            </a:r>
            <a:r>
              <a:rPr lang="en-US" sz="1600" dirty="0"/>
              <a:t> (compare to enhancement load Inverter):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Sharp VTC transition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Better noise margins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Single power supply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Smaller layout area</a:t>
            </a:r>
          </a:p>
        </p:txBody>
      </p:sp>
    </p:spTree>
    <p:extLst>
      <p:ext uri="{BB962C8B-B14F-4D97-AF65-F5344CB8AC3E}">
        <p14:creationId xmlns:p14="http://schemas.microsoft.com/office/powerpoint/2010/main" val="4028336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390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39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145E24-FD9C-4780-8DDE-C7922D143DAD}" type="slidenum">
              <a:rPr lang="fr-FR" altLang="en-US" smtClean="0"/>
              <a:pPr eaLnBrk="1" hangingPunct="1"/>
              <a:t>115</a:t>
            </a:fld>
            <a:endParaRPr lang="fr-FR" alt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772400" cy="2133600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i="1" dirty="0"/>
              <a:t>V</a:t>
            </a:r>
            <a:r>
              <a:rPr lang="fr-FR" sz="2600" i="1" baseline="-25000" dirty="0"/>
              <a:t>in</a:t>
            </a:r>
            <a:r>
              <a:rPr lang="fr-FR" sz="2600" i="1" dirty="0"/>
              <a:t> = 0 et </a:t>
            </a:r>
            <a:r>
              <a:rPr lang="fr-FR" sz="2600" i="1" dirty="0" err="1"/>
              <a:t>V</a:t>
            </a:r>
            <a:r>
              <a:rPr lang="fr-FR" sz="2600" i="1" baseline="-25000" dirty="0" err="1"/>
              <a:t>out</a:t>
            </a:r>
            <a:r>
              <a:rPr lang="fr-FR" sz="2600" i="1" dirty="0"/>
              <a:t> = V</a:t>
            </a:r>
            <a:r>
              <a:rPr lang="fr-FR" sz="2600" i="1" baseline="-25000" dirty="0"/>
              <a:t>OH</a:t>
            </a:r>
            <a:r>
              <a:rPr lang="fr-FR" sz="2600" i="1" dirty="0"/>
              <a:t>  </a:t>
            </a:r>
            <a:r>
              <a:rPr lang="fr-FR" sz="2600" i="1" dirty="0">
                <a:sym typeface="Wingdings" pitchFamily="2" charset="2"/>
              </a:rPr>
              <a:t></a:t>
            </a:r>
            <a:r>
              <a:rPr lang="fr-FR" sz="2600" i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2600" i="1" dirty="0">
                <a:sym typeface="Wingdings" pitchFamily="2" charset="2"/>
              </a:rPr>
              <a:t>driver </a:t>
            </a:r>
            <a:r>
              <a:rPr lang="fr-FR" sz="2600" i="1" dirty="0" err="1">
                <a:sym typeface="Wingdings" pitchFamily="2" charset="2"/>
              </a:rPr>
              <a:t>is</a:t>
            </a:r>
            <a:r>
              <a:rPr lang="fr-FR" sz="2600" i="1" dirty="0">
                <a:sym typeface="Wingdings" pitchFamily="2" charset="2"/>
              </a:rPr>
              <a:t> </a:t>
            </a:r>
            <a:r>
              <a:rPr lang="fr-FR" sz="2600" i="1" dirty="0" err="1">
                <a:sym typeface="Wingdings" pitchFamily="2" charset="2"/>
              </a:rPr>
              <a:t>cut</a:t>
            </a:r>
            <a:r>
              <a:rPr lang="fr-FR" sz="2600" i="1" dirty="0">
                <a:sym typeface="Wingdings" pitchFamily="2" charset="2"/>
              </a:rPr>
              <a:t> off  I</a:t>
            </a:r>
            <a:r>
              <a:rPr lang="fr-FR" sz="2600" i="1" baseline="-25000" dirty="0">
                <a:sym typeface="Wingdings" pitchFamily="2" charset="2"/>
              </a:rPr>
              <a:t>DS</a:t>
            </a:r>
            <a:r>
              <a:rPr lang="fr-FR" sz="2600" i="1" dirty="0">
                <a:sym typeface="Wingdings" pitchFamily="2" charset="2"/>
              </a:rPr>
              <a:t>=0. No power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600" i="1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i="1" dirty="0">
                <a:sym typeface="Wingdings" pitchFamily="2" charset="2"/>
              </a:rPr>
              <a:t>V</a:t>
            </a:r>
            <a:r>
              <a:rPr lang="fr-FR" sz="2600" i="1" baseline="-25000" dirty="0">
                <a:sym typeface="Wingdings" pitchFamily="2" charset="2"/>
              </a:rPr>
              <a:t>in</a:t>
            </a:r>
            <a:r>
              <a:rPr lang="fr-FR" sz="2600" i="1" dirty="0">
                <a:sym typeface="Wingdings" pitchFamily="2" charset="2"/>
              </a:rPr>
              <a:t>= V</a:t>
            </a:r>
            <a:r>
              <a:rPr lang="fr-FR" sz="2600" i="1" baseline="-25000" dirty="0">
                <a:sym typeface="Wingdings" pitchFamily="2" charset="2"/>
              </a:rPr>
              <a:t>DD</a:t>
            </a:r>
            <a:r>
              <a:rPr lang="fr-FR" sz="2600" i="1" dirty="0">
                <a:sym typeface="Wingdings" pitchFamily="2" charset="2"/>
              </a:rPr>
              <a:t> et </a:t>
            </a:r>
            <a:r>
              <a:rPr lang="fr-FR" sz="2600" i="1" dirty="0" err="1">
                <a:sym typeface="Wingdings" pitchFamily="2" charset="2"/>
              </a:rPr>
              <a:t>V</a:t>
            </a:r>
            <a:r>
              <a:rPr lang="fr-FR" sz="2600" i="1" baseline="-25000" dirty="0" err="1">
                <a:sym typeface="Wingdings" pitchFamily="2" charset="2"/>
              </a:rPr>
              <a:t>out</a:t>
            </a:r>
            <a:r>
              <a:rPr lang="fr-FR" sz="2600" i="1" dirty="0">
                <a:sym typeface="Wingdings" pitchFamily="2" charset="2"/>
              </a:rPr>
              <a:t> = V</a:t>
            </a:r>
            <a:r>
              <a:rPr lang="fr-FR" sz="2600" i="1" baseline="-25000" dirty="0">
                <a:sym typeface="Wingdings" pitchFamily="2" charset="2"/>
              </a:rPr>
              <a:t>OL</a:t>
            </a:r>
            <a:r>
              <a:rPr lang="fr-FR" sz="2600" i="1" dirty="0">
                <a:sym typeface="Wingdings" pitchFamily="2" charset="2"/>
              </a:rPr>
              <a:t>  </a:t>
            </a:r>
            <a:r>
              <a:rPr lang="fr-FR" sz="2600" i="1" dirty="0" err="1">
                <a:sym typeface="Wingdings" pitchFamily="2" charset="2"/>
              </a:rPr>
              <a:t>both</a:t>
            </a:r>
            <a:r>
              <a:rPr lang="fr-FR" sz="2600" i="1" dirty="0">
                <a:sym typeface="Wingdings" pitchFamily="2" charset="2"/>
              </a:rPr>
              <a:t> transistors ON  large </a:t>
            </a:r>
            <a:r>
              <a:rPr lang="fr-FR" sz="2600" i="1" dirty="0" err="1">
                <a:sym typeface="Wingdings" pitchFamily="2" charset="2"/>
              </a:rPr>
              <a:t>current</a:t>
            </a:r>
            <a:endParaRPr lang="fr-FR" sz="2600" i="1" baseline="-25000" dirty="0"/>
          </a:p>
        </p:txBody>
      </p:sp>
      <p:graphicFrame>
        <p:nvGraphicFramePr>
          <p:cNvPr id="1239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05098"/>
              </p:ext>
            </p:extLst>
          </p:nvPr>
        </p:nvGraphicFramePr>
        <p:xfrm>
          <a:off x="1952625" y="4195763"/>
          <a:ext cx="5514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r:id="rId4" imgW="2413000" imgH="228600" progId="Equation.3">
                  <p:embed/>
                </p:oleObj>
              </mc:Choice>
              <mc:Fallback>
                <p:oleObj r:id="rId4" imgW="2413000" imgH="228600" progId="Equation.3">
                  <p:embed/>
                  <p:pic>
                    <p:nvPicPr>
                      <p:cNvPr id="1239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195763"/>
                        <a:ext cx="5514975" cy="5238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359568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39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12975"/>
              </p:ext>
            </p:extLst>
          </p:nvPr>
        </p:nvGraphicFramePr>
        <p:xfrm>
          <a:off x="533400" y="5257800"/>
          <a:ext cx="44481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r:id="rId6" imgW="1954951" imgH="406224" progId="Equation.3">
                  <p:embed/>
                </p:oleObj>
              </mc:Choice>
              <mc:Fallback>
                <p:oleObj r:id="rId6" imgW="1954951" imgH="406224" progId="Equation.3">
                  <p:embed/>
                  <p:pic>
                    <p:nvPicPr>
                      <p:cNvPr id="1239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4448175" cy="9334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4" name="AutoShape 9"/>
          <p:cNvSpPr>
            <a:spLocks noChangeArrowheads="1"/>
          </p:cNvSpPr>
          <p:nvPr/>
        </p:nvSpPr>
        <p:spPr bwMode="auto">
          <a:xfrm rot="10800000">
            <a:off x="5257800" y="54864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Text Box 10"/>
          <p:cNvSpPr txBox="1">
            <a:spLocks noChangeArrowheads="1"/>
          </p:cNvSpPr>
          <p:nvPr/>
        </p:nvSpPr>
        <p:spPr bwMode="auto">
          <a:xfrm>
            <a:off x="6629400" y="5435600"/>
            <a:ext cx="21219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800" dirty="0">
                <a:solidFill>
                  <a:srgbClr val="6600FF"/>
                </a:solidFill>
                <a:latin typeface="Calibri" pitchFamily="34" charset="0"/>
              </a:rPr>
              <a:t>unacceptable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228600" y="4724400"/>
            <a:ext cx="29354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50% of time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logic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« 1 »</a:t>
            </a:r>
          </a:p>
        </p:txBody>
      </p:sp>
      <p:sp>
        <p:nvSpPr>
          <p:cNvPr id="123917" name="Oval 12"/>
          <p:cNvSpPr>
            <a:spLocks noChangeArrowheads="1"/>
          </p:cNvSpPr>
          <p:nvPr/>
        </p:nvSpPr>
        <p:spPr bwMode="auto">
          <a:xfrm>
            <a:off x="1524000" y="571500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Freeform 13"/>
          <p:cNvSpPr>
            <a:spLocks/>
          </p:cNvSpPr>
          <p:nvPr/>
        </p:nvSpPr>
        <p:spPr bwMode="auto">
          <a:xfrm>
            <a:off x="1066800" y="5110163"/>
            <a:ext cx="457200" cy="1054100"/>
          </a:xfrm>
          <a:custGeom>
            <a:avLst/>
            <a:gdLst>
              <a:gd name="T0" fmla="*/ 2147483647 w 288"/>
              <a:gd name="T1" fmla="*/ 2147483647 h 664"/>
              <a:gd name="T2" fmla="*/ 2147483647 w 288"/>
              <a:gd name="T3" fmla="*/ 2147483647 h 664"/>
              <a:gd name="T4" fmla="*/ 0 w 288"/>
              <a:gd name="T5" fmla="*/ 0 h 664"/>
              <a:gd name="T6" fmla="*/ 0 60000 65536"/>
              <a:gd name="T7" fmla="*/ 0 60000 65536"/>
              <a:gd name="T8" fmla="*/ 0 60000 65536"/>
              <a:gd name="T9" fmla="*/ 0 w 288"/>
              <a:gd name="T10" fmla="*/ 0 h 664"/>
              <a:gd name="T11" fmla="*/ 288 w 288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64">
                <a:moveTo>
                  <a:pt x="288" y="528"/>
                </a:moveTo>
                <a:cubicBezTo>
                  <a:pt x="216" y="596"/>
                  <a:pt x="144" y="664"/>
                  <a:pt x="96" y="576"/>
                </a:cubicBezTo>
                <a:cubicBezTo>
                  <a:pt x="48" y="488"/>
                  <a:pt x="24" y="244"/>
                  <a:pt x="0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Depletion Load NMOS inverter: power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6038969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493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49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F66ECC-E413-4DF5-8592-824277E6649E}" type="slidenum">
              <a:rPr lang="fr-FR" altLang="en-US" smtClean="0"/>
              <a:pPr eaLnBrk="1" hangingPunct="1"/>
              <a:t>116</a:t>
            </a:fld>
            <a:endParaRPr lang="fr-FR" altLang="en-US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3924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All previous Inverters are based on :</a:t>
            </a:r>
          </a:p>
          <a:p>
            <a:pPr lvl="1"/>
            <a:r>
              <a:rPr lang="en-US" dirty="0"/>
              <a:t>enhancement driver NMOS </a:t>
            </a:r>
          </a:p>
          <a:p>
            <a:pPr lvl="1"/>
            <a:r>
              <a:rPr lang="en-US" dirty="0"/>
              <a:t>a load which can be a resistor, an enhancement or depletion NMOS.</a:t>
            </a:r>
          </a:p>
          <a:p>
            <a:pPr marL="274320" lvl="1" indent="0">
              <a:buNone/>
            </a:pPr>
            <a:endParaRPr lang="en-US" dirty="0"/>
          </a:p>
          <a:p>
            <a:pPr eaLnBrk="1" hangingPunct="1"/>
            <a:r>
              <a:rPr lang="en-US" dirty="0"/>
              <a:t>Major drawback: in one state (output level « 0 ») DC consumption or power dissipation nonzero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New concept /design :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One enhancement NMOS and one enhancement PMOS (Complementary MOS or CMOS). </a:t>
            </a:r>
          </a:p>
          <a:p>
            <a:pPr lvl="1"/>
            <a:r>
              <a:rPr lang="en-US" dirty="0"/>
              <a:t>Depending on input Voltage, NMOS is the load and PMOS the driver and </a:t>
            </a:r>
            <a:r>
              <a:rPr lang="en-US" i="1" dirty="0"/>
              <a:t>vice versa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Advantages:</a:t>
            </a:r>
          </a:p>
          <a:p>
            <a:pPr lvl="2"/>
            <a:r>
              <a:rPr lang="en-US" dirty="0"/>
              <a:t>No DC ( steady state) power dissipation ( except leakage current)</a:t>
            </a:r>
          </a:p>
          <a:p>
            <a:pPr lvl="2"/>
            <a:r>
              <a:rPr lang="en-US" dirty="0"/>
              <a:t>Full output voltage swing between V</a:t>
            </a:r>
            <a:r>
              <a:rPr lang="en-US" baseline="-25000" dirty="0"/>
              <a:t>DD</a:t>
            </a:r>
            <a:r>
              <a:rPr lang="en-US" dirty="0"/>
              <a:t> and 0</a:t>
            </a:r>
          </a:p>
          <a:p>
            <a:pPr lvl="2"/>
            <a:r>
              <a:rPr lang="en-US" dirty="0"/>
              <a:t>Very sharp VTC transition : very similar to ideal inverter</a:t>
            </a:r>
          </a:p>
        </p:txBody>
      </p:sp>
    </p:spTree>
    <p:extLst>
      <p:ext uri="{BB962C8B-B14F-4D97-AF65-F5344CB8AC3E}">
        <p14:creationId xmlns:p14="http://schemas.microsoft.com/office/powerpoint/2010/main" val="32460729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595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595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0A986-1782-4DFF-A2F9-33E265924849}" type="slidenum">
              <a:rPr lang="fr-FR" altLang="en-US" smtClean="0"/>
              <a:pPr eaLnBrk="1" hangingPunct="1"/>
              <a:t>117</a:t>
            </a:fld>
            <a:endParaRPr lang="fr-FR" altLang="en-US"/>
          </a:p>
        </p:txBody>
      </p:sp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225854" y="1607275"/>
            <a:ext cx="5822950" cy="3257550"/>
            <a:chOff x="304800" y="1924050"/>
            <a:chExt cx="5822950" cy="3257550"/>
          </a:xfrm>
        </p:grpSpPr>
        <p:pic>
          <p:nvPicPr>
            <p:cNvPr id="125958" name="Picture 3" descr="leble_5_16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924050"/>
              <a:ext cx="5822950" cy="32575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59" name="Oval 4"/>
            <p:cNvSpPr>
              <a:spLocks noChangeArrowheads="1"/>
            </p:cNvSpPr>
            <p:nvPr/>
          </p:nvSpPr>
          <p:spPr bwMode="auto">
            <a:xfrm>
              <a:off x="1684338" y="2535238"/>
              <a:ext cx="58737" cy="61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0" name="Oval 5"/>
            <p:cNvSpPr>
              <a:spLocks noChangeArrowheads="1"/>
            </p:cNvSpPr>
            <p:nvPr/>
          </p:nvSpPr>
          <p:spPr bwMode="auto">
            <a:xfrm>
              <a:off x="1687513" y="3148013"/>
              <a:ext cx="58737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1" name="Oval 6"/>
            <p:cNvSpPr>
              <a:spLocks noChangeArrowheads="1"/>
            </p:cNvSpPr>
            <p:nvPr/>
          </p:nvSpPr>
          <p:spPr bwMode="auto">
            <a:xfrm>
              <a:off x="1684338" y="3659188"/>
              <a:ext cx="58737" cy="61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Oval 7"/>
            <p:cNvSpPr>
              <a:spLocks noChangeArrowheads="1"/>
            </p:cNvSpPr>
            <p:nvPr/>
          </p:nvSpPr>
          <p:spPr bwMode="auto">
            <a:xfrm>
              <a:off x="1684338" y="4125913"/>
              <a:ext cx="58737" cy="61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Text Box 10"/>
            <p:cNvSpPr txBox="1">
              <a:spLocks noChangeArrowheads="1"/>
            </p:cNvSpPr>
            <p:nvPr/>
          </p:nvSpPr>
          <p:spPr bwMode="auto">
            <a:xfrm>
              <a:off x="1447800" y="4038600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>
                  <a:solidFill>
                    <a:srgbClr val="6600FF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25964" name="Text Box 11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>
                  <a:solidFill>
                    <a:srgbClr val="6600FF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25965" name="Text Box 12"/>
            <p:cNvSpPr txBox="1">
              <a:spLocks noChangeArrowheads="1"/>
            </p:cNvSpPr>
            <p:nvPr/>
          </p:nvSpPr>
          <p:spPr bwMode="auto">
            <a:xfrm>
              <a:off x="1447800" y="3505200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>
                  <a:solidFill>
                    <a:srgbClr val="6600FF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25966" name="Text Box 13"/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33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>
                  <a:solidFill>
                    <a:srgbClr val="6600FF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25967" name="Rectangle 14"/>
            <p:cNvSpPr>
              <a:spLocks noChangeArrowheads="1"/>
            </p:cNvSpPr>
            <p:nvPr/>
          </p:nvSpPr>
          <p:spPr bwMode="auto">
            <a:xfrm>
              <a:off x="1662113" y="4814888"/>
              <a:ext cx="522287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8" name="Rectangle 15"/>
            <p:cNvSpPr>
              <a:spLocks noChangeArrowheads="1"/>
            </p:cNvSpPr>
            <p:nvPr/>
          </p:nvSpPr>
          <p:spPr bwMode="auto">
            <a:xfrm>
              <a:off x="4156075" y="4860925"/>
              <a:ext cx="522288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56358"/>
              </p:ext>
            </p:extLst>
          </p:nvPr>
        </p:nvGraphicFramePr>
        <p:xfrm>
          <a:off x="4716016" y="4293096"/>
          <a:ext cx="3912096" cy="170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GS,p</a:t>
                      </a:r>
                      <a:endParaRPr kumimoji="0" lang="fr-FR" sz="2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-(V</a:t>
                      </a:r>
                      <a:r>
                        <a:rPr kumimoji="0" lang="fr-FR" sz="2200" b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DD</a:t>
                      </a: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– V</a:t>
                      </a:r>
                      <a:r>
                        <a:rPr kumimoji="0" lang="fr-FR" sz="2200" b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</a:t>
                      </a: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fr-FR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DS,p</a:t>
                      </a:r>
                      <a:endParaRPr kumimoji="0" lang="fr-FR" sz="2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-(V</a:t>
                      </a:r>
                      <a:r>
                        <a:rPr kumimoji="0" lang="fr-FR" sz="2200" b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DD</a:t>
                      </a: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– </a:t>
                      </a:r>
                      <a:r>
                        <a:rPr kumimoji="0" lang="fr-FR" sz="22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out</a:t>
                      </a: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fr-FR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GS,n</a:t>
                      </a:r>
                      <a:endParaRPr kumimoji="0" lang="fr-FR" sz="2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</a:t>
                      </a:r>
                      <a:endParaRPr kumimoji="0" lang="fr-FR" sz="2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DS,n</a:t>
                      </a:r>
                      <a:endParaRPr kumimoji="0" lang="fr-FR" sz="22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fr-FR" sz="2200" b="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out</a:t>
                      </a:r>
                      <a:endParaRPr kumimoji="0" lang="fr-FR" sz="2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5" marR="914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1456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697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69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112A7C-C52F-4018-B52B-69E680F7CDE0}" type="slidenum">
              <a:rPr lang="fr-FR" altLang="en-US" smtClean="0"/>
              <a:pPr eaLnBrk="1" hangingPunct="1"/>
              <a:t>118</a:t>
            </a:fld>
            <a:endParaRPr lang="fr-FR" altLang="en-US"/>
          </a:p>
        </p:txBody>
      </p:sp>
      <p:pic>
        <p:nvPicPr>
          <p:cNvPr id="126981" name="Picture 3" descr="Figure-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40" y="764704"/>
            <a:ext cx="4565722" cy="5661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Rectangle 34"/>
          <p:cNvSpPr>
            <a:spLocks noChangeArrowheads="1"/>
          </p:cNvSpPr>
          <p:nvPr/>
        </p:nvSpPr>
        <p:spPr bwMode="auto">
          <a:xfrm>
            <a:off x="440531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984" name="Rectangle 36"/>
          <p:cNvSpPr>
            <a:spLocks noChangeArrowheads="1"/>
          </p:cNvSpPr>
          <p:nvPr/>
        </p:nvSpPr>
        <p:spPr bwMode="auto">
          <a:xfrm>
            <a:off x="41671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985" name="Rectangle 38"/>
          <p:cNvSpPr>
            <a:spLocks noChangeArrowheads="1"/>
          </p:cNvSpPr>
          <p:nvPr/>
        </p:nvSpPr>
        <p:spPr bwMode="auto">
          <a:xfrm>
            <a:off x="44005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986" name="Text Box 48"/>
          <p:cNvSpPr txBox="1">
            <a:spLocks noChangeArrowheads="1"/>
          </p:cNvSpPr>
          <p:nvPr/>
        </p:nvSpPr>
        <p:spPr bwMode="auto">
          <a:xfrm>
            <a:off x="304800" y="2438400"/>
            <a:ext cx="3444875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latin typeface="Calibri" pitchFamily="34" charset="0"/>
              </a:rPr>
              <a:t>The structure complexity of CMOS is the price to be paid for the improvements achieved in power consumption and the noise margins</a:t>
            </a:r>
            <a:endParaRPr kumimoji="1" lang="fr-FR" sz="2400" dirty="0">
              <a:latin typeface="Calibri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1587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80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80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26E2AD-684C-4D53-ADFF-A99DD98360B0}" type="slidenum">
              <a:rPr lang="fr-FR" altLang="en-US" smtClean="0"/>
              <a:pPr eaLnBrk="1" hangingPunct="1"/>
              <a:t>119</a:t>
            </a:fld>
            <a:endParaRPr lang="fr-FR" altLang="en-US"/>
          </a:p>
        </p:txBody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724400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600" i="1" dirty="0" err="1"/>
              <a:t>V</a:t>
            </a:r>
            <a:r>
              <a:rPr lang="fr-FR" sz="2600" i="1" baseline="-25000" dirty="0" err="1"/>
              <a:t>Tn</a:t>
            </a:r>
            <a:r>
              <a:rPr lang="fr-FR" sz="2600" i="1" baseline="-25000" dirty="0"/>
              <a:t> </a:t>
            </a:r>
            <a:r>
              <a:rPr lang="fr-FR" sz="2600" i="1" dirty="0"/>
              <a:t>&gt; 0</a:t>
            </a:r>
            <a:r>
              <a:rPr lang="fr-FR" sz="2600" dirty="0"/>
              <a:t> et </a:t>
            </a:r>
            <a:r>
              <a:rPr lang="fr-FR" sz="2600" i="1" dirty="0" err="1"/>
              <a:t>V</a:t>
            </a:r>
            <a:r>
              <a:rPr lang="fr-FR" sz="2600" i="1" baseline="-25000" dirty="0" err="1"/>
              <a:t>Tp</a:t>
            </a:r>
            <a:r>
              <a:rPr lang="fr-FR" sz="2600" i="1" dirty="0"/>
              <a:t> &lt; 0</a:t>
            </a:r>
            <a:r>
              <a:rPr lang="fr-FR" sz="2600" dirty="0"/>
              <a:t> </a:t>
            </a:r>
          </a:p>
          <a:p>
            <a:pPr eaLnBrk="1" hangingPunct="1"/>
            <a:r>
              <a:rPr lang="fr-FR" sz="2600" u="sng" dirty="0"/>
              <a:t>1</a:t>
            </a:r>
            <a:r>
              <a:rPr lang="fr-FR" sz="2600" u="sng" baseline="30000" dirty="0"/>
              <a:t>st</a:t>
            </a:r>
            <a:r>
              <a:rPr lang="fr-FR" sz="2600" u="sng" dirty="0"/>
              <a:t> case: </a:t>
            </a:r>
            <a:r>
              <a:rPr lang="fr-FR" sz="2600" i="1" dirty="0"/>
              <a:t>V</a:t>
            </a:r>
            <a:r>
              <a:rPr lang="fr-FR" sz="2600" i="1" baseline="-25000" dirty="0"/>
              <a:t>in</a:t>
            </a:r>
            <a:r>
              <a:rPr lang="fr-FR" sz="2600" i="1" dirty="0"/>
              <a:t> &lt; </a:t>
            </a:r>
            <a:r>
              <a:rPr lang="fr-FR" sz="2600" i="1" dirty="0" err="1"/>
              <a:t>V</a:t>
            </a:r>
            <a:r>
              <a:rPr lang="fr-FR" sz="2600" i="1" baseline="-25000" dirty="0" err="1"/>
              <a:t>Tn</a:t>
            </a:r>
            <a:endParaRPr lang="fr-FR" sz="2600" i="1" baseline="-25000" dirty="0"/>
          </a:p>
          <a:p>
            <a:pPr lvl="1" eaLnBrk="1" hangingPunct="1"/>
            <a:r>
              <a:rPr lang="fr-FR" sz="2200" i="1" dirty="0" err="1"/>
              <a:t>V</a:t>
            </a:r>
            <a:r>
              <a:rPr lang="fr-FR" sz="2200" i="1" baseline="-25000" dirty="0" err="1"/>
              <a:t>GS,n</a:t>
            </a:r>
            <a:r>
              <a:rPr lang="fr-FR" sz="2200" i="1" dirty="0"/>
              <a:t> &lt; 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Tn</a:t>
            </a:r>
            <a:r>
              <a:rPr lang="fr-FR" sz="2200" i="1" dirty="0"/>
              <a:t>  </a:t>
            </a:r>
            <a:r>
              <a:rPr lang="fr-FR" sz="2200" i="1" dirty="0">
                <a:sym typeface="Wingdings" pitchFamily="2" charset="2"/>
              </a:rPr>
              <a:t> </a:t>
            </a:r>
            <a:r>
              <a:rPr lang="fr-FR" sz="2200" i="1" dirty="0" err="1">
                <a:sym typeface="Wingdings" pitchFamily="2" charset="2"/>
              </a:rPr>
              <a:t>nMOS</a:t>
            </a:r>
            <a:r>
              <a:rPr lang="fr-FR" sz="2200" i="1" dirty="0">
                <a:sym typeface="Wingdings" pitchFamily="2" charset="2"/>
              </a:rPr>
              <a:t> </a:t>
            </a:r>
            <a:r>
              <a:rPr lang="fr-FR" sz="2200" i="1" dirty="0" err="1">
                <a:sym typeface="Wingdings" pitchFamily="2" charset="2"/>
              </a:rPr>
              <a:t>cut</a:t>
            </a:r>
            <a:r>
              <a:rPr lang="fr-FR" sz="2200" i="1" dirty="0">
                <a:sym typeface="Wingdings" pitchFamily="2" charset="2"/>
              </a:rPr>
              <a:t> off     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zero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current</a:t>
            </a:r>
            <a:endParaRPr lang="fr-FR" sz="2200" i="1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r>
              <a:rPr lang="fr-FR" sz="2200" i="1" dirty="0" err="1">
                <a:sym typeface="Wingdings" pitchFamily="2" charset="2"/>
              </a:rPr>
              <a:t>V</a:t>
            </a:r>
            <a:r>
              <a:rPr lang="fr-FR" sz="2200" i="1" baseline="-25000" dirty="0" err="1">
                <a:sym typeface="Wingdings" pitchFamily="2" charset="2"/>
              </a:rPr>
              <a:t>GS,p</a:t>
            </a:r>
            <a:r>
              <a:rPr lang="fr-FR" sz="2200" i="1" dirty="0">
                <a:sym typeface="Wingdings" pitchFamily="2" charset="2"/>
              </a:rPr>
              <a:t> &lt; </a:t>
            </a:r>
            <a:r>
              <a:rPr lang="fr-FR" sz="2200" i="1" dirty="0" err="1">
                <a:sym typeface="Wingdings" pitchFamily="2" charset="2"/>
              </a:rPr>
              <a:t>V</a:t>
            </a:r>
            <a:r>
              <a:rPr lang="fr-FR" sz="2200" i="1" baseline="-25000" dirty="0" err="1">
                <a:sym typeface="Wingdings" pitchFamily="2" charset="2"/>
              </a:rPr>
              <a:t>Tp</a:t>
            </a:r>
            <a:r>
              <a:rPr lang="fr-FR" sz="2200" i="1" dirty="0">
                <a:sym typeface="Wingdings" pitchFamily="2" charset="2"/>
              </a:rPr>
              <a:t>  </a:t>
            </a:r>
            <a:r>
              <a:rPr lang="fr-FR" sz="2200" i="1" dirty="0" err="1">
                <a:sym typeface="Wingdings" pitchFamily="2" charset="2"/>
              </a:rPr>
              <a:t>pMOS</a:t>
            </a:r>
            <a:r>
              <a:rPr lang="fr-FR" sz="2200" i="1" dirty="0">
                <a:sym typeface="Wingdings" pitchFamily="2" charset="2"/>
              </a:rPr>
              <a:t> ‘ON ‘       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fr-FR" sz="2200" i="1" baseline="-25000" dirty="0" err="1">
                <a:solidFill>
                  <a:srgbClr val="FF0000"/>
                </a:solidFill>
                <a:sym typeface="Wingdings" pitchFamily="2" charset="2"/>
              </a:rPr>
              <a:t>out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= V</a:t>
            </a:r>
            <a:r>
              <a:rPr lang="fr-FR" sz="2200" i="1" baseline="-25000" dirty="0">
                <a:solidFill>
                  <a:srgbClr val="FF0000"/>
                </a:solidFill>
                <a:sym typeface="Wingdings" pitchFamily="2" charset="2"/>
              </a:rPr>
              <a:t>DD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= V</a:t>
            </a:r>
            <a:r>
              <a:rPr lang="fr-FR" sz="2200" i="1" baseline="-25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endParaRPr lang="fr-FR" sz="2200" i="1" u="sng" baseline="-25000" dirty="0">
              <a:solidFill>
                <a:srgbClr val="FF0000"/>
              </a:solidFill>
            </a:endParaRPr>
          </a:p>
          <a:p>
            <a:pPr eaLnBrk="1" hangingPunct="1"/>
            <a:endParaRPr lang="fr-FR" sz="2600" i="1" u="sng" baseline="-25000" dirty="0"/>
          </a:p>
          <a:p>
            <a:pPr eaLnBrk="1" hangingPunct="1"/>
            <a:endParaRPr lang="fr-FR" sz="2600" i="1" u="sng" baseline="-25000" dirty="0"/>
          </a:p>
          <a:p>
            <a:pPr eaLnBrk="1" hangingPunct="1"/>
            <a:r>
              <a:rPr lang="fr-FR" sz="2600" u="sng" dirty="0"/>
              <a:t>2</a:t>
            </a:r>
            <a:r>
              <a:rPr lang="fr-FR" sz="2600" u="sng" baseline="30000" dirty="0"/>
              <a:t>nd</a:t>
            </a:r>
            <a:r>
              <a:rPr lang="fr-FR" sz="2600" u="sng" dirty="0"/>
              <a:t> case: </a:t>
            </a:r>
            <a:r>
              <a:rPr lang="fr-FR" sz="2600" i="1" dirty="0"/>
              <a:t>V</a:t>
            </a:r>
            <a:r>
              <a:rPr lang="fr-FR" sz="2600" i="1" baseline="-25000" dirty="0"/>
              <a:t>in</a:t>
            </a:r>
            <a:r>
              <a:rPr lang="fr-FR" sz="2600" i="1" dirty="0"/>
              <a:t> &gt; V</a:t>
            </a:r>
            <a:r>
              <a:rPr lang="fr-FR" sz="2600" i="1" baseline="-25000" dirty="0"/>
              <a:t>DD</a:t>
            </a:r>
            <a:r>
              <a:rPr lang="fr-FR" sz="2600" i="1" dirty="0"/>
              <a:t> + </a:t>
            </a:r>
            <a:r>
              <a:rPr lang="fr-FR" sz="2600" i="1" dirty="0" err="1"/>
              <a:t>V</a:t>
            </a:r>
            <a:r>
              <a:rPr lang="fr-FR" sz="2600" i="1" baseline="-25000" dirty="0" err="1"/>
              <a:t>Tp</a:t>
            </a:r>
            <a:endParaRPr lang="fr-FR" sz="2600" i="1" baseline="-25000" dirty="0"/>
          </a:p>
          <a:p>
            <a:pPr eaLnBrk="1" hangingPunct="1"/>
            <a:endParaRPr lang="fr-FR" sz="2600" i="1" baseline="-25000" dirty="0"/>
          </a:p>
          <a:p>
            <a:pPr lvl="1" eaLnBrk="1" hangingPunct="1"/>
            <a:r>
              <a:rPr lang="fr-FR" sz="2200" i="1" dirty="0" err="1"/>
              <a:t>V</a:t>
            </a:r>
            <a:r>
              <a:rPr lang="fr-FR" sz="2200" i="1" baseline="-25000" dirty="0" err="1"/>
              <a:t>GS,n</a:t>
            </a:r>
            <a:r>
              <a:rPr lang="fr-FR" sz="2200" i="1" dirty="0"/>
              <a:t> &gt; 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Tn</a:t>
            </a:r>
            <a:r>
              <a:rPr lang="fr-FR" sz="2200" i="1" dirty="0"/>
              <a:t> </a:t>
            </a:r>
            <a:r>
              <a:rPr lang="fr-FR" sz="2200" i="1" dirty="0">
                <a:sym typeface="Wingdings" pitchFamily="2" charset="2"/>
              </a:rPr>
              <a:t> </a:t>
            </a:r>
            <a:r>
              <a:rPr lang="fr-FR" sz="2200" i="1" dirty="0" err="1">
                <a:sym typeface="Wingdings" pitchFamily="2" charset="2"/>
              </a:rPr>
              <a:t>nMOS</a:t>
            </a:r>
            <a:r>
              <a:rPr lang="fr-FR" sz="2200" i="1" dirty="0">
                <a:sym typeface="Wingdings" pitchFamily="2" charset="2"/>
              </a:rPr>
              <a:t> ‘ON ’         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zero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current</a:t>
            </a:r>
            <a:endParaRPr lang="fr-FR" sz="2200" i="1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r>
              <a:rPr lang="fr-FR" sz="2200" i="1" dirty="0" err="1">
                <a:sym typeface="Wingdings" pitchFamily="2" charset="2"/>
              </a:rPr>
              <a:t>V</a:t>
            </a:r>
            <a:r>
              <a:rPr lang="fr-FR" sz="2200" i="1" baseline="-25000" dirty="0" err="1">
                <a:sym typeface="Wingdings" pitchFamily="2" charset="2"/>
              </a:rPr>
              <a:t>GS,p</a:t>
            </a:r>
            <a:r>
              <a:rPr lang="fr-FR" sz="2200" i="1" dirty="0">
                <a:sym typeface="Wingdings" pitchFamily="2" charset="2"/>
              </a:rPr>
              <a:t> &gt; </a:t>
            </a:r>
            <a:r>
              <a:rPr lang="fr-FR" sz="2200" i="1" dirty="0" err="1">
                <a:sym typeface="Wingdings" pitchFamily="2" charset="2"/>
              </a:rPr>
              <a:t>V</a:t>
            </a:r>
            <a:r>
              <a:rPr lang="fr-FR" sz="2200" i="1" baseline="-25000" dirty="0" err="1">
                <a:sym typeface="Wingdings" pitchFamily="2" charset="2"/>
              </a:rPr>
              <a:t>Tp</a:t>
            </a:r>
            <a:r>
              <a:rPr lang="fr-FR" sz="2200" i="1" dirty="0">
                <a:sym typeface="Wingdings" pitchFamily="2" charset="2"/>
              </a:rPr>
              <a:t>  </a:t>
            </a:r>
            <a:r>
              <a:rPr lang="fr-FR" sz="2200" i="1" dirty="0" err="1">
                <a:sym typeface="Wingdings" pitchFamily="2" charset="2"/>
              </a:rPr>
              <a:t>pMOS</a:t>
            </a:r>
            <a:r>
              <a:rPr lang="fr-FR" sz="2200" i="1" dirty="0">
                <a:sym typeface="Wingdings" pitchFamily="2" charset="2"/>
              </a:rPr>
              <a:t> </a:t>
            </a:r>
            <a:r>
              <a:rPr lang="fr-FR" sz="2200" i="1" dirty="0" err="1">
                <a:sym typeface="Wingdings" pitchFamily="2" charset="2"/>
              </a:rPr>
              <a:t>cutoff</a:t>
            </a:r>
            <a:r>
              <a:rPr lang="fr-FR" sz="2200" i="1" dirty="0">
                <a:sym typeface="Wingdings" pitchFamily="2" charset="2"/>
              </a:rPr>
              <a:t>         </a:t>
            </a:r>
            <a:r>
              <a:rPr lang="fr-FR" sz="2200" i="1" dirty="0" err="1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fr-FR" sz="2200" i="1" baseline="-25000" dirty="0" err="1">
                <a:solidFill>
                  <a:srgbClr val="FF0000"/>
                </a:solidFill>
                <a:sym typeface="Wingdings" pitchFamily="2" charset="2"/>
              </a:rPr>
              <a:t>out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= V</a:t>
            </a:r>
            <a:r>
              <a:rPr lang="fr-FR" sz="2200" i="1" baseline="-25000" dirty="0">
                <a:solidFill>
                  <a:srgbClr val="FF0000"/>
                </a:solidFill>
                <a:sym typeface="Wingdings" pitchFamily="2" charset="2"/>
              </a:rPr>
              <a:t>OL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200" i="1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=</a:t>
            </a:r>
            <a:r>
              <a:rPr lang="fr-FR" sz="2200" i="1" dirty="0">
                <a:solidFill>
                  <a:srgbClr val="FF0000"/>
                </a:solidFill>
                <a:sym typeface="Wingdings" pitchFamily="2" charset="2"/>
              </a:rPr>
              <a:t> 0</a:t>
            </a:r>
          </a:p>
        </p:txBody>
      </p:sp>
      <p:sp>
        <p:nvSpPr>
          <p:cNvPr id="128007" name="AutoShape 4"/>
          <p:cNvSpPr>
            <a:spLocks/>
          </p:cNvSpPr>
          <p:nvPr/>
        </p:nvSpPr>
        <p:spPr bwMode="auto">
          <a:xfrm>
            <a:off x="4499992" y="2101129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AutoShape 6"/>
          <p:cNvSpPr>
            <a:spLocks/>
          </p:cNvSpPr>
          <p:nvPr/>
        </p:nvSpPr>
        <p:spPr bwMode="auto">
          <a:xfrm>
            <a:off x="4556710" y="4221088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  <p:pic>
        <p:nvPicPr>
          <p:cNvPr id="11" name="Picture 3" descr="leble_5_16_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52889"/>
          <a:stretch/>
        </p:blipFill>
        <p:spPr bwMode="auto">
          <a:xfrm>
            <a:off x="6901313" y="476672"/>
            <a:ext cx="2153169" cy="27406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7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271ED-E06B-44A8-A91A-1ECC8B30977E}" type="slidenum">
              <a:rPr lang="fr-FR" altLang="en-US" smtClean="0"/>
              <a:pPr eaLnBrk="1" hangingPunct="1"/>
              <a:t>12</a:t>
            </a:fld>
            <a:endParaRPr lang="fr-FR" altLang="en-US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3337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205390"/>
              </p:ext>
            </p:extLst>
          </p:nvPr>
        </p:nvGraphicFramePr>
        <p:xfrm>
          <a:off x="1981200" y="1600200"/>
          <a:ext cx="4229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2476500" imgH="508000" progId="Equation.3">
                  <p:embed/>
                </p:oleObj>
              </mc:Choice>
              <mc:Fallback>
                <p:oleObj r:id="rId4" imgW="2476500" imgH="508000" progId="Equation.3">
                  <p:embed/>
                  <p:pic>
                    <p:nvPicPr>
                      <p:cNvPr id="112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229100" cy="863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05276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51053"/>
              </p:ext>
            </p:extLst>
          </p:nvPr>
        </p:nvGraphicFramePr>
        <p:xfrm>
          <a:off x="1524000" y="2819400"/>
          <a:ext cx="5495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6" imgW="3035300" imgH="508000" progId="Equation.3">
                  <p:embed/>
                </p:oleObj>
              </mc:Choice>
              <mc:Fallback>
                <p:oleObj r:id="rId6" imgW="3035300" imgH="508000" progId="Equation.3">
                  <p:embed/>
                  <p:pic>
                    <p:nvPicPr>
                      <p:cNvPr id="112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5495925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1765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2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44604"/>
              </p:ext>
            </p:extLst>
          </p:nvPr>
        </p:nvGraphicFramePr>
        <p:xfrm>
          <a:off x="1828800" y="4191000"/>
          <a:ext cx="482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8" imgW="2794000" imgH="444500" progId="Equation.3">
                  <p:embed/>
                </p:oleObj>
              </mc:Choice>
              <mc:Fallback>
                <p:oleObj r:id="rId8" imgW="2794000" imgH="444500" progId="Equation.3">
                  <p:embed/>
                  <p:pic>
                    <p:nvPicPr>
                      <p:cNvPr id="112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4829175" cy="7747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2576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2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95181"/>
              </p:ext>
            </p:extLst>
          </p:nvPr>
        </p:nvGraphicFramePr>
        <p:xfrm>
          <a:off x="990600" y="5638800"/>
          <a:ext cx="7134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10" imgW="3987800" imgH="508000" progId="Equation.3">
                  <p:embed/>
                </p:oleObj>
              </mc:Choice>
              <mc:Fallback>
                <p:oleObj r:id="rId10" imgW="3987800" imgH="508000" progId="Equation.3">
                  <p:embed/>
                  <p:pic>
                    <p:nvPicPr>
                      <p:cNvPr id="1127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38800"/>
                        <a:ext cx="7134225" cy="9017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</p:spTree>
    <p:extLst>
      <p:ext uri="{BB962C8B-B14F-4D97-AF65-F5344CB8AC3E}">
        <p14:creationId xmlns:p14="http://schemas.microsoft.com/office/powerpoint/2010/main" val="2700118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902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902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002B96-F4AA-4B59-9338-DAAE1C435AA6}" type="slidenum">
              <a:rPr lang="fr-FR" altLang="en-US" smtClean="0"/>
              <a:pPr eaLnBrk="1" hangingPunct="1"/>
              <a:t>120</a:t>
            </a:fld>
            <a:endParaRPr lang="fr-FR" altLang="en-US"/>
          </a:p>
        </p:txBody>
      </p:sp>
      <p:pic>
        <p:nvPicPr>
          <p:cNvPr id="129030" name="Picture 3" descr="leble_5_17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51575" cy="4924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4549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005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00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7F238-625D-4D04-B0D0-070C302639B9}" type="slidenum">
              <a:rPr lang="fr-FR" altLang="en-US" smtClean="0"/>
              <a:pPr eaLnBrk="1" hangingPunct="1"/>
              <a:t>121</a:t>
            </a:fld>
            <a:endParaRPr lang="fr-FR" altLang="en-US"/>
          </a:p>
        </p:txBody>
      </p:sp>
      <p:sp>
        <p:nvSpPr>
          <p:cNvPr id="130055" name="Rectangle 110"/>
          <p:cNvSpPr>
            <a:spLocks noChangeArrowheads="1"/>
          </p:cNvSpPr>
          <p:nvPr/>
        </p:nvSpPr>
        <p:spPr bwMode="auto">
          <a:xfrm>
            <a:off x="4148138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056" name="Rectangle 112"/>
          <p:cNvSpPr>
            <a:spLocks noChangeArrowheads="1"/>
          </p:cNvSpPr>
          <p:nvPr/>
        </p:nvSpPr>
        <p:spPr bwMode="auto">
          <a:xfrm>
            <a:off x="44529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057" name="Rectangle 114"/>
          <p:cNvSpPr>
            <a:spLocks noChangeArrowheads="1"/>
          </p:cNvSpPr>
          <p:nvPr/>
        </p:nvSpPr>
        <p:spPr bwMode="auto">
          <a:xfrm>
            <a:off x="446246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058" name="Rectangle 116"/>
          <p:cNvSpPr>
            <a:spLocks noChangeArrowheads="1"/>
          </p:cNvSpPr>
          <p:nvPr/>
        </p:nvSpPr>
        <p:spPr bwMode="auto">
          <a:xfrm>
            <a:off x="44434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6092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0165"/>
              </p:ext>
            </p:extLst>
          </p:nvPr>
        </p:nvGraphicFramePr>
        <p:xfrm>
          <a:off x="762000" y="1397000"/>
          <a:ext cx="8077200" cy="4064002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Region</a:t>
                      </a: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</a:t>
                      </a:r>
                      <a:r>
                        <a:rPr kumimoji="0" lang="fr-FR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  <a:endParaRPr kumimoji="0" lang="fr-FR" sz="21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</a:t>
                      </a: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</a:t>
                      </a: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 1 » </a:t>
                      </a: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V</a:t>
                      </a:r>
                      <a:r>
                        <a:rPr kumimoji="0" lang="fr-FR" sz="21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OH</a:t>
                      </a:r>
                      <a:endParaRPr kumimoji="0" lang="fr-FR" sz="21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</a:t>
                      </a: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fr-FR" sz="21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fr-FR" sz="21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 0 » </a:t>
                      </a:r>
                      <a:r>
                        <a:rPr kumimoji="0" lang="fr-FR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V</a:t>
                      </a:r>
                      <a:r>
                        <a:rPr kumimoji="0" lang="fr-FR" sz="21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</a:t>
                      </a: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(V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DD</a:t>
                      </a: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T,p </a:t>
                      </a: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fr-FR" sz="21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</a:t>
                      </a:r>
                      <a:endParaRPr kumimoji="0" lang="fr-FR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</a:t>
                      </a:r>
                      <a:r>
                        <a:rPr kumimoji="0" lang="fr-F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103" name="Rectangle 330"/>
          <p:cNvSpPr>
            <a:spLocks noChangeArrowheads="1"/>
          </p:cNvSpPr>
          <p:nvPr/>
        </p:nvSpPr>
        <p:spPr bwMode="auto">
          <a:xfrm>
            <a:off x="762000" y="5791200"/>
            <a:ext cx="12954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1" name="Text Box 331"/>
          <p:cNvSpPr txBox="1">
            <a:spLocks noChangeArrowheads="1"/>
          </p:cNvSpPr>
          <p:nvPr/>
        </p:nvSpPr>
        <p:spPr bwMode="auto">
          <a:xfrm>
            <a:off x="2270125" y="5715000"/>
            <a:ext cx="4515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Consumption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zone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when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switching</a:t>
            </a:r>
            <a:endParaRPr kumimoji="1"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2111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107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10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38BEE7-A5DF-4B17-86AA-1B18B5288C9A}" type="slidenum">
              <a:rPr lang="fr-FR" altLang="en-US" smtClean="0"/>
              <a:pPr eaLnBrk="1" hangingPunct="1"/>
              <a:t>122</a:t>
            </a:fld>
            <a:endParaRPr lang="fr-FR" altLang="en-US"/>
          </a:p>
        </p:txBody>
      </p:sp>
      <p:graphicFrame>
        <p:nvGraphicFramePr>
          <p:cNvPr id="1310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884094"/>
              </p:ext>
            </p:extLst>
          </p:nvPr>
        </p:nvGraphicFramePr>
        <p:xfrm>
          <a:off x="2627313" y="1390650"/>
          <a:ext cx="4776787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Équation" r:id="rId4" imgW="2095200" imgH="2819160" progId="Equation.3">
                  <p:embed/>
                </p:oleObj>
              </mc:Choice>
              <mc:Fallback>
                <p:oleObj name="Équation" r:id="rId4" imgW="2095200" imgH="2819160" progId="Equation.3">
                  <p:embed/>
                  <p:pic>
                    <p:nvPicPr>
                      <p:cNvPr id="1310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390650"/>
                        <a:ext cx="4776787" cy="50133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545137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C-MOS </a:t>
            </a:r>
            <a:r>
              <a:rPr lang="fr-FR" dirty="0" err="1"/>
              <a:t>inverter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4829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209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210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30F41-7542-434B-8F1B-2142872148A4}" type="slidenum">
              <a:rPr lang="fr-FR" altLang="en-US" smtClean="0"/>
              <a:pPr eaLnBrk="1" hangingPunct="1"/>
              <a:t>123</a:t>
            </a:fld>
            <a:endParaRPr lang="fr-FR" alt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6019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FR" sz="2600" dirty="0" err="1">
                <a:latin typeface="Calibri" pitchFamily="34" charset="0"/>
              </a:rPr>
              <a:t>Interconnect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effects</a:t>
            </a:r>
            <a:endParaRPr lang="fr-FR" sz="2600" dirty="0">
              <a:latin typeface="Calibri" pitchFamily="34" charset="0"/>
            </a:endParaRPr>
          </a:p>
        </p:txBody>
      </p:sp>
      <p:pic>
        <p:nvPicPr>
          <p:cNvPr id="132103" name="Picture 6" descr="leble_6_1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67000"/>
            <a:ext cx="6096000" cy="3606800"/>
          </a:xfrm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32104" name="Oval 7"/>
          <p:cNvSpPr>
            <a:spLocks noChangeArrowheads="1"/>
          </p:cNvSpPr>
          <p:nvPr/>
        </p:nvSpPr>
        <p:spPr bwMode="auto">
          <a:xfrm>
            <a:off x="4419600" y="4876800"/>
            <a:ext cx="8382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Freeform 8"/>
          <p:cNvSpPr>
            <a:spLocks/>
          </p:cNvSpPr>
          <p:nvPr/>
        </p:nvSpPr>
        <p:spPr bwMode="auto">
          <a:xfrm>
            <a:off x="5029200" y="3048000"/>
            <a:ext cx="533400" cy="1905000"/>
          </a:xfrm>
          <a:custGeom>
            <a:avLst/>
            <a:gdLst>
              <a:gd name="T0" fmla="*/ 0 w 1104"/>
              <a:gd name="T1" fmla="*/ 2147483647 h 1584"/>
              <a:gd name="T2" fmla="*/ 2147483647 w 1104"/>
              <a:gd name="T3" fmla="*/ 2147483647 h 1584"/>
              <a:gd name="T4" fmla="*/ 2147483647 w 1104"/>
              <a:gd name="T5" fmla="*/ 2147483647 h 1584"/>
              <a:gd name="T6" fmla="*/ 2147483647 w 1104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584"/>
              <a:gd name="T14" fmla="*/ 1104 w 110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584">
                <a:moveTo>
                  <a:pt x="0" y="1584"/>
                </a:moveTo>
                <a:cubicBezTo>
                  <a:pt x="364" y="1280"/>
                  <a:pt x="728" y="976"/>
                  <a:pt x="816" y="816"/>
                </a:cubicBezTo>
                <a:cubicBezTo>
                  <a:pt x="904" y="656"/>
                  <a:pt x="480" y="760"/>
                  <a:pt x="528" y="624"/>
                </a:cubicBezTo>
                <a:cubicBezTo>
                  <a:pt x="576" y="488"/>
                  <a:pt x="840" y="244"/>
                  <a:pt x="110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6" name="Text Box 9"/>
          <p:cNvSpPr txBox="1">
            <a:spLocks noChangeArrowheads="1"/>
          </p:cNvSpPr>
          <p:nvPr/>
        </p:nvSpPr>
        <p:spPr bwMode="auto">
          <a:xfrm>
            <a:off x="3429000" y="2057400"/>
            <a:ext cx="5257800" cy="707886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C</a:t>
            </a:r>
            <a:r>
              <a:rPr kumimoji="1" lang="fr-FR" sz="2000" baseline="-25000" dirty="0" err="1">
                <a:solidFill>
                  <a:srgbClr val="6600FF"/>
                </a:solidFill>
                <a:latin typeface="Calibri" pitchFamily="34" charset="0"/>
              </a:rPr>
              <a:t>int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represents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the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parasitic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capacitance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between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the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two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inverters</a:t>
            </a:r>
            <a:endParaRPr kumimoji="1" lang="fr-FR" sz="2000" dirty="0">
              <a:solidFill>
                <a:srgbClr val="6600FF"/>
              </a:solidFill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04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312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312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3B038-DFC7-4966-BE2D-3A8272DE5D75}" type="slidenum">
              <a:rPr lang="fr-FR" altLang="en-US" smtClean="0"/>
              <a:pPr eaLnBrk="1" hangingPunct="1"/>
              <a:t>124</a:t>
            </a:fld>
            <a:endParaRPr lang="fr-FR" altLang="en-US"/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114800" cy="3200400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To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simplify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 the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problem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, all the capacitances are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combined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into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 a unique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lumped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fr-FR" sz="2100" dirty="0" err="1">
                <a:solidFill>
                  <a:srgbClr val="6600FF"/>
                </a:solidFill>
                <a:latin typeface="Calibri" pitchFamily="34" charset="0"/>
              </a:rPr>
              <a:t>linear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 capacitance </a:t>
            </a:r>
            <a:r>
              <a:rPr lang="fr-FR" sz="2100" i="1" dirty="0" err="1">
                <a:solidFill>
                  <a:srgbClr val="6600FF"/>
                </a:solidFill>
                <a:latin typeface="Calibri" pitchFamily="34" charset="0"/>
              </a:rPr>
              <a:t>C</a:t>
            </a:r>
            <a:r>
              <a:rPr lang="fr-FR" sz="2100" i="1" baseline="-25000" dirty="0" err="1">
                <a:solidFill>
                  <a:srgbClr val="6600FF"/>
                </a:solidFill>
                <a:latin typeface="Calibri" pitchFamily="34" charset="0"/>
              </a:rPr>
              <a:t>load</a:t>
            </a:r>
            <a:endParaRPr lang="fr-FR" sz="2100" i="1" baseline="-25000" dirty="0">
              <a:solidFill>
                <a:srgbClr val="6600FF"/>
              </a:solidFill>
              <a:latin typeface="Calibri" pitchFamily="34" charset="0"/>
            </a:endParaRPr>
          </a:p>
          <a:p>
            <a:pPr eaLnBrk="1" hangingPunct="1"/>
            <a:endParaRPr lang="fr-FR" sz="2100" i="1" baseline="-25000" dirty="0">
              <a:solidFill>
                <a:srgbClr val="6600FF"/>
              </a:solidFill>
              <a:latin typeface="Calibri" pitchFamily="34" charset="0"/>
            </a:endParaRPr>
          </a:p>
          <a:p>
            <a:r>
              <a:rPr lang="en-US" sz="2100" dirty="0">
                <a:solidFill>
                  <a:srgbClr val="6600FF"/>
                </a:solidFill>
                <a:latin typeface="Calibri" pitchFamily="34" charset="0"/>
              </a:rPr>
              <a:t>The question of inverter transient response is reduced to finding the charge-up and charge-down time of a single capacitance which is charged and discharged through a transistor </a:t>
            </a:r>
            <a:r>
              <a:rPr lang="fr-FR" sz="2100" dirty="0">
                <a:solidFill>
                  <a:srgbClr val="6600FF"/>
                </a:solidFill>
                <a:latin typeface="Calibri" pitchFamily="34" charset="0"/>
              </a:rPr>
              <a:t>(NMOS or PMOS).</a:t>
            </a:r>
          </a:p>
        </p:txBody>
      </p:sp>
      <p:sp>
        <p:nvSpPr>
          <p:cNvPr id="133127" name="Rectangle 8"/>
          <p:cNvSpPr>
            <a:spLocks noChangeArrowheads="1"/>
          </p:cNvSpPr>
          <p:nvPr/>
        </p:nvSpPr>
        <p:spPr bwMode="auto">
          <a:xfrm>
            <a:off x="321945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1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07776"/>
              </p:ext>
            </p:extLst>
          </p:nvPr>
        </p:nvGraphicFramePr>
        <p:xfrm>
          <a:off x="1717675" y="5562600"/>
          <a:ext cx="54816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4" imgW="2527200" imgH="241200" progId="Equation.DSMT4">
                  <p:embed/>
                </p:oleObj>
              </mc:Choice>
              <mc:Fallback>
                <p:oleObj name="Equation" r:id="rId4" imgW="2527200" imgH="241200" progId="Equation.DSMT4">
                  <p:embed/>
                  <p:pic>
                    <p:nvPicPr>
                      <p:cNvPr id="1331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5562600"/>
                        <a:ext cx="5481638" cy="517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29" name="Group 10"/>
          <p:cNvGrpSpPr>
            <a:grpSpLocks/>
          </p:cNvGrpSpPr>
          <p:nvPr/>
        </p:nvGrpSpPr>
        <p:grpSpPr bwMode="auto">
          <a:xfrm>
            <a:off x="4648200" y="1676400"/>
            <a:ext cx="4267200" cy="3235325"/>
            <a:chOff x="2928" y="1056"/>
            <a:chExt cx="2688" cy="2038"/>
          </a:xfrm>
          <a:effectLst/>
        </p:grpSpPr>
        <p:pic>
          <p:nvPicPr>
            <p:cNvPr id="133130" name="Picture 6" descr="leble_6_27_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2688" cy="20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31" name="Text Box 9"/>
            <p:cNvSpPr txBox="1">
              <a:spLocks noChangeArrowheads="1"/>
            </p:cNvSpPr>
            <p:nvPr/>
          </p:nvSpPr>
          <p:spPr bwMode="auto">
            <a:xfrm>
              <a:off x="5093" y="2273"/>
              <a:ext cx="392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000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load</a:t>
              </a:r>
              <a:endParaRPr kumimoji="1" lang="fr-FR" sz="2000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49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41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4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3829B7-5913-4AEC-B890-32D7AE4A520B}" type="slidenum">
              <a:rPr lang="fr-FR" altLang="en-US" smtClean="0"/>
              <a:pPr eaLnBrk="1" hangingPunct="1"/>
              <a:t>125</a:t>
            </a:fld>
            <a:endParaRPr lang="fr-FR" altLang="en-US"/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848600" cy="685800"/>
          </a:xfrm>
        </p:spPr>
        <p:txBody>
          <a:bodyPr/>
          <a:lstStyle/>
          <a:p>
            <a:pPr eaLnBrk="1" hangingPunct="1"/>
            <a:r>
              <a:rPr lang="fr-FR" sz="2100" dirty="0"/>
              <a:t>Delay-time or Propagation-time:</a:t>
            </a:r>
          </a:p>
        </p:txBody>
      </p:sp>
      <p:pic>
        <p:nvPicPr>
          <p:cNvPr id="134151" name="Picture 4" descr="leble_6_3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187950" cy="360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34152" name="Group 7"/>
          <p:cNvGrpSpPr>
            <a:grpSpLocks/>
          </p:cNvGrpSpPr>
          <p:nvPr/>
        </p:nvGrpSpPr>
        <p:grpSpPr bwMode="auto">
          <a:xfrm>
            <a:off x="5505450" y="2286000"/>
            <a:ext cx="3521075" cy="3600450"/>
            <a:chOff x="3504" y="1584"/>
            <a:chExt cx="2218" cy="2268"/>
          </a:xfrm>
        </p:grpSpPr>
        <p:sp>
          <p:nvSpPr>
            <p:cNvPr id="134153" name="Text Box 5"/>
            <p:cNvSpPr txBox="1">
              <a:spLocks noChangeArrowheads="1"/>
            </p:cNvSpPr>
            <p:nvPr/>
          </p:nvSpPr>
          <p:spPr bwMode="auto">
            <a:xfrm>
              <a:off x="3504" y="1584"/>
              <a:ext cx="2218" cy="22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 err="1">
                  <a:solidFill>
                    <a:srgbClr val="FF0000"/>
                  </a:solidFill>
                  <a:latin typeface="Symbol" pitchFamily="18" charset="2"/>
                </a:rPr>
                <a:t>t</a:t>
              </a:r>
              <a:r>
                <a:rPr kumimoji="1" lang="fr-FR" sz="2400" i="1" baseline="-25000" dirty="0" err="1">
                  <a:solidFill>
                    <a:srgbClr val="FF0000"/>
                  </a:solidFill>
                  <a:latin typeface="Calibri" pitchFamily="34" charset="0"/>
                </a:rPr>
                <a:t>PLH</a:t>
              </a:r>
              <a:r>
                <a:rPr kumimoji="1" lang="fr-FR" sz="2400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kumimoji="1" lang="fr-FR" sz="2400" dirty="0">
                  <a:latin typeface="Calibri" pitchFamily="34" charset="0"/>
                </a:rPr>
                <a:t>: </a:t>
              </a:r>
              <a:r>
                <a:rPr kumimoji="1" lang="fr-FR" sz="2000" dirty="0" err="1">
                  <a:latin typeface="Calibri" pitchFamily="34" charset="0"/>
                </a:rPr>
                <a:t>delay</a:t>
              </a:r>
              <a:r>
                <a:rPr kumimoji="1" lang="fr-FR" sz="2000" dirty="0">
                  <a:latin typeface="Calibri" pitchFamily="34" charset="0"/>
                </a:rPr>
                <a:t>  time </a:t>
              </a:r>
              <a:r>
                <a:rPr kumimoji="1" lang="fr-FR" sz="2000" dirty="0" err="1">
                  <a:latin typeface="Calibri" pitchFamily="34" charset="0"/>
                </a:rPr>
                <a:t>from</a:t>
              </a:r>
              <a:r>
                <a:rPr kumimoji="1" lang="fr-FR" sz="2000" dirty="0">
                  <a:latin typeface="Calibri" pitchFamily="34" charset="0"/>
                </a:rPr>
                <a:t> « 0 » to « 1 ».</a:t>
              </a:r>
            </a:p>
            <a:p>
              <a:pPr eaLnBrk="1" hangingPunct="1"/>
              <a:r>
                <a:rPr kumimoji="1" lang="fr-FR" sz="2400" i="1" dirty="0" err="1">
                  <a:solidFill>
                    <a:srgbClr val="FF0000"/>
                  </a:solidFill>
                  <a:latin typeface="Symbol" pitchFamily="18" charset="2"/>
                </a:rPr>
                <a:t>t</a:t>
              </a:r>
              <a:r>
                <a:rPr kumimoji="1" lang="fr-FR" sz="2400" i="1" baseline="-25000" dirty="0" err="1">
                  <a:solidFill>
                    <a:srgbClr val="FF0000"/>
                  </a:solidFill>
                  <a:latin typeface="Calibri" pitchFamily="34" charset="0"/>
                </a:rPr>
                <a:t>PHL</a:t>
              </a:r>
              <a:r>
                <a:rPr kumimoji="1" lang="fr-FR" sz="2400" i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kumimoji="1" lang="fr-FR" sz="2400" dirty="0">
                  <a:latin typeface="Calibri" pitchFamily="34" charset="0"/>
                </a:rPr>
                <a:t>: </a:t>
              </a:r>
              <a:r>
                <a:rPr kumimoji="1" lang="fr-FR" sz="2000" dirty="0" err="1">
                  <a:latin typeface="Calibri" pitchFamily="34" charset="0"/>
                </a:rPr>
                <a:t>delay</a:t>
              </a:r>
              <a:r>
                <a:rPr kumimoji="1" lang="fr-FR" sz="2000" dirty="0">
                  <a:latin typeface="Calibri" pitchFamily="34" charset="0"/>
                </a:rPr>
                <a:t>  time </a:t>
              </a:r>
              <a:r>
                <a:rPr kumimoji="1" lang="fr-FR" sz="2000" dirty="0" err="1">
                  <a:latin typeface="Calibri" pitchFamily="34" charset="0"/>
                </a:rPr>
                <a:t>from</a:t>
              </a:r>
              <a:r>
                <a:rPr kumimoji="1" lang="fr-FR" sz="2000" dirty="0">
                  <a:latin typeface="Calibri" pitchFamily="34" charset="0"/>
                </a:rPr>
                <a:t> « 1 » to « 0 ».</a:t>
              </a:r>
            </a:p>
            <a:p>
              <a:pPr eaLnBrk="1" hangingPunct="1"/>
              <a:endParaRPr kumimoji="1" lang="fr-FR" sz="2000" dirty="0">
                <a:latin typeface="Calibri" pitchFamily="34" charset="0"/>
              </a:endParaRPr>
            </a:p>
            <a:p>
              <a:pPr eaLnBrk="1" hangingPunct="1"/>
              <a:r>
                <a:rPr kumimoji="1" lang="fr-FR" sz="2000" dirty="0">
                  <a:latin typeface="Calibri" pitchFamily="34" charset="0"/>
                </a:rPr>
                <a:t>The </a:t>
              </a:r>
              <a:r>
                <a:rPr kumimoji="1" lang="fr-FR" sz="2000" dirty="0" err="1">
                  <a:latin typeface="Calibri" pitchFamily="34" charset="0"/>
                </a:rPr>
                <a:t>average</a:t>
              </a:r>
              <a:r>
                <a:rPr kumimoji="1" lang="fr-FR" sz="2000" dirty="0">
                  <a:latin typeface="Calibri" pitchFamily="34" charset="0"/>
                </a:rPr>
                <a:t> propagation </a:t>
              </a:r>
              <a:r>
                <a:rPr kumimoji="1" lang="fr-FR" sz="2000" dirty="0" err="1">
                  <a:latin typeface="Calibri" pitchFamily="34" charset="0"/>
                </a:rPr>
                <a:t>delay</a:t>
              </a:r>
              <a:r>
                <a:rPr kumimoji="1" lang="fr-FR" sz="2000" dirty="0">
                  <a:latin typeface="Calibri" pitchFamily="34" charset="0"/>
                </a:rPr>
                <a:t> time :</a:t>
              </a:r>
            </a:p>
            <a:p>
              <a:pPr eaLnBrk="1" hangingPunct="1"/>
              <a:endParaRPr kumimoji="1" lang="fr-FR" sz="2000" dirty="0">
                <a:latin typeface="Times New Roman" pitchFamily="18" charset="0"/>
              </a:endParaRPr>
            </a:p>
            <a:p>
              <a:pPr eaLnBrk="1" hangingPunct="1"/>
              <a:endParaRPr kumimoji="1" lang="fr-FR" sz="2000" dirty="0">
                <a:latin typeface="Times New Roman" pitchFamily="18" charset="0"/>
              </a:endParaRPr>
            </a:p>
            <a:p>
              <a:pPr eaLnBrk="1" hangingPunct="1"/>
              <a:endParaRPr kumimoji="1" lang="fr-FR" sz="2000" dirty="0">
                <a:latin typeface="Times New Roman" pitchFamily="18" charset="0"/>
              </a:endParaRPr>
            </a:p>
            <a:p>
              <a:pPr eaLnBrk="1" hangingPunct="1"/>
              <a:endParaRPr kumimoji="1" lang="fr-FR" sz="2000" dirty="0">
                <a:latin typeface="Times New Roman" pitchFamily="18" charset="0"/>
              </a:endParaRPr>
            </a:p>
          </p:txBody>
        </p:sp>
        <p:graphicFrame>
          <p:nvGraphicFramePr>
            <p:cNvPr id="1341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067202"/>
                </p:ext>
              </p:extLst>
            </p:nvPr>
          </p:nvGraphicFramePr>
          <p:xfrm>
            <a:off x="3934" y="3154"/>
            <a:ext cx="1316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34" name="Equation" r:id="rId5" imgW="977760" imgH="393480" progId="Equation.DSMT4">
                    <p:embed/>
                  </p:oleObj>
                </mc:Choice>
                <mc:Fallback>
                  <p:oleObj name="Equation" r:id="rId5" imgW="977760" imgH="393480" progId="Equation.DSMT4">
                    <p:embed/>
                    <p:pic>
                      <p:nvPicPr>
                        <p:cNvPr id="13415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3154"/>
                          <a:ext cx="1316" cy="53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383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517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5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3C273-444E-43CC-8F2D-5C3FFB850CD1}" type="slidenum">
              <a:rPr lang="fr-FR" altLang="en-US" smtClean="0"/>
              <a:pPr eaLnBrk="1" hangingPunct="1"/>
              <a:t>126</a:t>
            </a:fld>
            <a:endParaRPr lang="fr-FR" altLang="en-US"/>
          </a:p>
        </p:txBody>
      </p:sp>
      <p:grpSp>
        <p:nvGrpSpPr>
          <p:cNvPr id="135173" name="Group 9"/>
          <p:cNvGrpSpPr>
            <a:grpSpLocks/>
          </p:cNvGrpSpPr>
          <p:nvPr/>
        </p:nvGrpSpPr>
        <p:grpSpPr bwMode="auto">
          <a:xfrm>
            <a:off x="3810000" y="1981200"/>
            <a:ext cx="5181600" cy="3581400"/>
            <a:chOff x="2400" y="1248"/>
            <a:chExt cx="3264" cy="2256"/>
          </a:xfrm>
        </p:grpSpPr>
        <p:pic>
          <p:nvPicPr>
            <p:cNvPr id="135177" name="Picture 4" descr="leble_6_4_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48"/>
              <a:ext cx="3264" cy="2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178" name="Line 6"/>
            <p:cNvSpPr>
              <a:spLocks noChangeShapeType="1"/>
            </p:cNvSpPr>
            <p:nvPr/>
          </p:nvSpPr>
          <p:spPr bwMode="auto">
            <a:xfrm flipH="1">
              <a:off x="3052" y="2777"/>
              <a:ext cx="13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179" name="Text Box 7"/>
            <p:cNvSpPr txBox="1">
              <a:spLocks noChangeArrowheads="1"/>
            </p:cNvSpPr>
            <p:nvPr/>
          </p:nvSpPr>
          <p:spPr bwMode="auto">
            <a:xfrm>
              <a:off x="2735" y="2669"/>
              <a:ext cx="3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 b="1">
                  <a:solidFill>
                    <a:srgbClr val="0B0A09"/>
                  </a:solidFill>
                  <a:latin typeface="Times New Roman" pitchFamily="18" charset="0"/>
                </a:rPr>
                <a:t>V</a:t>
              </a:r>
              <a:r>
                <a:rPr kumimoji="1" lang="fr-FR" sz="1400" b="1" baseline="-25000">
                  <a:solidFill>
                    <a:srgbClr val="0B0A09"/>
                  </a:solidFill>
                  <a:latin typeface="Times New Roman" pitchFamily="18" charset="0"/>
                </a:rPr>
                <a:t>OL</a:t>
              </a:r>
            </a:p>
          </p:txBody>
        </p:sp>
        <p:sp>
          <p:nvSpPr>
            <p:cNvPr id="135180" name="Text Box 8"/>
            <p:cNvSpPr txBox="1">
              <a:spLocks noChangeArrowheads="1"/>
            </p:cNvSpPr>
            <p:nvPr/>
          </p:nvSpPr>
          <p:spPr bwMode="auto">
            <a:xfrm>
              <a:off x="2699" y="1706"/>
              <a:ext cx="3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 b="1">
                  <a:solidFill>
                    <a:srgbClr val="0B0A09"/>
                  </a:solidFill>
                  <a:latin typeface="Times New Roman" pitchFamily="18" charset="0"/>
                </a:rPr>
                <a:t>V</a:t>
              </a:r>
              <a:r>
                <a:rPr kumimoji="1" lang="fr-FR" sz="1400" b="1" baseline="-25000">
                  <a:solidFill>
                    <a:srgbClr val="0B0A09"/>
                  </a:solidFill>
                  <a:latin typeface="Times New Roman" pitchFamily="18" charset="0"/>
                </a:rPr>
                <a:t>OH</a:t>
              </a:r>
            </a:p>
          </p:txBody>
        </p:sp>
      </p:grp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3505200" cy="838200"/>
          </a:xfrm>
          <a:solidFill>
            <a:schemeClr val="bg1"/>
          </a:solidFill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FR" sz="2100" dirty="0"/>
              <a:t>Output voltage Rise and </a:t>
            </a:r>
            <a:r>
              <a:rPr lang="fr-FR" sz="2100" dirty="0" err="1"/>
              <a:t>Fall</a:t>
            </a:r>
            <a:r>
              <a:rPr lang="fr-FR" sz="2100" dirty="0"/>
              <a:t> time:</a:t>
            </a:r>
          </a:p>
        </p:txBody>
      </p:sp>
      <p:graphicFrame>
        <p:nvGraphicFramePr>
          <p:cNvPr id="135176" name="Object 5"/>
          <p:cNvGraphicFramePr>
            <a:graphicFrameLocks noChangeAspect="1"/>
          </p:cNvGraphicFramePr>
          <p:nvPr/>
        </p:nvGraphicFramePr>
        <p:xfrm>
          <a:off x="266700" y="3657600"/>
          <a:ext cx="3821113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5" imgW="1854200" imgH="1079500" progId="Equation.3">
                  <p:embed/>
                </p:oleObj>
              </mc:Choice>
              <mc:Fallback>
                <p:oleObj name="Equation" r:id="rId5" imgW="1854200" imgH="1079500" progId="Equation.3">
                  <p:embed/>
                  <p:pic>
                    <p:nvPicPr>
                      <p:cNvPr id="1351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657600"/>
                        <a:ext cx="3821113" cy="2225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962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619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619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B6851-3EB1-4312-9BD4-88D1CFF3A1D8}" type="slidenum">
              <a:rPr lang="fr-FR" altLang="en-US" smtClean="0"/>
              <a:pPr eaLnBrk="1" hangingPunct="1"/>
              <a:t>127</a:t>
            </a:fld>
            <a:endParaRPr lang="fr-FR" altLang="en-US"/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390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Calculation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of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delay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times:</a:t>
            </a:r>
          </a:p>
        </p:txBody>
      </p:sp>
      <p:pic>
        <p:nvPicPr>
          <p:cNvPr id="136199" name="Picture 4" descr="leble_6_27_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59250" cy="2679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0" name="Rectangle 6"/>
          <p:cNvSpPr>
            <a:spLocks noChangeArrowheads="1"/>
          </p:cNvSpPr>
          <p:nvPr/>
        </p:nvSpPr>
        <p:spPr bwMode="auto">
          <a:xfrm>
            <a:off x="377190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62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71491"/>
              </p:ext>
            </p:extLst>
          </p:nvPr>
        </p:nvGraphicFramePr>
        <p:xfrm>
          <a:off x="685800" y="2286000"/>
          <a:ext cx="3276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r:id="rId5" imgW="1600200" imgH="393700" progId="Equation.3">
                  <p:embed/>
                </p:oleObj>
              </mc:Choice>
              <mc:Fallback>
                <p:oleObj r:id="rId5" imgW="1600200" imgH="393700" progId="Equation.3">
                  <p:embed/>
                  <p:pic>
                    <p:nvPicPr>
                      <p:cNvPr id="1362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3276600" cy="8001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2" name="Oval 7"/>
          <p:cNvSpPr>
            <a:spLocks noChangeArrowheads="1"/>
          </p:cNvSpPr>
          <p:nvPr/>
        </p:nvSpPr>
        <p:spPr bwMode="auto">
          <a:xfrm>
            <a:off x="6524625" y="2576513"/>
            <a:ext cx="152400" cy="1524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100013" y="3276600"/>
            <a:ext cx="4038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Fall</a:t>
            </a:r>
            <a:r>
              <a:rPr kumimoji="1"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time </a:t>
            </a:r>
            <a:r>
              <a:rPr kumimoji="1"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calculation</a:t>
            </a:r>
            <a:r>
              <a:rPr kumimoji="1"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  <a:p>
            <a:pPr lvl="1">
              <a:buFontTx/>
              <a:buChar char="•"/>
              <a:defRPr/>
            </a:pP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V</a:t>
            </a:r>
            <a:r>
              <a:rPr kumimoji="1" lang="fr-FR" sz="2000" baseline="-25000" dirty="0">
                <a:solidFill>
                  <a:srgbClr val="6600FF"/>
                </a:solidFill>
                <a:latin typeface="Calibri" pitchFamily="34" charset="0"/>
              </a:rPr>
              <a:t>in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switches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from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V</a:t>
            </a:r>
            <a:r>
              <a:rPr kumimoji="1" lang="fr-FR" sz="2000" baseline="-25000" dirty="0">
                <a:solidFill>
                  <a:srgbClr val="6600FF"/>
                </a:solidFill>
                <a:latin typeface="Calibri" pitchFamily="34" charset="0"/>
              </a:rPr>
              <a:t>OL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to V</a:t>
            </a:r>
            <a:r>
              <a:rPr kumimoji="1" lang="fr-FR" sz="2000" baseline="-25000" dirty="0">
                <a:solidFill>
                  <a:srgbClr val="6600FF"/>
                </a:solidFill>
                <a:latin typeface="Calibri" pitchFamily="34" charset="0"/>
              </a:rPr>
              <a:t>OH</a:t>
            </a:r>
            <a:endParaRPr kumimoji="1" lang="fr-FR" sz="2000" dirty="0">
              <a:solidFill>
                <a:srgbClr val="6600FF"/>
              </a:solidFill>
              <a:latin typeface="Calibri" pitchFamily="34" charset="0"/>
            </a:endParaRPr>
          </a:p>
          <a:p>
            <a:pPr lvl="1">
              <a:buFontTx/>
              <a:buChar char="•"/>
              <a:defRPr/>
            </a:pP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nMOS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is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turned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‘ON’ and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it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starts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to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discharge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C</a:t>
            </a:r>
            <a:r>
              <a:rPr kumimoji="1" lang="fr-FR" sz="2000" baseline="-25000" dirty="0" err="1">
                <a:solidFill>
                  <a:srgbClr val="6600FF"/>
                </a:solidFill>
                <a:latin typeface="Calibri" pitchFamily="34" charset="0"/>
              </a:rPr>
              <a:t>load</a:t>
            </a:r>
            <a:r>
              <a:rPr kumimoji="1" lang="fr-FR" sz="2000" baseline="-25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endParaRPr kumimoji="1" lang="fr-FR" sz="2000" dirty="0">
              <a:solidFill>
                <a:srgbClr val="6600FF"/>
              </a:solidFill>
              <a:latin typeface="Calibri" pitchFamily="34" charset="0"/>
            </a:endParaRPr>
          </a:p>
          <a:p>
            <a:pPr lvl="1">
              <a:buFontTx/>
              <a:buChar char="•"/>
              <a:defRPr/>
            </a:pP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pMOS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is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</a:rPr>
              <a:t>switched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</a:rPr>
              <a:t> off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  <a:sym typeface="Wingdings" pitchFamily="2" charset="2"/>
              </a:rPr>
              <a:t> </a:t>
            </a:r>
            <a:r>
              <a:rPr kumimoji="1" lang="fr-FR" sz="2000" dirty="0" err="1">
                <a:solidFill>
                  <a:srgbClr val="6600FF"/>
                </a:solidFill>
                <a:latin typeface="Calibri" pitchFamily="34" charset="0"/>
                <a:sym typeface="Wingdings" pitchFamily="2" charset="2"/>
              </a:rPr>
              <a:t>I</a:t>
            </a:r>
            <a:r>
              <a:rPr kumimoji="1" lang="fr-FR" sz="2000" baseline="-25000" dirty="0" err="1">
                <a:solidFill>
                  <a:srgbClr val="6600FF"/>
                </a:solidFill>
                <a:latin typeface="Calibri" pitchFamily="34" charset="0"/>
                <a:sym typeface="Wingdings" pitchFamily="2" charset="2"/>
              </a:rPr>
              <a:t>D,p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kumimoji="1" lang="fr-FR" sz="2000" dirty="0">
                <a:solidFill>
                  <a:srgbClr val="6600FF"/>
                </a:solidFill>
                <a:latin typeface="Calibri" pitchFamily="34" charset="0"/>
                <a:sym typeface="Symbol" pitchFamily="18" charset="2"/>
              </a:rPr>
              <a:t>0</a:t>
            </a:r>
            <a:endParaRPr kumimoji="1" lang="fr-FR" sz="2000" dirty="0">
              <a:solidFill>
                <a:srgbClr val="6600FF"/>
              </a:solidFill>
              <a:latin typeface="Calibri" pitchFamily="34" charset="0"/>
            </a:endParaRPr>
          </a:p>
        </p:txBody>
      </p:sp>
      <p:graphicFrame>
        <p:nvGraphicFramePr>
          <p:cNvPr id="1362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58384"/>
              </p:ext>
            </p:extLst>
          </p:nvPr>
        </p:nvGraphicFramePr>
        <p:xfrm>
          <a:off x="762000" y="5257800"/>
          <a:ext cx="2057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Equation" r:id="rId7" imgW="1181100" imgH="457200" progId="Equation.3">
                  <p:embed/>
                </p:oleObj>
              </mc:Choice>
              <mc:Fallback>
                <p:oleObj name="Equation" r:id="rId7" imgW="1181100" imgH="457200" progId="Equation.3">
                  <p:embed/>
                  <p:pic>
                    <p:nvPicPr>
                      <p:cNvPr id="13620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57800"/>
                        <a:ext cx="2057400" cy="7905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05" name="Picture 10" descr="leble_6_5_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4625975" cy="182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692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721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72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7228B-723E-4D85-B769-2280EAC23396}" type="slidenum">
              <a:rPr lang="fr-FR" altLang="en-US" smtClean="0"/>
              <a:pPr eaLnBrk="1" hangingPunct="1"/>
              <a:t>128</a:t>
            </a:fld>
            <a:endParaRPr lang="fr-FR" altLang="en-US"/>
          </a:p>
        </p:txBody>
      </p:sp>
      <p:sp>
        <p:nvSpPr>
          <p:cNvPr id="137222" name="Text Box 3"/>
          <p:cNvSpPr txBox="1">
            <a:spLocks noChangeArrowheads="1"/>
          </p:cNvSpPr>
          <p:nvPr/>
        </p:nvSpPr>
        <p:spPr bwMode="auto">
          <a:xfrm>
            <a:off x="152400" y="1916832"/>
            <a:ext cx="3657600" cy="2677656"/>
          </a:xfrm>
          <a:prstGeom prst="rect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Be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carefull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: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during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the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switching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, operating mode of  MOS changes !!</a:t>
            </a:r>
          </a:p>
          <a:p>
            <a:pPr eaLnBrk="1" hangingPunct="1"/>
            <a:endParaRPr kumimoji="1"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In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our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case ,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we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have to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decompose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the calcul in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two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delay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-times</a:t>
            </a:r>
          </a:p>
        </p:txBody>
      </p:sp>
      <p:pic>
        <p:nvPicPr>
          <p:cNvPr id="137223" name="Picture 4" descr="leble_6_6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556792"/>
            <a:ext cx="4625975" cy="3998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7508" y="5877272"/>
            <a:ext cx="611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NMOS in saturation ?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GSn</a:t>
            </a:r>
            <a:r>
              <a:rPr lang="en-US" sz="2000" dirty="0"/>
              <a:t> – V</a:t>
            </a:r>
            <a:r>
              <a:rPr lang="en-US" sz="2000" baseline="-25000" dirty="0"/>
              <a:t>TN</a:t>
            </a:r>
            <a:r>
              <a:rPr lang="en-US" sz="2000" dirty="0"/>
              <a:t> &lt; V</a:t>
            </a:r>
            <a:r>
              <a:rPr lang="en-US" sz="2000" baseline="-25000" dirty="0"/>
              <a:t>DS </a:t>
            </a:r>
            <a:r>
              <a:rPr lang="en-US" sz="2000" dirty="0">
                <a:sym typeface="Wingdings" pitchFamily="2" charset="2"/>
              </a:rPr>
              <a:t> V</a:t>
            </a:r>
            <a:r>
              <a:rPr lang="en-US" sz="2000" baseline="-25000" dirty="0">
                <a:sym typeface="Wingdings" pitchFamily="2" charset="2"/>
              </a:rPr>
              <a:t>in</a:t>
            </a:r>
            <a:r>
              <a:rPr lang="en-US" sz="2000" dirty="0">
                <a:sym typeface="Wingdings" pitchFamily="2" charset="2"/>
              </a:rPr>
              <a:t>-V</a:t>
            </a:r>
            <a:r>
              <a:rPr lang="en-US" sz="2000" baseline="-25000" dirty="0">
                <a:sym typeface="Wingdings" pitchFamily="2" charset="2"/>
              </a:rPr>
              <a:t>TN</a:t>
            </a:r>
            <a:r>
              <a:rPr lang="en-US" sz="2000" dirty="0">
                <a:sym typeface="Wingdings" pitchFamily="2" charset="2"/>
              </a:rPr>
              <a:t> &lt;</a:t>
            </a:r>
            <a:r>
              <a:rPr lang="en-US" sz="2000" dirty="0" err="1">
                <a:sym typeface="Wingdings" pitchFamily="2" charset="2"/>
              </a:rPr>
              <a:t>V</a:t>
            </a:r>
            <a:r>
              <a:rPr lang="en-US" sz="2000" baseline="-25000" dirty="0" err="1">
                <a:sym typeface="Wingdings" pitchFamily="2" charset="2"/>
              </a:rPr>
              <a:t>out</a:t>
            </a:r>
            <a:r>
              <a:rPr lang="en-US" sz="2000" dirty="0">
                <a:sym typeface="Wingdings" pitchFamily="2" charset="2"/>
              </a:rPr>
              <a:t> 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– </a:t>
            </a:r>
            <a:r>
              <a:rPr lang="en-US" sz="2000" dirty="0" err="1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US" sz="2000" baseline="-25000" dirty="0" err="1">
                <a:solidFill>
                  <a:srgbClr val="FF0000"/>
                </a:solidFill>
                <a:sym typeface="Wingdings" pitchFamily="2" charset="2"/>
              </a:rPr>
              <a:t>Tn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&lt; </a:t>
            </a:r>
            <a:r>
              <a:rPr lang="en-US" sz="2000" dirty="0" err="1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US" sz="2000" baseline="-25000" dirty="0" err="1">
                <a:solidFill>
                  <a:srgbClr val="FF0000"/>
                </a:solidFill>
                <a:sym typeface="Wingdings" pitchFamily="2" charset="2"/>
              </a:rPr>
              <a:t>out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572000" y="6053647"/>
            <a:ext cx="1872208" cy="648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avec flèche 5"/>
          <p:cNvCxnSpPr>
            <a:stCxn id="4" idx="0"/>
          </p:cNvCxnSpPr>
          <p:nvPr/>
        </p:nvCxnSpPr>
        <p:spPr>
          <a:xfrm flipH="1" flipV="1">
            <a:off x="5148064" y="4509120"/>
            <a:ext cx="360040" cy="154452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50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824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82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785AC-7852-4F83-8D4D-6E8392845E5E}" type="slidenum">
              <a:rPr lang="fr-FR" altLang="en-US" smtClean="0"/>
              <a:pPr eaLnBrk="1" hangingPunct="1"/>
              <a:t>129</a:t>
            </a:fld>
            <a:endParaRPr lang="fr-FR" altLang="en-US"/>
          </a:p>
        </p:txBody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641350"/>
          </a:xfrm>
        </p:spPr>
        <p:txBody>
          <a:bodyPr/>
          <a:lstStyle/>
          <a:p>
            <a:pPr eaLnBrk="1" hangingPunct="1"/>
            <a:r>
              <a:rPr lang="fr-FR" sz="2600" dirty="0" err="1">
                <a:latin typeface="Calibri" pitchFamily="34" charset="0"/>
              </a:rPr>
              <a:t>After</a:t>
            </a:r>
            <a:r>
              <a:rPr lang="fr-FR" sz="2600" dirty="0">
                <a:latin typeface="Calibri" pitchFamily="34" charset="0"/>
              </a:rPr>
              <a:t> few </a:t>
            </a:r>
            <a:r>
              <a:rPr lang="fr-FR" sz="2600" dirty="0" err="1">
                <a:latin typeface="Calibri" pitchFamily="34" charset="0"/>
              </a:rPr>
              <a:t>steps</a:t>
            </a:r>
            <a:endParaRPr lang="fr-FR" sz="2600" dirty="0">
              <a:latin typeface="Calibri" pitchFamily="34" charset="0"/>
            </a:endParaRPr>
          </a:p>
        </p:txBody>
      </p:sp>
      <p:sp>
        <p:nvSpPr>
          <p:cNvPr id="138247" name="Rectangle 5"/>
          <p:cNvSpPr>
            <a:spLocks noChangeArrowheads="1"/>
          </p:cNvSpPr>
          <p:nvPr/>
        </p:nvSpPr>
        <p:spPr bwMode="auto">
          <a:xfrm>
            <a:off x="286226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414182"/>
              </p:ext>
            </p:extLst>
          </p:nvPr>
        </p:nvGraphicFramePr>
        <p:xfrm>
          <a:off x="1270000" y="2781300"/>
          <a:ext cx="63881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Equation" r:id="rId4" imgW="3225600" imgH="507960" progId="Equation.DSMT4">
                  <p:embed/>
                </p:oleObj>
              </mc:Choice>
              <mc:Fallback>
                <p:oleObj name="Equation" r:id="rId4" imgW="3225600" imgH="507960" progId="Equation.DSMT4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0000" y="2781300"/>
                        <a:ext cx="6388100" cy="10048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39624"/>
              </p:ext>
            </p:extLst>
          </p:nvPr>
        </p:nvGraphicFramePr>
        <p:xfrm>
          <a:off x="674688" y="4387850"/>
          <a:ext cx="791368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Equation" r:id="rId6" imgW="4279680" imgH="558720" progId="Equation.DSMT4">
                  <p:embed/>
                </p:oleObj>
              </mc:Choice>
              <mc:Fallback>
                <p:oleObj name="Equation" r:id="rId6" imgW="4279680" imgH="558720" progId="Equation.DSMT4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688" y="4387850"/>
                        <a:ext cx="7913687" cy="10334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86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DF9245-1693-4AEB-B040-9687438F729D}" type="slidenum">
              <a:rPr lang="fr-FR" altLang="en-US" smtClean="0"/>
              <a:pPr eaLnBrk="1" hangingPunct="1"/>
              <a:t>13</a:t>
            </a:fld>
            <a:endParaRPr lang="fr-FR" altLang="en-US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510092" y="1390145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We calculate the integral from bulk to  a point x in SC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222885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2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6261"/>
              </p:ext>
            </p:extLst>
          </p:nvPr>
        </p:nvGraphicFramePr>
        <p:xfrm>
          <a:off x="223324" y="3516932"/>
          <a:ext cx="85725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4686300" imgH="508000" progId="Equation.3">
                  <p:embed/>
                </p:oleObj>
              </mc:Choice>
              <mc:Fallback>
                <p:oleObj r:id="rId4" imgW="4686300" imgH="508000" progId="Equation.3">
                  <p:embed/>
                  <p:pic>
                    <p:nvPicPr>
                      <p:cNvPr id="122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" y="3516932"/>
                        <a:ext cx="8572500" cy="922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131840" y="220640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cs typeface="Times New Roman" pitchFamily="18" charset="0"/>
              </a:rPr>
              <a:t>V(x=« </a:t>
            </a:r>
            <a:r>
              <a:rPr lang="fr-FR" i="1" dirty="0" err="1">
                <a:latin typeface="Calibri" panose="020F0502020204030204" pitchFamily="34" charset="0"/>
                <a:cs typeface="Times New Roman" pitchFamily="18" charset="0"/>
              </a:rPr>
              <a:t>bulk</a:t>
            </a:r>
            <a:r>
              <a:rPr lang="fr-FR" i="1" dirty="0">
                <a:latin typeface="Calibri" panose="020F0502020204030204" pitchFamily="34" charset="0"/>
                <a:cs typeface="Times New Roman" pitchFamily="18" charset="0"/>
              </a:rPr>
              <a:t> »)=0</a:t>
            </a:r>
            <a:r>
              <a:rPr lang="fr-FR" dirty="0">
                <a:latin typeface="Calibri" panose="020F0502020204030204" pitchFamily="34" charset="0"/>
                <a:cs typeface="Times New Roman" pitchFamily="18" charset="0"/>
              </a:rPr>
              <a:t> et</a:t>
            </a:r>
            <a:r>
              <a:rPr lang="fr-FR" sz="1200" dirty="0"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fr-FR" sz="1100" dirty="0">
                <a:latin typeface="Calibri" panose="020F0502020204030204" pitchFamily="34" charset="0"/>
              </a:rPr>
              <a:t> </a:t>
            </a:r>
            <a:endParaRPr lang="fr-FR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22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28631"/>
              </p:ext>
            </p:extLst>
          </p:nvPr>
        </p:nvGraphicFramePr>
        <p:xfrm>
          <a:off x="5417840" y="2076809"/>
          <a:ext cx="21605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977476" imgH="495085" progId="Equation.3">
                  <p:embed/>
                </p:oleObj>
              </mc:Choice>
              <mc:Fallback>
                <p:oleObj name="Equation" r:id="rId6" imgW="977476" imgH="495085" progId="Equation.3">
                  <p:embed/>
                  <p:pic>
                    <p:nvPicPr>
                      <p:cNvPr id="122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840" y="2076809"/>
                        <a:ext cx="216058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4062413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300" name="Group 14"/>
          <p:cNvGrpSpPr>
            <a:grpSpLocks/>
          </p:cNvGrpSpPr>
          <p:nvPr/>
        </p:nvGrpSpPr>
        <p:grpSpPr bwMode="auto">
          <a:xfrm>
            <a:off x="787405" y="4611389"/>
            <a:ext cx="6421438" cy="777875"/>
            <a:chOff x="186" y="2806"/>
            <a:chExt cx="4045" cy="490"/>
          </a:xfrm>
        </p:grpSpPr>
        <p:graphicFrame>
          <p:nvGraphicFramePr>
            <p:cNvPr id="1230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6109550"/>
                </p:ext>
              </p:extLst>
            </p:nvPr>
          </p:nvGraphicFramePr>
          <p:xfrm>
            <a:off x="2953" y="2806"/>
            <a:ext cx="1278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r:id="rId8" imgW="1016000" imgH="393700" progId="Equation.3">
                    <p:embed/>
                  </p:oleObj>
                </mc:Choice>
                <mc:Fallback>
                  <p:oleObj r:id="rId8" imgW="1016000" imgH="393700" progId="Equation.3">
                    <p:embed/>
                    <p:pic>
                      <p:nvPicPr>
                        <p:cNvPr id="1230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2806"/>
                          <a:ext cx="1278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Text Box 11"/>
            <p:cNvSpPr txBox="1">
              <a:spLocks noChangeArrowheads="1"/>
            </p:cNvSpPr>
            <p:nvPr/>
          </p:nvSpPr>
          <p:spPr bwMode="auto">
            <a:xfrm>
              <a:off x="186" y="2906"/>
              <a:ext cx="26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400" dirty="0">
                  <a:latin typeface="Calibri" pitchFamily="34" charset="0"/>
                </a:rPr>
                <a:t>And the Electric Field </a:t>
              </a:r>
              <a:r>
                <a:rPr lang="fr-FR" sz="2400" dirty="0" err="1">
                  <a:latin typeface="Calibri" pitchFamily="34" charset="0"/>
                </a:rPr>
                <a:t>is</a:t>
              </a:r>
              <a:r>
                <a:rPr lang="fr-FR" sz="2400" dirty="0">
                  <a:latin typeface="Calibri" pitchFamily="34" charset="0"/>
                </a:rPr>
                <a:t> </a:t>
              </a:r>
              <a:r>
                <a:rPr lang="fr-FR" sz="2400" dirty="0" err="1">
                  <a:latin typeface="Calibri" pitchFamily="34" charset="0"/>
                </a:rPr>
                <a:t>given</a:t>
              </a:r>
              <a:r>
                <a:rPr lang="fr-FR" sz="2400" dirty="0">
                  <a:latin typeface="Calibri" pitchFamily="34" charset="0"/>
                </a:rPr>
                <a:t> by</a:t>
              </a:r>
              <a:r>
                <a:rPr lang="fr-FR" sz="2400" dirty="0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100263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30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67838"/>
              </p:ext>
            </p:extLst>
          </p:nvPr>
        </p:nvGraphicFramePr>
        <p:xfrm>
          <a:off x="152160" y="5661248"/>
          <a:ext cx="883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10" imgW="4940300" imgH="495300" progId="Equation.3">
                  <p:embed/>
                </p:oleObj>
              </mc:Choice>
              <mc:Fallback>
                <p:oleObj r:id="rId10" imgW="4940300" imgH="495300" progId="Equation.3">
                  <p:embed/>
                  <p:pic>
                    <p:nvPicPr>
                      <p:cNvPr id="1230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60" y="5661248"/>
                        <a:ext cx="8839200" cy="885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20002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-108786" y="1867925"/>
            <a:ext cx="3178108" cy="1085123"/>
            <a:chOff x="162" y="2784"/>
            <a:chExt cx="3681" cy="1152"/>
          </a:xfrm>
        </p:grpSpPr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162" y="2784"/>
              <a:ext cx="3681" cy="1056"/>
              <a:chOff x="594" y="2832"/>
              <a:chExt cx="3681" cy="1056"/>
            </a:xfrm>
          </p:grpSpPr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712" y="2832"/>
                <a:ext cx="288" cy="912"/>
              </a:xfrm>
              <a:prstGeom prst="rect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2000" y="2832"/>
                <a:ext cx="288" cy="912"/>
              </a:xfrm>
              <a:prstGeom prst="rect">
                <a:avLst/>
              </a:prstGeom>
              <a:solidFill>
                <a:schemeClr val="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2288" y="2832"/>
                <a:ext cx="1392" cy="912"/>
              </a:xfrm>
              <a:prstGeom prst="rect">
                <a:avLst/>
              </a:prstGeom>
              <a:solidFill>
                <a:srgbClr val="CC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1600" y="3110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1924" y="311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2678" y="309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 flipH="1">
                <a:off x="1104" y="3264"/>
                <a:ext cx="5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594" y="3408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 dirty="0" err="1">
                    <a:latin typeface="Times New Roman" pitchFamily="18" charset="0"/>
                  </a:rPr>
                  <a:t>V</a:t>
                </a:r>
                <a:r>
                  <a:rPr lang="fr-FR" sz="2400" i="1" baseline="-25000" dirty="0" err="1">
                    <a:latin typeface="Times New Roman" pitchFamily="18" charset="0"/>
                  </a:rPr>
                  <a:t>g</a:t>
                </a:r>
                <a:endParaRPr lang="fr-FR" sz="2400" i="1" baseline="-25000" dirty="0">
                  <a:latin typeface="Times New Roman" pitchFamily="18" charset="0"/>
                </a:endParaRPr>
              </a:p>
            </p:txBody>
          </p:sp>
          <p:grpSp>
            <p:nvGrpSpPr>
              <p:cNvPr id="36" name="Group 20"/>
              <p:cNvGrpSpPr>
                <a:grpSpLocks/>
              </p:cNvGrpSpPr>
              <p:nvPr/>
            </p:nvGrpSpPr>
            <p:grpSpPr bwMode="auto">
              <a:xfrm>
                <a:off x="3939" y="3408"/>
                <a:ext cx="336" cy="96"/>
                <a:chOff x="4659" y="3312"/>
                <a:chExt cx="336" cy="96"/>
              </a:xfrm>
            </p:grpSpPr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>
                  <a:off x="4659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>
                  <a:off x="4734" y="336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auto">
                <a:xfrm>
                  <a:off x="4800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3678" y="3312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>
                <a:off x="4097" y="3312"/>
                <a:ext cx="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501" y="3840"/>
              <a:ext cx="336" cy="96"/>
              <a:chOff x="4581" y="3312"/>
              <a:chExt cx="336" cy="96"/>
            </a:xfrm>
          </p:grpSpPr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4581" y="33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4722" y="340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788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824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82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785AC-7852-4F83-8D4D-6E8392845E5E}" type="slidenum">
              <a:rPr lang="fr-FR" altLang="en-US" smtClean="0"/>
              <a:pPr eaLnBrk="1" hangingPunct="1"/>
              <a:t>130</a:t>
            </a:fld>
            <a:endParaRPr lang="fr-FR" altLang="en-US"/>
          </a:p>
        </p:txBody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352928" cy="6413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r-FR" sz="2600" dirty="0" err="1">
                <a:latin typeface="Calibri" pitchFamily="34" charset="0"/>
              </a:rPr>
              <a:t>Other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method</a:t>
            </a:r>
            <a:r>
              <a:rPr lang="fr-FR" sz="2600" dirty="0">
                <a:latin typeface="Calibri" pitchFamily="34" charset="0"/>
              </a:rPr>
              <a:t> (more simple, </a:t>
            </a:r>
            <a:r>
              <a:rPr lang="fr-FR" sz="2600" dirty="0" err="1">
                <a:latin typeface="Calibri" pitchFamily="34" charset="0"/>
              </a:rPr>
              <a:t>less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accurate</a:t>
            </a:r>
            <a:r>
              <a:rPr lang="fr-FR" sz="2600" dirty="0">
                <a:latin typeface="Calibri" pitchFamily="34" charset="0"/>
              </a:rPr>
              <a:t>): </a:t>
            </a:r>
            <a:r>
              <a:rPr lang="fr-FR" sz="2600" dirty="0" err="1">
                <a:latin typeface="Calibri" pitchFamily="34" charset="0"/>
              </a:rPr>
              <a:t>average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current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method</a:t>
            </a:r>
            <a:r>
              <a:rPr lang="fr-FR" sz="2600" dirty="0">
                <a:latin typeface="Calibri" pitchFamily="34" charset="0"/>
              </a:rPr>
              <a:t> </a:t>
            </a:r>
          </a:p>
        </p:txBody>
      </p:sp>
      <p:sp>
        <p:nvSpPr>
          <p:cNvPr id="138247" name="Rectangle 5"/>
          <p:cNvSpPr>
            <a:spLocks noChangeArrowheads="1"/>
          </p:cNvSpPr>
          <p:nvPr/>
        </p:nvSpPr>
        <p:spPr bwMode="auto">
          <a:xfrm>
            <a:off x="286226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21971"/>
              </p:ext>
            </p:extLst>
          </p:nvPr>
        </p:nvGraphicFramePr>
        <p:xfrm>
          <a:off x="1987550" y="2830513"/>
          <a:ext cx="49530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Équation" r:id="rId4" imgW="2501640" imgH="457200" progId="Equation.3">
                  <p:embed/>
                </p:oleObj>
              </mc:Choice>
              <mc:Fallback>
                <p:oleObj name="Équation" r:id="rId4" imgW="2501640" imgH="457200" progId="Equation.3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7550" y="2830513"/>
                        <a:ext cx="4953000" cy="904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20782"/>
              </p:ext>
            </p:extLst>
          </p:nvPr>
        </p:nvGraphicFramePr>
        <p:xfrm>
          <a:off x="1239838" y="4540250"/>
          <a:ext cx="67849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Équation" r:id="rId6" imgW="3670200" imgH="393480" progId="Equation.3">
                  <p:embed/>
                </p:oleObj>
              </mc:Choice>
              <mc:Fallback>
                <p:oleObj name="Équation" r:id="rId6" imgW="3670200" imgH="393480" progId="Equation.3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9838" y="4540250"/>
                        <a:ext cx="6784975" cy="7286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891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926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 dirty="0"/>
          </a:p>
        </p:txBody>
      </p:sp>
      <p:sp>
        <p:nvSpPr>
          <p:cNvPr id="13926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A246EA-D34E-402B-8D64-9D1A5D10965C}" type="slidenum">
              <a:rPr lang="fr-FR" altLang="en-US" smtClean="0"/>
              <a:pPr eaLnBrk="1" hangingPunct="1"/>
              <a:t>131</a:t>
            </a:fld>
            <a:endParaRPr lang="fr-FR" altLang="en-US"/>
          </a:p>
        </p:txBody>
      </p:sp>
      <p:sp>
        <p:nvSpPr>
          <p:cNvPr id="139270" name="Rectangle 4"/>
          <p:cNvSpPr>
            <a:spLocks noChangeArrowheads="1"/>
          </p:cNvSpPr>
          <p:nvPr/>
        </p:nvSpPr>
        <p:spPr bwMode="auto">
          <a:xfrm>
            <a:off x="394335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92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44950"/>
              </p:ext>
            </p:extLst>
          </p:nvPr>
        </p:nvGraphicFramePr>
        <p:xfrm>
          <a:off x="2435225" y="3230563"/>
          <a:ext cx="396716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Equation" r:id="rId4" imgW="1422360" imgH="482400" progId="Equation.DSMT4">
                  <p:embed/>
                </p:oleObj>
              </mc:Choice>
              <mc:Fallback>
                <p:oleObj name="Equation" r:id="rId4" imgW="1422360" imgH="482400" progId="Equation.DSMT4">
                  <p:embed/>
                  <p:pic>
                    <p:nvPicPr>
                      <p:cNvPr id="1392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3230563"/>
                        <a:ext cx="3967163" cy="135731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2" name="Rectangle 6"/>
          <p:cNvSpPr>
            <a:spLocks noChangeArrowheads="1"/>
          </p:cNvSpPr>
          <p:nvPr/>
        </p:nvSpPr>
        <p:spPr bwMode="auto">
          <a:xfrm>
            <a:off x="405765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92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60834"/>
              </p:ext>
            </p:extLst>
          </p:nvPr>
        </p:nvGraphicFramePr>
        <p:xfrm>
          <a:off x="2651125" y="5241925"/>
          <a:ext cx="34210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1392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5241925"/>
                        <a:ext cx="3421063" cy="923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Text Box 7"/>
          <p:cNvSpPr txBox="1">
            <a:spLocks noChangeArrowheads="1"/>
          </p:cNvSpPr>
          <p:nvPr/>
        </p:nvSpPr>
        <p:spPr bwMode="auto">
          <a:xfrm>
            <a:off x="755650" y="1628800"/>
            <a:ext cx="770413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Power dissipation for a gate CMOS during switching : this is the power used to charge and discharge the capacitance </a:t>
            </a:r>
            <a:r>
              <a:rPr kumimoji="1" lang="en-US" sz="24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kumimoji="1" lang="en-US" sz="2400" baseline="-250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load</a:t>
            </a:r>
            <a:r>
              <a:rPr kumimoji="1" lang="fr-FR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3038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4029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402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DFB904-3BF2-4305-B122-25C0BC051B22}" type="slidenum">
              <a:rPr lang="fr-FR" altLang="en-US" smtClean="0"/>
              <a:pPr eaLnBrk="1" hangingPunct="1"/>
              <a:t>132</a:t>
            </a:fld>
            <a:endParaRPr lang="fr-FR" altLang="en-US"/>
          </a:p>
        </p:txBody>
      </p:sp>
      <p:sp>
        <p:nvSpPr>
          <p:cNvPr id="140294" name="Text Box 3"/>
          <p:cNvSpPr txBox="1">
            <a:spLocks noChangeArrowheads="1"/>
          </p:cNvSpPr>
          <p:nvPr/>
        </p:nvSpPr>
        <p:spPr bwMode="auto">
          <a:xfrm>
            <a:off x="533401" y="1600200"/>
            <a:ext cx="80710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latin typeface="Calibri" pitchFamily="34" charset="0"/>
              </a:rPr>
              <a:t>Another source of power consumption: the short-circuit current, </a:t>
            </a:r>
            <a:r>
              <a:rPr kumimoji="1" lang="en-US" sz="2400" i="1" dirty="0" err="1">
                <a:latin typeface="Calibri" pitchFamily="34" charset="0"/>
              </a:rPr>
              <a:t>ie</a:t>
            </a:r>
            <a:r>
              <a:rPr kumimoji="1" lang="en-US" sz="2400" dirty="0">
                <a:latin typeface="Calibri" pitchFamily="34" charset="0"/>
              </a:rPr>
              <a:t> a direct pathway from power supply to ground through PMOS and NMOS, both of them being in “ON” state. </a:t>
            </a:r>
            <a:endParaRPr kumimoji="1" lang="fr-FR" sz="2400" dirty="0">
              <a:latin typeface="Calibri" pitchFamily="34" charset="0"/>
            </a:endParaRPr>
          </a:p>
        </p:txBody>
      </p:sp>
      <p:pic>
        <p:nvPicPr>
          <p:cNvPr id="140295" name="Picture 4" descr="weste_4_37_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4"/>
          <a:stretch/>
        </p:blipFill>
        <p:spPr bwMode="auto">
          <a:xfrm>
            <a:off x="562815" y="2852936"/>
            <a:ext cx="4136473" cy="384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eble_6_27_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11228"/>
          <a:stretch/>
        </p:blipFill>
        <p:spPr bwMode="auto">
          <a:xfrm>
            <a:off x="5292080" y="3356992"/>
            <a:ext cx="3223492" cy="2679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6910110" y="4125970"/>
            <a:ext cx="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91512" cy="68580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bri" panose="020F0502020204030204" pitchFamily="34" charset="0"/>
              </a:rPr>
              <a:t>C-MOS </a:t>
            </a:r>
            <a:r>
              <a:rPr lang="fr-FR" dirty="0" err="1">
                <a:latin typeface="Calibri" panose="020F0502020204030204" pitchFamily="34" charset="0"/>
              </a:rPr>
              <a:t>inverter</a:t>
            </a:r>
            <a:r>
              <a:rPr lang="fr-FR" dirty="0">
                <a:latin typeface="Calibri" panose="020F0502020204030204" pitchFamily="34" charset="0"/>
              </a:rPr>
              <a:t>: </a:t>
            </a:r>
            <a:r>
              <a:rPr lang="fr-FR" dirty="0" err="1">
                <a:latin typeface="Calibri" panose="020F0502020204030204" pitchFamily="34" charset="0"/>
              </a:rPr>
              <a:t>switching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characteristics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078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413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 dirty="0"/>
          </a:p>
        </p:txBody>
      </p:sp>
      <p:sp>
        <p:nvSpPr>
          <p:cNvPr id="141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797B2-A7F3-4801-AD36-50627D8CE258}" type="slidenum">
              <a:rPr lang="fr-FR" altLang="en-US" smtClean="0"/>
              <a:pPr eaLnBrk="1" hangingPunct="1"/>
              <a:t>133</a:t>
            </a:fld>
            <a:endParaRPr lang="fr-FR" altLang="en-US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609600"/>
          </a:xfrm>
        </p:spPr>
        <p:txBody>
          <a:bodyPr/>
          <a:lstStyle/>
          <a:p>
            <a:r>
              <a:rPr lang="fr-FR" sz="3400" dirty="0" err="1"/>
              <a:t>bibliographic</a:t>
            </a:r>
            <a:r>
              <a:rPr lang="fr-FR" sz="3400" dirty="0"/>
              <a:t> </a:t>
            </a:r>
            <a:r>
              <a:rPr lang="fr-FR" sz="3400" dirty="0" err="1"/>
              <a:t>references</a:t>
            </a:r>
            <a:endParaRPr lang="fr-FR" sz="3400" dirty="0"/>
          </a:p>
        </p:txBody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419600"/>
          </a:xfrm>
          <a:solidFill>
            <a:schemeClr val="bg2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700" dirty="0">
                <a:cs typeface="Times New Roman" pitchFamily="18" charset="0"/>
              </a:rPr>
              <a:t>S.M. </a:t>
            </a:r>
            <a:r>
              <a:rPr lang="en-GB" sz="1700" dirty="0" err="1">
                <a:cs typeface="Times New Roman" pitchFamily="18" charset="0"/>
              </a:rPr>
              <a:t>Sze</a:t>
            </a:r>
            <a:r>
              <a:rPr lang="en-GB" sz="1700" dirty="0">
                <a:cs typeface="Times New Roman" pitchFamily="18" charset="0"/>
              </a:rPr>
              <a:t> « Physics of semiconductors devices », 2° edition, Wiley and Sons, New York, 1981</a:t>
            </a:r>
            <a:r>
              <a:rPr lang="fr-FR" sz="17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1700" dirty="0" err="1">
                <a:cs typeface="Times New Roman" pitchFamily="18" charset="0"/>
              </a:rPr>
              <a:t>H.Mathieu</a:t>
            </a:r>
            <a:r>
              <a:rPr lang="fr-FR" sz="1700" dirty="0">
                <a:cs typeface="Times New Roman" pitchFamily="18" charset="0"/>
              </a:rPr>
              <a:t>, « Physique des semi-conducteurs et des composants électroniques », 4° </a:t>
            </a:r>
            <a:r>
              <a:rPr lang="fr-FR" sz="1700" dirty="0" err="1">
                <a:cs typeface="Times New Roman" pitchFamily="18" charset="0"/>
              </a:rPr>
              <a:t>edition</a:t>
            </a:r>
            <a:r>
              <a:rPr lang="fr-FR" sz="1700" dirty="0">
                <a:cs typeface="Times New Roman" pitchFamily="18" charset="0"/>
              </a:rPr>
              <a:t>, Masson  1998.</a:t>
            </a:r>
          </a:p>
          <a:p>
            <a:pPr eaLnBrk="1" hangingPunct="1">
              <a:lnSpc>
                <a:spcPct val="90000"/>
              </a:lnSpc>
            </a:pPr>
            <a:r>
              <a:rPr lang="en-GB" sz="1700" dirty="0">
                <a:cs typeface="Times New Roman" pitchFamily="18" charset="0"/>
              </a:rPr>
              <a:t>J. Singh, « semiconductors devices : an introduction », McGraw-Hill, </a:t>
            </a:r>
            <a:r>
              <a:rPr lang="en-GB" sz="1700" dirty="0" err="1">
                <a:cs typeface="Times New Roman" pitchFamily="18" charset="0"/>
              </a:rPr>
              <a:t>Inc</a:t>
            </a:r>
            <a:r>
              <a:rPr lang="en-GB" sz="1700" dirty="0">
                <a:cs typeface="Times New Roman" pitchFamily="18" charset="0"/>
              </a:rPr>
              <a:t> 1994</a:t>
            </a:r>
            <a:r>
              <a:rPr lang="fr-FR" sz="17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D.A.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Neamen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, « 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Semiconductor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and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devices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 »,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McGraw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Hill, 2003</a:t>
            </a:r>
          </a:p>
          <a:p>
            <a:pPr eaLnBrk="1" hangingPunct="1">
              <a:lnSpc>
                <a:spcPct val="90000"/>
              </a:lnSpc>
            </a:pPr>
            <a:r>
              <a:rPr lang="en-GB" sz="1700" dirty="0" err="1">
                <a:solidFill>
                  <a:srgbClr val="FF0000"/>
                </a:solidFill>
                <a:cs typeface="Times New Roman" pitchFamily="18" charset="0"/>
              </a:rPr>
              <a:t>Y.Taur</a:t>
            </a:r>
            <a:r>
              <a:rPr lang="en-GB" sz="1700" dirty="0">
                <a:solidFill>
                  <a:srgbClr val="FF0000"/>
                </a:solidFill>
                <a:cs typeface="Times New Roman" pitchFamily="18" charset="0"/>
              </a:rPr>
              <a:t> et T.H. </a:t>
            </a:r>
            <a:r>
              <a:rPr lang="en-GB" sz="1700" dirty="0" err="1">
                <a:solidFill>
                  <a:srgbClr val="FF0000"/>
                </a:solidFill>
                <a:cs typeface="Times New Roman" pitchFamily="18" charset="0"/>
              </a:rPr>
              <a:t>Ning</a:t>
            </a:r>
            <a:r>
              <a:rPr lang="en-GB" sz="1700" dirty="0">
                <a:solidFill>
                  <a:srgbClr val="FF0000"/>
                </a:solidFill>
                <a:cs typeface="Times New Roman" pitchFamily="18" charset="0"/>
              </a:rPr>
              <a:t>, « Fundamentals of Modern VLSI devices », Cambridge University Press, 1998.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1700" dirty="0">
                <a:cs typeface="Times New Roman" pitchFamily="18" charset="0"/>
              </a:rPr>
              <a:t>K.K. Ng, « complete guide to semiconductor devices », McGraw-Hill, </a:t>
            </a:r>
            <a:r>
              <a:rPr lang="en-GB" sz="1700" dirty="0" err="1">
                <a:cs typeface="Times New Roman" pitchFamily="18" charset="0"/>
              </a:rPr>
              <a:t>Inc</a:t>
            </a:r>
            <a:r>
              <a:rPr lang="en-GB" sz="1700" dirty="0">
                <a:cs typeface="Times New Roman" pitchFamily="18" charset="0"/>
              </a:rPr>
              <a:t>, 1995</a:t>
            </a:r>
            <a:r>
              <a:rPr lang="fr-FR" sz="17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1700" dirty="0">
                <a:cs typeface="Times New Roman" pitchFamily="18" charset="0"/>
              </a:rPr>
              <a:t>E. H. </a:t>
            </a:r>
            <a:r>
              <a:rPr lang="en-GB" sz="1700" dirty="0" err="1">
                <a:cs typeface="Times New Roman" pitchFamily="18" charset="0"/>
              </a:rPr>
              <a:t>Nicollian</a:t>
            </a:r>
            <a:r>
              <a:rPr lang="en-GB" sz="1700" dirty="0">
                <a:cs typeface="Times New Roman" pitchFamily="18" charset="0"/>
              </a:rPr>
              <a:t> et J. R. Brews, « MOS Physics and Technology », John Wiley and Sons, 1982</a:t>
            </a:r>
            <a:r>
              <a:rPr lang="fr-FR" sz="17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S.M. Kang et Y.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Leblebici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, « CMOS Digital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Integrated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Circuits :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analysis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and design », Mc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Graw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 Hill, 2° </a:t>
            </a:r>
            <a:r>
              <a:rPr lang="fr-FR" sz="1700" dirty="0" err="1">
                <a:solidFill>
                  <a:srgbClr val="FF0000"/>
                </a:solidFill>
                <a:cs typeface="Times New Roman" pitchFamily="18" charset="0"/>
              </a:rPr>
              <a:t>edition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., 1999</a:t>
            </a:r>
          </a:p>
          <a:p>
            <a:pPr eaLnBrk="1" hangingPunct="1">
              <a:lnSpc>
                <a:spcPct val="90000"/>
              </a:lnSpc>
            </a:pPr>
            <a:r>
              <a:rPr lang="fr-FR" sz="1700" dirty="0">
                <a:cs typeface="Times New Roman" pitchFamily="18" charset="0"/>
              </a:rPr>
              <a:t>J. </a:t>
            </a:r>
            <a:r>
              <a:rPr lang="fr-FR" sz="1700" dirty="0" err="1">
                <a:cs typeface="Times New Roman" pitchFamily="18" charset="0"/>
              </a:rPr>
              <a:t>Millman</a:t>
            </a:r>
            <a:r>
              <a:rPr lang="fr-FR" sz="1700" dirty="0">
                <a:cs typeface="Times New Roman" pitchFamily="18" charset="0"/>
              </a:rPr>
              <a:t> et A. </a:t>
            </a:r>
            <a:r>
              <a:rPr lang="fr-FR" sz="1700" dirty="0" err="1">
                <a:cs typeface="Times New Roman" pitchFamily="18" charset="0"/>
              </a:rPr>
              <a:t>Grabel</a:t>
            </a:r>
            <a:r>
              <a:rPr lang="fr-FR" sz="1700" dirty="0">
                <a:cs typeface="Times New Roman" pitchFamily="18" charset="0"/>
              </a:rPr>
              <a:t>, « </a:t>
            </a:r>
            <a:r>
              <a:rPr lang="fr-FR" sz="1700" dirty="0" err="1">
                <a:cs typeface="Times New Roman" pitchFamily="18" charset="0"/>
              </a:rPr>
              <a:t>microelectronique</a:t>
            </a:r>
            <a:r>
              <a:rPr lang="fr-FR" sz="1700" dirty="0">
                <a:cs typeface="Times New Roman" pitchFamily="18" charset="0"/>
              </a:rPr>
              <a:t> », Mc </a:t>
            </a:r>
            <a:r>
              <a:rPr lang="fr-FR" sz="1700" dirty="0" err="1">
                <a:cs typeface="Times New Roman" pitchFamily="18" charset="0"/>
              </a:rPr>
              <a:t>Graw</a:t>
            </a:r>
            <a:r>
              <a:rPr lang="fr-FR" sz="1700" dirty="0">
                <a:cs typeface="Times New Roman" pitchFamily="18" charset="0"/>
              </a:rPr>
              <a:t> Hill, 1995</a:t>
            </a: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rgbClr val="FF0000"/>
                </a:solidFill>
              </a:rPr>
              <a:t>Chenming</a:t>
            </a:r>
            <a:r>
              <a:rPr lang="en-US" sz="1700" dirty="0">
                <a:solidFill>
                  <a:srgbClr val="FF0000"/>
                </a:solidFill>
              </a:rPr>
              <a:t> C. Hu  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« </a:t>
            </a:r>
            <a:r>
              <a:rPr lang="en-US" sz="1700" dirty="0">
                <a:solidFill>
                  <a:srgbClr val="FF0000"/>
                </a:solidFill>
              </a:rPr>
              <a:t>Modern Semiconductor Devices for Integrated Circuits </a:t>
            </a:r>
            <a:r>
              <a:rPr lang="fr-FR" sz="1700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en-US" sz="1700" dirty="0">
                <a:solidFill>
                  <a:srgbClr val="FF0000"/>
                </a:solidFill>
              </a:rPr>
              <a:t>, Prentice Hall, 2009</a:t>
            </a:r>
          </a:p>
          <a:p>
            <a:pPr eaLnBrk="1" hangingPunct="1">
              <a:lnSpc>
                <a:spcPct val="90000"/>
              </a:lnSpc>
            </a:pPr>
            <a:endParaRPr lang="fr-FR" sz="17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r-FR" sz="17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r-FR" sz="1700" dirty="0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143000" y="6080125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Figures and tables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mainly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from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these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references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375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4000" dirty="0"/>
            </a:br>
            <a:r>
              <a:rPr lang="fr-FR" sz="4000" dirty="0"/>
              <a:t>MERCI!</a:t>
            </a:r>
            <a:br>
              <a:rPr lang="fr-FR" sz="4000" dirty="0"/>
            </a:br>
            <a:r>
              <a:rPr lang="fr-FR" sz="4000" dirty="0" err="1"/>
              <a:t>Thank</a:t>
            </a:r>
            <a:r>
              <a:rPr lang="fr-FR" sz="4000" dirty="0"/>
              <a:t> </a:t>
            </a:r>
            <a:r>
              <a:rPr lang="fr-FR" sz="4000" dirty="0" err="1"/>
              <a:t>you</a:t>
            </a:r>
            <a:r>
              <a:rPr lang="fr-FR" sz="4000" dirty="0"/>
              <a:t> for </a:t>
            </a:r>
            <a:r>
              <a:rPr lang="fr-FR" sz="4000" dirty="0" err="1"/>
              <a:t>your</a:t>
            </a:r>
            <a:r>
              <a:rPr lang="fr-FR" sz="4000" dirty="0"/>
              <a:t> attention!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感谢您的关注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87170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4E021F-34D4-455A-8686-2A001F0500A1}" type="slidenum">
              <a:rPr lang="fr-FR" altLang="en-US" smtClean="0"/>
              <a:pPr eaLnBrk="1" hangingPunct="1"/>
              <a:t>14</a:t>
            </a:fld>
            <a:endParaRPr lang="fr-FR" altLang="en-US"/>
          </a:p>
        </p:txBody>
      </p:sp>
      <p:graphicFrame>
        <p:nvGraphicFramePr>
          <p:cNvPr id="13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91800"/>
              </p:ext>
            </p:extLst>
          </p:nvPr>
        </p:nvGraphicFramePr>
        <p:xfrm>
          <a:off x="228600" y="1905000"/>
          <a:ext cx="8763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Équation" r:id="rId4" imgW="5143500" imgH="495300" progId="Equation.3">
                  <p:embed/>
                </p:oleObj>
              </mc:Choice>
              <mc:Fallback>
                <p:oleObj name="Équation" r:id="rId4" imgW="5143500" imgH="495300" progId="Equation.3">
                  <p:embed/>
                  <p:pic>
                    <p:nvPicPr>
                      <p:cNvPr id="133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8763000" cy="844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212725" y="3165475"/>
            <a:ext cx="312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dirty="0" err="1">
                <a:latin typeface="Calibri" pitchFamily="34" charset="0"/>
              </a:rPr>
              <a:t>With</a:t>
            </a:r>
            <a:r>
              <a:rPr lang="fr-FR" sz="2400" dirty="0">
                <a:latin typeface="Calibri" pitchFamily="34" charset="0"/>
              </a:rPr>
              <a:t> the Debye </a:t>
            </a:r>
            <a:r>
              <a:rPr lang="fr-FR" sz="2400" dirty="0" err="1">
                <a:latin typeface="Calibri" pitchFamily="34" charset="0"/>
              </a:rPr>
              <a:t>length</a:t>
            </a:r>
            <a:r>
              <a:rPr lang="fr-FR" sz="2400" dirty="0">
                <a:latin typeface="Calibri" pitchFamily="34" charset="0"/>
              </a:rPr>
              <a:t>: 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14763"/>
              </p:ext>
            </p:extLst>
          </p:nvPr>
        </p:nvGraphicFramePr>
        <p:xfrm>
          <a:off x="3556000" y="2882900"/>
          <a:ext cx="30305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434960" imgH="482400" progId="Equation.DSMT4">
                  <p:embed/>
                </p:oleObj>
              </mc:Choice>
              <mc:Fallback>
                <p:oleObj name="Equation" r:id="rId6" imgW="1434960" imgH="482400" progId="Equation.DSMT4">
                  <p:embed/>
                  <p:pic>
                    <p:nvPicPr>
                      <p:cNvPr id="133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882900"/>
                        <a:ext cx="3030538" cy="1025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136525" y="4156075"/>
            <a:ext cx="4012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Calibri" pitchFamily="34" charset="0"/>
              </a:rPr>
              <a:t>If </a:t>
            </a:r>
            <a:r>
              <a:rPr lang="fr-FR" sz="2400" dirty="0" err="1">
                <a:latin typeface="Calibri" pitchFamily="34" charset="0"/>
              </a:rPr>
              <a:t>we</a:t>
            </a:r>
            <a:r>
              <a:rPr lang="fr-FR" sz="2400" dirty="0">
                <a:latin typeface="Calibri" pitchFamily="34" charset="0"/>
              </a:rPr>
              <a:t> use the </a:t>
            </a:r>
            <a:r>
              <a:rPr lang="fr-FR" sz="2400" dirty="0" err="1">
                <a:latin typeface="Calibri" pitchFamily="34" charset="0"/>
              </a:rPr>
              <a:t>Gauss’s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theorem</a:t>
            </a:r>
            <a:r>
              <a:rPr lang="fr-FR" sz="2400" dirty="0">
                <a:latin typeface="Calibri" pitchFamily="34" charset="0"/>
              </a:rPr>
              <a:t>: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41910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71963"/>
              </p:ext>
            </p:extLst>
          </p:nvPr>
        </p:nvGraphicFramePr>
        <p:xfrm>
          <a:off x="4654550" y="4005263"/>
          <a:ext cx="27654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257120" imgH="431640" progId="Equation.DSMT4">
                  <p:embed/>
                </p:oleObj>
              </mc:Choice>
              <mc:Fallback>
                <p:oleObj name="Equation" r:id="rId8" imgW="1257120" imgH="431640" progId="Equation.DSMT4">
                  <p:embed/>
                  <p:pic>
                    <p:nvPicPr>
                      <p:cNvPr id="133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005263"/>
                        <a:ext cx="2765425" cy="9572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2252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9014"/>
              </p:ext>
            </p:extLst>
          </p:nvPr>
        </p:nvGraphicFramePr>
        <p:xfrm>
          <a:off x="496888" y="5445224"/>
          <a:ext cx="8194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Équation" r:id="rId10" imgW="4787640" imgH="533160" progId="Equation.3">
                  <p:embed/>
                </p:oleObj>
              </mc:Choice>
              <mc:Fallback>
                <p:oleObj name="Équation" r:id="rId10" imgW="4787640" imgH="53316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5445224"/>
                        <a:ext cx="8194675" cy="911225"/>
                      </a:xfrm>
                      <a:prstGeom prst="rect">
                        <a:avLst/>
                      </a:prstGeom>
                      <a:solidFill>
                        <a:srgbClr val="EFE9E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73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4E021F-34D4-455A-8686-2A001F0500A1}" type="slidenum">
              <a:rPr lang="fr-FR" altLang="en-US" smtClean="0"/>
              <a:pPr eaLnBrk="1" hangingPunct="1"/>
              <a:t>15</a:t>
            </a:fld>
            <a:endParaRPr lang="fr-FR" altLang="en-US"/>
          </a:p>
        </p:txBody>
      </p:sp>
      <p:graphicFrame>
        <p:nvGraphicFramePr>
          <p:cNvPr id="13318" name="Object 3"/>
          <p:cNvGraphicFramePr>
            <a:graphicFrameLocks noChangeAspect="1"/>
          </p:cNvGraphicFramePr>
          <p:nvPr/>
        </p:nvGraphicFramePr>
        <p:xfrm>
          <a:off x="228600" y="1905000"/>
          <a:ext cx="8763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Équation" r:id="rId4" imgW="5143500" imgH="495300" progId="Equation.3">
                  <p:embed/>
                </p:oleObj>
              </mc:Choice>
              <mc:Fallback>
                <p:oleObj name="Équation" r:id="rId4" imgW="5143500" imgH="495300" progId="Equation.3">
                  <p:embed/>
                  <p:pic>
                    <p:nvPicPr>
                      <p:cNvPr id="133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8763000" cy="844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212725" y="3165475"/>
            <a:ext cx="312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dirty="0" err="1">
                <a:latin typeface="Calibri" pitchFamily="34" charset="0"/>
              </a:rPr>
              <a:t>With</a:t>
            </a:r>
            <a:r>
              <a:rPr lang="fr-FR" sz="2400" dirty="0">
                <a:latin typeface="Calibri" pitchFamily="34" charset="0"/>
              </a:rPr>
              <a:t> the Debye </a:t>
            </a:r>
            <a:r>
              <a:rPr lang="fr-FR" sz="2400" dirty="0" err="1">
                <a:latin typeface="Calibri" pitchFamily="34" charset="0"/>
              </a:rPr>
              <a:t>length</a:t>
            </a:r>
            <a:r>
              <a:rPr lang="fr-FR" sz="2400" dirty="0">
                <a:latin typeface="Calibri" pitchFamily="34" charset="0"/>
              </a:rPr>
              <a:t>: 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4119563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21" name="Object 5"/>
          <p:cNvGraphicFramePr>
            <a:graphicFrameLocks noChangeAspect="1"/>
          </p:cNvGraphicFramePr>
          <p:nvPr/>
        </p:nvGraphicFramePr>
        <p:xfrm>
          <a:off x="3556000" y="2882900"/>
          <a:ext cx="30305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434960" imgH="482400" progId="Equation.DSMT4">
                  <p:embed/>
                </p:oleObj>
              </mc:Choice>
              <mc:Fallback>
                <p:oleObj name="Equation" r:id="rId6" imgW="1434960" imgH="482400" progId="Equation.DSMT4">
                  <p:embed/>
                  <p:pic>
                    <p:nvPicPr>
                      <p:cNvPr id="133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882900"/>
                        <a:ext cx="3030538" cy="1025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178235" y="3884804"/>
            <a:ext cx="4012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Calibri" pitchFamily="34" charset="0"/>
              </a:rPr>
              <a:t>If </a:t>
            </a:r>
            <a:r>
              <a:rPr lang="fr-FR" sz="2400" dirty="0" err="1">
                <a:latin typeface="Calibri" pitchFamily="34" charset="0"/>
              </a:rPr>
              <a:t>we</a:t>
            </a:r>
            <a:r>
              <a:rPr lang="fr-FR" sz="2400" dirty="0">
                <a:latin typeface="Calibri" pitchFamily="34" charset="0"/>
              </a:rPr>
              <a:t> use the </a:t>
            </a:r>
            <a:r>
              <a:rPr lang="fr-FR" sz="2400" dirty="0" err="1">
                <a:latin typeface="Calibri" pitchFamily="34" charset="0"/>
              </a:rPr>
              <a:t>Gauss’s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theorem</a:t>
            </a:r>
            <a:r>
              <a:rPr lang="fr-FR" sz="2400" dirty="0">
                <a:latin typeface="Calibri" pitchFamily="34" charset="0"/>
              </a:rPr>
              <a:t>: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41910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3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92940"/>
              </p:ext>
            </p:extLst>
          </p:nvPr>
        </p:nvGraphicFramePr>
        <p:xfrm>
          <a:off x="3935659" y="4275764"/>
          <a:ext cx="48323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197080" imgH="431640" progId="Equation.DSMT4">
                  <p:embed/>
                </p:oleObj>
              </mc:Choice>
              <mc:Fallback>
                <p:oleObj name="Equation" r:id="rId8" imgW="2197080" imgH="431640" progId="Equation.DSMT4">
                  <p:embed/>
                  <p:pic>
                    <p:nvPicPr>
                      <p:cNvPr id="133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659" y="4275764"/>
                        <a:ext cx="4832350" cy="9572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2252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96888" y="5445224"/>
          <a:ext cx="8194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Équation" r:id="rId10" imgW="4787640" imgH="533160" progId="Equation.3">
                  <p:embed/>
                </p:oleObj>
              </mc:Choice>
              <mc:Fallback>
                <p:oleObj name="Équation" r:id="rId10" imgW="4787640" imgH="53316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5445224"/>
                        <a:ext cx="8194675" cy="911225"/>
                      </a:xfrm>
                      <a:prstGeom prst="rect">
                        <a:avLst/>
                      </a:prstGeom>
                      <a:solidFill>
                        <a:srgbClr val="EFE9E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E4487A-BAC1-4FC4-B95A-8319E23C49A8}"/>
              </a:ext>
            </a:extLst>
          </p:cNvPr>
          <p:cNvSpPr/>
          <p:nvPr/>
        </p:nvSpPr>
        <p:spPr>
          <a:xfrm>
            <a:off x="1187624" y="4417215"/>
            <a:ext cx="18722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Qsc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ED7192-3BE9-4676-AB18-F3B61C52183E}"/>
              </a:ext>
            </a:extLst>
          </p:cNvPr>
          <p:cNvCxnSpPr/>
          <p:nvPr/>
        </p:nvCxnSpPr>
        <p:spPr>
          <a:xfrm>
            <a:off x="611560" y="5085184"/>
            <a:ext cx="2741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D7DC375-9166-4DE2-898B-47499B6B2F2B}"/>
              </a:ext>
            </a:extLst>
          </p:cNvPr>
          <p:cNvCxnSpPr>
            <a:stCxn id="3" idx="1"/>
          </p:cNvCxnSpPr>
          <p:nvPr/>
        </p:nvCxnSpPr>
        <p:spPr>
          <a:xfrm flipH="1">
            <a:off x="899592" y="4648048"/>
            <a:ext cx="288032" cy="5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2D7BC32-1018-47E8-BA76-8412A5AFE769}"/>
              </a:ext>
            </a:extLst>
          </p:cNvPr>
          <p:cNvCxnSpPr>
            <a:stCxn id="3" idx="3"/>
          </p:cNvCxnSpPr>
          <p:nvPr/>
        </p:nvCxnSpPr>
        <p:spPr>
          <a:xfrm>
            <a:off x="3059832" y="4648048"/>
            <a:ext cx="292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F18FE4D-6858-4339-A9D9-B0D8567D0C86}"/>
              </a:ext>
            </a:extLst>
          </p:cNvPr>
          <p:cNvCxnSpPr>
            <a:stCxn id="3" idx="0"/>
          </p:cNvCxnSpPr>
          <p:nvPr/>
        </p:nvCxnSpPr>
        <p:spPr>
          <a:xfrm>
            <a:off x="2123728" y="4417215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AF5198B-6961-40E6-B6AB-4EED114CDF03}"/>
              </a:ext>
            </a:extLst>
          </p:cNvPr>
          <p:cNvSpPr txBox="1"/>
          <p:nvPr/>
        </p:nvSpPr>
        <p:spPr>
          <a:xfrm>
            <a:off x="886900" y="507589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X=0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3E3CBA0-885D-4B17-A52B-EBF2CAA84EFF}"/>
              </a:ext>
            </a:extLst>
          </p:cNvPr>
          <p:cNvCxnSpPr>
            <a:cxnSpLocks/>
          </p:cNvCxnSpPr>
          <p:nvPr/>
        </p:nvCxnSpPr>
        <p:spPr>
          <a:xfrm>
            <a:off x="1187624" y="4928823"/>
            <a:ext cx="0" cy="22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25CE1D4-8AB5-485D-BB40-5058031A5CF3}"/>
              </a:ext>
            </a:extLst>
          </p:cNvPr>
          <p:cNvSpPr txBox="1"/>
          <p:nvPr/>
        </p:nvSpPr>
        <p:spPr>
          <a:xfrm>
            <a:off x="3126463" y="437040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E=0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8C1ED-61BC-459E-B6EC-6214B14417E8}"/>
              </a:ext>
            </a:extLst>
          </p:cNvPr>
          <p:cNvSpPr txBox="1"/>
          <p:nvPr/>
        </p:nvSpPr>
        <p:spPr>
          <a:xfrm>
            <a:off x="451356" y="43726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E=-Es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0C4839B-357C-4EC4-AC74-022CC84E8E68}"/>
              </a:ext>
            </a:extLst>
          </p:cNvPr>
          <p:cNvSpPr txBox="1"/>
          <p:nvPr/>
        </p:nvSpPr>
        <p:spPr>
          <a:xfrm>
            <a:off x="1936696" y="417223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E=Ex</a:t>
            </a:r>
          </a:p>
        </p:txBody>
      </p:sp>
    </p:spTree>
    <p:extLst>
      <p:ext uri="{BB962C8B-B14F-4D97-AF65-F5344CB8AC3E}">
        <p14:creationId xmlns:p14="http://schemas.microsoft.com/office/powerpoint/2010/main" val="408520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49172"/>
              </p:ext>
            </p:extLst>
          </p:nvPr>
        </p:nvGraphicFramePr>
        <p:xfrm>
          <a:off x="795338" y="1506538"/>
          <a:ext cx="8194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Équation" r:id="rId4" imgW="4787640" imgH="533160" progId="Equation.3">
                  <p:embed/>
                </p:oleObj>
              </mc:Choice>
              <mc:Fallback>
                <p:oleObj name="Équation" r:id="rId4" imgW="4787640" imgH="533160" progId="Equation.3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06538"/>
                        <a:ext cx="8194675" cy="911225"/>
                      </a:xfrm>
                      <a:prstGeom prst="rect">
                        <a:avLst/>
                      </a:prstGeom>
                      <a:solidFill>
                        <a:srgbClr val="EFE9E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433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434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B5A90-6955-45C8-A8BD-DB098835AAA2}" type="slidenum">
              <a:rPr lang="fr-FR" altLang="en-US" smtClean="0"/>
              <a:pPr eaLnBrk="1" hangingPunct="1"/>
              <a:t>16</a:t>
            </a:fld>
            <a:endParaRPr lang="fr-FR" altLang="en-US"/>
          </a:p>
        </p:txBody>
      </p:sp>
      <p:pic>
        <p:nvPicPr>
          <p:cNvPr id="19462" name="Picture 6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85826"/>
            <a:ext cx="4724400" cy="4527550"/>
          </a:xfr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400" y="2744241"/>
            <a:ext cx="3852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For V</a:t>
            </a:r>
            <a:r>
              <a:rPr lang="fr-FR" sz="2400" baseline="-25000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(and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so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fr-FR" sz="2400" baseline="-25000" dirty="0" err="1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fr-FR" sz="2400" dirty="0" err="1">
                <a:solidFill>
                  <a:srgbClr val="FF0000"/>
                </a:solidFill>
                <a:latin typeface="Calibri" pitchFamily="34" charset="0"/>
              </a:rPr>
              <a:t>negative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  (accumulation)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4200" y="1512267"/>
            <a:ext cx="2463800" cy="2362200"/>
            <a:chOff x="1968" y="624"/>
            <a:chExt cx="1552" cy="1488"/>
          </a:xfrm>
        </p:grpSpPr>
        <p:sp>
          <p:nvSpPr>
            <p:cNvPr id="14357" name="Oval 8"/>
            <p:cNvSpPr>
              <a:spLocks noChangeArrowheads="1"/>
            </p:cNvSpPr>
            <p:nvPr/>
          </p:nvSpPr>
          <p:spPr bwMode="auto">
            <a:xfrm>
              <a:off x="1968" y="624"/>
              <a:ext cx="480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Freeform 9"/>
            <p:cNvSpPr>
              <a:spLocks/>
            </p:cNvSpPr>
            <p:nvPr/>
          </p:nvSpPr>
          <p:spPr bwMode="auto">
            <a:xfrm>
              <a:off x="2400" y="1152"/>
              <a:ext cx="1120" cy="960"/>
            </a:xfrm>
            <a:custGeom>
              <a:avLst/>
              <a:gdLst>
                <a:gd name="T0" fmla="*/ 0 w 1120"/>
                <a:gd name="T1" fmla="*/ 0 h 960"/>
                <a:gd name="T2" fmla="*/ 960 w 1120"/>
                <a:gd name="T3" fmla="*/ 672 h 960"/>
                <a:gd name="T4" fmla="*/ 960 w 1120"/>
                <a:gd name="T5" fmla="*/ 960 h 960"/>
                <a:gd name="T6" fmla="*/ 0 60000 65536"/>
                <a:gd name="T7" fmla="*/ 0 60000 65536"/>
                <a:gd name="T8" fmla="*/ 0 60000 65536"/>
                <a:gd name="T9" fmla="*/ 0 w 1120"/>
                <a:gd name="T10" fmla="*/ 0 h 960"/>
                <a:gd name="T11" fmla="*/ 1120 w 1120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0" h="960">
                  <a:moveTo>
                    <a:pt x="0" y="0"/>
                  </a:moveTo>
                  <a:cubicBezTo>
                    <a:pt x="400" y="256"/>
                    <a:pt x="800" y="512"/>
                    <a:pt x="960" y="672"/>
                  </a:cubicBezTo>
                  <a:cubicBezTo>
                    <a:pt x="1120" y="832"/>
                    <a:pt x="1040" y="896"/>
                    <a:pt x="960" y="96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92100" y="3667025"/>
            <a:ext cx="3903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For V</a:t>
            </a:r>
            <a:r>
              <a:rPr lang="fr-FR" sz="2400" baseline="-25000" dirty="0">
                <a:solidFill>
                  <a:srgbClr val="6600FF"/>
                </a:solidFill>
                <a:latin typeface="Calibri" pitchFamily="34" charset="0"/>
              </a:rPr>
              <a:t>s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 (and </a:t>
            </a:r>
            <a:r>
              <a:rPr lang="fr-FR" sz="2400" dirty="0" err="1">
                <a:solidFill>
                  <a:srgbClr val="6600FF"/>
                </a:solidFill>
                <a:latin typeface="Calibri" pitchFamily="34" charset="0"/>
              </a:rPr>
              <a:t>V</a:t>
            </a:r>
            <a:r>
              <a:rPr lang="fr-FR" sz="2400" baseline="-25000" dirty="0" err="1">
                <a:solidFill>
                  <a:srgbClr val="6600FF"/>
                </a:solidFill>
                <a:latin typeface="Calibri" pitchFamily="34" charset="0"/>
              </a:rPr>
              <a:t>g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) positive but</a:t>
            </a:r>
          </a:p>
          <a:p>
            <a:pPr algn="ctr" eaLnBrk="1" hangingPunct="1"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err="1">
                <a:solidFill>
                  <a:srgbClr val="6600FF"/>
                </a:solidFill>
                <a:latin typeface="Calibri" pitchFamily="34" charset="0"/>
              </a:rPr>
              <a:t>less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fr-FR" sz="2400" dirty="0" err="1">
                <a:solidFill>
                  <a:srgbClr val="6600FF"/>
                </a:solidFill>
                <a:latin typeface="Calibri" pitchFamily="34" charset="0"/>
              </a:rPr>
              <a:t>than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 2</a:t>
            </a:r>
            <a:r>
              <a:rPr lang="fr-FR" sz="2400" dirty="0">
                <a:solidFill>
                  <a:srgbClr val="6600FF"/>
                </a:solidFill>
                <a:latin typeface="Symbol" pitchFamily="18" charset="2"/>
              </a:rPr>
              <a:t>F</a:t>
            </a:r>
            <a:r>
              <a:rPr lang="fr-FR" sz="2400" baseline="-25000" dirty="0">
                <a:solidFill>
                  <a:srgbClr val="6600FF"/>
                </a:solidFill>
                <a:latin typeface="Calibri" pitchFamily="34" charset="0"/>
              </a:rPr>
              <a:t>fi</a:t>
            </a:r>
          </a:p>
          <a:p>
            <a:pPr algn="ctr" eaLnBrk="1" hangingPunct="1"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(</a:t>
            </a:r>
            <a:r>
              <a:rPr lang="fr-FR" sz="2400" dirty="0" err="1">
                <a:solidFill>
                  <a:srgbClr val="6600FF"/>
                </a:solidFill>
                <a:latin typeface="Calibri" pitchFamily="34" charset="0"/>
              </a:rPr>
              <a:t>depletion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 – </a:t>
            </a:r>
            <a:r>
              <a:rPr lang="fr-FR" sz="2400" dirty="0" err="1">
                <a:solidFill>
                  <a:srgbClr val="6600FF"/>
                </a:solidFill>
                <a:latin typeface="Calibri" pitchFamily="34" charset="0"/>
              </a:rPr>
              <a:t>weak</a:t>
            </a:r>
            <a:r>
              <a:rPr lang="fr-FR" sz="2400" dirty="0">
                <a:solidFill>
                  <a:srgbClr val="6600FF"/>
                </a:solidFill>
                <a:latin typeface="Calibri" pitchFamily="34" charset="0"/>
              </a:rPr>
              <a:t> inversion)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962400" y="1376536"/>
            <a:ext cx="3200400" cy="3276600"/>
            <a:chOff x="2496" y="624"/>
            <a:chExt cx="2016" cy="2064"/>
          </a:xfrm>
        </p:grpSpPr>
        <p:grpSp>
          <p:nvGrpSpPr>
            <p:cNvPr id="14353" name="Group 18"/>
            <p:cNvGrpSpPr>
              <a:grpSpLocks/>
            </p:cNvGrpSpPr>
            <p:nvPr/>
          </p:nvGrpSpPr>
          <p:grpSpPr bwMode="auto">
            <a:xfrm>
              <a:off x="2496" y="624"/>
              <a:ext cx="1800" cy="2016"/>
              <a:chOff x="2496" y="624"/>
              <a:chExt cx="1800" cy="2016"/>
            </a:xfrm>
          </p:grpSpPr>
          <p:sp>
            <p:nvSpPr>
              <p:cNvPr id="14355" name="Oval 11"/>
              <p:cNvSpPr>
                <a:spLocks noChangeArrowheads="1"/>
              </p:cNvSpPr>
              <p:nvPr/>
            </p:nvSpPr>
            <p:spPr bwMode="auto">
              <a:xfrm>
                <a:off x="2496" y="624"/>
                <a:ext cx="432" cy="672"/>
              </a:xfrm>
              <a:prstGeom prst="ellipse">
                <a:avLst/>
              </a:prstGeom>
              <a:noFill/>
              <a:ln w="28575">
                <a:solidFill>
                  <a:srgbClr val="66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Freeform 12"/>
              <p:cNvSpPr>
                <a:spLocks/>
              </p:cNvSpPr>
              <p:nvPr/>
            </p:nvSpPr>
            <p:spPr bwMode="auto">
              <a:xfrm>
                <a:off x="2928" y="1056"/>
                <a:ext cx="1368" cy="1584"/>
              </a:xfrm>
              <a:custGeom>
                <a:avLst/>
                <a:gdLst>
                  <a:gd name="T0" fmla="*/ 0 w 1368"/>
                  <a:gd name="T1" fmla="*/ 0 h 1584"/>
                  <a:gd name="T2" fmla="*/ 1152 w 1368"/>
                  <a:gd name="T3" fmla="*/ 912 h 1584"/>
                  <a:gd name="T4" fmla="*/ 1296 w 1368"/>
                  <a:gd name="T5" fmla="*/ 1584 h 1584"/>
                  <a:gd name="T6" fmla="*/ 0 60000 65536"/>
                  <a:gd name="T7" fmla="*/ 0 60000 65536"/>
                  <a:gd name="T8" fmla="*/ 0 60000 65536"/>
                  <a:gd name="T9" fmla="*/ 0 w 1368"/>
                  <a:gd name="T10" fmla="*/ 0 h 1584"/>
                  <a:gd name="T11" fmla="*/ 1368 w 1368"/>
                  <a:gd name="T12" fmla="*/ 1584 h 15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8" h="1584">
                    <a:moveTo>
                      <a:pt x="0" y="0"/>
                    </a:moveTo>
                    <a:cubicBezTo>
                      <a:pt x="468" y="324"/>
                      <a:pt x="936" y="648"/>
                      <a:pt x="1152" y="912"/>
                    </a:cubicBezTo>
                    <a:cubicBezTo>
                      <a:pt x="1368" y="1176"/>
                      <a:pt x="1332" y="1380"/>
                      <a:pt x="1296" y="1584"/>
                    </a:cubicBezTo>
                  </a:path>
                </a:pathLst>
              </a:custGeom>
              <a:noFill/>
              <a:ln w="38100" cap="flat" cmpd="sng">
                <a:solidFill>
                  <a:srgbClr val="6600FF"/>
                </a:solidFill>
                <a:prstDash val="solid"/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354" name="AutoShape 13"/>
            <p:cNvSpPr>
              <a:spLocks/>
            </p:cNvSpPr>
            <p:nvPr/>
          </p:nvSpPr>
          <p:spPr bwMode="auto">
            <a:xfrm rot="5400000">
              <a:off x="4032" y="2208"/>
              <a:ext cx="48" cy="912"/>
            </a:xfrm>
            <a:prstGeom prst="leftBrace">
              <a:avLst>
                <a:gd name="adj1" fmla="val 158333"/>
                <a:gd name="adj2" fmla="val 50000"/>
              </a:avLst>
            </a:prstGeom>
            <a:noFill/>
            <a:ln w="28575">
              <a:solidFill>
                <a:srgbClr val="66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01289" y="5191025"/>
            <a:ext cx="306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For V</a:t>
            </a:r>
            <a:r>
              <a:rPr lang="fr-FR" sz="2400" baseline="-25000" dirty="0">
                <a:solidFill>
                  <a:srgbClr val="33CC33"/>
                </a:solidFill>
                <a:latin typeface="Calibri" pitchFamily="34" charset="0"/>
              </a:rPr>
              <a:t>s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 (and </a:t>
            </a:r>
            <a:r>
              <a:rPr lang="fr-FR" sz="2400" dirty="0" err="1">
                <a:solidFill>
                  <a:srgbClr val="33CC33"/>
                </a:solidFill>
                <a:latin typeface="Calibri" pitchFamily="34" charset="0"/>
              </a:rPr>
              <a:t>Vg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) &gt; 2</a:t>
            </a:r>
            <a:r>
              <a:rPr lang="fr-FR" sz="2400" dirty="0">
                <a:solidFill>
                  <a:srgbClr val="33CC33"/>
                </a:solidFill>
                <a:latin typeface="Symbol" pitchFamily="18" charset="2"/>
              </a:rPr>
              <a:t>F</a:t>
            </a:r>
            <a:r>
              <a:rPr lang="fr-FR" sz="2400" baseline="-25000" dirty="0">
                <a:solidFill>
                  <a:srgbClr val="33CC33"/>
                </a:solidFill>
                <a:latin typeface="Calibri" pitchFamily="34" charset="0"/>
              </a:rPr>
              <a:t>fi</a:t>
            </a:r>
            <a:endParaRPr lang="fr-FR" sz="2400" dirty="0">
              <a:solidFill>
                <a:srgbClr val="33CC33"/>
              </a:solidFill>
              <a:latin typeface="Calibri" pitchFamily="34" charset="0"/>
            </a:endParaRPr>
          </a:p>
          <a:p>
            <a:pPr algn="ctr" eaLnBrk="1" hangingPunct="1"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 (</a:t>
            </a:r>
            <a:r>
              <a:rPr lang="fr-FR" sz="2400" dirty="0" err="1">
                <a:solidFill>
                  <a:srgbClr val="33CC33"/>
                </a:solidFill>
                <a:latin typeface="Calibri" pitchFamily="34" charset="0"/>
              </a:rPr>
              <a:t>strong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 inversion)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78396" y="1359867"/>
            <a:ext cx="2987216" cy="2717205"/>
            <a:chOff x="3024" y="528"/>
            <a:chExt cx="1968" cy="1683"/>
          </a:xfrm>
        </p:grpSpPr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3024" y="528"/>
              <a:ext cx="720" cy="720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552" y="1203"/>
              <a:ext cx="1440" cy="1008"/>
            </a:xfrm>
            <a:custGeom>
              <a:avLst/>
              <a:gdLst>
                <a:gd name="T0" fmla="*/ 0 w 1152"/>
                <a:gd name="T1" fmla="*/ 0 h 1104"/>
                <a:gd name="T2" fmla="*/ 3516 w 1152"/>
                <a:gd name="T3" fmla="*/ 700 h 1104"/>
                <a:gd name="T4" fmla="*/ 0 60000 65536"/>
                <a:gd name="T5" fmla="*/ 0 60000 65536"/>
                <a:gd name="T6" fmla="*/ 0 w 1152"/>
                <a:gd name="T7" fmla="*/ 0 h 1104"/>
                <a:gd name="T8" fmla="*/ 1152 w 1152"/>
                <a:gd name="T9" fmla="*/ 1104 h 1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2" h="1104">
                  <a:moveTo>
                    <a:pt x="0" y="0"/>
                  </a:moveTo>
                  <a:cubicBezTo>
                    <a:pt x="0" y="0"/>
                    <a:pt x="576" y="552"/>
                    <a:pt x="1152" y="1104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9750" y="8366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0" kern="0" dirty="0"/>
              <a:t>Field, </a:t>
            </a:r>
            <a:r>
              <a:rPr lang="fr-FR" sz="2800" b="0" kern="0" dirty="0" err="1"/>
              <a:t>potential</a:t>
            </a:r>
            <a:r>
              <a:rPr lang="fr-FR" sz="2800" b="0" kern="0" dirty="0"/>
              <a:t> and charges in </a:t>
            </a:r>
            <a:r>
              <a:rPr lang="fr-FR" sz="2800" b="0" kern="0" dirty="0" err="1"/>
              <a:t>Silicon</a:t>
            </a:r>
            <a:endParaRPr lang="fr-FR" sz="2800" b="0" kern="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411191" y="490027"/>
            <a:ext cx="2280323" cy="2101425"/>
            <a:chOff x="6411191" y="490027"/>
            <a:chExt cx="2280323" cy="2101425"/>
          </a:xfrm>
        </p:grpSpPr>
        <p:grpSp>
          <p:nvGrpSpPr>
            <p:cNvPr id="10" name="Groupe 9"/>
            <p:cNvGrpSpPr/>
            <p:nvPr/>
          </p:nvGrpSpPr>
          <p:grpSpPr>
            <a:xfrm>
              <a:off x="6411191" y="1321024"/>
              <a:ext cx="1296144" cy="1270428"/>
              <a:chOff x="6411191" y="1321024"/>
              <a:chExt cx="1296144" cy="1270428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6411191" y="1349477"/>
                <a:ext cx="1296144" cy="120253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6605687" y="1321024"/>
                <a:ext cx="864096" cy="127042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6836769" y="490027"/>
              <a:ext cx="18547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Allways</a:t>
              </a:r>
              <a:r>
                <a:rPr lang="en-US" sz="1600" dirty="0"/>
                <a:t> negligible (p type)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6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6" grpId="0" autoUpdateAnimBg="0"/>
      <p:bldP spid="194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536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094AD6-7A18-431A-AAA9-680DB4FA8125}" type="slidenum">
              <a:rPr lang="fr-FR" altLang="en-US" smtClean="0"/>
              <a:pPr eaLnBrk="1" hangingPunct="1"/>
              <a:t>17</a:t>
            </a:fld>
            <a:endParaRPr lang="fr-FR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Weak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Inversion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2647" y="3501008"/>
            <a:ext cx="3656210" cy="490388"/>
          </a:xfrm>
          <a:solidFill>
            <a:schemeClr val="accent1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/>
          <a:p>
            <a:pPr lvl="1" algn="ctr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fr-FR" sz="3100" i="1">
                <a:solidFill>
                  <a:srgbClr val="FF0000"/>
                </a:solidFill>
              </a:rPr>
              <a:t>n</a:t>
            </a:r>
            <a:r>
              <a:rPr lang="fr-FR" sz="3100" i="1" baseline="-25000">
                <a:solidFill>
                  <a:srgbClr val="FF0000"/>
                </a:solidFill>
              </a:rPr>
              <a:t>s</a:t>
            </a:r>
            <a:r>
              <a:rPr lang="fr-FR" sz="3100" i="1">
                <a:solidFill>
                  <a:srgbClr val="FF0000"/>
                </a:solidFill>
              </a:rPr>
              <a:t>=p</a:t>
            </a:r>
            <a:r>
              <a:rPr lang="fr-FR" sz="3100" i="1" baseline="-25000">
                <a:solidFill>
                  <a:srgbClr val="FF0000"/>
                </a:solidFill>
              </a:rPr>
              <a:t>0</a:t>
            </a:r>
            <a:r>
              <a:rPr lang="fr-FR" sz="3100" i="1">
                <a:solidFill>
                  <a:srgbClr val="FF0000"/>
                </a:solidFill>
              </a:rPr>
              <a:t>=N</a:t>
            </a:r>
            <a:r>
              <a:rPr lang="fr-FR" sz="3100" i="1" baseline="-250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5367" name="Picture 5" descr="227btaur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3775075" cy="50292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3776663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69567"/>
              </p:ext>
            </p:extLst>
          </p:nvPr>
        </p:nvGraphicFramePr>
        <p:xfrm>
          <a:off x="977255" y="1520925"/>
          <a:ext cx="2881016" cy="87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5" imgW="1586811" imgH="482391" progId="Equation.3">
                  <p:embed/>
                </p:oleObj>
              </mc:Choice>
              <mc:Fallback>
                <p:oleObj r:id="rId5" imgW="1586811" imgH="482391" progId="Equation.3">
                  <p:embed/>
                  <p:pic>
                    <p:nvPicPr>
                      <p:cNvPr id="153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55" y="1520925"/>
                        <a:ext cx="2881016" cy="87882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Double flèche verticale 1"/>
          <p:cNvSpPr>
            <a:spLocks noChangeArrowheads="1"/>
          </p:cNvSpPr>
          <p:nvPr/>
        </p:nvSpPr>
        <p:spPr bwMode="auto">
          <a:xfrm>
            <a:off x="2430752" y="2705086"/>
            <a:ext cx="288925" cy="648072"/>
          </a:xfrm>
          <a:prstGeom prst="up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" name="ZoneTexte 1"/>
          <p:cNvSpPr txBox="1"/>
          <p:nvPr/>
        </p:nvSpPr>
        <p:spPr>
          <a:xfrm>
            <a:off x="185515" y="450912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This condition </a:t>
            </a:r>
            <a:r>
              <a:rPr lang="fr-FR" sz="2400" dirty="0" err="1">
                <a:latin typeface="Calibri" pitchFamily="34" charset="0"/>
              </a:rPr>
              <a:t>will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define</a:t>
            </a:r>
            <a:r>
              <a:rPr lang="fr-FR" sz="2400" dirty="0">
                <a:latin typeface="Calibri" pitchFamily="34" charset="0"/>
              </a:rPr>
              <a:t> a </a:t>
            </a:r>
            <a:r>
              <a:rPr lang="fr-FR" sz="2400" dirty="0" err="1">
                <a:latin typeface="Calibri" pitchFamily="34" charset="0"/>
              </a:rPr>
              <a:t>very</a:t>
            </a:r>
            <a:r>
              <a:rPr lang="fr-FR" sz="2400" dirty="0">
                <a:latin typeface="Calibri" pitchFamily="34" charset="0"/>
              </a:rPr>
              <a:t> important </a:t>
            </a:r>
            <a:r>
              <a:rPr lang="fr-FR" sz="2400" dirty="0" err="1">
                <a:latin typeface="Calibri" pitchFamily="34" charset="0"/>
              </a:rPr>
              <a:t>parameter</a:t>
            </a:r>
            <a:r>
              <a:rPr lang="fr-FR" sz="2400" dirty="0">
                <a:latin typeface="Calibri" pitchFamily="34" charset="0"/>
              </a:rPr>
              <a:t> of the </a:t>
            </a:r>
            <a:r>
              <a:rPr lang="fr-FR" sz="2400" dirty="0" err="1">
                <a:latin typeface="Calibri" pitchFamily="34" charset="0"/>
              </a:rPr>
              <a:t>struture</a:t>
            </a:r>
            <a:r>
              <a:rPr lang="fr-FR" sz="2400" dirty="0">
                <a:latin typeface="Calibri" pitchFamily="34" charset="0"/>
              </a:rPr>
              <a:t>: the </a:t>
            </a:r>
            <a:r>
              <a:rPr lang="fr-FR" sz="2400" dirty="0" err="1">
                <a:solidFill>
                  <a:srgbClr val="C00000"/>
                </a:solidFill>
                <a:latin typeface="Calibri" pitchFamily="34" charset="0"/>
              </a:rPr>
              <a:t>threshold</a:t>
            </a:r>
            <a:r>
              <a:rPr lang="fr-FR" sz="2400" dirty="0">
                <a:solidFill>
                  <a:srgbClr val="C00000"/>
                </a:solidFill>
                <a:latin typeface="Calibri" pitchFamily="34" charset="0"/>
              </a:rPr>
              <a:t> voltage </a:t>
            </a:r>
            <a:r>
              <a:rPr lang="fr-FR" sz="2400" dirty="0">
                <a:latin typeface="Calibri" pitchFamily="34" charset="0"/>
              </a:rPr>
              <a:t>or the  </a:t>
            </a:r>
            <a:r>
              <a:rPr lang="fr-FR" sz="2400" dirty="0" err="1">
                <a:latin typeface="Calibri" pitchFamily="34" charset="0"/>
              </a:rPr>
              <a:t>required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gate</a:t>
            </a:r>
            <a:r>
              <a:rPr lang="fr-FR" sz="2400" dirty="0">
                <a:latin typeface="Calibri" pitchFamily="34" charset="0"/>
              </a:rPr>
              <a:t> voltage to put the transistor in </a:t>
            </a:r>
            <a:r>
              <a:rPr lang="fr-FR" sz="2400" dirty="0" err="1">
                <a:latin typeface="Calibri" pitchFamily="34" charset="0"/>
              </a:rPr>
              <a:t>strong</a:t>
            </a:r>
            <a:r>
              <a:rPr lang="fr-FR" sz="2400" dirty="0">
                <a:latin typeface="Calibri" pitchFamily="34" charset="0"/>
              </a:rPr>
              <a:t> inversion </a:t>
            </a:r>
            <a:r>
              <a:rPr lang="fr-FR" sz="2400" dirty="0" err="1">
                <a:latin typeface="Calibri" pitchFamily="34" charset="0"/>
              </a:rPr>
              <a:t>regime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8344" y="2332288"/>
            <a:ext cx="5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/>
              <a:t>e</a:t>
            </a:r>
            <a:r>
              <a:rPr lang="fr-FR" sz="1100" dirty="0" err="1">
                <a:latin typeface="Symbol" pitchFamily="18" charset="2"/>
              </a:rPr>
              <a:t>F</a:t>
            </a:r>
            <a:r>
              <a:rPr lang="fr-FR" sz="1100" baseline="-25000" dirty="0" err="1"/>
              <a:t>FI</a:t>
            </a:r>
            <a:endParaRPr lang="en-US" sz="1100" baseline="-25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668344" y="2377874"/>
            <a:ext cx="0" cy="216024"/>
          </a:xfrm>
          <a:prstGeom prst="straightConnector1">
            <a:avLst/>
          </a:prstGeom>
          <a:ln w="15875">
            <a:solidFill>
              <a:srgbClr val="FF0000"/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6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638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638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7E8555-A0A3-4CB4-8171-18BFD925263B}" type="slidenum">
              <a:rPr lang="fr-FR" altLang="en-US" smtClean="0"/>
              <a:pPr eaLnBrk="1" hangingPunct="1"/>
              <a:t>18</a:t>
            </a:fld>
            <a:endParaRPr lang="fr-FR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pic>
        <p:nvPicPr>
          <p:cNvPr id="16390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556792"/>
            <a:ext cx="3924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0304" y="5229200"/>
            <a:ext cx="848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C-V </a:t>
            </a:r>
            <a:r>
              <a:rPr lang="fr-FR" dirty="0" err="1"/>
              <a:t>curve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CV </a:t>
            </a:r>
            <a:r>
              <a:rPr lang="fr-FR" dirty="0" err="1"/>
              <a:t>meter</a:t>
            </a:r>
            <a:r>
              <a:rPr lang="fr-FR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a DC </a:t>
            </a:r>
            <a:r>
              <a:rPr lang="fr-FR" dirty="0" err="1"/>
              <a:t>bias</a:t>
            </a:r>
            <a:r>
              <a:rPr lang="fr-FR" dirty="0"/>
              <a:t> voltage </a:t>
            </a:r>
            <a:r>
              <a:rPr lang="fr-FR" dirty="0" err="1"/>
              <a:t>Vg</a:t>
            </a:r>
            <a:r>
              <a:rPr lang="fr-FR" dirty="0"/>
              <a:t> +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sinusoidal</a:t>
            </a:r>
            <a:r>
              <a:rPr lang="fr-FR" dirty="0"/>
              <a:t> signal (100 Hz to 10 MHz)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 the capacitive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AC </a:t>
            </a:r>
            <a:r>
              <a:rPr lang="fr-FR" dirty="0" err="1"/>
              <a:t>meter</a:t>
            </a:r>
            <a:r>
              <a:rPr lang="fr-FR" dirty="0"/>
              <a:t> (90 </a:t>
            </a:r>
            <a:r>
              <a:rPr lang="fr-FR" dirty="0" err="1"/>
              <a:t>degree</a:t>
            </a:r>
            <a:r>
              <a:rPr lang="fr-FR" dirty="0"/>
              <a:t> phase shift) =&gt; </a:t>
            </a:r>
            <a:r>
              <a:rPr lang="fr-FR" dirty="0" err="1"/>
              <a:t>i</a:t>
            </a:r>
            <a:r>
              <a:rPr lang="fr-FR" baseline="-25000" dirty="0" err="1"/>
              <a:t>cap</a:t>
            </a:r>
            <a:r>
              <a:rPr lang="fr-FR" dirty="0"/>
              <a:t>/</a:t>
            </a:r>
            <a:r>
              <a:rPr lang="fr-FR" dirty="0" err="1"/>
              <a:t>v</a:t>
            </a:r>
            <a:r>
              <a:rPr lang="fr-FR" baseline="-25000" dirty="0" err="1">
                <a:latin typeface="+mj-lt"/>
              </a:rPr>
              <a:t>ac</a:t>
            </a:r>
            <a:r>
              <a:rPr lang="fr-FR" dirty="0"/>
              <a:t> =</a:t>
            </a:r>
            <a:r>
              <a:rPr lang="fr-FR" dirty="0" err="1">
                <a:latin typeface="Symbol" pitchFamily="18" charset="2"/>
              </a:rPr>
              <a:t>w</a:t>
            </a:r>
            <a:r>
              <a:rPr lang="fr-FR" dirty="0" err="1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3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741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74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8BB204-1911-40E8-A761-6EAD3578A169}" type="slidenum">
              <a:rPr lang="fr-FR" altLang="en-US" smtClean="0"/>
              <a:pPr eaLnBrk="1" hangingPunct="1"/>
              <a:t>19</a:t>
            </a:fld>
            <a:endParaRPr lang="fr-FR" altLang="en-US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24000"/>
            <a:ext cx="8664575" cy="12192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fr-FR" sz="2600" dirty="0">
                <a:solidFill>
                  <a:srgbClr val="6600FF"/>
                </a:solidFill>
              </a:rPr>
              <a:t>	</a:t>
            </a:r>
            <a:r>
              <a:rPr lang="fr-FR" sz="2600" dirty="0" err="1">
                <a:solidFill>
                  <a:srgbClr val="6600FF"/>
                </a:solidFill>
              </a:rPr>
              <a:t>When</a:t>
            </a:r>
            <a:r>
              <a:rPr lang="fr-FR" sz="2600" dirty="0">
                <a:solidFill>
                  <a:srgbClr val="6600FF"/>
                </a:solidFill>
              </a:rPr>
              <a:t> a voltage Vg </a:t>
            </a:r>
            <a:r>
              <a:rPr lang="fr-FR" sz="2600" dirty="0" err="1">
                <a:solidFill>
                  <a:srgbClr val="6600FF"/>
                </a:solidFill>
              </a:rPr>
              <a:t>is</a:t>
            </a:r>
            <a:r>
              <a:rPr lang="fr-FR" sz="2600" dirty="0">
                <a:solidFill>
                  <a:srgbClr val="6600FF"/>
                </a:solidFill>
              </a:rPr>
              <a:t> </a:t>
            </a:r>
            <a:r>
              <a:rPr lang="fr-FR" sz="2600" dirty="0" err="1">
                <a:solidFill>
                  <a:srgbClr val="6600FF"/>
                </a:solidFill>
              </a:rPr>
              <a:t>applied</a:t>
            </a:r>
            <a:r>
              <a:rPr lang="fr-FR" sz="2600" dirty="0">
                <a:solidFill>
                  <a:srgbClr val="6600FF"/>
                </a:solidFill>
              </a:rPr>
              <a:t> on the MOS </a:t>
            </a:r>
            <a:r>
              <a:rPr lang="fr-FR" sz="2600" dirty="0" err="1">
                <a:solidFill>
                  <a:srgbClr val="6600FF"/>
                </a:solidFill>
              </a:rPr>
              <a:t>Gate</a:t>
            </a:r>
            <a:r>
              <a:rPr lang="fr-FR" sz="2600" dirty="0">
                <a:solidFill>
                  <a:srgbClr val="6600FF"/>
                </a:solidFill>
              </a:rPr>
              <a:t>, part of </a:t>
            </a:r>
            <a:r>
              <a:rPr lang="fr-FR" sz="2600" dirty="0" err="1">
                <a:solidFill>
                  <a:srgbClr val="6600FF"/>
                </a:solidFill>
              </a:rPr>
              <a:t>it</a:t>
            </a:r>
            <a:r>
              <a:rPr lang="fr-FR" sz="2600" dirty="0">
                <a:solidFill>
                  <a:srgbClr val="6600FF"/>
                </a:solidFill>
              </a:rPr>
              <a:t> </a:t>
            </a:r>
            <a:r>
              <a:rPr lang="fr-FR" sz="2600" dirty="0" err="1">
                <a:solidFill>
                  <a:srgbClr val="6600FF"/>
                </a:solidFill>
              </a:rPr>
              <a:t>appears</a:t>
            </a:r>
            <a:r>
              <a:rPr lang="fr-FR" sz="2600" dirty="0">
                <a:solidFill>
                  <a:srgbClr val="6600FF"/>
                </a:solidFill>
              </a:rPr>
              <a:t> as a </a:t>
            </a:r>
            <a:r>
              <a:rPr lang="fr-FR" sz="2600" dirty="0" err="1">
                <a:solidFill>
                  <a:srgbClr val="6600FF"/>
                </a:solidFill>
              </a:rPr>
              <a:t>potential</a:t>
            </a:r>
            <a:r>
              <a:rPr lang="fr-FR" sz="2600" dirty="0">
                <a:solidFill>
                  <a:srgbClr val="6600FF"/>
                </a:solidFill>
              </a:rPr>
              <a:t> drop </a:t>
            </a:r>
            <a:r>
              <a:rPr lang="fr-FR" sz="2600" dirty="0" err="1">
                <a:solidFill>
                  <a:srgbClr val="6600FF"/>
                </a:solidFill>
              </a:rPr>
              <a:t>across</a:t>
            </a:r>
            <a:r>
              <a:rPr lang="fr-FR" sz="2600" dirty="0">
                <a:solidFill>
                  <a:srgbClr val="6600FF"/>
                </a:solidFill>
              </a:rPr>
              <a:t> </a:t>
            </a:r>
            <a:r>
              <a:rPr lang="fr-FR" sz="2600" dirty="0" err="1">
                <a:solidFill>
                  <a:srgbClr val="6600FF"/>
                </a:solidFill>
              </a:rPr>
              <a:t>oxide</a:t>
            </a:r>
            <a:r>
              <a:rPr lang="fr-FR" sz="2600" dirty="0">
                <a:solidFill>
                  <a:srgbClr val="6600FF"/>
                </a:solidFill>
              </a:rPr>
              <a:t> and the </a:t>
            </a:r>
            <a:r>
              <a:rPr lang="fr-FR" sz="2600" dirty="0" err="1">
                <a:solidFill>
                  <a:srgbClr val="6600FF"/>
                </a:solidFill>
              </a:rPr>
              <a:t>rest</a:t>
            </a:r>
            <a:r>
              <a:rPr lang="fr-FR" sz="2600" dirty="0">
                <a:solidFill>
                  <a:srgbClr val="6600FF"/>
                </a:solidFill>
              </a:rPr>
              <a:t> of </a:t>
            </a:r>
            <a:r>
              <a:rPr lang="fr-FR" sz="2600" dirty="0" err="1">
                <a:solidFill>
                  <a:srgbClr val="6600FF"/>
                </a:solidFill>
              </a:rPr>
              <a:t>it</a:t>
            </a:r>
            <a:r>
              <a:rPr lang="fr-FR" sz="2600" dirty="0">
                <a:solidFill>
                  <a:srgbClr val="6600FF"/>
                </a:solidFill>
              </a:rPr>
              <a:t> </a:t>
            </a:r>
            <a:r>
              <a:rPr lang="fr-FR" sz="2600" dirty="0" err="1">
                <a:solidFill>
                  <a:srgbClr val="6600FF"/>
                </a:solidFill>
              </a:rPr>
              <a:t>appears</a:t>
            </a:r>
            <a:r>
              <a:rPr lang="fr-FR" sz="2600" dirty="0">
                <a:solidFill>
                  <a:srgbClr val="6600FF"/>
                </a:solidFill>
              </a:rPr>
              <a:t> as a band </a:t>
            </a:r>
            <a:r>
              <a:rPr lang="fr-FR" sz="2600" dirty="0" err="1">
                <a:solidFill>
                  <a:srgbClr val="6600FF"/>
                </a:solidFill>
              </a:rPr>
              <a:t>bending</a:t>
            </a:r>
            <a:r>
              <a:rPr lang="fr-FR" sz="2600" dirty="0">
                <a:solidFill>
                  <a:srgbClr val="6600FF"/>
                </a:solidFill>
              </a:rPr>
              <a:t> Vs in </a:t>
            </a:r>
            <a:r>
              <a:rPr lang="fr-FR" sz="2600" dirty="0" err="1">
                <a:solidFill>
                  <a:srgbClr val="6600FF"/>
                </a:solidFill>
              </a:rPr>
              <a:t>silicon</a:t>
            </a:r>
            <a:r>
              <a:rPr lang="fr-FR" sz="2600" dirty="0">
                <a:solidFill>
                  <a:srgbClr val="6600FF"/>
                </a:solidFill>
              </a:rPr>
              <a:t>: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7338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4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77178"/>
              </p:ext>
            </p:extLst>
          </p:nvPr>
        </p:nvGraphicFramePr>
        <p:xfrm>
          <a:off x="2868613" y="3009900"/>
          <a:ext cx="34512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Équation" r:id="rId4" imgW="1650960" imgH="431640" progId="Equation.3">
                  <p:embed/>
                </p:oleObj>
              </mc:Choice>
              <mc:Fallback>
                <p:oleObj name="Équation" r:id="rId4" imgW="1650960" imgH="431640" progId="Equation.3">
                  <p:embed/>
                  <p:pic>
                    <p:nvPicPr>
                      <p:cNvPr id="174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3009900"/>
                        <a:ext cx="3451225" cy="9096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109536" y="4306174"/>
            <a:ext cx="3624264" cy="1558926"/>
            <a:chOff x="288" y="2784"/>
            <a:chExt cx="3477" cy="1322"/>
          </a:xfrm>
        </p:grpSpPr>
        <p:grpSp>
          <p:nvGrpSpPr>
            <p:cNvPr id="17419" name="Group 32"/>
            <p:cNvGrpSpPr>
              <a:grpSpLocks/>
            </p:cNvGrpSpPr>
            <p:nvPr/>
          </p:nvGrpSpPr>
          <p:grpSpPr bwMode="auto">
            <a:xfrm>
              <a:off x="288" y="2784"/>
              <a:ext cx="3477" cy="1322"/>
              <a:chOff x="720" y="2832"/>
              <a:chExt cx="3477" cy="1322"/>
            </a:xfrm>
          </p:grpSpPr>
          <p:sp>
            <p:nvSpPr>
              <p:cNvPr id="17424" name="Rectangle 7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288" cy="912"/>
              </a:xfrm>
              <a:prstGeom prst="rect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Rectangle 8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288" cy="912"/>
              </a:xfrm>
              <a:prstGeom prst="rect">
                <a:avLst/>
              </a:prstGeom>
              <a:solidFill>
                <a:schemeClr val="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Rectangle 9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392" cy="912"/>
              </a:xfrm>
              <a:prstGeom prst="rect">
                <a:avLst/>
              </a:prstGeom>
              <a:solidFill>
                <a:srgbClr val="CC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600" y="3110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887" y="311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678" y="309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17430" name="Line 14"/>
              <p:cNvSpPr>
                <a:spLocks noChangeShapeType="1"/>
              </p:cNvSpPr>
              <p:nvPr/>
            </p:nvSpPr>
            <p:spPr bwMode="auto">
              <a:xfrm flipH="1">
                <a:off x="1104" y="3264"/>
                <a:ext cx="5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1" name="Line 16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2" name="Line 17"/>
              <p:cNvSpPr>
                <a:spLocks noChangeShapeType="1"/>
              </p:cNvSpPr>
              <p:nvPr/>
            </p:nvSpPr>
            <p:spPr bwMode="auto">
              <a:xfrm>
                <a:off x="1920" y="388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3" name="Line 18"/>
              <p:cNvSpPr>
                <a:spLocks noChangeShapeType="1"/>
              </p:cNvSpPr>
              <p:nvPr/>
            </p:nvSpPr>
            <p:spPr bwMode="auto">
              <a:xfrm>
                <a:off x="2256" y="3888"/>
                <a:ext cx="13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4" name="Text Box 19"/>
              <p:cNvSpPr txBox="1">
                <a:spLocks noChangeArrowheads="1"/>
              </p:cNvSpPr>
              <p:nvPr/>
            </p:nvSpPr>
            <p:spPr bwMode="auto">
              <a:xfrm>
                <a:off x="720" y="3408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>
                    <a:latin typeface="Times New Roman" pitchFamily="18" charset="0"/>
                  </a:rPr>
                  <a:t>V</a:t>
                </a:r>
                <a:r>
                  <a:rPr lang="fr-FR" sz="2400" i="1" baseline="-25000">
                    <a:latin typeface="Times New Roman" pitchFamily="18" charset="0"/>
                  </a:rPr>
                  <a:t>g</a:t>
                </a:r>
              </a:p>
            </p:txBody>
          </p:sp>
          <p:grpSp>
            <p:nvGrpSpPr>
              <p:cNvPr id="17435" name="Group 20"/>
              <p:cNvGrpSpPr>
                <a:grpSpLocks/>
              </p:cNvGrpSpPr>
              <p:nvPr/>
            </p:nvGrpSpPr>
            <p:grpSpPr bwMode="auto">
              <a:xfrm>
                <a:off x="3861" y="3408"/>
                <a:ext cx="336" cy="96"/>
                <a:chOff x="4581" y="3312"/>
                <a:chExt cx="336" cy="96"/>
              </a:xfrm>
            </p:grpSpPr>
            <p:sp>
              <p:nvSpPr>
                <p:cNvPr id="17440" name="Line 21"/>
                <p:cNvSpPr>
                  <a:spLocks noChangeShapeType="1"/>
                </p:cNvSpPr>
                <p:nvPr/>
              </p:nvSpPr>
              <p:spPr bwMode="auto">
                <a:xfrm>
                  <a:off x="4581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441" name="Line 22"/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442" name="Line 23"/>
                <p:cNvSpPr>
                  <a:spLocks noChangeShapeType="1"/>
                </p:cNvSpPr>
                <p:nvPr/>
              </p:nvSpPr>
              <p:spPr bwMode="auto">
                <a:xfrm>
                  <a:off x="4722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4032" y="3312"/>
                <a:ext cx="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1958" y="3866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>
                    <a:latin typeface="Times New Roman" pitchFamily="18" charset="0"/>
                  </a:rPr>
                  <a:t>V</a:t>
                </a:r>
                <a:r>
                  <a:rPr lang="fr-FR" sz="2400" i="1" baseline="-25000">
                    <a:latin typeface="Times New Roman" pitchFamily="18" charset="0"/>
                  </a:rPr>
                  <a:t>ox</a:t>
                </a:r>
                <a:endParaRPr lang="fr-FR" sz="2400" i="1">
                  <a:latin typeface="Times New Roman" pitchFamily="18" charset="0"/>
                </a:endParaRPr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2726" y="3866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>
                    <a:latin typeface="Times New Roman" pitchFamily="18" charset="0"/>
                  </a:rPr>
                  <a:t>V</a:t>
                </a:r>
                <a:r>
                  <a:rPr lang="fr-FR" sz="2400" i="1" baseline="-25000">
                    <a:latin typeface="Times New Roman" pitchFamily="18" charset="0"/>
                  </a:rPr>
                  <a:t>SC</a:t>
                </a:r>
                <a:endParaRPr lang="fr-FR" sz="2400" i="1">
                  <a:latin typeface="Times New Roman" pitchFamily="18" charset="0"/>
                </a:endParaRPr>
              </a:p>
            </p:txBody>
          </p:sp>
        </p:grpSp>
        <p:grpSp>
          <p:nvGrpSpPr>
            <p:cNvPr id="17420" name="Group 33"/>
            <p:cNvGrpSpPr>
              <a:grpSpLocks/>
            </p:cNvGrpSpPr>
            <p:nvPr/>
          </p:nvGrpSpPr>
          <p:grpSpPr bwMode="auto">
            <a:xfrm>
              <a:off x="501" y="3840"/>
              <a:ext cx="336" cy="96"/>
              <a:chOff x="4581" y="3312"/>
              <a:chExt cx="336" cy="96"/>
            </a:xfrm>
          </p:grpSpPr>
          <p:sp>
            <p:nvSpPr>
              <p:cNvPr id="17421" name="Line 34"/>
              <p:cNvSpPr>
                <a:spLocks noChangeShapeType="1"/>
              </p:cNvSpPr>
              <p:nvPr/>
            </p:nvSpPr>
            <p:spPr bwMode="auto">
              <a:xfrm>
                <a:off x="4581" y="33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2" name="Line 35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3" name="Line 36"/>
              <p:cNvSpPr>
                <a:spLocks noChangeShapeType="1"/>
              </p:cNvSpPr>
              <p:nvPr/>
            </p:nvSpPr>
            <p:spPr bwMode="auto">
              <a:xfrm>
                <a:off x="4722" y="340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403654" y="5877272"/>
            <a:ext cx="301625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Oxide</a:t>
            </a: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</a:t>
            </a:r>
            <a:r>
              <a:rPr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Silicon</a:t>
            </a: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have </a:t>
            </a:r>
            <a:r>
              <a:rPr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capacitor</a:t>
            </a: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behavior</a:t>
            </a:r>
            <a:endParaRPr lang="fr-FR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4729060" y="4229390"/>
            <a:ext cx="3449435" cy="2357077"/>
            <a:chOff x="3923928" y="4506520"/>
            <a:chExt cx="3449435" cy="2357077"/>
          </a:xfrm>
        </p:grpSpPr>
        <p:grpSp>
          <p:nvGrpSpPr>
            <p:cNvPr id="39" name="Groupe 38"/>
            <p:cNvGrpSpPr/>
            <p:nvPr/>
          </p:nvGrpSpPr>
          <p:grpSpPr>
            <a:xfrm>
              <a:off x="3923928" y="4509120"/>
              <a:ext cx="3449435" cy="2160240"/>
              <a:chOff x="3869755" y="4509120"/>
              <a:chExt cx="3449435" cy="2160240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5076056" y="4509120"/>
                <a:ext cx="0" cy="21602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4036132" y="6460028"/>
                <a:ext cx="3191197" cy="1088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V="1">
                <a:off x="4556745" y="4725144"/>
                <a:ext cx="0" cy="1944216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3869755" y="5253300"/>
                <a:ext cx="68699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4556745" y="5259924"/>
                <a:ext cx="519311" cy="3293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 flipH="1" flipV="1">
                <a:off x="5086941" y="4875852"/>
                <a:ext cx="2232249" cy="1584176"/>
              </a:xfrm>
              <a:prstGeom prst="arc">
                <a:avLst>
                  <a:gd name="adj1" fmla="val 16114174"/>
                  <a:gd name="adj2" fmla="val 239142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Connecteur droit 39"/>
            <p:cNvCxnSpPr/>
            <p:nvPr/>
          </p:nvCxnSpPr>
          <p:spPr>
            <a:xfrm>
              <a:off x="4610918" y="5259924"/>
              <a:ext cx="1257226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610918" y="5591364"/>
              <a:ext cx="2193330" cy="716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4076696" y="5328767"/>
              <a:ext cx="0" cy="1049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4031252" y="570508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baseline="-25000" dirty="0"/>
                <a:t>G</a:t>
              </a:r>
              <a:endParaRPr lang="en-US" baseline="-25000" dirty="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5652120" y="5259924"/>
              <a:ext cx="0" cy="3293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5652120" y="52292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baseline="-25000" dirty="0"/>
                <a:t>OX</a:t>
              </a:r>
              <a:endParaRPr lang="en-US" baseline="-25000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6267177" y="5619964"/>
              <a:ext cx="0" cy="7581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6355136" y="579366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V</a:t>
              </a:r>
              <a:r>
                <a:rPr lang="fr-FR" baseline="-25000" dirty="0"/>
                <a:t>S</a:t>
              </a:r>
              <a:endParaRPr lang="en-US" baseline="-250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034809" y="64942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X</a:t>
              </a:r>
              <a:endParaRPr lang="en-US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502288" y="450652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V(X)</a:t>
              </a:r>
              <a:endParaRPr lang="en-US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283968" y="6493077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</a:t>
              </a:r>
              <a:r>
                <a:rPr lang="fr-FR" dirty="0" err="1"/>
                <a:t>t</a:t>
              </a:r>
              <a:r>
                <a:rPr lang="fr-FR" baseline="-25000" dirty="0" err="1"/>
                <a:t>OX</a:t>
              </a:r>
              <a:endParaRPr lang="en-US" baseline="-25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849981" y="64600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  <a:endParaRPr lang="en-US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737938" y="320516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is grounded, </a:t>
            </a:r>
          </a:p>
          <a:p>
            <a:r>
              <a:rPr lang="en-US" dirty="0"/>
              <a:t>so V</a:t>
            </a:r>
            <a:r>
              <a:rPr lang="en-US" baseline="-25000" dirty="0"/>
              <a:t>SC</a:t>
            </a:r>
            <a:r>
              <a:rPr lang="en-US" dirty="0"/>
              <a:t>=V</a:t>
            </a:r>
            <a:r>
              <a:rPr lang="en-US" baseline="-25000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5CE16-4B0B-4A88-A959-970B339E7954}" type="slidenum">
              <a:rPr lang="fr-FR" altLang="en-US" smtClean="0"/>
              <a:pPr eaLnBrk="1" hangingPunct="1"/>
              <a:t>2</a:t>
            </a:fld>
            <a:endParaRPr lang="fr-FR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2232149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132856"/>
            <a:ext cx="6553200" cy="22322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err="1">
                <a:latin typeface="Calibri" pitchFamily="34" charset="0"/>
              </a:rPr>
              <a:t>Metal</a:t>
            </a:r>
            <a:r>
              <a:rPr lang="fr-FR" dirty="0">
                <a:latin typeface="Calibri" pitchFamily="34" charset="0"/>
              </a:rPr>
              <a:t> Oxyde </a:t>
            </a:r>
            <a:r>
              <a:rPr lang="fr-FR" dirty="0" err="1">
                <a:latin typeface="Calibri" pitchFamily="34" charset="0"/>
              </a:rPr>
              <a:t>Semiconductor</a:t>
            </a:r>
            <a:r>
              <a:rPr lang="fr-FR" dirty="0">
                <a:latin typeface="Calibri" pitchFamily="34" charset="0"/>
              </a:rPr>
              <a:t> Structure 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latin typeface="Calibri" pitchFamily="34" charset="0"/>
              </a:rPr>
              <a:t>MOS Transistor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latin typeface="Calibri" pitchFamily="34" charset="0"/>
              </a:rPr>
              <a:t>MOS </a:t>
            </a:r>
            <a:r>
              <a:rPr lang="fr-FR" dirty="0" err="1">
                <a:latin typeface="Calibri" pitchFamily="34" charset="0"/>
              </a:rPr>
              <a:t>Inverters</a:t>
            </a:r>
            <a:endParaRPr lang="fr-FR" dirty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Calibri" pitchFamily="34" charset="0"/>
              </a:rPr>
              <a:t>NMOS </a:t>
            </a:r>
          </a:p>
          <a:p>
            <a:pPr lvl="1">
              <a:lnSpc>
                <a:spcPct val="90000"/>
              </a:lnSpc>
            </a:pPr>
            <a:r>
              <a:rPr lang="fr-FR" dirty="0">
                <a:latin typeface="Calibri" pitchFamily="34" charset="0"/>
              </a:rPr>
              <a:t>CMOS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endParaRPr lang="fr-FR" sz="2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83687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E17D3E-7C3E-466F-983D-687E517FE8FF}" type="slidenum">
              <a:rPr lang="fr-FR" altLang="en-US" smtClean="0"/>
              <a:pPr eaLnBrk="1" hangingPunct="1"/>
              <a:t>20</a:t>
            </a:fld>
            <a:endParaRPr lang="fr-FR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latin typeface="Calibri" pitchFamily="34" charset="0"/>
              </a:rPr>
              <a:t>Oxide</a:t>
            </a:r>
            <a:r>
              <a:rPr lang="fr-FR" dirty="0">
                <a:latin typeface="Calibri" pitchFamily="34" charset="0"/>
              </a:rPr>
              <a:t> capacitance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dirty="0">
                <a:latin typeface="Calibri" pitchFamily="34" charset="0"/>
              </a:rPr>
              <a:t>as a </a:t>
            </a:r>
            <a:r>
              <a:rPr lang="fr-FR" dirty="0" err="1">
                <a:latin typeface="Calibri" pitchFamily="34" charset="0"/>
              </a:rPr>
              <a:t>parallel</a:t>
            </a:r>
            <a:r>
              <a:rPr lang="fr-FR" dirty="0">
                <a:latin typeface="Calibri" pitchFamily="34" charset="0"/>
              </a:rPr>
              <a:t>-plate </a:t>
            </a:r>
            <a:r>
              <a:rPr lang="fr-FR" dirty="0" err="1">
                <a:latin typeface="Calibri" pitchFamily="34" charset="0"/>
              </a:rPr>
              <a:t>capacitor</a:t>
            </a:r>
            <a:endParaRPr lang="fr-FR" dirty="0">
              <a:latin typeface="Calibri" pitchFamily="34" charset="0"/>
            </a:endParaRPr>
          </a:p>
          <a:p>
            <a:pPr eaLnBrk="1" hangingPunct="1"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>
                <a:latin typeface="Calibri" pitchFamily="34" charset="0"/>
              </a:rPr>
              <a:t>We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can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also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write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533400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>
                <a:latin typeface="Calibri" pitchFamily="34" charset="0"/>
              </a:rPr>
              <a:t>Measurement of capacitance in Ideal MOS  Structure</a:t>
            </a:r>
            <a:endParaRPr lang="fr-FR" sz="2800" dirty="0">
              <a:latin typeface="Calibri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9651"/>
              </p:ext>
            </p:extLst>
          </p:nvPr>
        </p:nvGraphicFramePr>
        <p:xfrm>
          <a:off x="3549650" y="2133600"/>
          <a:ext cx="322103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054080" imgH="431640" progId="Equation.DSMT4">
                  <p:embed/>
                </p:oleObj>
              </mc:Choice>
              <mc:Fallback>
                <p:oleObj name="Equation" r:id="rId4" imgW="1054080" imgH="431640" progId="Equation.DSMT4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50" y="2133600"/>
                        <a:ext cx="3221038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99932"/>
              </p:ext>
            </p:extLst>
          </p:nvPr>
        </p:nvGraphicFramePr>
        <p:xfrm>
          <a:off x="1924050" y="3933825"/>
          <a:ext cx="52197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955520" imgH="431640" progId="Equation.DSMT4">
                  <p:embed/>
                </p:oleObj>
              </mc:Choice>
              <mc:Fallback>
                <p:oleObj name="Equation" r:id="rId6" imgW="1955520" imgH="431640" progId="Equation.DSMT4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4050" y="3933825"/>
                        <a:ext cx="52197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929096"/>
              </p:ext>
            </p:extLst>
          </p:nvPr>
        </p:nvGraphicFramePr>
        <p:xfrm>
          <a:off x="3203575" y="5373688"/>
          <a:ext cx="29479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104840" imgH="431640" progId="Equation.DSMT4">
                  <p:embed/>
                </p:oleObj>
              </mc:Choice>
              <mc:Fallback>
                <p:oleObj name="Equation" r:id="rId8" imgW="1104840" imgH="43164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73688"/>
                        <a:ext cx="29479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3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D2E9D0-84D0-4D93-B0F3-3A3E8352E7BA}" type="slidenum">
              <a:rPr lang="fr-FR" altLang="en-US" smtClean="0"/>
              <a:pPr eaLnBrk="1" hangingPunct="1"/>
              <a:t>21</a:t>
            </a:fld>
            <a:endParaRPr lang="fr-FR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Semiconductor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fr-FR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silicon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) capacitance</a:t>
            </a:r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52824"/>
              </p:ext>
            </p:extLst>
          </p:nvPr>
        </p:nvGraphicFramePr>
        <p:xfrm>
          <a:off x="363538" y="3255963"/>
          <a:ext cx="81375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2806560" imgH="431640" progId="Equation.DSMT4">
                  <p:embed/>
                </p:oleObj>
              </mc:Choice>
              <mc:Fallback>
                <p:oleObj name="Equation" r:id="rId4" imgW="2806560" imgH="431640" progId="Equation.DSMT4">
                  <p:embed/>
                  <p:pic>
                    <p:nvPicPr>
                      <p:cNvPr id="194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255963"/>
                        <a:ext cx="8137525" cy="1252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16573"/>
              </p:ext>
            </p:extLst>
          </p:nvPr>
        </p:nvGraphicFramePr>
        <p:xfrm>
          <a:off x="3573463" y="5157788"/>
          <a:ext cx="18637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698400" imgH="431640" progId="Equation.DSMT4">
                  <p:embed/>
                </p:oleObj>
              </mc:Choice>
              <mc:Fallback>
                <p:oleObj name="Equation" r:id="rId6" imgW="698400" imgH="43164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5157788"/>
                        <a:ext cx="18637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49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048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048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407AA-AD9C-473B-8727-486D42ED3AE8}" type="slidenum">
              <a:rPr lang="fr-FR" altLang="en-US" smtClean="0"/>
              <a:pPr eaLnBrk="1" hangingPunct="1"/>
              <a:t>22</a:t>
            </a:fld>
            <a:endParaRPr lang="fr-FR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185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latin typeface="Calibri" pitchFamily="34" charset="0"/>
              </a:rPr>
              <a:t>Global capacitance of the structure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fr-F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dirty="0">
                <a:latin typeface="Calibri" pitchFamily="34" charset="0"/>
              </a:rPr>
              <a:t>If </a:t>
            </a:r>
            <a:r>
              <a:rPr lang="fr-FR" dirty="0" err="1">
                <a:latin typeface="Calibri" pitchFamily="34" charset="0"/>
              </a:rPr>
              <a:t>we</a:t>
            </a:r>
            <a:r>
              <a:rPr lang="fr-FR" dirty="0">
                <a:latin typeface="Calibri" pitchFamily="34" charset="0"/>
              </a:rPr>
              <a:t> combine the 3 relations </a:t>
            </a:r>
            <a:r>
              <a:rPr lang="fr-FR" dirty="0" err="1">
                <a:latin typeface="Calibri" pitchFamily="34" charset="0"/>
              </a:rPr>
              <a:t>above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graphicFrame>
        <p:nvGraphicFramePr>
          <p:cNvPr id="204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62782"/>
              </p:ext>
            </p:extLst>
          </p:nvPr>
        </p:nvGraphicFramePr>
        <p:xfrm>
          <a:off x="2660650" y="2644775"/>
          <a:ext cx="33305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295280" imgH="431640" progId="Equation.DSMT4">
                  <p:embed/>
                </p:oleObj>
              </mc:Choice>
              <mc:Fallback>
                <p:oleObj name="Equation" r:id="rId4" imgW="1295280" imgH="431640" progId="Equation.DSMT4">
                  <p:embed/>
                  <p:pic>
                    <p:nvPicPr>
                      <p:cNvPr id="204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644775"/>
                        <a:ext cx="3330575" cy="11096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24761"/>
              </p:ext>
            </p:extLst>
          </p:nvPr>
        </p:nvGraphicFramePr>
        <p:xfrm>
          <a:off x="755650" y="5661025"/>
          <a:ext cx="78946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3441600" imgH="431640" progId="Equation.DSMT4">
                  <p:embed/>
                </p:oleObj>
              </mc:Choice>
              <mc:Fallback>
                <p:oleObj name="Equation" r:id="rId6" imgW="3441600" imgH="431640" progId="Equation.DSMT4">
                  <p:embed/>
                  <p:pic>
                    <p:nvPicPr>
                      <p:cNvPr id="204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7894638" cy="990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724112" y="1196752"/>
            <a:ext cx="3325205" cy="1447800"/>
            <a:chOff x="233" y="2784"/>
            <a:chExt cx="3532" cy="1322"/>
          </a:xfrm>
        </p:grpSpPr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233" y="2784"/>
              <a:ext cx="3532" cy="1322"/>
              <a:chOff x="665" y="2832"/>
              <a:chExt cx="3532" cy="132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288" cy="912"/>
              </a:xfrm>
              <a:prstGeom prst="rect">
                <a:avLst/>
              </a:prstGeom>
              <a:solidFill>
                <a:schemeClr val="fol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288" cy="912"/>
              </a:xfrm>
              <a:prstGeom prst="rect">
                <a:avLst/>
              </a:prstGeom>
              <a:solidFill>
                <a:schemeClr val="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392" cy="912"/>
              </a:xfrm>
              <a:prstGeom prst="rect">
                <a:avLst/>
              </a:prstGeom>
              <a:solidFill>
                <a:srgbClr val="CCFF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1551" y="3110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892" y="311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dirty="0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678" y="309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>
                <a:off x="1104" y="3264"/>
                <a:ext cx="5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1920" y="388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2256" y="3888"/>
                <a:ext cx="13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665" y="3408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 dirty="0" err="1">
                    <a:latin typeface="Times New Roman" pitchFamily="18" charset="0"/>
                  </a:rPr>
                  <a:t>V</a:t>
                </a:r>
                <a:r>
                  <a:rPr lang="fr-FR" sz="2400" i="1" baseline="-25000" dirty="0" err="1">
                    <a:latin typeface="Times New Roman" pitchFamily="18" charset="0"/>
                  </a:rPr>
                  <a:t>g</a:t>
                </a:r>
                <a:endParaRPr lang="fr-FR" sz="2400" i="1" baseline="-25000" dirty="0">
                  <a:latin typeface="Times New Roman" pitchFamily="18" charset="0"/>
                </a:endParaRPr>
              </a:p>
            </p:txBody>
          </p:sp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>
                <a:off x="3861" y="3408"/>
                <a:ext cx="336" cy="96"/>
                <a:chOff x="4581" y="3312"/>
                <a:chExt cx="336" cy="96"/>
              </a:xfrm>
            </p:grpSpPr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4581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4656" y="336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>
                  <a:off x="4722" y="340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4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032" y="3312"/>
                <a:ext cx="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1958" y="3866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>
                    <a:latin typeface="Times New Roman" pitchFamily="18" charset="0"/>
                  </a:rPr>
                  <a:t>V</a:t>
                </a:r>
                <a:r>
                  <a:rPr lang="fr-FR" sz="2400" i="1" baseline="-25000">
                    <a:latin typeface="Times New Roman" pitchFamily="18" charset="0"/>
                  </a:rPr>
                  <a:t>ox</a:t>
                </a:r>
                <a:endParaRPr lang="fr-FR" sz="2400" i="1">
                  <a:latin typeface="Times New Roman" pitchFamily="18" charset="0"/>
                </a:endParaRP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726" y="3866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2400" i="1">
                    <a:latin typeface="Times New Roman" pitchFamily="18" charset="0"/>
                  </a:rPr>
                  <a:t>V</a:t>
                </a:r>
                <a:r>
                  <a:rPr lang="fr-FR" sz="2400" i="1" baseline="-25000">
                    <a:latin typeface="Times New Roman" pitchFamily="18" charset="0"/>
                  </a:rPr>
                  <a:t>SC</a:t>
                </a:r>
                <a:endParaRPr lang="fr-FR" sz="2400" i="1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501" y="3840"/>
              <a:ext cx="336" cy="96"/>
              <a:chOff x="4581" y="3312"/>
              <a:chExt cx="336" cy="96"/>
            </a:xfrm>
          </p:grpSpPr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4581" y="33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35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6"/>
              <p:cNvSpPr>
                <a:spLocks noChangeShapeType="1"/>
              </p:cNvSpPr>
              <p:nvPr/>
            </p:nvSpPr>
            <p:spPr bwMode="auto">
              <a:xfrm>
                <a:off x="4722" y="340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22930"/>
              </p:ext>
            </p:extLst>
          </p:nvPr>
        </p:nvGraphicFramePr>
        <p:xfrm>
          <a:off x="1654175" y="4292600"/>
          <a:ext cx="50815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1904760" imgH="431640" progId="Equation.DSMT4">
                  <p:embed/>
                </p:oleObj>
              </mc:Choice>
              <mc:Fallback>
                <p:oleObj name="Equation" r:id="rId8" imgW="1904760" imgH="43164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292600"/>
                        <a:ext cx="50815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93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1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255FC4-5B80-4F57-A364-C9141F2240D2}" type="slidenum">
              <a:rPr lang="fr-FR" altLang="en-US" smtClean="0"/>
              <a:pPr eaLnBrk="1" hangingPunct="1"/>
              <a:t>23</a:t>
            </a:fld>
            <a:endParaRPr lang="fr-FR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85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Total charge </a:t>
            </a:r>
            <a:r>
              <a:rPr lang="fr-FR" i="1" dirty="0"/>
              <a:t>Q</a:t>
            </a:r>
            <a:r>
              <a:rPr lang="fr-FR" i="1" baseline="-25000" dirty="0"/>
              <a:t>SC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regimes</a:t>
            </a:r>
            <a:endParaRPr lang="fr-FR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dirty="0">
                <a:sym typeface="Wingdings" pitchFamily="2" charset="2"/>
              </a:rPr>
              <a:t> 2 types of charges, </a:t>
            </a:r>
            <a:r>
              <a:rPr lang="fr-FR" dirty="0" err="1">
                <a:sym typeface="Wingdings" pitchFamily="2" charset="2"/>
              </a:rPr>
              <a:t>fixed</a:t>
            </a:r>
            <a:r>
              <a:rPr lang="fr-FR" dirty="0">
                <a:sym typeface="Wingdings" pitchFamily="2" charset="2"/>
              </a:rPr>
              <a:t> and mobile/free:</a:t>
            </a:r>
          </a:p>
          <a:p>
            <a:pPr eaLnBrk="1" hangingPunct="1">
              <a:lnSpc>
                <a:spcPct val="90000"/>
              </a:lnSpc>
            </a:pPr>
            <a:endParaRPr lang="fr-FR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21165"/>
              </p:ext>
            </p:extLst>
          </p:nvPr>
        </p:nvGraphicFramePr>
        <p:xfrm>
          <a:off x="544513" y="3387725"/>
          <a:ext cx="8204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3377880" imgH="241200" progId="Equation.DSMT4">
                  <p:embed/>
                </p:oleObj>
              </mc:Choice>
              <mc:Fallback>
                <p:oleObj name="Equation" r:id="rId4" imgW="3377880" imgH="2412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87725"/>
                        <a:ext cx="8204200" cy="5826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89225"/>
              </p:ext>
            </p:extLst>
          </p:nvPr>
        </p:nvGraphicFramePr>
        <p:xfrm>
          <a:off x="1863725" y="5400675"/>
          <a:ext cx="58340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2819160" imgH="444240" progId="Equation.DSMT4">
                  <p:embed/>
                </p:oleObj>
              </mc:Choice>
              <mc:Fallback>
                <p:oleObj name="Equation" r:id="rId6" imgW="2819160" imgH="44424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400675"/>
                        <a:ext cx="5834063" cy="9175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066800" y="4648200"/>
            <a:ext cx="7772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fr-FR" sz="3200" dirty="0" err="1">
                <a:latin typeface="Calibri" pitchFamily="34" charset="0"/>
                <a:sym typeface="Wingdings" pitchFamily="2" charset="2"/>
              </a:rPr>
              <a:t>Semiconductor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capacitance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can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written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as</a:t>
            </a:r>
            <a:r>
              <a:rPr lang="fr-FR" sz="3200" dirty="0">
                <a:latin typeface="Times New Roman" pitchFamily="18" charset="0"/>
                <a:sym typeface="Wingdings" pitchFamily="2" charset="2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11266" y="4648200"/>
            <a:ext cx="749784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7" b="54412"/>
          <a:stretch/>
        </p:blipFill>
        <p:spPr bwMode="auto">
          <a:xfrm>
            <a:off x="7558194" y="1484784"/>
            <a:ext cx="1530590" cy="14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2" grpId="0" autoUpdateAnimBg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1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255FC4-5B80-4F57-A364-C9141F2240D2}" type="slidenum">
              <a:rPr lang="fr-FR" altLang="en-US" smtClean="0"/>
              <a:pPr eaLnBrk="1" hangingPunct="1"/>
              <a:t>24</a:t>
            </a:fld>
            <a:endParaRPr lang="fr-FR" alt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450"/>
              </p:ext>
            </p:extLst>
          </p:nvPr>
        </p:nvGraphicFramePr>
        <p:xfrm>
          <a:off x="466725" y="3387725"/>
          <a:ext cx="8359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3441600" imgH="241200" progId="Equation.DSMT4">
                  <p:embed/>
                </p:oleObj>
              </mc:Choice>
              <mc:Fallback>
                <p:oleObj name="Equation" r:id="rId4" imgW="3441600" imgH="2412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87725"/>
                        <a:ext cx="8359775" cy="5826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86922"/>
              </p:ext>
            </p:extLst>
          </p:nvPr>
        </p:nvGraphicFramePr>
        <p:xfrm>
          <a:off x="2627784" y="5387975"/>
          <a:ext cx="4393335" cy="99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387975"/>
                        <a:ext cx="4393335" cy="99335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066800" y="4648200"/>
            <a:ext cx="7772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fr-FR" sz="3200" dirty="0" err="1">
                <a:latin typeface="Calibri" pitchFamily="34" charset="0"/>
                <a:sym typeface="Wingdings" pitchFamily="2" charset="2"/>
              </a:rPr>
              <a:t>Semiconductor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capacitance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can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be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3200" dirty="0" err="1">
                <a:latin typeface="Calibri" pitchFamily="34" charset="0"/>
                <a:sym typeface="Wingdings" pitchFamily="2" charset="2"/>
              </a:rPr>
              <a:t>written</a:t>
            </a:r>
            <a:r>
              <a:rPr lang="fr-FR" sz="3200" dirty="0">
                <a:latin typeface="Calibri" pitchFamily="34" charset="0"/>
                <a:sym typeface="Wingdings" pitchFamily="2" charset="2"/>
              </a:rPr>
              <a:t> as</a:t>
            </a:r>
            <a:r>
              <a:rPr lang="fr-FR" sz="3200" dirty="0">
                <a:latin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11266" y="4648200"/>
            <a:ext cx="749784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19263"/>
            <a:ext cx="8229600" cy="158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dirty="0"/>
              <a:t>Total charge in SC </a:t>
            </a:r>
            <a:r>
              <a:rPr lang="fr-FR" dirty="0" err="1"/>
              <a:t>depends</a:t>
            </a:r>
            <a:r>
              <a:rPr lang="fr-FR" dirty="0"/>
              <a:t> on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regimes</a:t>
            </a:r>
            <a:endParaRPr lang="fr-FR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dirty="0">
                <a:sym typeface="Wingdings" pitchFamily="2" charset="2"/>
              </a:rPr>
              <a:t> 2 types of charges, </a:t>
            </a:r>
            <a:r>
              <a:rPr lang="fr-FR" dirty="0" err="1">
                <a:sym typeface="Wingdings" pitchFamily="2" charset="2"/>
              </a:rPr>
              <a:t>fixed</a:t>
            </a:r>
            <a:r>
              <a:rPr lang="fr-FR" dirty="0">
                <a:sym typeface="Wingdings" pitchFamily="2" charset="2"/>
              </a:rPr>
              <a:t> and mobile/free:</a:t>
            </a:r>
          </a:p>
          <a:p>
            <a:pPr>
              <a:lnSpc>
                <a:spcPct val="90000"/>
              </a:lnSpc>
            </a:pPr>
            <a:endParaRPr lang="fr-FR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7" b="54412"/>
          <a:stretch/>
        </p:blipFill>
        <p:spPr bwMode="auto">
          <a:xfrm>
            <a:off x="7558194" y="1484784"/>
            <a:ext cx="1530590" cy="14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7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25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0E1402-2E01-4428-BCD0-744CDECE25CA}" type="slidenum">
              <a:rPr lang="fr-FR" altLang="en-US" smtClean="0"/>
              <a:pPr eaLnBrk="1" hangingPunct="1"/>
              <a:t>25</a:t>
            </a:fld>
            <a:endParaRPr lang="fr-FR" altLang="en-US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" y="1556792"/>
            <a:ext cx="8229600" cy="1205681"/>
          </a:xfrm>
          <a:solidFill>
            <a:schemeClr val="bg2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Summary: MOS capacitor is equivalent 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of 2 capacitors connected in </a:t>
            </a:r>
            <a:r>
              <a:rPr lang="en-US" dirty="0" err="1"/>
              <a:t>serie</a:t>
            </a:r>
            <a:r>
              <a:rPr lang="en-US" dirty="0"/>
              <a:t>, C</a:t>
            </a:r>
            <a:r>
              <a:rPr lang="en-US" baseline="-25000" dirty="0"/>
              <a:t>OX</a:t>
            </a:r>
            <a:r>
              <a:rPr lang="en-US" dirty="0"/>
              <a:t> and C</a:t>
            </a:r>
            <a:r>
              <a:rPr lang="en-US" baseline="-25000" dirty="0"/>
              <a:t>SC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/>
              <a:t>C</a:t>
            </a:r>
            <a:r>
              <a:rPr lang="en-US" baseline="-25000" dirty="0"/>
              <a:t>SC</a:t>
            </a:r>
            <a:r>
              <a:rPr lang="en-US" dirty="0"/>
              <a:t> is equivalent of two capacitors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dirty="0"/>
              <a:t>- the two are variable and be view as 2 capacitors in // </a:t>
            </a:r>
          </a:p>
        </p:txBody>
      </p:sp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1752600" y="2996952"/>
            <a:ext cx="5638800" cy="2209800"/>
            <a:chOff x="1680" y="2736"/>
            <a:chExt cx="3552" cy="1392"/>
          </a:xfrm>
        </p:grpSpPr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1680" y="2736"/>
              <a:ext cx="390" cy="567"/>
              <a:chOff x="1680" y="2688"/>
              <a:chExt cx="390" cy="567"/>
            </a:xfrm>
          </p:grpSpPr>
          <p:sp>
            <p:nvSpPr>
              <p:cNvPr id="22568" name="Line 4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9" name="Line 5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70" name="Line 6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71" name="Line 7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680" y="3294"/>
              <a:ext cx="390" cy="567"/>
              <a:chOff x="1680" y="2688"/>
              <a:chExt cx="390" cy="567"/>
            </a:xfrm>
          </p:grpSpPr>
          <p:sp>
            <p:nvSpPr>
              <p:cNvPr id="22564" name="Line 10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5" name="Line 11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6" name="Line 12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7" name="Line 13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2538" name="Line 14"/>
            <p:cNvSpPr>
              <a:spLocks noChangeShapeType="1"/>
            </p:cNvSpPr>
            <p:nvPr/>
          </p:nvSpPr>
          <p:spPr bwMode="auto">
            <a:xfrm flipV="1">
              <a:off x="1728" y="3360"/>
              <a:ext cx="33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9" name="Text Box 33"/>
            <p:cNvSpPr txBox="1">
              <a:spLocks noChangeArrowheads="1"/>
            </p:cNvSpPr>
            <p:nvPr/>
          </p:nvSpPr>
          <p:spPr bwMode="auto">
            <a:xfrm>
              <a:off x="2112" y="2832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>
                  <a:latin typeface="Calibri" pitchFamily="34" charset="0"/>
                </a:rPr>
                <a:t>C</a:t>
              </a:r>
              <a:r>
                <a:rPr kumimoji="1" lang="fr-FR" sz="2400" i="1" baseline="-25000" dirty="0">
                  <a:latin typeface="Calibri" pitchFamily="34" charset="0"/>
                </a:rPr>
                <a:t>ox</a:t>
              </a:r>
            </a:p>
          </p:txBody>
        </p:sp>
        <p:sp>
          <p:nvSpPr>
            <p:cNvPr id="22540" name="Text Box 34"/>
            <p:cNvSpPr txBox="1">
              <a:spLocks noChangeArrowheads="1"/>
            </p:cNvSpPr>
            <p:nvPr/>
          </p:nvSpPr>
          <p:spPr bwMode="auto">
            <a:xfrm>
              <a:off x="2112" y="3264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 err="1">
                  <a:latin typeface="Calibri" pitchFamily="34" charset="0"/>
                </a:rPr>
                <a:t>C</a:t>
              </a:r>
              <a:r>
                <a:rPr kumimoji="1" lang="fr-FR" sz="2400" i="1" baseline="-25000" dirty="0" err="1">
                  <a:latin typeface="Calibri" pitchFamily="34" charset="0"/>
                </a:rPr>
                <a:t>sc</a:t>
              </a:r>
              <a:endParaRPr kumimoji="1" lang="fr-FR" sz="2400" i="1" baseline="-25000" dirty="0">
                <a:latin typeface="Calibri" pitchFamily="34" charset="0"/>
              </a:endParaRPr>
            </a:p>
          </p:txBody>
        </p:sp>
        <p:grpSp>
          <p:nvGrpSpPr>
            <p:cNvPr id="22541" name="Group 15"/>
            <p:cNvGrpSpPr>
              <a:grpSpLocks/>
            </p:cNvGrpSpPr>
            <p:nvPr/>
          </p:nvGrpSpPr>
          <p:grpSpPr bwMode="auto">
            <a:xfrm>
              <a:off x="3696" y="2736"/>
              <a:ext cx="390" cy="567"/>
              <a:chOff x="1680" y="2688"/>
              <a:chExt cx="390" cy="567"/>
            </a:xfrm>
          </p:grpSpPr>
          <p:sp>
            <p:nvSpPr>
              <p:cNvPr id="22560" name="Line 16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1" name="Line 17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2" name="Line 18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63" name="Line 19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542" name="Group 20"/>
            <p:cNvGrpSpPr>
              <a:grpSpLocks/>
            </p:cNvGrpSpPr>
            <p:nvPr/>
          </p:nvGrpSpPr>
          <p:grpSpPr bwMode="auto">
            <a:xfrm>
              <a:off x="4272" y="3312"/>
              <a:ext cx="390" cy="567"/>
              <a:chOff x="1680" y="2688"/>
              <a:chExt cx="390" cy="567"/>
            </a:xfrm>
          </p:grpSpPr>
          <p:sp>
            <p:nvSpPr>
              <p:cNvPr id="22556" name="Line 21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7" name="Line 22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8" name="Line 23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9" name="Line 24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2543" name="Group 25"/>
            <p:cNvGrpSpPr>
              <a:grpSpLocks/>
            </p:cNvGrpSpPr>
            <p:nvPr/>
          </p:nvGrpSpPr>
          <p:grpSpPr bwMode="auto">
            <a:xfrm>
              <a:off x="3216" y="3312"/>
              <a:ext cx="390" cy="567"/>
              <a:chOff x="1680" y="2688"/>
              <a:chExt cx="390" cy="567"/>
            </a:xfrm>
          </p:grpSpPr>
          <p:sp>
            <p:nvSpPr>
              <p:cNvPr id="22552" name="Line 26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3" name="Line 27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4" name="Line 28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555" name="Line 29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2544" name="Line 30"/>
            <p:cNvSpPr>
              <a:spLocks noChangeShapeType="1"/>
            </p:cNvSpPr>
            <p:nvPr/>
          </p:nvSpPr>
          <p:spPr bwMode="auto">
            <a:xfrm>
              <a:off x="3408" y="3312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31"/>
            <p:cNvSpPr>
              <a:spLocks noChangeShapeType="1"/>
            </p:cNvSpPr>
            <p:nvPr/>
          </p:nvSpPr>
          <p:spPr bwMode="auto">
            <a:xfrm>
              <a:off x="3408" y="3888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6" name="Line 32"/>
            <p:cNvSpPr>
              <a:spLocks noChangeShapeType="1"/>
            </p:cNvSpPr>
            <p:nvPr/>
          </p:nvSpPr>
          <p:spPr bwMode="auto">
            <a:xfrm>
              <a:off x="3888" y="388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Text Box 35"/>
            <p:cNvSpPr txBox="1">
              <a:spLocks noChangeArrowheads="1"/>
            </p:cNvSpPr>
            <p:nvPr/>
          </p:nvSpPr>
          <p:spPr bwMode="auto">
            <a:xfrm>
              <a:off x="4272" y="2880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>
                  <a:latin typeface="Calibri" pitchFamily="34" charset="0"/>
                </a:rPr>
                <a:t>C</a:t>
              </a:r>
              <a:r>
                <a:rPr kumimoji="1" lang="fr-FR" sz="2400" i="1" baseline="-25000" dirty="0">
                  <a:latin typeface="Calibri" pitchFamily="34" charset="0"/>
                </a:rPr>
                <a:t>ox</a:t>
              </a:r>
            </a:p>
          </p:txBody>
        </p:sp>
        <p:sp>
          <p:nvSpPr>
            <p:cNvPr id="22548" name="Line 36"/>
            <p:cNvSpPr>
              <a:spLocks noChangeShapeType="1"/>
            </p:cNvSpPr>
            <p:nvPr/>
          </p:nvSpPr>
          <p:spPr bwMode="auto">
            <a:xfrm flipV="1">
              <a:off x="4320" y="3360"/>
              <a:ext cx="33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9" name="Line 37"/>
            <p:cNvSpPr>
              <a:spLocks noChangeShapeType="1"/>
            </p:cNvSpPr>
            <p:nvPr/>
          </p:nvSpPr>
          <p:spPr bwMode="auto">
            <a:xfrm flipV="1">
              <a:off x="3216" y="3408"/>
              <a:ext cx="33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Text Box 38"/>
            <p:cNvSpPr txBox="1">
              <a:spLocks noChangeArrowheads="1"/>
            </p:cNvSpPr>
            <p:nvPr/>
          </p:nvSpPr>
          <p:spPr bwMode="auto">
            <a:xfrm>
              <a:off x="2784" y="3456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>
                  <a:latin typeface="Calibri" pitchFamily="34" charset="0"/>
                </a:rPr>
                <a:t>C</a:t>
              </a:r>
              <a:r>
                <a:rPr kumimoji="1" lang="fr-FR" sz="2400" i="1" baseline="-25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2551" name="Text Box 39"/>
            <p:cNvSpPr txBox="1">
              <a:spLocks noChangeArrowheads="1"/>
            </p:cNvSpPr>
            <p:nvPr/>
          </p:nvSpPr>
          <p:spPr bwMode="auto">
            <a:xfrm>
              <a:off x="4752" y="34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 err="1">
                  <a:latin typeface="Calibri" pitchFamily="34" charset="0"/>
                </a:rPr>
                <a:t>C</a:t>
              </a:r>
              <a:r>
                <a:rPr kumimoji="1" lang="fr-FR" sz="2400" i="1" baseline="-25000" dirty="0" err="1">
                  <a:latin typeface="Calibri" pitchFamily="34" charset="0"/>
                </a:rPr>
                <a:t>dep</a:t>
              </a:r>
              <a:endParaRPr kumimoji="1" lang="fr-FR" sz="2400" i="1" baseline="-25000" dirty="0">
                <a:latin typeface="Calibri" pitchFamily="34" charset="0"/>
              </a:endParaRPr>
            </a:p>
          </p:txBody>
        </p:sp>
      </p:grp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b="0" dirty="0" err="1">
                <a:latin typeface="Calibri" pitchFamily="34" charset="0"/>
              </a:rPr>
              <a:t>Measurement</a:t>
            </a:r>
            <a:r>
              <a:rPr lang="fr-FR" sz="2800" b="0" dirty="0">
                <a:latin typeface="Calibri" pitchFamily="34" charset="0"/>
              </a:rPr>
              <a:t> of capacitance in </a:t>
            </a:r>
            <a:r>
              <a:rPr lang="fr-FR" sz="2800" b="0" dirty="0" err="1">
                <a:latin typeface="Calibri" pitchFamily="34" charset="0"/>
              </a:rPr>
              <a:t>Ideal</a:t>
            </a:r>
            <a:r>
              <a:rPr lang="fr-FR" sz="2800" b="0" dirty="0">
                <a:latin typeface="Calibri" pitchFamily="34" charset="0"/>
              </a:rPr>
              <a:t> MOS  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519997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  <a:r>
              <a:rPr lang="fr-FR" sz="2400" dirty="0"/>
              <a:t>: the total capacitance of MOS structure 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function</a:t>
            </a:r>
            <a:r>
              <a:rPr lang="fr-FR" sz="2400" dirty="0"/>
              <a:t> of </a:t>
            </a:r>
            <a:r>
              <a:rPr lang="fr-FR" sz="2400" dirty="0" err="1"/>
              <a:t>bias</a:t>
            </a:r>
            <a:r>
              <a:rPr lang="fr-FR" sz="2400" dirty="0"/>
              <a:t> conditions or operating </a:t>
            </a:r>
            <a:r>
              <a:rPr lang="fr-FR" sz="2400" dirty="0" err="1"/>
              <a:t>regime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C</a:t>
            </a:r>
            <a:r>
              <a:rPr lang="fr-FR" sz="2400" baseline="-25000" dirty="0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249240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97876"/>
              </p:ext>
            </p:extLst>
          </p:nvPr>
        </p:nvGraphicFramePr>
        <p:xfrm>
          <a:off x="273050" y="2205038"/>
          <a:ext cx="86026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4609800" imgH="533160" progId="Equation.DSMT4">
                  <p:embed/>
                </p:oleObj>
              </mc:Choice>
              <mc:Fallback>
                <p:oleObj name="Equation" r:id="rId4" imgW="4609800" imgH="533160" progId="Equation.DSMT4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205038"/>
                        <a:ext cx="8602663" cy="993775"/>
                      </a:xfrm>
                      <a:prstGeom prst="rect">
                        <a:avLst/>
                      </a:prstGeom>
                      <a:solidFill>
                        <a:srgbClr val="EFE9E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457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40EA2-DF38-4D89-90B2-1E8F21311FB6}" type="slidenum">
              <a:rPr lang="fr-FR" altLang="en-US" smtClean="0"/>
              <a:pPr eaLnBrk="1" hangingPunct="1"/>
              <a:t>26</a:t>
            </a:fld>
            <a:endParaRPr lang="fr-FR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8497887" cy="576263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Accumulation </a:t>
            </a:r>
            <a:r>
              <a:rPr lang="fr-FR" sz="2600" i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Regime</a:t>
            </a:r>
            <a:r>
              <a:rPr lang="fr-FR" sz="2600" dirty="0"/>
              <a:t>:   </a:t>
            </a:r>
            <a:r>
              <a:rPr lang="fr-FR" sz="2600" i="1" dirty="0"/>
              <a:t>V</a:t>
            </a:r>
            <a:r>
              <a:rPr lang="fr-FR" sz="2600" i="1" baseline="-25000" dirty="0"/>
              <a:t>S</a:t>
            </a:r>
            <a:r>
              <a:rPr lang="fr-FR" sz="2600" i="1" dirty="0"/>
              <a:t>&lt;0 </a:t>
            </a:r>
            <a:r>
              <a:rPr lang="fr-FR" sz="2600" i="1" dirty="0" err="1"/>
              <a:t>ie</a:t>
            </a:r>
            <a:r>
              <a:rPr lang="fr-FR" sz="2600" i="1" dirty="0"/>
              <a:t> V</a:t>
            </a:r>
            <a:r>
              <a:rPr lang="fr-FR" sz="2600" i="1" baseline="-25000" dirty="0"/>
              <a:t>G</a:t>
            </a:r>
            <a:r>
              <a:rPr lang="fr-FR" sz="2600" i="1" dirty="0"/>
              <a:t>&lt;0</a:t>
            </a:r>
          </a:p>
          <a:p>
            <a:pPr eaLnBrk="1" hangingPunct="1">
              <a:defRPr/>
            </a:pPr>
            <a:endParaRPr lang="fr-FR" sz="2600" i="1" dirty="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50043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55317" y="3790406"/>
            <a:ext cx="5834063" cy="2571751"/>
            <a:chOff x="2414" y="3777"/>
            <a:chExt cx="3675" cy="1620"/>
          </a:xfrm>
        </p:grpSpPr>
        <p:graphicFrame>
          <p:nvGraphicFramePr>
            <p:cNvPr id="2458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420462"/>
                </p:ext>
              </p:extLst>
            </p:nvPr>
          </p:nvGraphicFramePr>
          <p:xfrm>
            <a:off x="2890" y="3777"/>
            <a:ext cx="2553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Equation" r:id="rId6" imgW="1460160" imgH="469800" progId="Equation.DSMT4">
                    <p:embed/>
                  </p:oleObj>
                </mc:Choice>
                <mc:Fallback>
                  <p:oleObj name="Equation" r:id="rId6" imgW="1460160" imgH="469800" progId="Equation.DSMT4">
                    <p:embed/>
                    <p:pic>
                      <p:nvPicPr>
                        <p:cNvPr id="2458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3777"/>
                          <a:ext cx="2553" cy="595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189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645734"/>
                </p:ext>
              </p:extLst>
            </p:nvPr>
          </p:nvGraphicFramePr>
          <p:xfrm>
            <a:off x="2414" y="4729"/>
            <a:ext cx="3675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Equation" r:id="rId8" imgW="2425680" imgH="431640" progId="Equation.DSMT4">
                    <p:embed/>
                  </p:oleObj>
                </mc:Choice>
                <mc:Fallback>
                  <p:oleObj name="Equation" r:id="rId8" imgW="2425680" imgH="431640" progId="Equation.DSMT4">
                    <p:embed/>
                    <p:pic>
                      <p:nvPicPr>
                        <p:cNvPr id="2458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4729"/>
                          <a:ext cx="3675" cy="66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" name="Ellipse 3"/>
          <p:cNvSpPr/>
          <p:nvPr/>
        </p:nvSpPr>
        <p:spPr>
          <a:xfrm>
            <a:off x="2618794" y="2225824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5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457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40EA2-DF38-4D89-90B2-1E8F21311FB6}" type="slidenum">
              <a:rPr lang="fr-FR" altLang="en-US" smtClean="0"/>
              <a:pPr eaLnBrk="1" hangingPunct="1"/>
              <a:t>27</a:t>
            </a:fld>
            <a:endParaRPr lang="fr-FR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8497887" cy="576263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Accumulation </a:t>
            </a:r>
            <a:r>
              <a:rPr lang="fr-FR" sz="2600" i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Regime</a:t>
            </a:r>
            <a:r>
              <a:rPr lang="fr-FR" sz="2600" dirty="0"/>
              <a:t>:   </a:t>
            </a:r>
            <a:r>
              <a:rPr lang="fr-FR" sz="2600" i="1" dirty="0"/>
              <a:t>V</a:t>
            </a:r>
            <a:r>
              <a:rPr lang="fr-FR" sz="2600" i="1" baseline="-25000" dirty="0"/>
              <a:t>S</a:t>
            </a:r>
            <a:r>
              <a:rPr lang="fr-FR" sz="2600" i="1" dirty="0"/>
              <a:t>&lt;0 </a:t>
            </a:r>
            <a:r>
              <a:rPr lang="fr-FR" sz="2600" i="1" dirty="0" err="1"/>
              <a:t>ie</a:t>
            </a:r>
            <a:r>
              <a:rPr lang="fr-FR" sz="2600" i="1" dirty="0"/>
              <a:t> V</a:t>
            </a:r>
            <a:r>
              <a:rPr lang="fr-FR" sz="2600" i="1" baseline="-25000" dirty="0"/>
              <a:t>G</a:t>
            </a:r>
            <a:r>
              <a:rPr lang="fr-FR" sz="2600" i="1" dirty="0"/>
              <a:t>&lt;0</a:t>
            </a:r>
          </a:p>
          <a:p>
            <a:pPr eaLnBrk="1" hangingPunct="1">
              <a:defRPr/>
            </a:pPr>
            <a:endParaRPr lang="fr-FR" sz="2600" i="1" dirty="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50043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32400"/>
              </p:ext>
            </p:extLst>
          </p:nvPr>
        </p:nvGraphicFramePr>
        <p:xfrm>
          <a:off x="3125788" y="3635375"/>
          <a:ext cx="471805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1993680" imgH="1143000" progId="Equation.DSMT4">
                  <p:embed/>
                </p:oleObj>
              </mc:Choice>
              <mc:Fallback>
                <p:oleObj name="Equation" r:id="rId4" imgW="1993680" imgH="1143000" progId="Equation.DSMT4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3635375"/>
                        <a:ext cx="4718050" cy="26955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graphicFrame>
        <p:nvGraphicFramePr>
          <p:cNvPr id="4" name="Obje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77184590"/>
              </p:ext>
            </p:extLst>
          </p:nvPr>
        </p:nvGraphicFramePr>
        <p:xfrm>
          <a:off x="922338" y="2259013"/>
          <a:ext cx="7188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4343400" imgH="533160" progId="Equation.DSMT4">
                  <p:embed/>
                </p:oleObj>
              </mc:Choice>
              <mc:Fallback>
                <p:oleObj name="Equation" r:id="rId6" imgW="4343400" imgH="533160" progId="Equation.DSMT4">
                  <p:embed/>
                  <p:pic>
                    <p:nvPicPr>
                      <p:cNvPr id="4" name="Obje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259013"/>
                        <a:ext cx="7188200" cy="882650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lipse 9"/>
          <p:cNvSpPr/>
          <p:nvPr/>
        </p:nvSpPr>
        <p:spPr>
          <a:xfrm>
            <a:off x="2979227" y="2259288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898089" y="4092328"/>
            <a:ext cx="1242924" cy="1785938"/>
            <a:chOff x="1680" y="2736"/>
            <a:chExt cx="797" cy="1125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1680" y="2736"/>
              <a:ext cx="390" cy="567"/>
              <a:chOff x="1680" y="2688"/>
              <a:chExt cx="390" cy="567"/>
            </a:xfrm>
          </p:grpSpPr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680" y="3294"/>
              <a:ext cx="390" cy="567"/>
              <a:chOff x="1680" y="2688"/>
              <a:chExt cx="390" cy="567"/>
            </a:xfrm>
          </p:grpSpPr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686" y="30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>
                <a:off x="1869" y="301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728" y="3360"/>
              <a:ext cx="33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2112" y="2832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>
                  <a:latin typeface="Calibri" pitchFamily="34" charset="0"/>
                </a:rPr>
                <a:t>C</a:t>
              </a:r>
              <a:r>
                <a:rPr kumimoji="1" lang="fr-FR" sz="2400" i="1" baseline="-25000" dirty="0">
                  <a:latin typeface="Calibri" pitchFamily="34" charset="0"/>
                </a:rPr>
                <a:t>ox</a:t>
              </a: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2112" y="3264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 dirty="0" err="1">
                  <a:latin typeface="Calibri" pitchFamily="34" charset="0"/>
                </a:rPr>
                <a:t>C</a:t>
              </a:r>
              <a:r>
                <a:rPr kumimoji="1" lang="fr-FR" sz="2400" i="1" baseline="-25000" dirty="0" err="1">
                  <a:latin typeface="Calibri" pitchFamily="34" charset="0"/>
                </a:rPr>
                <a:t>sc</a:t>
              </a:r>
              <a:endParaRPr kumimoji="1" lang="fr-FR" sz="2400" i="1" baseline="-250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244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457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40EA2-DF38-4D89-90B2-1E8F21311FB6}" type="slidenum">
              <a:rPr lang="fr-FR" altLang="en-US" smtClean="0"/>
              <a:pPr eaLnBrk="1" hangingPunct="1"/>
              <a:t>28</a:t>
            </a:fld>
            <a:endParaRPr lang="fr-FR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8497887" cy="576263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Accumulation </a:t>
            </a:r>
            <a:r>
              <a:rPr lang="fr-FR" sz="2600" i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Regime</a:t>
            </a:r>
            <a:r>
              <a:rPr lang="fr-FR" sz="2600" dirty="0"/>
              <a:t>:   </a:t>
            </a:r>
            <a:r>
              <a:rPr lang="fr-FR" sz="2600" i="1" dirty="0"/>
              <a:t>V</a:t>
            </a:r>
            <a:r>
              <a:rPr lang="fr-FR" sz="2600" i="1" baseline="-25000" dirty="0"/>
              <a:t>S</a:t>
            </a:r>
            <a:r>
              <a:rPr lang="fr-FR" sz="2600" i="1" dirty="0"/>
              <a:t>&lt;0 </a:t>
            </a:r>
            <a:r>
              <a:rPr lang="fr-FR" sz="2600" i="1" dirty="0" err="1"/>
              <a:t>ie</a:t>
            </a:r>
            <a:r>
              <a:rPr lang="fr-FR" sz="2600" i="1" dirty="0"/>
              <a:t> V</a:t>
            </a:r>
            <a:r>
              <a:rPr lang="fr-FR" sz="2600" i="1" baseline="-25000" dirty="0"/>
              <a:t>G</a:t>
            </a:r>
            <a:r>
              <a:rPr lang="fr-FR" sz="2600" i="1" dirty="0"/>
              <a:t>&lt;0</a:t>
            </a:r>
          </a:p>
          <a:p>
            <a:pPr eaLnBrk="1" hangingPunct="1">
              <a:defRPr/>
            </a:pPr>
            <a:endParaRPr lang="fr-FR" sz="2600" i="1" dirty="0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50043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899592" y="3452848"/>
            <a:ext cx="7772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dirty="0">
                <a:latin typeface="Calibri" pitchFamily="34" charset="0"/>
              </a:rPr>
              <a:t>kT=26 </a:t>
            </a:r>
            <a:r>
              <a:rPr lang="fr-FR" sz="2400" dirty="0" err="1">
                <a:latin typeface="Calibri" pitchFamily="34" charset="0"/>
              </a:rPr>
              <a:t>meV</a:t>
            </a:r>
            <a:r>
              <a:rPr lang="fr-FR" sz="2400" dirty="0">
                <a:latin typeface="Calibri" pitchFamily="34" charset="0"/>
              </a:rPr>
              <a:t>, in accumulation </a:t>
            </a:r>
            <a:r>
              <a:rPr lang="fr-FR" sz="2400" dirty="0" err="1">
                <a:latin typeface="Calibri" pitchFamily="34" charset="0"/>
              </a:rPr>
              <a:t>regime</a:t>
            </a:r>
            <a:r>
              <a:rPr lang="fr-FR" sz="2400" dirty="0">
                <a:latin typeface="Calibri" pitchFamily="34" charset="0"/>
              </a:rPr>
              <a:t> V</a:t>
            </a:r>
            <a:r>
              <a:rPr lang="fr-FR" sz="2400" baseline="-25000" dirty="0">
                <a:latin typeface="Calibri" pitchFamily="34" charset="0"/>
              </a:rPr>
              <a:t>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is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around</a:t>
            </a:r>
            <a:r>
              <a:rPr lang="fr-FR" sz="2400" dirty="0">
                <a:latin typeface="Calibri" pitchFamily="34" charset="0"/>
              </a:rPr>
              <a:t> -0,3 V to -0,4 V, 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 as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soon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as  V</a:t>
            </a:r>
            <a:r>
              <a:rPr lang="fr-FR" sz="2400" baseline="-25000" dirty="0">
                <a:latin typeface="Calibri" pitchFamily="34" charset="0"/>
                <a:sym typeface="Wingdings" pitchFamily="2" charset="2"/>
              </a:rPr>
              <a:t>G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&lt;-1 to -2 V,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so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we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can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sym typeface="Wingdings" pitchFamily="2" charset="2"/>
              </a:rPr>
              <a:t>simplify</a:t>
            </a:r>
            <a:r>
              <a:rPr lang="fr-FR" sz="2400" dirty="0">
                <a:latin typeface="Calibri" pitchFamily="34" charset="0"/>
                <a:sym typeface="Wingdings" pitchFamily="2" charset="2"/>
              </a:rPr>
              <a:t> to:</a:t>
            </a:r>
            <a:endParaRPr lang="fr-FR" sz="2400" baseline="-25000" dirty="0">
              <a:latin typeface="Calibri" pitchFamily="34" charset="0"/>
            </a:endParaRPr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66759"/>
              </p:ext>
            </p:extLst>
          </p:nvPr>
        </p:nvGraphicFramePr>
        <p:xfrm>
          <a:off x="1990725" y="5526088"/>
          <a:ext cx="52165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1866600" imgH="583920" progId="Equation.DSMT4">
                  <p:embed/>
                </p:oleObj>
              </mc:Choice>
              <mc:Fallback>
                <p:oleObj name="Equation" r:id="rId4" imgW="1866600" imgH="583920" progId="Equation.DSMT4">
                  <p:embed/>
                  <p:pic>
                    <p:nvPicPr>
                      <p:cNvPr id="348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5526088"/>
                        <a:ext cx="5216525" cy="10683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" name="Flèche vers le bas 3"/>
          <p:cNvSpPr/>
          <p:nvPr/>
        </p:nvSpPr>
        <p:spPr>
          <a:xfrm>
            <a:off x="4427984" y="444606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/>
          <p:nvPr/>
        </p:nvCxnSpPr>
        <p:spPr>
          <a:xfrm>
            <a:off x="4572000" y="5373216"/>
            <a:ext cx="1440160" cy="12241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572000" y="5373216"/>
            <a:ext cx="1440160" cy="12241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6075813"/>
              </p:ext>
            </p:extLst>
          </p:nvPr>
        </p:nvGraphicFramePr>
        <p:xfrm>
          <a:off x="922338" y="2259013"/>
          <a:ext cx="7188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4343400" imgH="533160" progId="Equation.DSMT4">
                  <p:embed/>
                </p:oleObj>
              </mc:Choice>
              <mc:Fallback>
                <p:oleObj name="Equation" r:id="rId6" imgW="4343400" imgH="533160" progId="Equation.DSMT4">
                  <p:embed/>
                  <p:pic>
                    <p:nvPicPr>
                      <p:cNvPr id="5" name="Obje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259013"/>
                        <a:ext cx="7188200" cy="882650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e 13"/>
          <p:cNvSpPr/>
          <p:nvPr/>
        </p:nvSpPr>
        <p:spPr>
          <a:xfrm>
            <a:off x="3031979" y="2204864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4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56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BAF55-1AC3-433F-95B3-C54F0505E6CF}" type="slidenum">
              <a:rPr lang="fr-FR" altLang="en-US" smtClean="0"/>
              <a:pPr eaLnBrk="1" hangingPunct="1"/>
              <a:t>29</a:t>
            </a:fld>
            <a:endParaRPr lang="fr-FR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699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Flat Band</a:t>
            </a:r>
            <a:r>
              <a:rPr lang="fr-FR" sz="2600" dirty="0">
                <a:latin typeface="Calibri" pitchFamily="34" charset="0"/>
              </a:rPr>
              <a:t>:   V</a:t>
            </a:r>
            <a:r>
              <a:rPr lang="fr-FR" sz="2600" baseline="-25000" dirty="0">
                <a:latin typeface="Calibri" pitchFamily="34" charset="0"/>
              </a:rPr>
              <a:t>S</a:t>
            </a:r>
            <a:r>
              <a:rPr lang="fr-FR" sz="2600" dirty="0">
                <a:latin typeface="Calibri" pitchFamily="34" charset="0"/>
              </a:rPr>
              <a:t> =0 V </a:t>
            </a:r>
            <a:r>
              <a:rPr lang="fr-FR" sz="2600" dirty="0" err="1">
                <a:latin typeface="Calibri" pitchFamily="34" charset="0"/>
              </a:rPr>
              <a:t>ie</a:t>
            </a:r>
            <a:r>
              <a:rPr lang="fr-FR" sz="2600" dirty="0">
                <a:latin typeface="Calibri" pitchFamily="34" charset="0"/>
              </a:rPr>
              <a:t> V</a:t>
            </a:r>
            <a:r>
              <a:rPr lang="fr-FR" sz="2600" baseline="-25000" dirty="0">
                <a:latin typeface="Calibri" pitchFamily="34" charset="0"/>
              </a:rPr>
              <a:t>G</a:t>
            </a:r>
            <a:r>
              <a:rPr lang="fr-FR" sz="2600" dirty="0">
                <a:latin typeface="Calibri" pitchFamily="34" charset="0"/>
              </a:rPr>
              <a:t>=0 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(warning : </a:t>
            </a:r>
            <a:r>
              <a:rPr lang="fr-FR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ideal</a:t>
            </a:r>
            <a:r>
              <a:rPr lang="fr-F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structure!!!!!)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350043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3505200" y="35052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39552" y="3505200"/>
            <a:ext cx="2908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Analytical computing</a:t>
            </a:r>
            <a:r>
              <a:rPr kumimoji="1" lang="fr-FR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41005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68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64371"/>
              </p:ext>
            </p:extLst>
          </p:nvPr>
        </p:nvGraphicFramePr>
        <p:xfrm>
          <a:off x="4932363" y="3213100"/>
          <a:ext cx="168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812520" imgH="431640" progId="Equation.DSMT4">
                  <p:embed/>
                </p:oleObj>
              </mc:Choice>
              <mc:Fallback>
                <p:oleObj name="Equation" r:id="rId4" imgW="812520" imgH="431640" progId="Equation.DSMT4">
                  <p:embed/>
                  <p:pic>
                    <p:nvPicPr>
                      <p:cNvPr id="368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213100"/>
                        <a:ext cx="1689100" cy="9017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355758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55427"/>
              </p:ext>
            </p:extLst>
          </p:nvPr>
        </p:nvGraphicFramePr>
        <p:xfrm>
          <a:off x="1095375" y="4653136"/>
          <a:ext cx="601027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2958840" imgH="660240" progId="Equation.DSMT4">
                  <p:embed/>
                </p:oleObj>
              </mc:Choice>
              <mc:Fallback>
                <p:oleObj name="Equation" r:id="rId6" imgW="2958840" imgH="660240" progId="Equation.DSMT4">
                  <p:embed/>
                  <p:pic>
                    <p:nvPicPr>
                      <p:cNvPr id="368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653136"/>
                        <a:ext cx="6010275" cy="134461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>
          <a:xfrm>
            <a:off x="2843808" y="5086777"/>
            <a:ext cx="936104" cy="93610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eur droit avec flèche 3"/>
          <p:cNvCxnSpPr>
            <a:stCxn id="2" idx="5"/>
          </p:cNvCxnSpPr>
          <p:nvPr/>
        </p:nvCxnSpPr>
        <p:spPr>
          <a:xfrm>
            <a:off x="3642823" y="5885792"/>
            <a:ext cx="1505241" cy="49553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142725" y="619666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&lt;&lt; d</a:t>
            </a:r>
            <a:r>
              <a:rPr lang="en-US" baseline="-25000" dirty="0"/>
              <a:t>ox</a:t>
            </a:r>
          </a:p>
        </p:txBody>
      </p:sp>
    </p:spTree>
    <p:extLst>
      <p:ext uri="{BB962C8B-B14F-4D97-AF65-F5344CB8AC3E}">
        <p14:creationId xmlns:p14="http://schemas.microsoft.com/office/powerpoint/2010/main" val="307294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Two definitions (only 2!)</a:t>
            </a:r>
          </a:p>
          <a:p>
            <a:pPr lvl="1"/>
            <a:r>
              <a:rPr lang="en-US" altLang="en-US" dirty="0"/>
              <a:t>Work Function (Travail de sortie)		: this is the energy we have to give to an electron to extract it of metal without kinetic energy. It reaches the "vacuum level"</a:t>
            </a:r>
            <a:r>
              <a:rPr lang="en-US" altLang="en-US" dirty="0">
                <a:cs typeface="Times New Roman" pitchFamily="18" charset="0"/>
              </a:rPr>
              <a:t>. Work function is the energy difference between the vacuum level and the highest occupied energy level, </a:t>
            </a:r>
            <a:r>
              <a:rPr lang="en-US" altLang="en-US" i="1" dirty="0" err="1">
                <a:cs typeface="Times New Roman" pitchFamily="18" charset="0"/>
              </a:rPr>
              <a:t>ie</a:t>
            </a:r>
            <a:r>
              <a:rPr lang="en-US" altLang="en-US" dirty="0">
                <a:cs typeface="Times New Roman" pitchFamily="18" charset="0"/>
              </a:rPr>
              <a:t> the Fermi level.</a:t>
            </a:r>
          </a:p>
          <a:p>
            <a:pPr marL="274637" lvl="1" indent="0">
              <a:buNone/>
            </a:pP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dirty="0">
                <a:cs typeface="Times New Roman" pitchFamily="18" charset="0"/>
              </a:rPr>
              <a:t>Electron Affinity (</a:t>
            </a:r>
            <a:r>
              <a:rPr lang="en-US" altLang="en-US" dirty="0" err="1">
                <a:cs typeface="Times New Roman" pitchFamily="18" charset="0"/>
              </a:rPr>
              <a:t>Affinité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électronique</a:t>
            </a:r>
            <a:r>
              <a:rPr lang="en-US" altLang="en-US" dirty="0">
                <a:cs typeface="Times New Roman" pitchFamily="18" charset="0"/>
              </a:rPr>
              <a:t> )	     : it’s the difference between the vacuum level and the bottom of the conduction band. It’s only defined for SC and not for Metal.</a:t>
            </a:r>
          </a:p>
          <a:p>
            <a:pPr lvl="1"/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dirty="0">
                <a:cs typeface="Times New Roman" pitchFamily="18" charset="0"/>
              </a:rPr>
              <a:t>Unity for both of them: eV (electron volt)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75322"/>
              </p:ext>
            </p:extLst>
          </p:nvPr>
        </p:nvGraphicFramePr>
        <p:xfrm>
          <a:off x="4932363" y="1916113"/>
          <a:ext cx="762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91847" imgH="215713" progId="Equation.3">
                  <p:embed/>
                </p:oleObj>
              </mc:Choice>
              <mc:Fallback>
                <p:oleObj name="Equation" r:id="rId3" imgW="291847" imgH="215713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16113"/>
                        <a:ext cx="762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04071"/>
              </p:ext>
            </p:extLst>
          </p:nvPr>
        </p:nvGraphicFramePr>
        <p:xfrm>
          <a:off x="5508625" y="3860800"/>
          <a:ext cx="8731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17362" imgH="228501" progId="Equation.3">
                  <p:embed/>
                </p:oleObj>
              </mc:Choice>
              <mc:Fallback>
                <p:oleObj name="Equation" r:id="rId5" imgW="317362" imgH="228501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860800"/>
                        <a:ext cx="8731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23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66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20550-1D6C-4031-9728-22A7822FECFB}" type="slidenum">
              <a:rPr lang="fr-FR" altLang="en-US" smtClean="0"/>
              <a:pPr eaLnBrk="1" hangingPunct="1"/>
              <a:t>30</a:t>
            </a:fld>
            <a:endParaRPr lang="fr-FR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71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 err="1">
                <a:latin typeface="Calibri" pitchFamily="34" charset="0"/>
              </a:rPr>
              <a:t>Depletion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regime</a:t>
            </a:r>
            <a:r>
              <a:rPr lang="fr-FR" sz="2600" dirty="0">
                <a:latin typeface="Calibri" pitchFamily="34" charset="0"/>
              </a:rPr>
              <a:t> and </a:t>
            </a:r>
            <a:r>
              <a:rPr lang="fr-FR" sz="2600" dirty="0" err="1">
                <a:latin typeface="Calibri" pitchFamily="34" charset="0"/>
              </a:rPr>
              <a:t>weak</a:t>
            </a:r>
            <a:r>
              <a:rPr lang="fr-FR" sz="2600" dirty="0">
                <a:latin typeface="Calibri" pitchFamily="34" charset="0"/>
              </a:rPr>
              <a:t> inversion</a:t>
            </a:r>
            <a:endParaRPr lang="fr-FR" sz="2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743200" y="3233738"/>
            <a:ext cx="99012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55758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85800" y="2819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88653"/>
              </p:ext>
            </p:extLst>
          </p:nvPr>
        </p:nvGraphicFramePr>
        <p:xfrm>
          <a:off x="2390775" y="2819400"/>
          <a:ext cx="1771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38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2819400"/>
                        <a:ext cx="1771650" cy="539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299085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3395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08151" y="3767139"/>
            <a:ext cx="6784975" cy="2679700"/>
            <a:chOff x="1076" y="2373"/>
            <a:chExt cx="4274" cy="1688"/>
          </a:xfrm>
        </p:grpSpPr>
        <p:graphicFrame>
          <p:nvGraphicFramePr>
            <p:cNvPr id="2664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858681"/>
                </p:ext>
              </p:extLst>
            </p:nvPr>
          </p:nvGraphicFramePr>
          <p:xfrm>
            <a:off x="1076" y="2373"/>
            <a:ext cx="4274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Equation" r:id="rId6" imgW="3111480" imgH="533160" progId="Equation.DSMT4">
                    <p:embed/>
                  </p:oleObj>
                </mc:Choice>
                <mc:Fallback>
                  <p:oleObj name="Equation" r:id="rId6" imgW="3111480" imgH="533160" progId="Equation.DSMT4">
                    <p:embed/>
                    <p:pic>
                      <p:nvPicPr>
                        <p:cNvPr id="2664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6" y="2373"/>
                          <a:ext cx="4274" cy="729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135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419478"/>
                </p:ext>
              </p:extLst>
            </p:nvPr>
          </p:nvGraphicFramePr>
          <p:xfrm>
            <a:off x="1268" y="3309"/>
            <a:ext cx="2924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Equation" r:id="rId8" imgW="2070000" imgH="533160" progId="Equation.DSMT4">
                    <p:embed/>
                  </p:oleObj>
                </mc:Choice>
                <mc:Fallback>
                  <p:oleObj name="Equation" r:id="rId8" imgW="2070000" imgH="533160" progId="Equation.DSMT4">
                    <p:embed/>
                    <p:pic>
                      <p:nvPicPr>
                        <p:cNvPr id="2664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3309"/>
                          <a:ext cx="2924" cy="75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13500000" algn="ctr" rotWithShape="0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8" name="Rectangle 23"/>
          <p:cNvSpPr>
            <a:spLocks noChangeArrowheads="1"/>
          </p:cNvSpPr>
          <p:nvPr/>
        </p:nvSpPr>
        <p:spPr bwMode="auto">
          <a:xfrm>
            <a:off x="360521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562850" y="5841268"/>
            <a:ext cx="3215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177213" y="5841268"/>
            <a:ext cx="3215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5301208"/>
            <a:ext cx="0" cy="115212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172400" y="5301208"/>
            <a:ext cx="0" cy="115212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913139" y="6441469"/>
            <a:ext cx="245220" cy="0"/>
          </a:xfrm>
          <a:prstGeom prst="straightConnector1">
            <a:avLst/>
          </a:prstGeom>
          <a:ln w="22225">
            <a:solidFill>
              <a:srgbClr val="00B050">
                <a:alpha val="93000"/>
              </a:srgb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715479" y="645333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</a:t>
            </a:r>
            <a:r>
              <a:rPr lang="fr-FR" baseline="-25000" dirty="0" err="1"/>
              <a:t>dep</a:t>
            </a:r>
            <a:endParaRPr lang="en-US" dirty="0"/>
          </a:p>
        </p:txBody>
      </p:sp>
      <p:sp>
        <p:nvSpPr>
          <p:cNvPr id="12" name="Forme libre 11"/>
          <p:cNvSpPr/>
          <p:nvPr/>
        </p:nvSpPr>
        <p:spPr>
          <a:xfrm>
            <a:off x="7975076" y="5147036"/>
            <a:ext cx="339365" cy="282804"/>
          </a:xfrm>
          <a:custGeom>
            <a:avLst/>
            <a:gdLst>
              <a:gd name="connsiteX0" fmla="*/ 339365 w 339365"/>
              <a:gd name="connsiteY0" fmla="*/ 0 h 282804"/>
              <a:gd name="connsiteX1" fmla="*/ 75414 w 339365"/>
              <a:gd name="connsiteY1" fmla="*/ 47134 h 282804"/>
              <a:gd name="connsiteX2" fmla="*/ 0 w 339365"/>
              <a:gd name="connsiteY2" fmla="*/ 28280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65" h="282804">
                <a:moveTo>
                  <a:pt x="339365" y="0"/>
                </a:moveTo>
                <a:cubicBezTo>
                  <a:pt x="235670" y="0"/>
                  <a:pt x="131975" y="0"/>
                  <a:pt x="75414" y="47134"/>
                </a:cubicBezTo>
                <a:cubicBezTo>
                  <a:pt x="18853" y="94268"/>
                  <a:pt x="9426" y="188536"/>
                  <a:pt x="0" y="282804"/>
                </a:cubicBezTo>
              </a:path>
            </a:pathLst>
          </a:custGeom>
          <a:noFill/>
          <a:ln w="19050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172400" y="4970266"/>
            <a:ext cx="96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Insulator</a:t>
            </a:r>
            <a:r>
              <a:rPr lang="fr-FR" sz="1400" dirty="0"/>
              <a:t> </a:t>
            </a:r>
            <a:r>
              <a:rPr lang="fr-FR" sz="1400" dirty="0">
                <a:latin typeface="Symbol" pitchFamily="18" charset="2"/>
              </a:rPr>
              <a:t>e</a:t>
            </a:r>
            <a:endParaRPr lang="en-US" sz="1400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CF817BC-DC18-4BC9-A3B3-385DDFAE1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4059"/>
              </p:ext>
            </p:extLst>
          </p:nvPr>
        </p:nvGraphicFramePr>
        <p:xfrm>
          <a:off x="5682182" y="2566878"/>
          <a:ext cx="2364931" cy="96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0" imgW="1180800" imgH="482400" progId="Equation.DSMT4">
                  <p:embed/>
                </p:oleObj>
              </mc:Choice>
              <mc:Fallback>
                <p:oleObj name="Equation" r:id="rId10" imgW="1180800" imgH="482400" progId="Equation.DSMT4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BCF817BC-DC18-4BC9-A3B3-385DDFAE1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82182" y="2566878"/>
                        <a:ext cx="2364931" cy="96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>
            <a:extLst>
              <a:ext uri="{FF2B5EF4-FFF2-40B4-BE49-F238E27FC236}">
                <a16:creationId xmlns:a16="http://schemas.microsoft.com/office/drawing/2014/main" id="{FC9366A4-AAAA-4AEA-83B6-E675DB2A7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4110"/>
          <a:stretch/>
        </p:blipFill>
        <p:spPr bwMode="auto">
          <a:xfrm>
            <a:off x="7118929" y="592032"/>
            <a:ext cx="1697468" cy="16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13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66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20550-1D6C-4031-9728-22A7822FECFB}" type="slidenum">
              <a:rPr lang="fr-FR" altLang="en-US" smtClean="0"/>
              <a:pPr eaLnBrk="1" hangingPunct="1"/>
              <a:t>31</a:t>
            </a:fld>
            <a:endParaRPr lang="fr-FR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71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 err="1">
                <a:latin typeface="Calibri" pitchFamily="34" charset="0"/>
              </a:rPr>
              <a:t>Depletion</a:t>
            </a:r>
            <a:r>
              <a:rPr lang="fr-FR" sz="2600" dirty="0">
                <a:latin typeface="Calibri" pitchFamily="34" charset="0"/>
              </a:rPr>
              <a:t> </a:t>
            </a:r>
            <a:r>
              <a:rPr lang="fr-FR" sz="2600" dirty="0" err="1">
                <a:latin typeface="Calibri" pitchFamily="34" charset="0"/>
              </a:rPr>
              <a:t>regime</a:t>
            </a:r>
            <a:r>
              <a:rPr lang="fr-FR" sz="2600" dirty="0">
                <a:latin typeface="Calibri" pitchFamily="34" charset="0"/>
              </a:rPr>
              <a:t> and </a:t>
            </a:r>
            <a:r>
              <a:rPr lang="fr-FR" sz="2600" dirty="0" err="1">
                <a:latin typeface="Calibri" pitchFamily="34" charset="0"/>
              </a:rPr>
              <a:t>weak</a:t>
            </a:r>
            <a:r>
              <a:rPr lang="fr-FR" sz="2600" dirty="0">
                <a:latin typeface="Calibri" pitchFamily="34" charset="0"/>
              </a:rPr>
              <a:t> inversion</a:t>
            </a:r>
            <a:endParaRPr lang="fr-FR" sz="2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743200" y="3233738"/>
            <a:ext cx="99012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55758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85800" y="2819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77378"/>
              </p:ext>
            </p:extLst>
          </p:nvPr>
        </p:nvGraphicFramePr>
        <p:xfrm>
          <a:off x="2390775" y="2819400"/>
          <a:ext cx="1771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38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2819400"/>
                        <a:ext cx="1771650" cy="539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299085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3395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664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1266"/>
              </p:ext>
            </p:extLst>
          </p:nvPr>
        </p:nvGraphicFramePr>
        <p:xfrm>
          <a:off x="1993900" y="3746500"/>
          <a:ext cx="464026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2070000" imgH="533160" progId="Equation.DSMT4">
                  <p:embed/>
                </p:oleObj>
              </mc:Choice>
              <mc:Fallback>
                <p:oleObj name="Equation" r:id="rId6" imgW="2070000" imgH="533160" progId="Equation.DSMT4">
                  <p:embed/>
                  <p:pic>
                    <p:nvPicPr>
                      <p:cNvPr id="2664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46500"/>
                        <a:ext cx="4640263" cy="1193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23"/>
          <p:cNvSpPr>
            <a:spLocks noChangeArrowheads="1"/>
          </p:cNvSpPr>
          <p:nvPr/>
        </p:nvSpPr>
        <p:spPr bwMode="auto">
          <a:xfrm>
            <a:off x="360521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92810"/>
              </p:ext>
            </p:extLst>
          </p:nvPr>
        </p:nvGraphicFramePr>
        <p:xfrm>
          <a:off x="873125" y="5373688"/>
          <a:ext cx="71993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8" imgW="3403440" imgH="622080" progId="Equation.DSMT4">
                  <p:embed/>
                </p:oleObj>
              </mc:Choice>
              <mc:Fallback>
                <p:oleObj name="Equation" r:id="rId8" imgW="3403440" imgH="622080" progId="Equation.DSMT4">
                  <p:embed/>
                  <p:pic>
                    <p:nvPicPr>
                      <p:cNvPr id="389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5373688"/>
                        <a:ext cx="7199313" cy="13081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ED3EE5FD-0E19-4029-9EDC-C4DD01DDE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4110"/>
          <a:stretch/>
        </p:blipFill>
        <p:spPr bwMode="auto">
          <a:xfrm>
            <a:off x="7118929" y="592032"/>
            <a:ext cx="1697468" cy="16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1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66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20550-1D6C-4031-9728-22A7822FECFB}" type="slidenum">
              <a:rPr lang="fr-FR" altLang="en-US" smtClean="0"/>
              <a:pPr eaLnBrk="1" hangingPunct="1"/>
              <a:t>32</a:t>
            </a:fld>
            <a:endParaRPr lang="fr-FR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71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 err="1">
                <a:latin typeface="Calibri" pitchFamily="34" charset="0"/>
              </a:rPr>
              <a:t>Strong</a:t>
            </a:r>
            <a:r>
              <a:rPr lang="fr-FR" sz="2600" dirty="0">
                <a:latin typeface="Calibri" pitchFamily="34" charset="0"/>
              </a:rPr>
              <a:t> inversion</a:t>
            </a:r>
            <a:endParaRPr lang="fr-FR" sz="2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743200" y="3233738"/>
            <a:ext cx="99012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55758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85800" y="2819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66915"/>
              </p:ext>
            </p:extLst>
          </p:nvPr>
        </p:nvGraphicFramePr>
        <p:xfrm>
          <a:off x="3923928" y="1700808"/>
          <a:ext cx="13795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Équation" r:id="rId4" imgW="583920" imgH="228600" progId="Equation.3">
                  <p:embed/>
                </p:oleObj>
              </mc:Choice>
              <mc:Fallback>
                <p:oleObj name="Équation" r:id="rId4" imgW="583920" imgH="228600" progId="Equation.3">
                  <p:embed/>
                  <p:pic>
                    <p:nvPicPr>
                      <p:cNvPr id="38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00808"/>
                        <a:ext cx="1379537" cy="539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299085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3395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8" name="Rectangle 23"/>
          <p:cNvSpPr>
            <a:spLocks noChangeArrowheads="1"/>
          </p:cNvSpPr>
          <p:nvPr/>
        </p:nvSpPr>
        <p:spPr bwMode="auto">
          <a:xfrm>
            <a:off x="360521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336297"/>
              </p:ext>
            </p:extLst>
          </p:nvPr>
        </p:nvGraphicFramePr>
        <p:xfrm>
          <a:off x="15078" y="2565399"/>
          <a:ext cx="89328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Équation" r:id="rId6" imgW="4787900" imgH="533400" progId="Equation.3">
                  <p:embed/>
                </p:oleObj>
              </mc:Choice>
              <mc:Fallback>
                <p:oleObj name="Équation" r:id="rId6" imgW="4787900" imgH="53340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8" y="2565399"/>
                        <a:ext cx="8932863" cy="993775"/>
                      </a:xfrm>
                      <a:prstGeom prst="rect">
                        <a:avLst/>
                      </a:prstGeom>
                      <a:solidFill>
                        <a:srgbClr val="EFE9E1"/>
                      </a:solidFill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79707"/>
              </p:ext>
            </p:extLst>
          </p:nvPr>
        </p:nvGraphicFramePr>
        <p:xfrm>
          <a:off x="1287463" y="3992563"/>
          <a:ext cx="5286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Équation" r:id="rId8" imgW="1904760" imgH="469800" progId="Equation.3">
                  <p:embed/>
                </p:oleObj>
              </mc:Choice>
              <mc:Fallback>
                <p:oleObj name="Équation" r:id="rId8" imgW="1904760" imgH="469800" progId="Equation.3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3992563"/>
                        <a:ext cx="5286375" cy="9429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3586"/>
              </p:ext>
            </p:extLst>
          </p:nvPr>
        </p:nvGraphicFramePr>
        <p:xfrm>
          <a:off x="251520" y="5357142"/>
          <a:ext cx="46736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Équation" r:id="rId10" imgW="1942920" imgH="482400" progId="Equation.3">
                  <p:embed/>
                </p:oleObj>
              </mc:Choice>
              <mc:Fallback>
                <p:oleObj name="Équation" r:id="rId10" imgW="1942920" imgH="482400" progId="Equation.3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357142"/>
                        <a:ext cx="4673600" cy="11842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èche droite 5"/>
          <p:cNvSpPr/>
          <p:nvPr/>
        </p:nvSpPr>
        <p:spPr>
          <a:xfrm>
            <a:off x="4956442" y="585098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49682"/>
              </p:ext>
            </p:extLst>
          </p:nvPr>
        </p:nvGraphicFramePr>
        <p:xfrm>
          <a:off x="5472100" y="5445224"/>
          <a:ext cx="364699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Équation" r:id="rId12" imgW="1562040" imgH="431640" progId="Equation.3">
                  <p:embed/>
                </p:oleObj>
              </mc:Choice>
              <mc:Fallback>
                <p:oleObj name="Équation" r:id="rId12" imgW="1562040" imgH="431640" progId="Equation.3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2100" y="5445224"/>
                        <a:ext cx="3646994" cy="100811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lipse 6"/>
          <p:cNvSpPr/>
          <p:nvPr/>
        </p:nvSpPr>
        <p:spPr>
          <a:xfrm>
            <a:off x="4437146" y="2531417"/>
            <a:ext cx="1512168" cy="1109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219200" y="2000250"/>
            <a:ext cx="6584950" cy="4857750"/>
            <a:chOff x="1219200" y="2000250"/>
            <a:chExt cx="6584950" cy="4857750"/>
          </a:xfrm>
        </p:grpSpPr>
        <p:grpSp>
          <p:nvGrpSpPr>
            <p:cNvPr id="5" name="Groupe 4"/>
            <p:cNvGrpSpPr/>
            <p:nvPr/>
          </p:nvGrpSpPr>
          <p:grpSpPr>
            <a:xfrm>
              <a:off x="1219200" y="2000250"/>
              <a:ext cx="6584950" cy="4857750"/>
              <a:chOff x="1219200" y="2000250"/>
              <a:chExt cx="6584950" cy="4857750"/>
            </a:xfrm>
          </p:grpSpPr>
          <p:grpSp>
            <p:nvGrpSpPr>
              <p:cNvPr id="2" name="Group 16"/>
              <p:cNvGrpSpPr>
                <a:grpSpLocks/>
              </p:cNvGrpSpPr>
              <p:nvPr/>
            </p:nvGrpSpPr>
            <p:grpSpPr bwMode="auto">
              <a:xfrm>
                <a:off x="1219200" y="2000250"/>
                <a:ext cx="6584950" cy="4857750"/>
                <a:chOff x="768" y="1200"/>
                <a:chExt cx="4148" cy="3060"/>
              </a:xfrm>
            </p:grpSpPr>
            <p:pic>
              <p:nvPicPr>
                <p:cNvPr id="27661" name="Picture 5" descr="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1200"/>
                  <a:ext cx="4148" cy="3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7662" name="Group 15"/>
                <p:cNvGrpSpPr>
                  <a:grpSpLocks/>
                </p:cNvGrpSpPr>
                <p:nvPr/>
              </p:nvGrpSpPr>
              <p:grpSpPr bwMode="auto">
                <a:xfrm>
                  <a:off x="3360" y="1296"/>
                  <a:ext cx="9" cy="2496"/>
                  <a:chOff x="3360" y="1296"/>
                  <a:chExt cx="9" cy="2496"/>
                </a:xfrm>
              </p:grpSpPr>
              <p:sp>
                <p:nvSpPr>
                  <p:cNvPr id="2766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296"/>
                    <a:ext cx="0" cy="1296"/>
                  </a:xfrm>
                  <a:prstGeom prst="line">
                    <a:avLst/>
                  </a:prstGeom>
                  <a:noFill/>
                  <a:ln w="9525">
                    <a:solidFill>
                      <a:srgbClr val="6600FF"/>
                    </a:solidFill>
                    <a:prstDash val="dashDot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6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369" y="2640"/>
                    <a:ext cx="0" cy="1152"/>
                  </a:xfrm>
                  <a:prstGeom prst="line">
                    <a:avLst/>
                  </a:prstGeom>
                  <a:noFill/>
                  <a:ln w="9525">
                    <a:solidFill>
                      <a:srgbClr val="66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" name="ZoneTexte 2"/>
              <p:cNvSpPr txBox="1"/>
              <p:nvPr/>
            </p:nvSpPr>
            <p:spPr>
              <a:xfrm>
                <a:off x="1970638" y="5692606"/>
                <a:ext cx="1219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p type SC</a:t>
                </a:r>
                <a:endParaRPr lang="en-US" dirty="0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4976993" y="4509600"/>
              <a:ext cx="2303601" cy="1381527"/>
              <a:chOff x="4976993" y="4509600"/>
              <a:chExt cx="2303601" cy="1381527"/>
            </a:xfrm>
            <a:solidFill>
              <a:schemeClr val="bg1"/>
            </a:solidFill>
          </p:grpSpPr>
          <p:sp>
            <p:nvSpPr>
              <p:cNvPr id="4" name="Triangle isocèle 3"/>
              <p:cNvSpPr/>
              <p:nvPr/>
            </p:nvSpPr>
            <p:spPr>
              <a:xfrm rot="18423828">
                <a:off x="5191314" y="4295279"/>
                <a:ext cx="1246683" cy="1675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24410" y="4666991"/>
                <a:ext cx="1656184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65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88752D-78A0-437B-8FEA-7BFA4977F520}" type="slidenum">
              <a:rPr lang="fr-FR" altLang="en-US" smtClean="0"/>
              <a:pPr eaLnBrk="1" hangingPunct="1"/>
              <a:t>33</a:t>
            </a:fld>
            <a:endParaRPr lang="fr-FR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  <a:endParaRPr lang="fr-FR" dirty="0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828800" y="18288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648200" y="1828800"/>
            <a:ext cx="762000" cy="0"/>
          </a:xfrm>
          <a:prstGeom prst="line">
            <a:avLst/>
          </a:prstGeom>
          <a:noFill/>
          <a:ln w="38100">
            <a:solidFill>
              <a:srgbClr val="6600FF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70125" y="1412875"/>
            <a:ext cx="1877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latin typeface="Calibri" pitchFamily="34" charset="0"/>
              </a:rPr>
              <a:t>accumulation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727575" y="1422400"/>
            <a:ext cx="66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latin typeface="Calibri" pitchFamily="34" charset="0"/>
              </a:rPr>
              <a:t>dep</a:t>
            </a:r>
            <a:endParaRPr kumimoji="1" lang="fr-FR" sz="2400" dirty="0">
              <a:latin typeface="Calibri" pitchFamily="34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882706" y="38100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3600" dirty="0">
                <a:solidFill>
                  <a:srgbClr val="FF0000"/>
                </a:solidFill>
                <a:latin typeface="Times New Roman" pitchFamily="18" charset="0"/>
              </a:rPr>
              <a:t>???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5449072" y="1828800"/>
            <a:ext cx="1831522" cy="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1219200" y="2000250"/>
            <a:ext cx="6584950" cy="4857750"/>
            <a:chOff x="1219200" y="2000250"/>
            <a:chExt cx="6584950" cy="4857750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1219200" y="2000250"/>
              <a:ext cx="6584950" cy="4857750"/>
              <a:chOff x="768" y="1200"/>
              <a:chExt cx="4148" cy="3060"/>
            </a:xfrm>
          </p:grpSpPr>
          <p:pic>
            <p:nvPicPr>
              <p:cNvPr id="34" name="Picture 5" descr="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00"/>
                <a:ext cx="4148" cy="3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15"/>
              <p:cNvGrpSpPr>
                <a:grpSpLocks/>
              </p:cNvGrpSpPr>
              <p:nvPr/>
            </p:nvGrpSpPr>
            <p:grpSpPr bwMode="auto">
              <a:xfrm>
                <a:off x="3360" y="1296"/>
                <a:ext cx="9" cy="2496"/>
                <a:chOff x="3360" y="1296"/>
                <a:chExt cx="9" cy="2496"/>
              </a:xfrm>
            </p:grpSpPr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60" y="1296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6600FF"/>
                  </a:solidFill>
                  <a:prstDash val="dash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3369" y="2640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66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3" name="ZoneTexte 32"/>
            <p:cNvSpPr txBox="1"/>
            <p:nvPr/>
          </p:nvSpPr>
          <p:spPr>
            <a:xfrm>
              <a:off x="1970638" y="5692606"/>
              <a:ext cx="12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 type SC</a:t>
              </a:r>
              <a:endParaRPr lang="en-US" dirty="0"/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344050" y="1214735"/>
            <a:ext cx="2202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latin typeface="Calibri" pitchFamily="34" charset="0"/>
              </a:rPr>
              <a:t>Strong</a:t>
            </a:r>
            <a:r>
              <a:rPr kumimoji="1" lang="fr-FR" sz="2400" dirty="0">
                <a:latin typeface="Calibri" pitchFamily="34" charset="0"/>
              </a:rPr>
              <a:t> inversion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449072" y="4014063"/>
            <a:ext cx="2286000" cy="2047875"/>
          </a:xfrm>
          <a:prstGeom prst="ellips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8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/>
          <a:stretch/>
        </p:blipFill>
        <p:spPr bwMode="auto">
          <a:xfrm>
            <a:off x="7546191" y="666316"/>
            <a:ext cx="15175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28301"/>
              </p:ext>
            </p:extLst>
          </p:nvPr>
        </p:nvGraphicFramePr>
        <p:xfrm>
          <a:off x="2546669" y="3167973"/>
          <a:ext cx="1881315" cy="76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Équation" r:id="rId6" imgW="1536480" imgH="622080" progId="Equation.3">
                  <p:embed/>
                </p:oleObj>
              </mc:Choice>
              <mc:Fallback>
                <p:oleObj name="Équation" r:id="rId6" imgW="1536480" imgH="622080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669" y="3167973"/>
                        <a:ext cx="1881315" cy="762669"/>
                      </a:xfrm>
                      <a:prstGeom prst="rect">
                        <a:avLst/>
                      </a:prstGeom>
                      <a:solidFill>
                        <a:srgbClr val="F6DDD8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96140"/>
              </p:ext>
            </p:extLst>
          </p:nvPr>
        </p:nvGraphicFramePr>
        <p:xfrm>
          <a:off x="255859" y="1909711"/>
          <a:ext cx="1926682" cy="73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Équation" r:id="rId8" imgW="1600200" imgH="609480" progId="Equation.3">
                  <p:embed/>
                </p:oleObj>
              </mc:Choice>
              <mc:Fallback>
                <p:oleObj name="Équation" r:id="rId8" imgW="1600200" imgH="60948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59" y="1909711"/>
                        <a:ext cx="1926682" cy="731897"/>
                      </a:xfrm>
                      <a:prstGeom prst="rect">
                        <a:avLst/>
                      </a:prstGeom>
                      <a:solidFill>
                        <a:srgbClr val="F6DDD8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59098"/>
              </p:ext>
            </p:extLst>
          </p:nvPr>
        </p:nvGraphicFramePr>
        <p:xfrm>
          <a:off x="1328924" y="4517537"/>
          <a:ext cx="2502672" cy="76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Équation" r:id="rId10" imgW="2031840" imgH="622080" progId="Equation.3">
                  <p:embed/>
                </p:oleObj>
              </mc:Choice>
              <mc:Fallback>
                <p:oleObj name="Équation" r:id="rId10" imgW="2031840" imgH="622080" progId="Equation.3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24" y="4517537"/>
                        <a:ext cx="2502672" cy="76152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9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71" grpId="0" autoUpdateAnimBg="0"/>
      <p:bldP spid="40972" grpId="0" autoUpdateAnimBg="0"/>
      <p:bldP spid="40974" grpId="0" autoUpdateAnimBg="0"/>
      <p:bldP spid="24" grpId="0" animBg="1"/>
      <p:bldP spid="25" grpId="0" autoUpdateAnimBg="0"/>
      <p:bldP spid="409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867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86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F1D90-0803-4A52-9F9C-447F3297FB8C}" type="slidenum">
              <a:rPr lang="fr-FR" altLang="en-US" smtClean="0"/>
              <a:pPr eaLnBrk="1" hangingPunct="1"/>
              <a:t>34</a:t>
            </a:fld>
            <a:endParaRPr lang="fr-FR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4868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71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i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fr-FR" sz="26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inversion</a:t>
            </a:r>
            <a:r>
              <a:rPr lang="fr-FR" sz="2600" dirty="0"/>
              <a:t>:</a:t>
            </a:r>
            <a:endParaRPr lang="fr-FR" sz="2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2743200" y="3233738"/>
            <a:ext cx="99012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55758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609600" y="30480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299085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3395663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3605213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828800" y="2819400"/>
            <a:ext cx="5654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2400" dirty="0">
                <a:solidFill>
                  <a:srgbClr val="6600FF"/>
                </a:solidFill>
                <a:latin typeface="Calibri" pitchFamily="34" charset="0"/>
              </a:rPr>
              <a:t>Which mechanism governs the onset of strong inversion layer?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990600" y="3810000"/>
            <a:ext cx="7772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400" dirty="0">
                <a:latin typeface="Calibri" pitchFamily="34" charset="0"/>
              </a:rPr>
              <a:t>P type SC : we must create electrons at oxide/SC interface. Where they come from?</a:t>
            </a:r>
          </a:p>
          <a:p>
            <a:pPr marL="1027113" lvl="1" indent="-455613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fr-FR" sz="2400" dirty="0" err="1">
                <a:latin typeface="Calibri" pitchFamily="34" charset="0"/>
              </a:rPr>
              <a:t>From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Metal</a:t>
            </a:r>
            <a:r>
              <a:rPr kumimoji="1" lang="fr-FR" sz="2400" dirty="0">
                <a:latin typeface="Calibri" pitchFamily="34" charset="0"/>
              </a:rPr>
              <a:t> : </a:t>
            </a: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  </a:t>
            </a:r>
            <a:r>
              <a:rPr kumimoji="1" lang="fr-FR" sz="2400" dirty="0" err="1">
                <a:latin typeface="Calibri" pitchFamily="34" charset="0"/>
              </a:rPr>
              <a:t>because</a:t>
            </a:r>
            <a:r>
              <a:rPr kumimoji="1"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oxide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barrier</a:t>
            </a:r>
            <a:endParaRPr kumimoji="1" lang="fr-FR" sz="2400" dirty="0">
              <a:latin typeface="Calibri" pitchFamily="34" charset="0"/>
            </a:endParaRPr>
          </a:p>
          <a:p>
            <a:pPr marL="1027113" lvl="1" indent="-455613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en-US" sz="2400" dirty="0">
                <a:latin typeface="Calibri" pitchFamily="34" charset="0"/>
              </a:rPr>
              <a:t>From SC (neutral region) : </a:t>
            </a:r>
            <a:r>
              <a:rPr kumimoji="1"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</a:t>
            </a:r>
            <a:r>
              <a:rPr kumimoji="1" lang="en-US" sz="2400" dirty="0">
                <a:latin typeface="Calibri" pitchFamily="34" charset="0"/>
              </a:rPr>
              <a:t> minority carriers (e-)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533400" y="59436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614488" y="5892800"/>
            <a:ext cx="743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800" dirty="0" err="1">
                <a:solidFill>
                  <a:srgbClr val="FF0000"/>
                </a:solidFill>
                <a:latin typeface="Calibri" pitchFamily="34" charset="0"/>
              </a:rPr>
              <a:t>Only</a:t>
            </a:r>
            <a:r>
              <a:rPr kumimoji="1" lang="fr-FR" sz="2800" dirty="0">
                <a:solidFill>
                  <a:srgbClr val="FF0000"/>
                </a:solidFill>
                <a:latin typeface="Calibri" pitchFamily="34" charset="0"/>
              </a:rPr>
              <a:t> one solution: thermal (or </a:t>
            </a:r>
            <a:r>
              <a:rPr kumimoji="1" lang="fr-FR" sz="2800" dirty="0" err="1">
                <a:solidFill>
                  <a:srgbClr val="FF0000"/>
                </a:solidFill>
                <a:latin typeface="Calibri" pitchFamily="34" charset="0"/>
              </a:rPr>
              <a:t>optical</a:t>
            </a:r>
            <a:r>
              <a:rPr kumimoji="1" lang="fr-FR" sz="2800" dirty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kumimoji="1" lang="fr-FR" sz="2800" dirty="0" err="1">
                <a:solidFill>
                  <a:srgbClr val="FF0000"/>
                </a:solidFill>
                <a:latin typeface="Calibri" pitchFamily="34" charset="0"/>
              </a:rPr>
              <a:t>generation</a:t>
            </a:r>
            <a:endParaRPr kumimoji="1" lang="fr-FR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705904"/>
              </p:ext>
            </p:extLst>
          </p:nvPr>
        </p:nvGraphicFramePr>
        <p:xfrm>
          <a:off x="4355976" y="1298575"/>
          <a:ext cx="395446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1765080" imgH="939600" progId="Equation.DSMT4">
                  <p:embed/>
                </p:oleObj>
              </mc:Choice>
              <mc:Fallback>
                <p:oleObj name="Equation" r:id="rId4" imgW="1765080" imgH="93960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298575"/>
                        <a:ext cx="3954462" cy="152082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0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  <p:bldP spid="39942" grpId="0" animBg="1"/>
      <p:bldP spid="39952" grpId="0"/>
      <p:bldP spid="39955" grpId="0" autoUpdateAnimBg="0"/>
      <p:bldP spid="39956" grpId="0" animBg="1"/>
      <p:bldP spid="3995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2969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369C75-2C99-412F-B5F7-926844A29521}" type="slidenum">
              <a:rPr lang="fr-FR" altLang="en-US" smtClean="0"/>
              <a:pPr eaLnBrk="1" hangingPunct="1"/>
              <a:t>35</a:t>
            </a:fld>
            <a:endParaRPr lang="fr-FR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5945"/>
            <a:ext cx="7772400" cy="38862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>
                <a:latin typeface="Calibri" pitchFamily="34" charset="0"/>
              </a:rPr>
              <a:t>Strong</a:t>
            </a:r>
            <a:r>
              <a:rPr lang="fr-FR" dirty="0">
                <a:latin typeface="Calibri" pitchFamily="34" charset="0"/>
              </a:rPr>
              <a:t> inversion:                        </a:t>
            </a:r>
          </a:p>
          <a:p>
            <a:pPr lvl="1" eaLnBrk="1" hangingPunct="1">
              <a:defRPr/>
            </a:pPr>
            <a:r>
              <a:rPr lang="fr-FR" sz="2400" dirty="0">
                <a:latin typeface="Calibri" pitchFamily="34" charset="0"/>
              </a:rPr>
              <a:t>Thermal </a:t>
            </a:r>
            <a:r>
              <a:rPr lang="fr-FR" sz="2400" dirty="0" err="1">
                <a:latin typeface="Calibri" pitchFamily="34" charset="0"/>
              </a:rPr>
              <a:t>generation</a:t>
            </a:r>
            <a:r>
              <a:rPr lang="fr-FR" sz="2400" dirty="0">
                <a:latin typeface="Calibri" pitchFamily="34" charset="0"/>
              </a:rPr>
              <a:t>?</a:t>
            </a:r>
          </a:p>
          <a:p>
            <a:pPr lvl="2" eaLnBrk="1" hangingPunct="1">
              <a:defRPr/>
            </a:pPr>
            <a:r>
              <a:rPr lang="fr-FR" sz="2400" dirty="0">
                <a:latin typeface="Calibri" pitchFamily="34" charset="0"/>
              </a:rPr>
              <a:t>#1 :In the </a:t>
            </a:r>
            <a:r>
              <a:rPr lang="fr-FR" sz="2400" dirty="0" err="1">
                <a:latin typeface="Calibri" pitchFamily="34" charset="0"/>
              </a:rPr>
              <a:t>space</a:t>
            </a:r>
            <a:r>
              <a:rPr lang="fr-FR" sz="2400" dirty="0">
                <a:latin typeface="Calibri" pitchFamily="34" charset="0"/>
              </a:rPr>
              <a:t> charge + dissipation of charge by </a:t>
            </a:r>
            <a:r>
              <a:rPr lang="fr-FR" sz="2400" dirty="0" err="1">
                <a:latin typeface="Calibri" pitchFamily="34" charset="0"/>
              </a:rPr>
              <a:t>electric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field</a:t>
            </a:r>
            <a:r>
              <a:rPr lang="fr-FR" sz="2400" dirty="0">
                <a:latin typeface="Calibri" pitchFamily="34" charset="0"/>
              </a:rPr>
              <a:t> </a:t>
            </a:r>
          </a:p>
          <a:p>
            <a:pPr lvl="2" eaLnBrk="1" hangingPunct="1">
              <a:defRPr/>
            </a:pPr>
            <a:r>
              <a:rPr lang="fr-FR" sz="2400" dirty="0">
                <a:latin typeface="Calibri" pitchFamily="34" charset="0"/>
              </a:rPr>
              <a:t>#2 : In the </a:t>
            </a:r>
            <a:r>
              <a:rPr lang="fr-FR" sz="2400" dirty="0" err="1">
                <a:latin typeface="Calibri" pitchFamily="34" charset="0"/>
              </a:rPr>
              <a:t>neutral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region</a:t>
            </a:r>
            <a:endParaRPr lang="fr-FR" sz="2400" dirty="0">
              <a:latin typeface="Calibri" pitchFamily="34" charset="0"/>
            </a:endParaRPr>
          </a:p>
          <a:p>
            <a:pPr lvl="2" eaLnBrk="1" hangingPunct="1">
              <a:defRPr/>
            </a:pPr>
            <a:endParaRPr lang="fr-F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dirty="0">
                <a:latin typeface="Calibri" pitchFamily="34" charset="0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38383" y="5302972"/>
            <a:ext cx="6705600" cy="9540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fr-FR" sz="2800" dirty="0">
                <a:latin typeface="Calibri" pitchFamily="34" charset="0"/>
              </a:rPr>
              <a:t>First </a:t>
            </a:r>
            <a:r>
              <a:rPr lang="fr-FR" sz="2800" dirty="0" err="1">
                <a:latin typeface="Calibri" pitchFamily="34" charset="0"/>
              </a:rPr>
              <a:t>mechanism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dominates</a:t>
            </a:r>
            <a:r>
              <a:rPr lang="fr-FR" sz="2800" dirty="0">
                <a:latin typeface="Calibri" pitchFamily="34" charset="0"/>
              </a:rPr>
              <a:t> but </a:t>
            </a:r>
            <a:r>
              <a:rPr lang="fr-FR" sz="2800" dirty="0" err="1">
                <a:latin typeface="Calibri" pitchFamily="34" charset="0"/>
              </a:rPr>
              <a:t>it’s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>
                <a:solidFill>
                  <a:srgbClr val="C00000"/>
                </a:solidFill>
                <a:latin typeface="Calibri" pitchFamily="34" charset="0"/>
              </a:rPr>
              <a:t>a slow one.</a:t>
            </a:r>
          </a:p>
        </p:txBody>
      </p:sp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395536" y="5771284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5" descr="efig11_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34819" r="9439" b="34110"/>
          <a:stretch/>
        </p:blipFill>
        <p:spPr bwMode="auto">
          <a:xfrm>
            <a:off x="4860032" y="2824408"/>
            <a:ext cx="3807726" cy="18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40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07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ADF54A-1D03-4D59-BC0E-881F467968D1}" type="slidenum">
              <a:rPr lang="fr-FR" altLang="en-US" smtClean="0"/>
              <a:pPr eaLnBrk="1" hangingPunct="1"/>
              <a:t>36</a:t>
            </a:fld>
            <a:endParaRPr lang="fr-FR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Strong</a:t>
            </a:r>
            <a:r>
              <a:rPr lang="fr-FR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inversion</a:t>
            </a:r>
            <a:endParaRPr lang="fr-FR" sz="2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fr-FR" sz="22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Which</a:t>
            </a:r>
            <a:r>
              <a:rPr lang="fr-FR" sz="22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Delay time to </a:t>
            </a:r>
            <a:r>
              <a:rPr lang="fr-FR" sz="22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create</a:t>
            </a:r>
            <a:r>
              <a:rPr lang="fr-FR" sz="22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2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strong</a:t>
            </a:r>
            <a:r>
              <a:rPr lang="fr-FR" sz="22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inversion layer ?</a:t>
            </a:r>
          </a:p>
          <a:p>
            <a:pPr eaLnBrk="1" hangingPunct="1">
              <a:defRPr/>
            </a:pPr>
            <a:endParaRPr lang="fr-FR" sz="2600" u="sng" dirty="0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2433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77740"/>
              </p:ext>
            </p:extLst>
          </p:nvPr>
        </p:nvGraphicFramePr>
        <p:xfrm>
          <a:off x="685800" y="3212976"/>
          <a:ext cx="1447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685502" imgH="495085" progId="Equation.3">
                  <p:embed/>
                </p:oleObj>
              </mc:Choice>
              <mc:Fallback>
                <p:oleObj name="Equation" r:id="rId4" imgW="685502" imgH="495085" progId="Equation.3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12976"/>
                        <a:ext cx="1447800" cy="10572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21005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15766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447675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54715"/>
              </p:ext>
            </p:extLst>
          </p:nvPr>
        </p:nvGraphicFramePr>
        <p:xfrm>
          <a:off x="1905000" y="4432176"/>
          <a:ext cx="1866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6" imgW="723586" imgH="228501" progId="Equation.3">
                  <p:embed/>
                </p:oleObj>
              </mc:Choice>
              <mc:Fallback>
                <p:oleObj r:id="rId6" imgW="723586" imgH="228501" progId="Equation.3">
                  <p:embed/>
                  <p:pic>
                    <p:nvPicPr>
                      <p:cNvPr id="43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32176"/>
                        <a:ext cx="1866900" cy="590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88217"/>
              </p:ext>
            </p:extLst>
          </p:nvPr>
        </p:nvGraphicFramePr>
        <p:xfrm>
          <a:off x="5257800" y="4203576"/>
          <a:ext cx="20320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8" imgW="875920" imgH="495085" progId="Equation.3">
                  <p:embed/>
                </p:oleObj>
              </mc:Choice>
              <mc:Fallback>
                <p:oleObj name="Equation" r:id="rId8" imgW="875920" imgH="495085" progId="Equation.3">
                  <p:embed/>
                  <p:pic>
                    <p:nvPicPr>
                      <p:cNvPr id="43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03576"/>
                        <a:ext cx="2032000" cy="11541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20137"/>
              </p:ext>
            </p:extLst>
          </p:nvPr>
        </p:nvGraphicFramePr>
        <p:xfrm>
          <a:off x="4343400" y="4475039"/>
          <a:ext cx="57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10" imgW="190417" imgH="152334" progId="Equation.3">
                  <p:embed/>
                </p:oleObj>
              </mc:Choice>
              <mc:Fallback>
                <p:oleObj r:id="rId10" imgW="190417" imgH="152334" progId="Equation.3">
                  <p:embed/>
                  <p:pic>
                    <p:nvPicPr>
                      <p:cNvPr id="43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75039"/>
                        <a:ext cx="571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3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12" imgW="126890" imgH="241091" progId="Equation.3">
                  <p:embed/>
                </p:oleObj>
              </mc:Choice>
              <mc:Fallback>
                <p:oleObj name="Equation" r:id="rId12" imgW="126890" imgH="241091" progId="Equation.3">
                  <p:embed/>
                  <p:pic>
                    <p:nvPicPr>
                      <p:cNvPr id="307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819400" y="3364307"/>
            <a:ext cx="4456092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800" dirty="0" err="1">
                <a:latin typeface="Calibri" pitchFamily="34" charset="0"/>
              </a:rPr>
              <a:t>Strong</a:t>
            </a:r>
            <a:r>
              <a:rPr kumimoji="1" lang="fr-FR" sz="2800" dirty="0">
                <a:latin typeface="Calibri" pitchFamily="34" charset="0"/>
              </a:rPr>
              <a:t> inversion </a:t>
            </a:r>
            <a:r>
              <a:rPr kumimoji="1" lang="fr-FR" sz="2800" dirty="0" err="1">
                <a:latin typeface="Calibri" pitchFamily="34" charset="0"/>
              </a:rPr>
              <a:t>limit</a:t>
            </a:r>
            <a:r>
              <a:rPr kumimoji="1" lang="fr-FR" sz="2800" dirty="0">
                <a:latin typeface="Calibri" pitchFamily="34" charset="0"/>
              </a:rPr>
              <a:t>: </a:t>
            </a:r>
            <a:r>
              <a:rPr kumimoji="1" lang="fr-FR" sz="2800" i="1" dirty="0" err="1">
                <a:latin typeface="Calibri" pitchFamily="34" charset="0"/>
              </a:rPr>
              <a:t>n</a:t>
            </a:r>
            <a:r>
              <a:rPr kumimoji="1" lang="fr-FR" sz="2800" i="1" baseline="-25000" dirty="0" err="1">
                <a:latin typeface="Calibri" pitchFamily="34" charset="0"/>
              </a:rPr>
              <a:t>S</a:t>
            </a:r>
            <a:r>
              <a:rPr kumimoji="1" lang="fr-FR" sz="2800" i="1" dirty="0">
                <a:latin typeface="Calibri" pitchFamily="34" charset="0"/>
              </a:rPr>
              <a:t> = N</a:t>
            </a:r>
            <a:r>
              <a:rPr kumimoji="1" lang="fr-FR" sz="2800" i="1" baseline="-25000" dirty="0">
                <a:latin typeface="Calibri" pitchFamily="34" charset="0"/>
              </a:rPr>
              <a:t>A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11309" y="5733256"/>
            <a:ext cx="2109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6600"/>
                </a:solidFill>
                <a:latin typeface="Calibri" pitchFamily="34" charset="0"/>
              </a:rPr>
              <a:t>More </a:t>
            </a:r>
            <a:r>
              <a:rPr kumimoji="1" lang="fr-FR" sz="2400" dirty="0" err="1">
                <a:solidFill>
                  <a:srgbClr val="FF6600"/>
                </a:solidFill>
                <a:latin typeface="Calibri" pitchFamily="34" charset="0"/>
              </a:rPr>
              <a:t>realistics</a:t>
            </a:r>
            <a:r>
              <a:rPr kumimoji="1" lang="fr-FR" sz="2400" dirty="0">
                <a:solidFill>
                  <a:srgbClr val="FF6600"/>
                </a:solidFill>
                <a:latin typeface="Calibri" pitchFamily="34" charset="0"/>
              </a:rPr>
              <a:t> </a:t>
            </a:r>
            <a:endParaRPr kumimoji="1" lang="fr-FR" sz="2400" dirty="0">
              <a:latin typeface="Calibri" pitchFamily="34" charset="0"/>
            </a:endParaRPr>
          </a:p>
        </p:txBody>
      </p:sp>
      <p:graphicFrame>
        <p:nvGraphicFramePr>
          <p:cNvPr id="30737" name="Object 16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14" imgW="126890" imgH="241091" progId="Equation.3">
                  <p:embed/>
                </p:oleObj>
              </mc:Choice>
              <mc:Fallback>
                <p:oleObj name="Equation" r:id="rId14" imgW="126890" imgH="241091" progId="Equation.3">
                  <p:embed/>
                  <p:pic>
                    <p:nvPicPr>
                      <p:cNvPr id="3073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70054"/>
              </p:ext>
            </p:extLst>
          </p:nvPr>
        </p:nvGraphicFramePr>
        <p:xfrm>
          <a:off x="2978150" y="5517232"/>
          <a:ext cx="22256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15" imgW="1143000" imgH="495300" progId="Equation.3">
                  <p:embed/>
                </p:oleObj>
              </mc:Choice>
              <mc:Fallback>
                <p:oleObj name="Equation" r:id="rId15" imgW="1143000" imgH="495300" progId="Equation.3">
                  <p:embed/>
                  <p:pic>
                    <p:nvPicPr>
                      <p:cNvPr id="430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5517232"/>
                        <a:ext cx="2225675" cy="9715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270180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Shockley</a:t>
            </a:r>
            <a:r>
              <a:rPr lang="fr-FR" dirty="0"/>
              <a:t>-Read </a:t>
            </a:r>
            <a:r>
              <a:rPr lang="fr-FR" dirty="0" err="1"/>
              <a:t>equation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8496" y="5541039"/>
            <a:ext cx="2779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Si: 	</a:t>
            </a:r>
          </a:p>
          <a:p>
            <a:r>
              <a:rPr lang="fr-FR" dirty="0"/>
              <a:t>n</a:t>
            </a:r>
            <a:r>
              <a:rPr lang="fr-FR" baseline="-25000" dirty="0"/>
              <a:t>i</a:t>
            </a:r>
            <a:r>
              <a:rPr lang="fr-FR" dirty="0"/>
              <a:t>=10</a:t>
            </a:r>
            <a:r>
              <a:rPr lang="fr-FR" baseline="30000" dirty="0"/>
              <a:t>10</a:t>
            </a:r>
            <a:r>
              <a:rPr lang="fr-FR" dirty="0"/>
              <a:t> cm</a:t>
            </a:r>
            <a:r>
              <a:rPr lang="fr-FR" baseline="30000" dirty="0"/>
              <a:t>-3</a:t>
            </a:r>
          </a:p>
          <a:p>
            <a:r>
              <a:rPr lang="fr-FR" dirty="0"/>
              <a:t>N</a:t>
            </a:r>
            <a:r>
              <a:rPr lang="fr-FR" baseline="-25000" dirty="0"/>
              <a:t>A</a:t>
            </a:r>
            <a:r>
              <a:rPr lang="fr-FR" dirty="0"/>
              <a:t>=10</a:t>
            </a:r>
            <a:r>
              <a:rPr lang="fr-FR" baseline="30000" dirty="0"/>
              <a:t>15</a:t>
            </a:r>
            <a:r>
              <a:rPr lang="fr-FR" dirty="0"/>
              <a:t> cm</a:t>
            </a:r>
            <a:r>
              <a:rPr lang="fr-FR" baseline="30000" dirty="0"/>
              <a:t>-3</a:t>
            </a:r>
            <a:r>
              <a:rPr lang="fr-FR" dirty="0"/>
              <a:t>	</a:t>
            </a:r>
            <a:r>
              <a:rPr lang="fr-FR" dirty="0" err="1">
                <a:latin typeface="Symbol" pitchFamily="18" charset="2"/>
              </a:rPr>
              <a:t>t</a:t>
            </a:r>
            <a:r>
              <a:rPr lang="fr-FR" baseline="-25000" dirty="0" err="1"/>
              <a:t>s</a:t>
            </a:r>
            <a:r>
              <a:rPr lang="fr-FR" dirty="0"/>
              <a:t>=1s !!</a:t>
            </a:r>
          </a:p>
          <a:p>
            <a:r>
              <a:rPr lang="fr-FR" dirty="0" err="1">
                <a:latin typeface="Symbol" pitchFamily="18" charset="2"/>
              </a:rPr>
              <a:t>t</a:t>
            </a:r>
            <a:r>
              <a:rPr lang="fr-FR" baseline="-25000" dirty="0" err="1"/>
              <a:t>m</a:t>
            </a:r>
            <a:r>
              <a:rPr lang="fr-FR" dirty="0"/>
              <a:t>=10</a:t>
            </a:r>
            <a:r>
              <a:rPr lang="fr-FR" baseline="30000" dirty="0"/>
              <a:t>-5</a:t>
            </a:r>
            <a:r>
              <a:rPr lang="fr-FR" dirty="0"/>
              <a:t>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22" grpId="0" animBg="1" autoUpdateAnimBg="0"/>
      <p:bldP spid="43023" grpId="0" autoUpdateAnimBg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17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EA9D27-EE64-4A99-A3F0-B4CCE873093A}" type="slidenum">
              <a:rPr lang="fr-FR" altLang="en-US" smtClean="0"/>
              <a:pPr eaLnBrk="1" hangingPunct="1"/>
              <a:t>37</a:t>
            </a:fld>
            <a:endParaRPr lang="fr-FR" altLang="en-US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/>
              <a:t>When we measure C(V) , results depend on YES or NO, we give enough time to create this layer</a:t>
            </a:r>
          </a:p>
          <a:p>
            <a:pPr lvl="1" eaLnBrk="1" hangingPunct="1"/>
            <a:r>
              <a:rPr lang="en-US" dirty="0"/>
              <a:t>YES:  we measure capacitance du to inversion layer </a:t>
            </a:r>
          </a:p>
          <a:p>
            <a:pPr lvl="1" eaLnBrk="1" hangingPunct="1"/>
            <a:r>
              <a:rPr lang="en-US" dirty="0"/>
              <a:t>NO : Depletion layer preserves the neutrality of the system with an increase of its width </a:t>
            </a:r>
            <a:r>
              <a:rPr lang="fr-FR" dirty="0"/>
              <a:t>. The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breakdown of the </a:t>
            </a:r>
            <a:r>
              <a:rPr lang="fr-FR" dirty="0" err="1"/>
              <a:t>semiconductor</a:t>
            </a:r>
            <a:endParaRPr lang="fr-FR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37399" y="4886980"/>
            <a:ext cx="4997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800" dirty="0" err="1">
                <a:solidFill>
                  <a:srgbClr val="FF6600"/>
                </a:solidFill>
                <a:latin typeface="Calibri" pitchFamily="34" charset="0"/>
              </a:rPr>
              <a:t>Results</a:t>
            </a:r>
            <a:r>
              <a:rPr kumimoji="1" lang="fr-FR" sz="2800" dirty="0">
                <a:solidFill>
                  <a:srgbClr val="FF6600"/>
                </a:solidFill>
                <a:latin typeface="Calibri" pitchFamily="34" charset="0"/>
              </a:rPr>
              <a:t> are </a:t>
            </a:r>
            <a:r>
              <a:rPr kumimoji="1" lang="fr-FR" sz="2800" dirty="0" err="1">
                <a:solidFill>
                  <a:srgbClr val="FF6600"/>
                </a:solidFill>
                <a:latin typeface="Calibri" pitchFamily="34" charset="0"/>
              </a:rPr>
              <a:t>frequency</a:t>
            </a:r>
            <a:r>
              <a:rPr kumimoji="1" lang="fr-FR" sz="2800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kumimoji="1" lang="fr-FR" sz="2800" dirty="0" err="1">
                <a:solidFill>
                  <a:srgbClr val="FF6600"/>
                </a:solidFill>
                <a:latin typeface="Calibri" pitchFamily="34" charset="0"/>
              </a:rPr>
              <a:t>dependant</a:t>
            </a:r>
            <a:endParaRPr kumimoji="1" lang="fr-FR" sz="2800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1331640" y="4924425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</a:t>
            </a:r>
          </a:p>
        </p:txBody>
      </p:sp>
    </p:spTree>
    <p:extLst>
      <p:ext uri="{BB962C8B-B14F-4D97-AF65-F5344CB8AC3E}">
        <p14:creationId xmlns:p14="http://schemas.microsoft.com/office/powerpoint/2010/main" val="2892157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277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43233-1F72-4C14-816E-DE0247AE54EA}" type="slidenum">
              <a:rPr lang="fr-FR" altLang="en-US" smtClean="0"/>
              <a:pPr eaLnBrk="1" hangingPunct="1"/>
              <a:t>38</a:t>
            </a:fld>
            <a:endParaRPr lang="fr-FR" alt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17925" y="1695450"/>
            <a:ext cx="1586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 cases 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1834" y="2627943"/>
            <a:ext cx="1541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Low</a:t>
            </a:r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frequency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+</a:t>
            </a: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Slow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ramp</a:t>
            </a:r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Vg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820" name="Rectangle 8"/>
          <p:cNvSpPr>
            <a:spLocks noChangeArrowheads="1"/>
          </p:cNvSpPr>
          <p:nvPr/>
        </p:nvSpPr>
        <p:spPr bwMode="auto">
          <a:xfrm>
            <a:off x="762000" y="4487689"/>
            <a:ext cx="76200" cy="152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Rectangle 11"/>
          <p:cNvSpPr>
            <a:spLocks noChangeArrowheads="1"/>
          </p:cNvSpPr>
          <p:nvPr/>
        </p:nvSpPr>
        <p:spPr bwMode="auto">
          <a:xfrm>
            <a:off x="1447800" y="6616526"/>
            <a:ext cx="76200" cy="152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533400" y="4371801"/>
            <a:ext cx="2436813" cy="2244725"/>
            <a:chOff x="336" y="2426"/>
            <a:chExt cx="1535" cy="1414"/>
          </a:xfrm>
        </p:grpSpPr>
        <p:sp>
          <p:nvSpPr>
            <p:cNvPr id="32809" name="Line 5"/>
            <p:cNvSpPr>
              <a:spLocks noChangeShapeType="1"/>
            </p:cNvSpPr>
            <p:nvPr/>
          </p:nvSpPr>
          <p:spPr bwMode="auto">
            <a:xfrm flipV="1">
              <a:off x="912" y="244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2810" name="Group 19"/>
            <p:cNvGrpSpPr>
              <a:grpSpLocks/>
            </p:cNvGrpSpPr>
            <p:nvPr/>
          </p:nvGrpSpPr>
          <p:grpSpPr bwMode="auto">
            <a:xfrm>
              <a:off x="336" y="2426"/>
              <a:ext cx="1535" cy="1414"/>
              <a:chOff x="336" y="2234"/>
              <a:chExt cx="1535" cy="1414"/>
            </a:xfrm>
          </p:grpSpPr>
          <p:grpSp>
            <p:nvGrpSpPr>
              <p:cNvPr id="32811" name="Group 18"/>
              <p:cNvGrpSpPr>
                <a:grpSpLocks/>
              </p:cNvGrpSpPr>
              <p:nvPr/>
            </p:nvGrpSpPr>
            <p:grpSpPr bwMode="auto">
              <a:xfrm>
                <a:off x="336" y="2400"/>
                <a:ext cx="1535" cy="1248"/>
                <a:chOff x="336" y="2400"/>
                <a:chExt cx="1535" cy="1248"/>
              </a:xfrm>
            </p:grpSpPr>
            <p:sp>
              <p:nvSpPr>
                <p:cNvPr id="32813" name="Line 6"/>
                <p:cNvSpPr>
                  <a:spLocks noChangeShapeType="1"/>
                </p:cNvSpPr>
                <p:nvPr/>
              </p:nvSpPr>
              <p:spPr bwMode="auto">
                <a:xfrm>
                  <a:off x="336" y="3072"/>
                  <a:ext cx="1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4" name="Rectangle 7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48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5" name="Rectangle 9"/>
                <p:cNvSpPr>
                  <a:spLocks noChangeArrowheads="1"/>
                </p:cNvSpPr>
                <p:nvPr/>
              </p:nvSpPr>
              <p:spPr bwMode="auto">
                <a:xfrm>
                  <a:off x="912" y="3072"/>
                  <a:ext cx="432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3072"/>
                  <a:ext cx="48" cy="57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32" y="2640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41" y="2682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70" y="3050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kumimoji="1" lang="fr-FR" sz="240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sp>
            <p:nvSpPr>
              <p:cNvPr id="32812" name="Text Box 17"/>
              <p:cNvSpPr txBox="1">
                <a:spLocks noChangeArrowheads="1"/>
              </p:cNvSpPr>
              <p:nvPr/>
            </p:nvSpPr>
            <p:spPr bwMode="auto">
              <a:xfrm>
                <a:off x="950" y="223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2400" i="1">
                    <a:latin typeface="Times New Roman" pitchFamily="18" charset="0"/>
                  </a:rPr>
                  <a:t>Q</a:t>
                </a:r>
              </a:p>
            </p:txBody>
          </p:sp>
        </p:grpSp>
      </p:grpSp>
      <p:sp>
        <p:nvSpPr>
          <p:cNvPr id="32806" name="Rectangle 40"/>
          <p:cNvSpPr>
            <a:spLocks noChangeArrowheads="1"/>
          </p:cNvSpPr>
          <p:nvPr/>
        </p:nvSpPr>
        <p:spPr bwMode="auto">
          <a:xfrm>
            <a:off x="7391400" y="5660851"/>
            <a:ext cx="685800" cy="152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6629400" y="4594051"/>
            <a:ext cx="242888" cy="1066800"/>
            <a:chOff x="6629400" y="4073525"/>
            <a:chExt cx="242888" cy="1066800"/>
          </a:xfrm>
        </p:grpSpPr>
        <p:sp>
          <p:nvSpPr>
            <p:cNvPr id="32805" name="Rectangle 39"/>
            <p:cNvSpPr>
              <a:spLocks noChangeArrowheads="1"/>
            </p:cNvSpPr>
            <p:nvPr/>
          </p:nvSpPr>
          <p:spPr bwMode="auto">
            <a:xfrm>
              <a:off x="6705600" y="4073525"/>
              <a:ext cx="76200" cy="106680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Line 42"/>
            <p:cNvSpPr>
              <a:spLocks noChangeShapeType="1"/>
            </p:cNvSpPr>
            <p:nvPr/>
          </p:nvSpPr>
          <p:spPr bwMode="auto">
            <a:xfrm flipV="1">
              <a:off x="6629400" y="4454525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8" name="Line 43"/>
            <p:cNvSpPr>
              <a:spLocks noChangeShapeType="1"/>
            </p:cNvSpPr>
            <p:nvPr/>
          </p:nvSpPr>
          <p:spPr bwMode="auto">
            <a:xfrm flipV="1">
              <a:off x="6643688" y="45212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477000" y="4330526"/>
            <a:ext cx="2436813" cy="2244725"/>
            <a:chOff x="4080" y="2400"/>
            <a:chExt cx="1535" cy="1414"/>
          </a:xfrm>
        </p:grpSpPr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 flipV="1">
              <a:off x="4656" y="242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2" name="Line 38"/>
            <p:cNvSpPr>
              <a:spLocks noChangeShapeType="1"/>
            </p:cNvSpPr>
            <p:nvPr/>
          </p:nvSpPr>
          <p:spPr bwMode="auto">
            <a:xfrm>
              <a:off x="4080" y="323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3" name="Text Box 44"/>
            <p:cNvSpPr txBox="1">
              <a:spLocks noChangeArrowheads="1"/>
            </p:cNvSpPr>
            <p:nvPr/>
          </p:nvSpPr>
          <p:spPr bwMode="auto">
            <a:xfrm>
              <a:off x="5414" y="321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2804" name="Text Box 45"/>
            <p:cNvSpPr txBox="1">
              <a:spLocks noChangeArrowheads="1"/>
            </p:cNvSpPr>
            <p:nvPr/>
          </p:nvSpPr>
          <p:spPr bwMode="auto">
            <a:xfrm>
              <a:off x="4694" y="240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Q</a:t>
              </a:r>
            </a:p>
          </p:txBody>
        </p:sp>
      </p:grp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3491880" y="2636912"/>
            <a:ext cx="1605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High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frequency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+</a:t>
            </a: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Slow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ramp</a:t>
            </a:r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Vg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505200" y="4378151"/>
            <a:ext cx="2436813" cy="2435225"/>
            <a:chOff x="2208" y="2426"/>
            <a:chExt cx="1535" cy="1534"/>
          </a:xfrm>
        </p:grpSpPr>
        <p:sp>
          <p:nvSpPr>
            <p:cNvPr id="32786" name="Line 55"/>
            <p:cNvSpPr>
              <a:spLocks noChangeShapeType="1"/>
            </p:cNvSpPr>
            <p:nvPr/>
          </p:nvSpPr>
          <p:spPr bwMode="auto">
            <a:xfrm flipV="1">
              <a:off x="2784" y="244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2787" name="Group 56"/>
            <p:cNvGrpSpPr>
              <a:grpSpLocks/>
            </p:cNvGrpSpPr>
            <p:nvPr/>
          </p:nvGrpSpPr>
          <p:grpSpPr bwMode="auto">
            <a:xfrm>
              <a:off x="2208" y="2426"/>
              <a:ext cx="1535" cy="1414"/>
              <a:chOff x="336" y="2234"/>
              <a:chExt cx="1535" cy="1414"/>
            </a:xfrm>
          </p:grpSpPr>
          <p:grpSp>
            <p:nvGrpSpPr>
              <p:cNvPr id="32792" name="Group 57"/>
              <p:cNvGrpSpPr>
                <a:grpSpLocks/>
              </p:cNvGrpSpPr>
              <p:nvPr/>
            </p:nvGrpSpPr>
            <p:grpSpPr bwMode="auto">
              <a:xfrm>
                <a:off x="336" y="2400"/>
                <a:ext cx="1535" cy="1248"/>
                <a:chOff x="336" y="2400"/>
                <a:chExt cx="1535" cy="1248"/>
              </a:xfrm>
            </p:grpSpPr>
            <p:sp>
              <p:nvSpPr>
                <p:cNvPr id="32794" name="Line 58"/>
                <p:cNvSpPr>
                  <a:spLocks noChangeShapeType="1"/>
                </p:cNvSpPr>
                <p:nvPr/>
              </p:nvSpPr>
              <p:spPr bwMode="auto">
                <a:xfrm>
                  <a:off x="336" y="3072"/>
                  <a:ext cx="1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5" name="Rectangle 59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48" cy="6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Rectangle 60"/>
                <p:cNvSpPr>
                  <a:spLocks noChangeArrowheads="1"/>
                </p:cNvSpPr>
                <p:nvPr/>
              </p:nvSpPr>
              <p:spPr bwMode="auto">
                <a:xfrm>
                  <a:off x="912" y="3072"/>
                  <a:ext cx="432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7" name="Rectangle 61"/>
                <p:cNvSpPr>
                  <a:spLocks noChangeArrowheads="1"/>
                </p:cNvSpPr>
                <p:nvPr/>
              </p:nvSpPr>
              <p:spPr bwMode="auto">
                <a:xfrm>
                  <a:off x="912" y="3072"/>
                  <a:ext cx="48" cy="57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32" y="2640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41" y="2682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0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670" y="3050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kumimoji="1" lang="fr-FR" sz="240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sp>
            <p:nvSpPr>
              <p:cNvPr id="32793" name="Text Box 65"/>
              <p:cNvSpPr txBox="1">
                <a:spLocks noChangeArrowheads="1"/>
              </p:cNvSpPr>
              <p:nvPr/>
            </p:nvSpPr>
            <p:spPr bwMode="auto">
              <a:xfrm>
                <a:off x="950" y="223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sz="2400" i="1">
                    <a:latin typeface="Times New Roman" pitchFamily="18" charset="0"/>
                  </a:rPr>
                  <a:t>Q</a:t>
                </a:r>
              </a:p>
            </p:txBody>
          </p:sp>
        </p:grpSp>
        <p:sp>
          <p:nvSpPr>
            <p:cNvPr id="32788" name="Rectangle 66"/>
            <p:cNvSpPr>
              <a:spLocks noChangeArrowheads="1"/>
            </p:cNvSpPr>
            <p:nvPr/>
          </p:nvSpPr>
          <p:spPr bwMode="auto">
            <a:xfrm>
              <a:off x="2784" y="3840"/>
              <a:ext cx="48" cy="9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9" name="Group 67"/>
            <p:cNvGrpSpPr>
              <a:grpSpLocks/>
            </p:cNvGrpSpPr>
            <p:nvPr/>
          </p:nvGrpSpPr>
          <p:grpSpPr bwMode="auto">
            <a:xfrm>
              <a:off x="2718" y="3816"/>
              <a:ext cx="192" cy="144"/>
              <a:chOff x="2208" y="3888"/>
              <a:chExt cx="192" cy="144"/>
            </a:xfrm>
          </p:grpSpPr>
          <p:sp>
            <p:nvSpPr>
              <p:cNvPr id="32790" name="Line 68"/>
              <p:cNvSpPr>
                <a:spLocks noChangeShapeType="1"/>
              </p:cNvSpPr>
              <p:nvPr/>
            </p:nvSpPr>
            <p:spPr bwMode="auto">
              <a:xfrm flipV="1">
                <a:off x="2208" y="3888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1" name="Line 69"/>
              <p:cNvSpPr>
                <a:spLocks noChangeShapeType="1"/>
              </p:cNvSpPr>
              <p:nvPr/>
            </p:nvSpPr>
            <p:spPr bwMode="auto">
              <a:xfrm>
                <a:off x="2208" y="3888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784" name="Rectangle 34"/>
          <p:cNvSpPr>
            <a:spLocks noChangeArrowheads="1"/>
          </p:cNvSpPr>
          <p:nvPr/>
        </p:nvSpPr>
        <p:spPr bwMode="auto">
          <a:xfrm>
            <a:off x="3733800" y="4482926"/>
            <a:ext cx="76200" cy="152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75"/>
          <p:cNvSpPr>
            <a:spLocks noChangeArrowheads="1"/>
          </p:cNvSpPr>
          <p:nvPr/>
        </p:nvSpPr>
        <p:spPr bwMode="auto">
          <a:xfrm>
            <a:off x="5105400" y="5716414"/>
            <a:ext cx="76200" cy="152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7" name="Text Box 81"/>
          <p:cNvSpPr txBox="1">
            <a:spLocks noChangeArrowheads="1"/>
          </p:cNvSpPr>
          <p:nvPr/>
        </p:nvSpPr>
        <p:spPr bwMode="auto">
          <a:xfrm>
            <a:off x="6855124" y="2492896"/>
            <a:ext cx="1605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High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frequency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+</a:t>
            </a:r>
          </a:p>
          <a:p>
            <a:pPr algn="ctr" eaLnBrk="1" hangingPunct="1"/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High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ramp</a:t>
            </a:r>
            <a:r>
              <a:rPr kumimoji="1" lang="fr-FR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FF0000"/>
                </a:solidFill>
                <a:latin typeface="Calibri" pitchFamily="34" charset="0"/>
              </a:rPr>
              <a:t>Vg</a:t>
            </a:r>
            <a:endParaRPr kumimoji="1" lang="fr-FR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1066800" y="762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structure: </a:t>
            </a:r>
          </a:p>
          <a:p>
            <a:pPr>
              <a:defRPr/>
            </a:pP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inversion</a:t>
            </a:r>
          </a:p>
        </p:txBody>
      </p:sp>
      <p:pic>
        <p:nvPicPr>
          <p:cNvPr id="57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86" y="620688"/>
            <a:ext cx="2281290" cy="18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39542"/>
              </p:ext>
            </p:extLst>
          </p:nvPr>
        </p:nvGraphicFramePr>
        <p:xfrm>
          <a:off x="159558" y="1695450"/>
          <a:ext cx="3556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5" imgW="1587240" imgH="457200" progId="Equation.DSMT4">
                  <p:embed/>
                </p:oleObj>
              </mc:Choice>
              <mc:Fallback>
                <p:oleObj name="Equation" r:id="rId5" imgW="1587240" imgH="457200" progId="Equation.DSMT4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58" y="1695450"/>
                        <a:ext cx="3556000" cy="7397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06208"/>
              </p:ext>
            </p:extLst>
          </p:nvPr>
        </p:nvGraphicFramePr>
        <p:xfrm>
          <a:off x="-28575" y="3627438"/>
          <a:ext cx="31067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7" imgW="2019240" imgH="482400" progId="Equation.DSMT4">
                  <p:embed/>
                </p:oleObj>
              </mc:Choice>
              <mc:Fallback>
                <p:oleObj name="Equation" r:id="rId7" imgW="2019240" imgH="482400" progId="Equation.DSMT4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3627438"/>
                        <a:ext cx="3106738" cy="5365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33598"/>
              </p:ext>
            </p:extLst>
          </p:nvPr>
        </p:nvGraphicFramePr>
        <p:xfrm>
          <a:off x="3148013" y="3613150"/>
          <a:ext cx="30670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9" imgW="1993680" imgH="482400" progId="Equation.DSMT4">
                  <p:embed/>
                </p:oleObj>
              </mc:Choice>
              <mc:Fallback>
                <p:oleObj name="Equation" r:id="rId9" imgW="1993680" imgH="482400" progId="Equation.DSMT4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3613150"/>
                        <a:ext cx="3067050" cy="5365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448100"/>
              </p:ext>
            </p:extLst>
          </p:nvPr>
        </p:nvGraphicFramePr>
        <p:xfrm>
          <a:off x="6735947" y="3539951"/>
          <a:ext cx="16414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11" imgW="1066680" imgH="711000" progId="Equation.DSMT4">
                  <p:embed/>
                </p:oleObj>
              </mc:Choice>
              <mc:Fallback>
                <p:oleObj name="Equation" r:id="rId11" imgW="1066680" imgH="711000" progId="Equation.DSMT4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947" y="3539951"/>
                        <a:ext cx="1641475" cy="790575"/>
                      </a:xfrm>
                      <a:prstGeom prst="rect">
                        <a:avLst/>
                      </a:prstGeom>
                      <a:solidFill>
                        <a:srgbClr val="E9ECEB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32820" grpId="0" animBg="1"/>
      <p:bldP spid="32821" grpId="0" animBg="1"/>
      <p:bldP spid="32806" grpId="0" animBg="1"/>
      <p:bldP spid="45109" grpId="0" autoUpdateAnimBg="0"/>
      <p:bldP spid="32784" grpId="0" animBg="1"/>
      <p:bldP spid="32785" grpId="0" animBg="1"/>
      <p:bldP spid="4513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379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37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E4734-6FFA-4184-8AE4-6798E60DB7E8}" type="slidenum">
              <a:rPr lang="fr-FR" altLang="en-US" smtClean="0"/>
              <a:pPr eaLnBrk="1" hangingPunct="1"/>
              <a:t>39</a:t>
            </a:fld>
            <a:endParaRPr lang="fr-FR" alt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2" b="17325"/>
          <a:stretch>
            <a:fillRect/>
          </a:stretch>
        </p:blipFill>
        <p:spPr bwMode="auto">
          <a:xfrm>
            <a:off x="1124653" y="0"/>
            <a:ext cx="5967628" cy="54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52774"/>
            <a:ext cx="729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7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12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EAD4F9-0590-444E-8930-23133F205EA5}" type="slidenum">
              <a:rPr lang="fr-FR" altLang="en-US" smtClean="0"/>
              <a:pPr eaLnBrk="1" hangingPunct="1"/>
              <a:t>4</a:t>
            </a:fld>
            <a:endParaRPr lang="fr-FR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543800" cy="519112"/>
          </a:xfrm>
        </p:spPr>
        <p:txBody>
          <a:bodyPr/>
          <a:lstStyle/>
          <a:p>
            <a:pPr eaLnBrk="1" hangingPunct="1"/>
            <a:r>
              <a:rPr lang="fr-FR" sz="2600" dirty="0" err="1"/>
              <a:t>Metal</a:t>
            </a:r>
            <a:r>
              <a:rPr lang="fr-FR" sz="2600" dirty="0"/>
              <a:t> Oxyde </a:t>
            </a:r>
            <a:r>
              <a:rPr lang="fr-FR" sz="2600" dirty="0" err="1"/>
              <a:t>Semiconductor</a:t>
            </a:r>
            <a:r>
              <a:rPr lang="fr-FR" sz="2600" dirty="0"/>
              <a:t> Structure</a:t>
            </a:r>
          </a:p>
        </p:txBody>
      </p:sp>
      <p:graphicFrame>
        <p:nvGraphicFramePr>
          <p:cNvPr id="5126" name="Object 10"/>
          <p:cNvGraphicFramePr>
            <a:graphicFrameLocks noChangeAspect="1"/>
          </p:cNvGraphicFramePr>
          <p:nvPr/>
        </p:nvGraphicFramePr>
        <p:xfrm>
          <a:off x="5334000" y="1905000"/>
          <a:ext cx="365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2743200" imgH="1962912" progId="Word.Picture.8">
                  <p:embed/>
                </p:oleObj>
              </mc:Choice>
              <mc:Fallback>
                <p:oleObj name="Image" r:id="rId4" imgW="2743200" imgH="1962912" progId="Word.Picture.8">
                  <p:embed/>
                  <p:pic>
                    <p:nvPicPr>
                      <p:cNvPr id="51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657600" cy="280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400800" y="4876800"/>
            <a:ext cx="207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MOS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capacitor</a:t>
            </a:r>
            <a:endParaRPr kumimoji="1"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11560" y="1131356"/>
            <a:ext cx="8244408" cy="4462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300" dirty="0">
                <a:solidFill>
                  <a:srgbClr val="FF0000"/>
                </a:solidFill>
                <a:latin typeface="Calibri" pitchFamily="34" charset="0"/>
              </a:rPr>
              <a:t>Energy band diagram of the three components of a MOS system</a:t>
            </a:r>
          </a:p>
        </p:txBody>
      </p:sp>
      <p:grpSp>
        <p:nvGrpSpPr>
          <p:cNvPr id="5129" name="Group 17"/>
          <p:cNvGrpSpPr>
            <a:grpSpLocks/>
          </p:cNvGrpSpPr>
          <p:nvPr/>
        </p:nvGrpSpPr>
        <p:grpSpPr bwMode="auto">
          <a:xfrm>
            <a:off x="428625" y="1962150"/>
            <a:ext cx="8334375" cy="4514850"/>
            <a:chOff x="270" y="1236"/>
            <a:chExt cx="5250" cy="2844"/>
          </a:xfrm>
        </p:grpSpPr>
        <p:pic>
          <p:nvPicPr>
            <p:cNvPr id="5130" name="Picture 8" descr="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1236"/>
              <a:ext cx="3034" cy="25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graphicFrame>
          <p:nvGraphicFramePr>
            <p:cNvPr id="5131" name="Object 13"/>
            <p:cNvGraphicFramePr>
              <a:graphicFrameLocks noChangeAspect="1"/>
            </p:cNvGraphicFramePr>
            <p:nvPr/>
          </p:nvGraphicFramePr>
          <p:xfrm>
            <a:off x="3696" y="3456"/>
            <a:ext cx="182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7" imgW="1371600" imgH="469900" progId="Equation.3">
                    <p:embed/>
                  </p:oleObj>
                </mc:Choice>
                <mc:Fallback>
                  <p:oleObj name="Equation" r:id="rId7" imgW="1371600" imgH="469900" progId="Equation.3">
                    <p:embed/>
                    <p:pic>
                      <p:nvPicPr>
                        <p:cNvPr id="513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456"/>
                          <a:ext cx="1824" cy="62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>
                          <a:outerShdw dist="107763" dir="18900000" algn="ctr" rotWithShape="0">
                            <a:srgbClr val="808080"/>
                          </a:outerShdw>
                        </a:effectLst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Oval 14"/>
            <p:cNvSpPr>
              <a:spLocks noChangeArrowheads="1"/>
            </p:cNvSpPr>
            <p:nvPr/>
          </p:nvSpPr>
          <p:spPr bwMode="auto">
            <a:xfrm>
              <a:off x="2496" y="1920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5"/>
            <p:cNvSpPr>
              <a:spLocks noChangeShapeType="1"/>
            </p:cNvSpPr>
            <p:nvPr/>
          </p:nvSpPr>
          <p:spPr bwMode="auto">
            <a:xfrm>
              <a:off x="2736" y="2160"/>
              <a:ext cx="96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090462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481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482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5DBDC-3978-4355-85D3-C1CA7DFD6E32}" type="slidenum">
              <a:rPr lang="fr-FR" altLang="en-US" smtClean="0"/>
              <a:pPr eaLnBrk="1" hangingPunct="1"/>
              <a:t>40</a:t>
            </a:fld>
            <a:endParaRPr lang="fr-FR" altLang="en-US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850900"/>
          </a:xfrm>
        </p:spPr>
        <p:txBody>
          <a:bodyPr/>
          <a:lstStyle/>
          <a:p>
            <a:pPr eaLnBrk="1" hangingPunct="1"/>
            <a:r>
              <a:rPr lang="fr-FR" sz="2200" i="1"/>
              <a:t>minimum capacitance (HF):</a:t>
            </a:r>
          </a:p>
        </p:txBody>
      </p:sp>
      <p:pic>
        <p:nvPicPr>
          <p:cNvPr id="34823" name="Picture 6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2133600"/>
            <a:ext cx="4114800" cy="4038600"/>
          </a:xfrm>
          <a:noFill/>
        </p:spPr>
      </p:pic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533400" y="5181600"/>
          <a:ext cx="38481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2095500" imgH="533400" progId="Equation.3">
                  <p:embed/>
                </p:oleObj>
              </mc:Choice>
              <mc:Fallback>
                <p:oleObj name="Equation" r:id="rId5" imgW="2095500" imgH="533400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3848100" cy="981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6748463" y="4343400"/>
            <a:ext cx="381000" cy="533400"/>
          </a:xfrm>
          <a:prstGeom prst="ellipse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H="1">
            <a:off x="4648200" y="4648200"/>
            <a:ext cx="1981200" cy="990600"/>
          </a:xfrm>
          <a:prstGeom prst="line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52400" y="3200400"/>
          <a:ext cx="4711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7" imgW="2755900" imgH="533400" progId="Equation.3">
                  <p:embed/>
                </p:oleObj>
              </mc:Choice>
              <mc:Fallback>
                <p:oleObj name="Equation" r:id="rId7" imgW="2755900" imgH="533400" progId="Equation.3">
                  <p:embed/>
                  <p:pic>
                    <p:nvPicPr>
                      <p:cNvPr id="348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4711700" cy="9144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7667625" y="2420938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>
                <a:latin typeface="Times New Roman" pitchFamily="18" charset="0"/>
              </a:rPr>
              <a:t>BF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8027988" y="4100513"/>
            <a:ext cx="44291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>
                <a:latin typeface="Times New Roman" pitchFamily="18" charset="0"/>
              </a:rPr>
              <a:t>HF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66800" y="762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MOS structure: </a:t>
            </a: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strong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inversion</a:t>
            </a:r>
          </a:p>
        </p:txBody>
      </p:sp>
    </p:spTree>
    <p:extLst>
      <p:ext uri="{BB962C8B-B14F-4D97-AF65-F5344CB8AC3E}">
        <p14:creationId xmlns:p14="http://schemas.microsoft.com/office/powerpoint/2010/main" val="2306605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584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BA2BDA-A639-4460-89AE-1738D322F499}" type="slidenum">
              <a:rPr lang="fr-FR" altLang="en-US" smtClean="0"/>
              <a:pPr eaLnBrk="1" hangingPunct="1"/>
              <a:t>41</a:t>
            </a:fld>
            <a:endParaRPr lang="fr-FR" alt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/>
              <a:t>MOS capacitor : parasitic effects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493713"/>
          </a:xfrm>
        </p:spPr>
        <p:txBody>
          <a:bodyPr/>
          <a:lstStyle/>
          <a:p>
            <a:pPr eaLnBrk="1" hangingPunct="1"/>
            <a:r>
              <a:rPr lang="en-US" dirty="0"/>
              <a:t>2 factors modify « ideal » structure of MOS capacitor.</a:t>
            </a:r>
          </a:p>
          <a:p>
            <a:pPr lvl="1"/>
            <a:r>
              <a:rPr lang="en-US" dirty="0"/>
              <a:t>The charges in oxide and/or charges at interface Oxide – SC.</a:t>
            </a:r>
          </a:p>
          <a:p>
            <a:pPr lvl="1" eaLnBrk="1" hangingPunct="1"/>
            <a:r>
              <a:rPr lang="en-US" dirty="0"/>
              <a:t>The difference between the work function of the Metal and the SC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47664" y="4278932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Influence on the threshold voltage V</a:t>
            </a:r>
            <a:r>
              <a:rPr kumimoji="1" lang="en-US" sz="28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</a:t>
            </a:r>
            <a:r>
              <a:rPr kumimoji="1"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the structure</a:t>
            </a:r>
            <a:r>
              <a:rPr kumimoji="1" lang="fr-F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35848" name="AutoShape 5"/>
          <p:cNvSpPr>
            <a:spLocks noChangeArrowheads="1"/>
          </p:cNvSpPr>
          <p:nvPr/>
        </p:nvSpPr>
        <p:spPr bwMode="auto">
          <a:xfrm>
            <a:off x="395536" y="450912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4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68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EF06AA-1E46-4731-A777-065CED1F7278}" type="slidenum">
              <a:rPr lang="fr-FR" altLang="en-US" smtClean="0"/>
              <a:pPr eaLnBrk="1" hangingPunct="1"/>
              <a:t>42</a:t>
            </a:fld>
            <a:endParaRPr lang="fr-FR" alt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419600" cy="2403475"/>
          </a:xfrm>
        </p:spPr>
        <p:txBody>
          <a:bodyPr/>
          <a:lstStyle/>
          <a:p>
            <a:r>
              <a:rPr lang="en-US" sz="2100" dirty="0"/>
              <a:t>Distribution of charges in the oxide </a:t>
            </a:r>
            <a:r>
              <a:rPr lang="fr-FR" sz="2100" dirty="0"/>
              <a:t>:</a:t>
            </a:r>
          </a:p>
          <a:p>
            <a:pPr lvl="1" eaLnBrk="1" hangingPunct="1"/>
            <a:r>
              <a:rPr lang="fr-FR" sz="1700" dirty="0">
                <a:solidFill>
                  <a:srgbClr val="6600FF"/>
                </a:solidFill>
              </a:rPr>
              <a:t>Mobile </a:t>
            </a:r>
            <a:r>
              <a:rPr lang="fr-FR" sz="1700" dirty="0" err="1">
                <a:solidFill>
                  <a:srgbClr val="6600FF"/>
                </a:solidFill>
              </a:rPr>
              <a:t>ionic</a:t>
            </a:r>
            <a:r>
              <a:rPr lang="fr-FR" sz="1700" dirty="0">
                <a:solidFill>
                  <a:srgbClr val="6600FF"/>
                </a:solidFill>
              </a:rPr>
              <a:t> charges</a:t>
            </a:r>
          </a:p>
          <a:p>
            <a:pPr lvl="1" eaLnBrk="1" hangingPunct="1"/>
            <a:r>
              <a:rPr lang="fr-FR" sz="1700" dirty="0" err="1"/>
              <a:t>Oxide</a:t>
            </a:r>
            <a:r>
              <a:rPr lang="fr-FR" sz="1700" dirty="0">
                <a:solidFill>
                  <a:srgbClr val="FF0000"/>
                </a:solidFill>
              </a:rPr>
              <a:t> </a:t>
            </a:r>
            <a:r>
              <a:rPr lang="fr-FR" sz="1700" dirty="0" err="1"/>
              <a:t>traped</a:t>
            </a:r>
            <a:r>
              <a:rPr lang="fr-FR" sz="1700" dirty="0"/>
              <a:t> charges</a:t>
            </a:r>
          </a:p>
          <a:p>
            <a:pPr lvl="1" eaLnBrk="1" hangingPunct="1"/>
            <a:r>
              <a:rPr lang="fr-FR" sz="1700" dirty="0" err="1"/>
              <a:t>Fixed</a:t>
            </a:r>
            <a:r>
              <a:rPr lang="fr-FR" sz="1700" dirty="0"/>
              <a:t> </a:t>
            </a:r>
            <a:r>
              <a:rPr lang="fr-FR" sz="1700" dirty="0" err="1"/>
              <a:t>oxide</a:t>
            </a:r>
            <a:r>
              <a:rPr lang="fr-FR" sz="1700" dirty="0"/>
              <a:t> charges</a:t>
            </a:r>
            <a:endParaRPr lang="fr-FR" sz="1700" dirty="0">
              <a:solidFill>
                <a:schemeClr val="tx2"/>
              </a:solidFill>
            </a:endParaRPr>
          </a:p>
          <a:p>
            <a:pPr lvl="1" eaLnBrk="1" hangingPunct="1"/>
            <a:r>
              <a:rPr lang="fr-FR" sz="1700" dirty="0" err="1"/>
              <a:t>Traped</a:t>
            </a:r>
            <a:r>
              <a:rPr lang="fr-FR" sz="1700" dirty="0"/>
              <a:t> charges at </a:t>
            </a:r>
            <a:r>
              <a:rPr lang="fr-FR" sz="1700" dirty="0">
                <a:solidFill>
                  <a:srgbClr val="33CC33"/>
                </a:solidFill>
              </a:rPr>
              <a:t>Si-SiO</a:t>
            </a:r>
            <a:r>
              <a:rPr lang="fr-FR" sz="1700" baseline="-25000" dirty="0">
                <a:solidFill>
                  <a:srgbClr val="33CC33"/>
                </a:solidFill>
              </a:rPr>
              <a:t>2 </a:t>
            </a:r>
            <a:r>
              <a:rPr lang="fr-FR" sz="1700" dirty="0">
                <a:solidFill>
                  <a:srgbClr val="33CC33"/>
                </a:solidFill>
              </a:rPr>
              <a:t>interface</a:t>
            </a:r>
          </a:p>
        </p:txBody>
      </p:sp>
      <p:sp>
        <p:nvSpPr>
          <p:cNvPr id="36870" name="Line 4"/>
          <p:cNvSpPr>
            <a:spLocks noChangeShapeType="1"/>
          </p:cNvSpPr>
          <p:nvPr/>
        </p:nvSpPr>
        <p:spPr bwMode="auto">
          <a:xfrm>
            <a:off x="4895850" y="192881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4743450" y="1928813"/>
            <a:ext cx="254000" cy="2667000"/>
          </a:xfrm>
          <a:custGeom>
            <a:avLst/>
            <a:gdLst>
              <a:gd name="T0" fmla="*/ 2147483647 w 160"/>
              <a:gd name="T1" fmla="*/ 0 h 1680"/>
              <a:gd name="T2" fmla="*/ 2147483647 w 160"/>
              <a:gd name="T3" fmla="*/ 2147483647 h 1680"/>
              <a:gd name="T4" fmla="*/ 2147483647 w 160"/>
              <a:gd name="T5" fmla="*/ 2147483647 h 1680"/>
              <a:gd name="T6" fmla="*/ 2147483647 w 160"/>
              <a:gd name="T7" fmla="*/ 2147483647 h 1680"/>
              <a:gd name="T8" fmla="*/ 2147483647 w 160"/>
              <a:gd name="T9" fmla="*/ 2147483647 h 1680"/>
              <a:gd name="T10" fmla="*/ 0 w 160"/>
              <a:gd name="T11" fmla="*/ 2147483647 h 1680"/>
              <a:gd name="T12" fmla="*/ 2147483647 w 160"/>
              <a:gd name="T13" fmla="*/ 2147483647 h 1680"/>
              <a:gd name="T14" fmla="*/ 2147483647 w 160"/>
              <a:gd name="T15" fmla="*/ 2147483647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"/>
              <a:gd name="T25" fmla="*/ 0 h 1680"/>
              <a:gd name="T26" fmla="*/ 160 w 160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" h="1680">
                <a:moveTo>
                  <a:pt x="96" y="0"/>
                </a:moveTo>
                <a:cubicBezTo>
                  <a:pt x="68" y="48"/>
                  <a:pt x="40" y="96"/>
                  <a:pt x="48" y="144"/>
                </a:cubicBezTo>
                <a:cubicBezTo>
                  <a:pt x="56" y="192"/>
                  <a:pt x="136" y="216"/>
                  <a:pt x="144" y="288"/>
                </a:cubicBezTo>
                <a:cubicBezTo>
                  <a:pt x="152" y="360"/>
                  <a:pt x="96" y="504"/>
                  <a:pt x="96" y="576"/>
                </a:cubicBezTo>
                <a:cubicBezTo>
                  <a:pt x="96" y="648"/>
                  <a:pt x="160" y="648"/>
                  <a:pt x="144" y="720"/>
                </a:cubicBezTo>
                <a:cubicBezTo>
                  <a:pt x="128" y="792"/>
                  <a:pt x="0" y="896"/>
                  <a:pt x="0" y="1008"/>
                </a:cubicBezTo>
                <a:cubicBezTo>
                  <a:pt x="0" y="1120"/>
                  <a:pt x="136" y="1280"/>
                  <a:pt x="144" y="1392"/>
                </a:cubicBezTo>
                <a:cubicBezTo>
                  <a:pt x="152" y="1504"/>
                  <a:pt x="100" y="1592"/>
                  <a:pt x="48" y="16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7639050" y="1928813"/>
            <a:ext cx="254000" cy="2667000"/>
          </a:xfrm>
          <a:custGeom>
            <a:avLst/>
            <a:gdLst>
              <a:gd name="T0" fmla="*/ 2147483647 w 160"/>
              <a:gd name="T1" fmla="*/ 0 h 1680"/>
              <a:gd name="T2" fmla="*/ 2147483647 w 160"/>
              <a:gd name="T3" fmla="*/ 2147483647 h 1680"/>
              <a:gd name="T4" fmla="*/ 2147483647 w 160"/>
              <a:gd name="T5" fmla="*/ 2147483647 h 1680"/>
              <a:gd name="T6" fmla="*/ 2147483647 w 160"/>
              <a:gd name="T7" fmla="*/ 2147483647 h 1680"/>
              <a:gd name="T8" fmla="*/ 2147483647 w 160"/>
              <a:gd name="T9" fmla="*/ 2147483647 h 1680"/>
              <a:gd name="T10" fmla="*/ 0 w 160"/>
              <a:gd name="T11" fmla="*/ 2147483647 h 1680"/>
              <a:gd name="T12" fmla="*/ 2147483647 w 160"/>
              <a:gd name="T13" fmla="*/ 2147483647 h 1680"/>
              <a:gd name="T14" fmla="*/ 2147483647 w 160"/>
              <a:gd name="T15" fmla="*/ 2147483647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"/>
              <a:gd name="T25" fmla="*/ 0 h 1680"/>
              <a:gd name="T26" fmla="*/ 160 w 160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" h="1680">
                <a:moveTo>
                  <a:pt x="96" y="0"/>
                </a:moveTo>
                <a:cubicBezTo>
                  <a:pt x="68" y="48"/>
                  <a:pt x="40" y="96"/>
                  <a:pt x="48" y="144"/>
                </a:cubicBezTo>
                <a:cubicBezTo>
                  <a:pt x="56" y="192"/>
                  <a:pt x="136" y="216"/>
                  <a:pt x="144" y="288"/>
                </a:cubicBezTo>
                <a:cubicBezTo>
                  <a:pt x="152" y="360"/>
                  <a:pt x="96" y="504"/>
                  <a:pt x="96" y="576"/>
                </a:cubicBezTo>
                <a:cubicBezTo>
                  <a:pt x="96" y="648"/>
                  <a:pt x="160" y="648"/>
                  <a:pt x="144" y="720"/>
                </a:cubicBezTo>
                <a:cubicBezTo>
                  <a:pt x="128" y="792"/>
                  <a:pt x="0" y="896"/>
                  <a:pt x="0" y="1008"/>
                </a:cubicBezTo>
                <a:cubicBezTo>
                  <a:pt x="0" y="1120"/>
                  <a:pt x="136" y="1280"/>
                  <a:pt x="144" y="1392"/>
                </a:cubicBezTo>
                <a:cubicBezTo>
                  <a:pt x="152" y="1504"/>
                  <a:pt x="100" y="1592"/>
                  <a:pt x="48" y="16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743450" y="3452813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4972050" y="4062413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972050" y="2071688"/>
            <a:ext cx="825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>
                <a:latin typeface="Times New Roman" pitchFamily="18" charset="0"/>
              </a:rPr>
              <a:t>K</a:t>
            </a:r>
            <a:r>
              <a:rPr kumimoji="1" lang="fr-FR" sz="1600" baseline="30000">
                <a:latin typeface="Times New Roman" pitchFamily="18" charset="0"/>
              </a:rPr>
              <a:t>+</a:t>
            </a:r>
          </a:p>
          <a:p>
            <a:pPr eaLnBrk="1" hangingPunct="1"/>
            <a:r>
              <a:rPr kumimoji="1" lang="fr-FR" sz="1600">
                <a:latin typeface="Times New Roman" pitchFamily="18" charset="0"/>
              </a:rPr>
              <a:t>      Na</a:t>
            </a:r>
            <a:r>
              <a:rPr kumimoji="1" lang="fr-FR" sz="1600" baseline="30000">
                <a:latin typeface="Times New Roman" pitchFamily="18" charset="0"/>
              </a:rPr>
              <a:t>+</a:t>
            </a:r>
            <a:endParaRPr kumimoji="1" lang="fr-FR" sz="1600">
              <a:latin typeface="Times New Roman" pitchFamily="18" charset="0"/>
            </a:endParaRP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5810250" y="2081213"/>
            <a:ext cx="76200" cy="609600"/>
          </a:xfrm>
          <a:prstGeom prst="rightBracket">
            <a:avLst>
              <a:gd name="adj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62650" y="2233613"/>
            <a:ext cx="131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>
                <a:solidFill>
                  <a:srgbClr val="6600FF"/>
                </a:solidFill>
                <a:latin typeface="Times New Roman" pitchFamily="18" charset="0"/>
              </a:rPr>
              <a:t>Ionic mobiles</a:t>
            </a:r>
          </a:p>
        </p:txBody>
      </p:sp>
      <p:grpSp>
        <p:nvGrpSpPr>
          <p:cNvPr id="36878" name="Group 18"/>
          <p:cNvGrpSpPr>
            <a:grpSpLocks/>
          </p:cNvGrpSpPr>
          <p:nvPr/>
        </p:nvGrpSpPr>
        <p:grpSpPr bwMode="auto">
          <a:xfrm>
            <a:off x="4962525" y="2843213"/>
            <a:ext cx="955675" cy="533400"/>
            <a:chOff x="3594" y="2208"/>
            <a:chExt cx="602" cy="336"/>
          </a:xfrm>
        </p:grpSpPr>
        <p:sp>
          <p:nvSpPr>
            <p:cNvPr id="36886" name="Text Box 14"/>
            <p:cNvSpPr txBox="1">
              <a:spLocks noChangeArrowheads="1"/>
            </p:cNvSpPr>
            <p:nvPr/>
          </p:nvSpPr>
          <p:spPr bwMode="auto">
            <a:xfrm>
              <a:off x="3610" y="2208"/>
              <a:ext cx="5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kumimoji="1" lang="fr-FR" sz="1400">
                  <a:solidFill>
                    <a:srgbClr val="FF0000"/>
                  </a:solidFill>
                  <a:latin typeface="Times New Roman" pitchFamily="18" charset="0"/>
                </a:rPr>
                <a:t> - - - -</a:t>
              </a:r>
              <a:r>
                <a:rPr kumimoji="1" lang="fr-FR" sz="1400">
                  <a:latin typeface="Times New Roman" pitchFamily="18" charset="0"/>
                </a:rPr>
                <a:t> </a:t>
              </a:r>
              <a:endParaRPr kumimoji="1" lang="fr-FR" sz="2400">
                <a:latin typeface="Times New Roman" pitchFamily="18" charset="0"/>
              </a:endParaRPr>
            </a:p>
          </p:txBody>
        </p:sp>
        <p:sp>
          <p:nvSpPr>
            <p:cNvPr id="36887" name="Text Box 15"/>
            <p:cNvSpPr txBox="1">
              <a:spLocks noChangeArrowheads="1"/>
            </p:cNvSpPr>
            <p:nvPr/>
          </p:nvSpPr>
          <p:spPr bwMode="auto">
            <a:xfrm>
              <a:off x="3594" y="225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>
                  <a:solidFill>
                    <a:srgbClr val="FF0000"/>
                  </a:solidFill>
                  <a:latin typeface="Times New Roman" pitchFamily="18" charset="0"/>
                </a:rPr>
                <a:t>+ + + +</a:t>
              </a:r>
              <a:r>
                <a:rPr kumimoji="1" lang="fr-FR" sz="24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36879" name="Text Box 17"/>
          <p:cNvSpPr txBox="1">
            <a:spLocks noChangeArrowheads="1"/>
          </p:cNvSpPr>
          <p:nvPr/>
        </p:nvSpPr>
        <p:spPr bwMode="auto">
          <a:xfrm>
            <a:off x="5794375" y="2905125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>
                <a:solidFill>
                  <a:srgbClr val="FF0000"/>
                </a:solidFill>
                <a:latin typeface="Times New Roman" pitchFamily="18" charset="0"/>
              </a:rPr>
              <a:t>traped</a:t>
            </a:r>
          </a:p>
        </p:txBody>
      </p:sp>
      <p:sp>
        <p:nvSpPr>
          <p:cNvPr id="36880" name="Text Box 19"/>
          <p:cNvSpPr txBox="1">
            <a:spLocks noChangeArrowheads="1"/>
          </p:cNvSpPr>
          <p:nvPr/>
        </p:nvSpPr>
        <p:spPr bwMode="auto">
          <a:xfrm>
            <a:off x="5032375" y="3494088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1600" b="1">
                <a:solidFill>
                  <a:schemeClr val="tx2"/>
                </a:solidFill>
                <a:latin typeface="Times New Roman" pitchFamily="18" charset="0"/>
              </a:rPr>
              <a:t>+ + + + +</a:t>
            </a:r>
            <a:r>
              <a:rPr kumimoji="1" lang="fr-FR" sz="2400">
                <a:latin typeface="Times New Roman" pitchFamily="18" charset="0"/>
              </a:rPr>
              <a:t> </a:t>
            </a:r>
          </a:p>
        </p:txBody>
      </p:sp>
      <p:sp>
        <p:nvSpPr>
          <p:cNvPr id="36881" name="Text Box 20"/>
          <p:cNvSpPr txBox="1">
            <a:spLocks noChangeArrowheads="1"/>
          </p:cNvSpPr>
          <p:nvPr/>
        </p:nvSpPr>
        <p:spPr bwMode="auto">
          <a:xfrm>
            <a:off x="4895850" y="37909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>
                <a:solidFill>
                  <a:srgbClr val="33CC33"/>
                </a:solidFill>
                <a:latin typeface="Times New Roman" pitchFamily="18" charset="0"/>
              </a:rPr>
              <a:t>x   x  x   x   </a:t>
            </a:r>
            <a:endParaRPr kumimoji="1" lang="fr-FR" sz="2400">
              <a:latin typeface="Times New Roman" pitchFamily="18" charset="0"/>
            </a:endParaRPr>
          </a:p>
        </p:txBody>
      </p:sp>
      <p:sp>
        <p:nvSpPr>
          <p:cNvPr id="36882" name="Text Box 21"/>
          <p:cNvSpPr txBox="1">
            <a:spLocks noChangeArrowheads="1"/>
          </p:cNvSpPr>
          <p:nvPr/>
        </p:nvSpPr>
        <p:spPr bwMode="auto">
          <a:xfrm>
            <a:off x="8004175" y="2274888"/>
            <a:ext cx="700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latin typeface="Calibri" panose="020F0502020204030204" pitchFamily="34" charset="0"/>
              </a:rPr>
              <a:t>SiO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8020050" y="3452813"/>
            <a:ext cx="683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 err="1">
                <a:latin typeface="Calibri" panose="020F0502020204030204" pitchFamily="34" charset="0"/>
              </a:rPr>
              <a:t>SiO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x</a:t>
            </a:r>
            <a:endParaRPr kumimoji="1" lang="fr-FR" sz="2400" i="1" baseline="-25000" dirty="0">
              <a:latin typeface="Calibri" panose="020F0502020204030204" pitchFamily="34" charset="0"/>
            </a:endParaRPr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8080375" y="4103688"/>
            <a:ext cx="40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36885" name="Text Box 24"/>
          <p:cNvSpPr txBox="1">
            <a:spLocks noChangeArrowheads="1"/>
          </p:cNvSpPr>
          <p:nvPr/>
        </p:nvSpPr>
        <p:spPr bwMode="auto">
          <a:xfrm>
            <a:off x="1219200" y="5084763"/>
            <a:ext cx="7178675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solidFill>
                  <a:srgbClr val="FF6600"/>
                </a:solidFill>
                <a:latin typeface="Calibri" pitchFamily="34" charset="0"/>
              </a:rPr>
              <a:t>Depending on their position in the oxide, the charges will influence more or less on the electron population below the gate</a:t>
            </a:r>
            <a:r>
              <a:rPr kumimoji="1" lang="fr-FR" sz="2400" dirty="0">
                <a:solidFill>
                  <a:srgbClr val="FF66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  <a:endParaRPr lang="en-US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685800"/>
          </a:xfrm>
        </p:spPr>
        <p:txBody>
          <a:bodyPr/>
          <a:lstStyle/>
          <a:p>
            <a:pPr eaLnBrk="1" hangingPunct="1"/>
            <a:r>
              <a:rPr lang="fr-FR" sz="3200" dirty="0"/>
              <a:t>MOS </a:t>
            </a:r>
            <a:r>
              <a:rPr lang="fr-FR" sz="3200" dirty="0" err="1"/>
              <a:t>capacitor</a:t>
            </a:r>
            <a:r>
              <a:rPr lang="fr-FR" sz="3200" dirty="0"/>
              <a:t> :</a:t>
            </a:r>
            <a:r>
              <a:rPr lang="fr-FR" sz="3200" dirty="0" err="1"/>
              <a:t>oxide</a:t>
            </a:r>
            <a:r>
              <a:rPr lang="fr-FR" sz="3200" dirty="0"/>
              <a:t> charge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01939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789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78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115363-2E5B-4524-94C2-FB25926BD5DB}" type="slidenum">
              <a:rPr lang="fr-FR" altLang="en-US" smtClean="0"/>
              <a:pPr eaLnBrk="1" hangingPunct="1"/>
              <a:t>43</a:t>
            </a:fld>
            <a:endParaRPr lang="fr-FR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685800"/>
          </a:xfrm>
        </p:spPr>
        <p:txBody>
          <a:bodyPr/>
          <a:lstStyle/>
          <a:p>
            <a:pPr eaLnBrk="1" hangingPunct="1"/>
            <a:r>
              <a:rPr lang="fr-FR" sz="3200" dirty="0"/>
              <a:t>MOS </a:t>
            </a:r>
            <a:r>
              <a:rPr lang="fr-FR" sz="3200" dirty="0" err="1"/>
              <a:t>capacitor</a:t>
            </a:r>
            <a:r>
              <a:rPr lang="fr-FR" sz="3200" dirty="0"/>
              <a:t> :</a:t>
            </a:r>
            <a:r>
              <a:rPr lang="fr-FR" sz="3200" dirty="0" err="1"/>
              <a:t>oxide</a:t>
            </a:r>
            <a:r>
              <a:rPr lang="fr-FR" sz="3200" dirty="0"/>
              <a:t> charge</a:t>
            </a:r>
            <a:endParaRPr lang="fr-FR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990600"/>
          </a:xfrm>
        </p:spPr>
        <p:txBody>
          <a:bodyPr/>
          <a:lstStyle/>
          <a:p>
            <a:pPr eaLnBrk="1" hangingPunct="1"/>
            <a:r>
              <a:rPr lang="fr-FR" sz="2100" i="1" dirty="0" err="1"/>
              <a:t>Effect</a:t>
            </a:r>
            <a:r>
              <a:rPr lang="fr-FR" sz="2100" i="1" dirty="0"/>
              <a:t> of a </a:t>
            </a:r>
            <a:r>
              <a:rPr lang="fr-FR" sz="2100" i="1" dirty="0" err="1"/>
              <a:t>sheet</a:t>
            </a:r>
            <a:r>
              <a:rPr lang="fr-FR" sz="2100" i="1" dirty="0"/>
              <a:t> charge of a real </a:t>
            </a:r>
            <a:r>
              <a:rPr lang="fr-FR" sz="2100" i="1" dirty="0" err="1"/>
              <a:t>density</a:t>
            </a:r>
            <a:r>
              <a:rPr lang="fr-FR" sz="2100" i="1" dirty="0"/>
              <a:t> Q </a:t>
            </a:r>
            <a:r>
              <a:rPr lang="fr-FR" sz="2100" i="1" dirty="0" err="1"/>
              <a:t>within</a:t>
            </a:r>
            <a:r>
              <a:rPr lang="fr-FR" sz="2100" i="1" dirty="0"/>
              <a:t> the </a:t>
            </a:r>
            <a:r>
              <a:rPr lang="fr-FR" sz="2100" i="1" dirty="0" err="1"/>
              <a:t>oxide</a:t>
            </a:r>
            <a:r>
              <a:rPr lang="fr-FR" sz="2100" i="1" dirty="0"/>
              <a:t> layer of an MOS </a:t>
            </a:r>
            <a:r>
              <a:rPr lang="fr-FR" sz="2100" i="1" dirty="0" err="1"/>
              <a:t>capacitor</a:t>
            </a:r>
            <a:r>
              <a:rPr lang="fr-FR" sz="2100" i="1" dirty="0"/>
              <a:t>: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414813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4671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3400" y="2403475"/>
            <a:ext cx="5349875" cy="1939925"/>
            <a:chOff x="326" y="1514"/>
            <a:chExt cx="3370" cy="1222"/>
          </a:xfrm>
        </p:grpSpPr>
        <p:sp>
          <p:nvSpPr>
            <p:cNvPr id="37916" name="Rectangle 11"/>
            <p:cNvSpPr>
              <a:spLocks noChangeArrowheads="1"/>
            </p:cNvSpPr>
            <p:nvPr/>
          </p:nvSpPr>
          <p:spPr bwMode="auto">
            <a:xfrm>
              <a:off x="1872" y="2016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1" lang="fr-FR" sz="2000" i="1" dirty="0" err="1">
                  <a:latin typeface="Calibri" pitchFamily="34" charset="0"/>
                </a:rPr>
                <a:t>Oxide</a:t>
              </a:r>
              <a:endParaRPr kumimoji="1" lang="fr-FR" sz="2000" i="1" dirty="0">
                <a:latin typeface="Calibri" pitchFamily="34" charset="0"/>
              </a:endParaRPr>
            </a:p>
          </p:txBody>
        </p:sp>
        <p:grpSp>
          <p:nvGrpSpPr>
            <p:cNvPr id="37917" name="Group 31"/>
            <p:cNvGrpSpPr>
              <a:grpSpLocks/>
            </p:cNvGrpSpPr>
            <p:nvPr/>
          </p:nvGrpSpPr>
          <p:grpSpPr bwMode="auto">
            <a:xfrm>
              <a:off x="960" y="1632"/>
              <a:ext cx="2736" cy="1104"/>
              <a:chOff x="912" y="1776"/>
              <a:chExt cx="2736" cy="1104"/>
            </a:xfrm>
          </p:grpSpPr>
          <p:sp>
            <p:nvSpPr>
              <p:cNvPr id="37924" name="Line 12"/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25" name="Line 13"/>
              <p:cNvSpPr>
                <a:spLocks noChangeShapeType="1"/>
              </p:cNvSpPr>
              <p:nvPr/>
            </p:nvSpPr>
            <p:spPr bwMode="auto">
              <a:xfrm flipV="1">
                <a:off x="1392" y="187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26" name="Rectangle 1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32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Rectangle 15"/>
              <p:cNvSpPr>
                <a:spLocks noChangeArrowheads="1"/>
              </p:cNvSpPr>
              <p:nvPr/>
            </p:nvSpPr>
            <p:spPr bwMode="auto">
              <a:xfrm>
                <a:off x="1776" y="1776"/>
                <a:ext cx="48" cy="672"/>
              </a:xfrm>
              <a:prstGeom prst="rect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16"/>
              <p:cNvSpPr>
                <a:spLocks noChangeShapeType="1"/>
              </p:cNvSpPr>
              <p:nvPr/>
            </p:nvSpPr>
            <p:spPr bwMode="auto">
              <a:xfrm flipV="1">
                <a:off x="2352" y="1824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29" name="Rectangle 17"/>
              <p:cNvSpPr>
                <a:spLocks noChangeArrowheads="1"/>
              </p:cNvSpPr>
              <p:nvPr/>
            </p:nvSpPr>
            <p:spPr bwMode="auto">
              <a:xfrm>
                <a:off x="2352" y="2448"/>
                <a:ext cx="48" cy="19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Text Box 18"/>
              <p:cNvSpPr txBox="1">
                <a:spLocks noChangeArrowheads="1"/>
              </p:cNvSpPr>
              <p:nvPr/>
            </p:nvSpPr>
            <p:spPr bwMode="auto">
              <a:xfrm>
                <a:off x="3446" y="2472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7931" name="Text Box 19"/>
              <p:cNvSpPr txBox="1">
                <a:spLocks noChangeArrowheads="1"/>
              </p:cNvSpPr>
              <p:nvPr/>
            </p:nvSpPr>
            <p:spPr bwMode="auto">
              <a:xfrm>
                <a:off x="950" y="1797"/>
                <a:ext cx="35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i="1">
                    <a:latin typeface="Symbol" pitchFamily="18" charset="2"/>
                  </a:rPr>
                  <a:t>r</a:t>
                </a:r>
                <a:r>
                  <a:rPr kumimoji="1" lang="fr-FR" i="1">
                    <a:latin typeface="Times New Roman" pitchFamily="18" charset="0"/>
                  </a:rPr>
                  <a:t>(x)</a:t>
                </a:r>
                <a:endParaRPr kumimoji="1" lang="fr-FR" i="1">
                  <a:latin typeface="Symbol" pitchFamily="18" charset="2"/>
                </a:endParaRPr>
              </a:p>
            </p:txBody>
          </p:sp>
        </p:grpSp>
        <p:sp>
          <p:nvSpPr>
            <p:cNvPr id="37918" name="Text Box 20"/>
            <p:cNvSpPr txBox="1">
              <a:spLocks noChangeArrowheads="1"/>
            </p:cNvSpPr>
            <p:nvPr/>
          </p:nvSpPr>
          <p:spPr bwMode="auto">
            <a:xfrm>
              <a:off x="326" y="1658"/>
              <a:ext cx="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FF6600"/>
                  </a:solidFill>
                  <a:latin typeface="Calibri" pitchFamily="34" charset="0"/>
                </a:rPr>
                <a:t>V</a:t>
              </a:r>
              <a:r>
                <a:rPr kumimoji="1" lang="fr-FR" sz="2400" baseline="-25000" dirty="0" err="1">
                  <a:solidFill>
                    <a:srgbClr val="FF6600"/>
                  </a:solidFill>
                  <a:latin typeface="Calibri" pitchFamily="34" charset="0"/>
                </a:rPr>
                <a:t>g</a:t>
              </a:r>
              <a:r>
                <a:rPr kumimoji="1" lang="fr-FR" sz="2400" dirty="0">
                  <a:solidFill>
                    <a:srgbClr val="FF6600"/>
                  </a:solidFill>
                  <a:latin typeface="Calibri" pitchFamily="34" charset="0"/>
                </a:rPr>
                <a:t>=0V</a:t>
              </a:r>
            </a:p>
          </p:txBody>
        </p:sp>
        <p:sp>
          <p:nvSpPr>
            <p:cNvPr id="37919" name="Text Box 35"/>
            <p:cNvSpPr txBox="1">
              <a:spLocks noChangeArrowheads="1"/>
            </p:cNvSpPr>
            <p:nvPr/>
          </p:nvSpPr>
          <p:spPr bwMode="auto">
            <a:xfrm>
              <a:off x="2688" y="2016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000" i="1" dirty="0">
                  <a:latin typeface="Calibri" pitchFamily="34" charset="0"/>
                </a:rPr>
                <a:t>Si</a:t>
              </a:r>
              <a:endParaRPr kumimoji="1" lang="fr-FR" sz="2000" i="1" baseline="-25000" dirty="0">
                <a:latin typeface="Calibri" pitchFamily="34" charset="0"/>
              </a:endParaRPr>
            </a:p>
          </p:txBody>
        </p:sp>
        <p:sp>
          <p:nvSpPr>
            <p:cNvPr id="37920" name="Text Box 37"/>
            <p:cNvSpPr txBox="1">
              <a:spLocks noChangeArrowheads="1"/>
            </p:cNvSpPr>
            <p:nvPr/>
          </p:nvSpPr>
          <p:spPr bwMode="auto">
            <a:xfrm>
              <a:off x="912" y="2016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000" i="1" dirty="0" err="1">
                  <a:latin typeface="Calibri" pitchFamily="34" charset="0"/>
                </a:rPr>
                <a:t>Metal</a:t>
              </a:r>
              <a:endParaRPr kumimoji="1" lang="fr-FR" sz="2000" i="1" dirty="0">
                <a:latin typeface="Calibri" pitchFamily="34" charset="0"/>
              </a:endParaRPr>
            </a:p>
          </p:txBody>
        </p:sp>
        <p:sp>
          <p:nvSpPr>
            <p:cNvPr id="37921" name="Text Box 38"/>
            <p:cNvSpPr txBox="1">
              <a:spLocks noChangeArrowheads="1"/>
            </p:cNvSpPr>
            <p:nvPr/>
          </p:nvSpPr>
          <p:spPr bwMode="auto">
            <a:xfrm>
              <a:off x="1428" y="2285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7922" name="Text Box 45"/>
            <p:cNvSpPr txBox="1">
              <a:spLocks noChangeArrowheads="1"/>
            </p:cNvSpPr>
            <p:nvPr/>
          </p:nvSpPr>
          <p:spPr bwMode="auto">
            <a:xfrm>
              <a:off x="1766" y="223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x</a:t>
              </a:r>
              <a:r>
                <a:rPr kumimoji="1" lang="fr-FR" sz="24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23" name="Text Box 50"/>
            <p:cNvSpPr txBox="1">
              <a:spLocks noChangeArrowheads="1"/>
            </p:cNvSpPr>
            <p:nvPr/>
          </p:nvSpPr>
          <p:spPr bwMode="auto">
            <a:xfrm>
              <a:off x="1862" y="151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Q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33400" y="4343400"/>
            <a:ext cx="5349875" cy="2209800"/>
            <a:chOff x="326" y="2784"/>
            <a:chExt cx="3370" cy="1392"/>
          </a:xfrm>
        </p:grpSpPr>
        <p:grpSp>
          <p:nvGrpSpPr>
            <p:cNvPr id="37903" name="Group 32"/>
            <p:cNvGrpSpPr>
              <a:grpSpLocks/>
            </p:cNvGrpSpPr>
            <p:nvPr/>
          </p:nvGrpSpPr>
          <p:grpSpPr bwMode="auto">
            <a:xfrm>
              <a:off x="960" y="2880"/>
              <a:ext cx="2736" cy="1284"/>
              <a:chOff x="906" y="2880"/>
              <a:chExt cx="2736" cy="1284"/>
            </a:xfrm>
          </p:grpSpPr>
          <p:sp>
            <p:nvSpPr>
              <p:cNvPr id="37908" name="Line 21"/>
              <p:cNvSpPr>
                <a:spLocks noChangeShapeType="1"/>
              </p:cNvSpPr>
              <p:nvPr/>
            </p:nvSpPr>
            <p:spPr bwMode="auto">
              <a:xfrm>
                <a:off x="906" y="3552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09" name="Line 22"/>
              <p:cNvSpPr>
                <a:spLocks noChangeShapeType="1"/>
              </p:cNvSpPr>
              <p:nvPr/>
            </p:nvSpPr>
            <p:spPr bwMode="auto">
              <a:xfrm flipV="1">
                <a:off x="1386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10" name="Rectangle 23"/>
              <p:cNvSpPr>
                <a:spLocks noChangeArrowheads="1"/>
              </p:cNvSpPr>
              <p:nvPr/>
            </p:nvSpPr>
            <p:spPr bwMode="auto">
              <a:xfrm>
                <a:off x="1338" y="3552"/>
                <a:ext cx="48" cy="432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Rectangle 24"/>
              <p:cNvSpPr>
                <a:spLocks noChangeArrowheads="1"/>
              </p:cNvSpPr>
              <p:nvPr/>
            </p:nvSpPr>
            <p:spPr bwMode="auto">
              <a:xfrm>
                <a:off x="1770" y="2880"/>
                <a:ext cx="48" cy="672"/>
              </a:xfrm>
              <a:prstGeom prst="rect">
                <a:avLst/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Line 25"/>
              <p:cNvSpPr>
                <a:spLocks noChangeShapeType="1"/>
              </p:cNvSpPr>
              <p:nvPr/>
            </p:nvSpPr>
            <p:spPr bwMode="auto">
              <a:xfrm flipV="1">
                <a:off x="2346" y="2928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13" name="Text Box 27"/>
              <p:cNvSpPr txBox="1">
                <a:spLocks noChangeArrowheads="1"/>
              </p:cNvSpPr>
              <p:nvPr/>
            </p:nvSpPr>
            <p:spPr bwMode="auto">
              <a:xfrm>
                <a:off x="3440" y="3576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7914" name="Text Box 28"/>
              <p:cNvSpPr txBox="1">
                <a:spLocks noChangeArrowheads="1"/>
              </p:cNvSpPr>
              <p:nvPr/>
            </p:nvSpPr>
            <p:spPr bwMode="auto">
              <a:xfrm>
                <a:off x="944" y="2901"/>
                <a:ext cx="35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fr-FR" i="1">
                    <a:latin typeface="Symbol" pitchFamily="18" charset="2"/>
                  </a:rPr>
                  <a:t>r</a:t>
                </a:r>
                <a:r>
                  <a:rPr kumimoji="1" lang="fr-FR" i="1">
                    <a:latin typeface="Times New Roman" pitchFamily="18" charset="0"/>
                  </a:rPr>
                  <a:t>(x)</a:t>
                </a:r>
                <a:endParaRPr kumimoji="1" lang="fr-FR" i="1">
                  <a:latin typeface="Symbol" pitchFamily="18" charset="2"/>
                </a:endParaRPr>
              </a:p>
            </p:txBody>
          </p:sp>
          <p:sp>
            <p:nvSpPr>
              <p:cNvPr id="37915" name="Rectangle 30"/>
              <p:cNvSpPr>
                <a:spLocks noChangeArrowheads="1"/>
              </p:cNvSpPr>
              <p:nvPr/>
            </p:nvSpPr>
            <p:spPr bwMode="auto">
              <a:xfrm>
                <a:off x="1335" y="3972"/>
                <a:ext cx="48" cy="19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04" name="Text Box 33"/>
            <p:cNvSpPr txBox="1">
              <a:spLocks noChangeArrowheads="1"/>
            </p:cNvSpPr>
            <p:nvPr/>
          </p:nvSpPr>
          <p:spPr bwMode="auto">
            <a:xfrm>
              <a:off x="326" y="2858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solidFill>
                    <a:srgbClr val="FF6600"/>
                  </a:solidFill>
                  <a:latin typeface="Times New Roman" pitchFamily="18" charset="0"/>
                </a:rPr>
                <a:t>V</a:t>
              </a:r>
              <a:r>
                <a:rPr kumimoji="1" lang="fr-FR" sz="2400" i="1" baseline="-25000">
                  <a:solidFill>
                    <a:srgbClr val="FF6600"/>
                  </a:solidFill>
                  <a:latin typeface="Times New Roman" pitchFamily="18" charset="0"/>
                </a:rPr>
                <a:t>g</a:t>
              </a:r>
              <a:r>
                <a:rPr kumimoji="1" lang="fr-FR" sz="2400" i="1">
                  <a:solidFill>
                    <a:srgbClr val="FF6600"/>
                  </a:solidFill>
                  <a:latin typeface="Times New Roman" pitchFamily="18" charset="0"/>
                </a:rPr>
                <a:t>=V</a:t>
              </a:r>
              <a:r>
                <a:rPr kumimoji="1" lang="fr-FR" sz="2400" i="1" baseline="-25000">
                  <a:solidFill>
                    <a:srgbClr val="FF6600"/>
                  </a:solidFill>
                  <a:latin typeface="Times New Roman" pitchFamily="18" charset="0"/>
                </a:rPr>
                <a:t>fb</a:t>
              </a:r>
            </a:p>
          </p:txBody>
        </p:sp>
        <p:sp>
          <p:nvSpPr>
            <p:cNvPr id="37905" name="Text Box 34"/>
            <p:cNvSpPr txBox="1">
              <a:spLocks noChangeArrowheads="1"/>
            </p:cNvSpPr>
            <p:nvPr/>
          </p:nvSpPr>
          <p:spPr bwMode="auto">
            <a:xfrm>
              <a:off x="2222" y="3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d</a:t>
              </a:r>
              <a:r>
                <a:rPr kumimoji="1" lang="fr-FR" sz="2400" i="1" baseline="-25000">
                  <a:latin typeface="Times New Roman" pitchFamily="18" charset="0"/>
                </a:rPr>
                <a:t>ox</a:t>
              </a:r>
              <a:endParaRPr kumimoji="1" lang="fr-FR" sz="2400" i="1">
                <a:latin typeface="Times New Roman" pitchFamily="18" charset="0"/>
              </a:endParaRPr>
            </a:p>
          </p:txBody>
        </p:sp>
        <p:sp>
          <p:nvSpPr>
            <p:cNvPr id="37906" name="Text Box 51"/>
            <p:cNvSpPr txBox="1">
              <a:spLocks noChangeArrowheads="1"/>
            </p:cNvSpPr>
            <p:nvPr/>
          </p:nvSpPr>
          <p:spPr bwMode="auto">
            <a:xfrm>
              <a:off x="1056" y="388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-Q</a:t>
              </a:r>
            </a:p>
          </p:txBody>
        </p:sp>
        <p:sp>
          <p:nvSpPr>
            <p:cNvPr id="37907" name="Text Box 52"/>
            <p:cNvSpPr txBox="1">
              <a:spLocks noChangeArrowheads="1"/>
            </p:cNvSpPr>
            <p:nvPr/>
          </p:nvSpPr>
          <p:spPr bwMode="auto">
            <a:xfrm>
              <a:off x="1920" y="27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Q</a:t>
              </a:r>
            </a:p>
          </p:txBody>
        </p:sp>
      </p:grpSp>
      <p:sp>
        <p:nvSpPr>
          <p:cNvPr id="51258" name="Text Box 58"/>
          <p:cNvSpPr txBox="1">
            <a:spLocks noChangeArrowheads="1"/>
          </p:cNvSpPr>
          <p:nvPr/>
        </p:nvSpPr>
        <p:spPr bwMode="auto">
          <a:xfrm>
            <a:off x="6096000" y="2590800"/>
            <a:ext cx="2759075" cy="9239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Oxide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charges are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compensated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with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charges in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Metal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i="1" dirty="0">
                <a:solidFill>
                  <a:srgbClr val="C00000"/>
                </a:solidFill>
                <a:latin typeface="Calibri" pitchFamily="34" charset="0"/>
              </a:rPr>
              <a:t>AND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SC.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6172200" y="4567238"/>
            <a:ext cx="2759075" cy="9239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If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Vg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=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Vfb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, charges in SC must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be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zero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.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Only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i="1" dirty="0" err="1">
                <a:solidFill>
                  <a:srgbClr val="6600FF"/>
                </a:solidFill>
                <a:latin typeface="Calibri" pitchFamily="34" charset="0"/>
              </a:rPr>
              <a:t>Metal</a:t>
            </a:r>
            <a:r>
              <a:rPr kumimoji="1" lang="fr-FR" i="1" dirty="0">
                <a:solidFill>
                  <a:srgbClr val="6600FF"/>
                </a:solidFill>
                <a:latin typeface="Calibri" pitchFamily="34" charset="0"/>
              </a:rPr>
              <a:t> « </a:t>
            </a:r>
            <a:r>
              <a:rPr kumimoji="1" lang="fr-FR" i="1" dirty="0">
                <a:solidFill>
                  <a:srgbClr val="C00000"/>
                </a:solidFill>
                <a:latin typeface="Calibri" pitchFamily="34" charset="0"/>
              </a:rPr>
              <a:t>DO the job »</a:t>
            </a:r>
            <a:endParaRPr kumimoji="1" lang="fr-FR" i="1" dirty="0">
              <a:solidFill>
                <a:srgbClr val="6600FF"/>
              </a:solidFill>
              <a:latin typeface="Calibri" pitchFamily="34" charset="0"/>
            </a:endParaRPr>
          </a:p>
        </p:txBody>
      </p:sp>
      <p:graphicFrame>
        <p:nvGraphicFramePr>
          <p:cNvPr id="37902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07035"/>
              </p:ext>
            </p:extLst>
          </p:nvPr>
        </p:nvGraphicFramePr>
        <p:xfrm>
          <a:off x="3236912" y="5994400"/>
          <a:ext cx="2809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4" imgW="1612900" imgH="457200" progId="Equation.3">
                  <p:embed/>
                </p:oleObj>
              </mc:Choice>
              <mc:Fallback>
                <p:oleObj r:id="rId4" imgW="1612900" imgH="457200" progId="Equation.3">
                  <p:embed/>
                  <p:pic>
                    <p:nvPicPr>
                      <p:cNvPr id="37902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2" y="5994400"/>
                        <a:ext cx="2809875" cy="796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  <p:bldP spid="51258" grpId="0" animBg="1" autoUpdateAnimBg="0"/>
      <p:bldP spid="5125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89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751F9B-5A45-4FC1-82DE-31DB9F8C2E93}" type="slidenum">
              <a:rPr lang="fr-FR" altLang="en-US" smtClean="0"/>
              <a:pPr eaLnBrk="1" hangingPunct="1"/>
              <a:t>44</a:t>
            </a:fld>
            <a:endParaRPr lang="fr-FR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223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100" dirty="0"/>
              <a:t>The effect is maximum when the charges are located at the interface oxide - SC</a:t>
            </a:r>
            <a:r>
              <a:rPr lang="fr-FR" sz="2100" dirty="0"/>
              <a:t>, </a:t>
            </a:r>
            <a:r>
              <a:rPr lang="fr-FR" sz="2100" i="1" dirty="0" err="1"/>
              <a:t>ie</a:t>
            </a:r>
            <a:r>
              <a:rPr lang="fr-FR" sz="2100" dirty="0"/>
              <a:t> </a:t>
            </a:r>
            <a:r>
              <a:rPr lang="fr-FR" sz="2100" i="1" dirty="0" err="1"/>
              <a:t>Q</a:t>
            </a:r>
            <a:r>
              <a:rPr lang="fr-FR" sz="2100" i="1" baseline="-25000" dirty="0" err="1"/>
              <a:t>ox</a:t>
            </a:r>
            <a:r>
              <a:rPr lang="fr-FR" sz="2100" dirty="0"/>
              <a:t>=</a:t>
            </a:r>
            <a:r>
              <a:rPr lang="fr-FR" sz="2100" i="1" dirty="0"/>
              <a:t>Q</a:t>
            </a:r>
            <a:r>
              <a:rPr lang="fr-FR" sz="2100" i="1" baseline="-25000" dirty="0"/>
              <a:t>SS</a:t>
            </a:r>
            <a:r>
              <a:rPr lang="fr-FR" sz="2100" i="1" dirty="0"/>
              <a:t>  (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no </a:t>
            </a:r>
            <a:r>
              <a:rPr lang="fr-FR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 </a:t>
            </a:r>
            <a:r>
              <a:rPr lang="fr-FR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fr-FR" sz="2100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 to </a:t>
            </a:r>
            <a:r>
              <a:rPr lang="fr-FR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</a:t>
            </a:r>
            <a:r>
              <a:rPr lang="fr-FR" sz="2100" i="1" dirty="0"/>
              <a:t>)</a:t>
            </a:r>
            <a:endParaRPr lang="fr-FR" sz="2100" i="1" baseline="-25000" dirty="0"/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43386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266950" y="3181350"/>
          <a:ext cx="1362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r:id="rId4" imgW="469900" imgH="228600" progId="Equation.3">
                  <p:embed/>
                </p:oleObj>
              </mc:Choice>
              <mc:Fallback>
                <p:oleObj r:id="rId4" imgW="469900" imgH="228600" progId="Equation.3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181350"/>
                        <a:ext cx="13620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7"/>
          <p:cNvSpPr>
            <a:spLocks noChangeArrowheads="1"/>
          </p:cNvSpPr>
          <p:nvPr/>
        </p:nvSpPr>
        <p:spPr bwMode="auto">
          <a:xfrm>
            <a:off x="41767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876800" y="2971800"/>
          <a:ext cx="19161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6" imgW="837836" imgH="495085" progId="Equation.3">
                  <p:embed/>
                </p:oleObj>
              </mc:Choice>
              <mc:Fallback>
                <p:oleObj name="Equation" r:id="rId6" imgW="837836" imgH="495085" progId="Equation.3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19161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39004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59112"/>
              </p:ext>
            </p:extLst>
          </p:nvPr>
        </p:nvGraphicFramePr>
        <p:xfrm>
          <a:off x="1795463" y="5517232"/>
          <a:ext cx="50863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8" imgW="2120760" imgH="431640" progId="Equation.DSMT4">
                  <p:embed/>
                </p:oleObj>
              </mc:Choice>
              <mc:Fallback>
                <p:oleObj name="Equation" r:id="rId8" imgW="2120760" imgH="431640" progId="Equation.DSMT4">
                  <p:embed/>
                  <p:pic>
                    <p:nvPicPr>
                      <p:cNvPr id="53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5517232"/>
                        <a:ext cx="5086350" cy="10461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1"/>
          <p:cNvSpPr>
            <a:spLocks noChangeArrowheads="1"/>
          </p:cNvSpPr>
          <p:nvPr/>
        </p:nvSpPr>
        <p:spPr bwMode="auto">
          <a:xfrm>
            <a:off x="1143000" y="411480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i="1" dirty="0">
                <a:latin typeface="Calibri" pitchFamily="34" charset="0"/>
                <a:cs typeface="Times New Roman" pitchFamily="18" charset="0"/>
              </a:rPr>
              <a:t>It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 a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common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 practice to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define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 an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equivalent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oxide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 charge </a:t>
            </a:r>
            <a:r>
              <a:rPr lang="fr-FR" sz="24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per unit area </a:t>
            </a:r>
            <a:r>
              <a:rPr lang="fr-FR" sz="2400" i="1" dirty="0" err="1">
                <a:latin typeface="Calibri" pitchFamily="34" charset="0"/>
                <a:cs typeface="Times New Roman" pitchFamily="18" charset="0"/>
              </a:rPr>
              <a:t>Q</a:t>
            </a:r>
            <a:r>
              <a:rPr lang="fr-FR" sz="2400" i="1" baseline="-25000" dirty="0" err="1">
                <a:latin typeface="Calibri" pitchFamily="34" charset="0"/>
                <a:cs typeface="Times New Roman" pitchFamily="18" charset="0"/>
              </a:rPr>
              <a:t>ox</a:t>
            </a:r>
            <a:r>
              <a:rPr lang="fr-FR" sz="2400" i="1" baseline="-25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located</a:t>
            </a:r>
            <a:r>
              <a:rPr lang="fr-FR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at the </a:t>
            </a:r>
            <a:r>
              <a:rPr lang="fr-FR" sz="2400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oxide</a:t>
            </a:r>
            <a:r>
              <a:rPr lang="fr-FR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fr-FR" sz="2400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silicon</a:t>
            </a:r>
            <a:r>
              <a:rPr lang="fr-FR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interface (</a:t>
            </a:r>
            <a:r>
              <a:rPr lang="fr-FR" sz="2400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named</a:t>
            </a:r>
            <a:r>
              <a:rPr lang="fr-FR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Q</a:t>
            </a:r>
            <a:r>
              <a:rPr lang="fr-FR" sz="2400" i="1" baseline="-25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SS</a:t>
            </a:r>
            <a:r>
              <a:rPr lang="fr-FR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fr-FR" sz="2400" i="1" dirty="0">
                <a:latin typeface="Calibri" pitchFamily="34" charset="0"/>
                <a:cs typeface="Times New Roman" pitchFamily="18" charset="0"/>
              </a:rPr>
              <a:t>:</a:t>
            </a:r>
            <a:endParaRPr lang="fr-FR" sz="2400" i="1" dirty="0">
              <a:latin typeface="Calibri" pitchFamily="34" charset="0"/>
            </a:endParaRP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3733800" y="32766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685800"/>
          </a:xfrm>
        </p:spPr>
        <p:txBody>
          <a:bodyPr/>
          <a:lstStyle/>
          <a:p>
            <a:pPr eaLnBrk="1" hangingPunct="1"/>
            <a:r>
              <a:rPr lang="fr-FR" sz="3200" dirty="0"/>
              <a:t>MOS </a:t>
            </a:r>
            <a:r>
              <a:rPr lang="fr-FR" sz="3200" dirty="0" err="1"/>
              <a:t>capacitor</a:t>
            </a:r>
            <a:r>
              <a:rPr lang="fr-FR" sz="3200" dirty="0"/>
              <a:t> :</a:t>
            </a:r>
            <a:r>
              <a:rPr lang="fr-FR" sz="3200" dirty="0" err="1"/>
              <a:t>oxide</a:t>
            </a:r>
            <a:r>
              <a:rPr lang="fr-FR" sz="3200" dirty="0"/>
              <a:t> charge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200620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993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99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9DAE4-BC79-4EEE-B7AB-508FE1146C0B}" type="slidenum">
              <a:rPr lang="fr-FR" altLang="en-US" smtClean="0"/>
              <a:pPr eaLnBrk="1" hangingPunct="1"/>
              <a:t>45</a:t>
            </a:fld>
            <a:endParaRPr lang="fr-FR" alt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75438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difference</a:t>
            </a:r>
            <a:endParaRPr lang="fr-FR" dirty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eaLnBrk="1" hangingPunct="1"/>
            <a:r>
              <a:rPr lang="fr-FR" sz="2600" dirty="0" err="1"/>
              <a:t>Work</a:t>
            </a:r>
            <a:r>
              <a:rPr lang="fr-FR" sz="2600" dirty="0"/>
              <a:t> </a:t>
            </a:r>
            <a:r>
              <a:rPr lang="fr-FR" sz="2600" dirty="0" err="1"/>
              <a:t>function</a:t>
            </a:r>
            <a:r>
              <a:rPr lang="fr-FR" sz="2600" dirty="0"/>
              <a:t> </a:t>
            </a:r>
            <a:r>
              <a:rPr lang="fr-FR" sz="2600" dirty="0" err="1"/>
              <a:t>difference</a:t>
            </a:r>
            <a:r>
              <a:rPr lang="fr-FR" sz="2600" dirty="0"/>
              <a:t> </a:t>
            </a:r>
            <a:r>
              <a:rPr lang="fr-FR" sz="2600" dirty="0">
                <a:sym typeface="Wingdings" pitchFamily="2" charset="2"/>
              </a:rPr>
              <a:t> non </a:t>
            </a:r>
            <a:r>
              <a:rPr lang="fr-FR" sz="2600" dirty="0" err="1">
                <a:sym typeface="Wingdings" pitchFamily="2" charset="2"/>
              </a:rPr>
              <a:t>zero</a:t>
            </a:r>
            <a:r>
              <a:rPr lang="fr-FR" sz="2600" dirty="0">
                <a:sym typeface="Wingdings" pitchFamily="2" charset="2"/>
              </a:rPr>
              <a:t> </a:t>
            </a:r>
            <a:r>
              <a:rPr lang="fr-FR" sz="2600" dirty="0" err="1">
                <a:sym typeface="Wingdings" pitchFamily="2" charset="2"/>
              </a:rPr>
              <a:t>oxide</a:t>
            </a:r>
            <a:r>
              <a:rPr lang="fr-FR" sz="2600" dirty="0">
                <a:sym typeface="Wingdings" pitchFamily="2" charset="2"/>
              </a:rPr>
              <a:t> </a:t>
            </a:r>
            <a:r>
              <a:rPr lang="fr-FR" sz="2600" dirty="0" err="1">
                <a:sym typeface="Wingdings" pitchFamily="2" charset="2"/>
              </a:rPr>
              <a:t>field</a:t>
            </a:r>
            <a:r>
              <a:rPr lang="fr-FR" sz="2600" dirty="0"/>
              <a:t>.</a:t>
            </a:r>
          </a:p>
          <a:p>
            <a:pPr lvl="1" eaLnBrk="1" hangingPunct="1"/>
            <a:r>
              <a:rPr lang="fr-FR" sz="2200" dirty="0" err="1"/>
              <a:t>Even</a:t>
            </a:r>
            <a:r>
              <a:rPr lang="fr-FR" sz="2200" dirty="0"/>
              <a:t> </a:t>
            </a:r>
            <a:r>
              <a:rPr lang="fr-FR" sz="2200" dirty="0" err="1"/>
              <a:t>when</a:t>
            </a:r>
            <a:r>
              <a:rPr lang="fr-FR" sz="2200" dirty="0"/>
              <a:t> 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g</a:t>
            </a:r>
            <a:r>
              <a:rPr lang="fr-FR" sz="2200" dirty="0"/>
              <a:t> = 0 V, structure show a band </a:t>
            </a:r>
            <a:r>
              <a:rPr lang="fr-FR" sz="2200" dirty="0" err="1"/>
              <a:t>bending</a:t>
            </a:r>
            <a:endParaRPr lang="fr-FR" sz="2200" dirty="0"/>
          </a:p>
        </p:txBody>
      </p:sp>
      <p:grpSp>
        <p:nvGrpSpPr>
          <p:cNvPr id="39943" name="Group 25"/>
          <p:cNvGrpSpPr>
            <a:grpSpLocks/>
          </p:cNvGrpSpPr>
          <p:nvPr/>
        </p:nvGrpSpPr>
        <p:grpSpPr bwMode="auto">
          <a:xfrm>
            <a:off x="2057400" y="2743200"/>
            <a:ext cx="5972175" cy="2628900"/>
            <a:chOff x="1296" y="1728"/>
            <a:chExt cx="3762" cy="1656"/>
          </a:xfrm>
          <a:solidFill>
            <a:schemeClr val="accent2">
              <a:lumMod val="20000"/>
              <a:lumOff val="80000"/>
            </a:schemeClr>
          </a:solidFill>
          <a:effectLst/>
        </p:grpSpPr>
        <p:pic>
          <p:nvPicPr>
            <p:cNvPr id="39945" name="Picture 14" descr="fi_ms1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728"/>
              <a:ext cx="3762" cy="165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</p:pic>
        <p:sp>
          <p:nvSpPr>
            <p:cNvPr id="39946" name="Line 15"/>
            <p:cNvSpPr>
              <a:spLocks noChangeShapeType="1"/>
            </p:cNvSpPr>
            <p:nvPr/>
          </p:nvSpPr>
          <p:spPr bwMode="auto">
            <a:xfrm>
              <a:off x="2763" y="2025"/>
              <a:ext cx="432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" name="Text Box 16"/>
            <p:cNvSpPr txBox="1">
              <a:spLocks noChangeArrowheads="1"/>
            </p:cNvSpPr>
            <p:nvPr/>
          </p:nvSpPr>
          <p:spPr bwMode="auto">
            <a:xfrm>
              <a:off x="2820" y="1800"/>
              <a:ext cx="348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latin typeface="Times New Roman" pitchFamily="18" charset="0"/>
                </a:rPr>
                <a:t>e</a:t>
              </a:r>
              <a:r>
                <a:rPr kumimoji="1" lang="fr-FR" sz="2400" i="1">
                  <a:latin typeface="Symbol" pitchFamily="18" charset="2"/>
                </a:rPr>
                <a:t>c</a:t>
              </a:r>
              <a:r>
                <a:rPr kumimoji="1" lang="fr-FR" sz="2400" i="1" baseline="-25000">
                  <a:latin typeface="Symbol" pitchFamily="18" charset="2"/>
                </a:rPr>
                <a:t>i</a:t>
              </a:r>
              <a:endParaRPr kumimoji="1" lang="fr-FR" sz="2400" i="1">
                <a:latin typeface="Times New Roman" pitchFamily="18" charset="0"/>
              </a:endParaRPr>
            </a:p>
          </p:txBody>
        </p:sp>
        <p:sp>
          <p:nvSpPr>
            <p:cNvPr id="39948" name="Line 17"/>
            <p:cNvSpPr>
              <a:spLocks noChangeShapeType="1"/>
            </p:cNvSpPr>
            <p:nvPr/>
          </p:nvSpPr>
          <p:spPr bwMode="auto">
            <a:xfrm flipV="1">
              <a:off x="2832" y="1833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9" name="Oval 18"/>
            <p:cNvSpPr>
              <a:spLocks noChangeArrowheads="1"/>
            </p:cNvSpPr>
            <p:nvPr/>
          </p:nvSpPr>
          <p:spPr bwMode="auto">
            <a:xfrm>
              <a:off x="3051" y="2217"/>
              <a:ext cx="480" cy="528"/>
            </a:xfrm>
            <a:prstGeom prst="ellipse">
              <a:avLst/>
            </a:prstGeom>
            <a:solidFill>
              <a:srgbClr val="FFFFFF">
                <a:alpha val="11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Line 19"/>
            <p:cNvSpPr>
              <a:spLocks noChangeShapeType="1"/>
            </p:cNvSpPr>
            <p:nvPr/>
          </p:nvSpPr>
          <p:spPr bwMode="auto">
            <a:xfrm flipH="1">
              <a:off x="1947" y="2649"/>
              <a:ext cx="1152" cy="33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51" name="Text Box 20"/>
            <p:cNvSpPr txBox="1">
              <a:spLocks noChangeArrowheads="1"/>
            </p:cNvSpPr>
            <p:nvPr/>
          </p:nvSpPr>
          <p:spPr bwMode="auto">
            <a:xfrm>
              <a:off x="1392" y="3024"/>
              <a:ext cx="108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i="1" dirty="0" err="1">
                  <a:solidFill>
                    <a:srgbClr val="FF0000"/>
                  </a:solidFill>
                  <a:latin typeface="Calibri" pitchFamily="34" charset="0"/>
                </a:rPr>
                <a:t>Depletion</a:t>
              </a:r>
              <a:r>
                <a:rPr kumimoji="1" lang="fr-FR" i="1" dirty="0">
                  <a:solidFill>
                    <a:srgbClr val="FF0000"/>
                  </a:solidFill>
                  <a:latin typeface="Calibri" pitchFamily="34" charset="0"/>
                </a:rPr>
                <a:t> zone</a:t>
              </a:r>
            </a:p>
          </p:txBody>
        </p:sp>
      </p:grpSp>
      <p:sp>
        <p:nvSpPr>
          <p:cNvPr id="39944" name="Text Box 21"/>
          <p:cNvSpPr txBox="1">
            <a:spLocks noChangeArrowheads="1"/>
          </p:cNvSpPr>
          <p:nvPr/>
        </p:nvSpPr>
        <p:spPr bwMode="auto">
          <a:xfrm>
            <a:off x="539750" y="5516563"/>
            <a:ext cx="7920038" cy="1201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latin typeface="Calibri" pitchFamily="34" charset="0"/>
              </a:rPr>
              <a:t>A </a:t>
            </a:r>
            <a:r>
              <a:rPr kumimoji="1" lang="fr-FR" sz="2400" dirty="0" err="1">
                <a:latin typeface="Calibri" pitchFamily="34" charset="0"/>
              </a:rPr>
              <a:t>gate</a:t>
            </a:r>
            <a:r>
              <a:rPr kumimoji="1" lang="fr-FR" sz="2400" dirty="0">
                <a:latin typeface="Calibri" pitchFamily="34" charset="0"/>
              </a:rPr>
              <a:t> voltage must </a:t>
            </a:r>
            <a:r>
              <a:rPr kumimoji="1" lang="fr-FR" sz="2400" dirty="0" err="1">
                <a:latin typeface="Calibri" pitchFamily="34" charset="0"/>
              </a:rPr>
              <a:t>be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applied</a:t>
            </a:r>
            <a:r>
              <a:rPr kumimoji="1" lang="fr-FR" sz="2400" dirty="0">
                <a:latin typeface="Calibri" pitchFamily="34" charset="0"/>
              </a:rPr>
              <a:t> to restore the flat band condition </a:t>
            </a:r>
            <a:r>
              <a:rPr kumimoji="1" lang="fr-FR" sz="2400" dirty="0">
                <a:latin typeface="Calibri" pitchFamily="34" charset="0"/>
                <a:sym typeface="Wingdings" pitchFamily="2" charset="2"/>
              </a:rPr>
              <a:t>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i="1" dirty="0">
                <a:latin typeface="Calibri" pitchFamily="34" charset="0"/>
              </a:rPr>
              <a:t>V</a:t>
            </a:r>
            <a:r>
              <a:rPr kumimoji="1" lang="fr-FR" sz="2400" i="1" baseline="-25000" dirty="0">
                <a:latin typeface="Calibri" pitchFamily="34" charset="0"/>
              </a:rPr>
              <a:t>FB</a:t>
            </a:r>
            <a:r>
              <a:rPr kumimoji="1" lang="fr-FR" sz="2400" dirty="0">
                <a:latin typeface="Calibri" pitchFamily="34" charset="0"/>
              </a:rPr>
              <a:t> = </a:t>
            </a:r>
            <a:r>
              <a:rPr kumimoji="1" lang="fr-FR" sz="2400" i="1" dirty="0" err="1">
                <a:latin typeface="Symbol" pitchFamily="18" charset="2"/>
              </a:rPr>
              <a:t>f</a:t>
            </a:r>
            <a:r>
              <a:rPr kumimoji="1" lang="fr-FR" sz="2400" i="1" baseline="-25000" dirty="0" err="1">
                <a:latin typeface="Calibri" pitchFamily="34" charset="0"/>
              </a:rPr>
              <a:t>M</a:t>
            </a:r>
            <a:r>
              <a:rPr kumimoji="1" lang="fr-FR" sz="2400" i="1" baseline="-25000" dirty="0">
                <a:latin typeface="Calibri" pitchFamily="34" charset="0"/>
              </a:rPr>
              <a:t> </a:t>
            </a:r>
            <a:r>
              <a:rPr kumimoji="1" lang="fr-FR" sz="2400" i="1" dirty="0">
                <a:latin typeface="Calibri" pitchFamily="34" charset="0"/>
              </a:rPr>
              <a:t>– </a:t>
            </a:r>
            <a:r>
              <a:rPr kumimoji="1" lang="fr-FR" sz="2400" i="1" dirty="0" err="1">
                <a:latin typeface="Symbol" pitchFamily="18" charset="2"/>
              </a:rPr>
              <a:t>f</a:t>
            </a:r>
            <a:r>
              <a:rPr kumimoji="1" lang="fr-FR" sz="2400" i="1" baseline="-25000" dirty="0" err="1">
                <a:latin typeface="Calibri" pitchFamily="34" charset="0"/>
              </a:rPr>
              <a:t>S</a:t>
            </a:r>
            <a:r>
              <a:rPr kumimoji="1" lang="fr-FR" sz="2400" i="1" baseline="-25000" dirty="0">
                <a:latin typeface="Calibri" pitchFamily="34" charset="0"/>
              </a:rPr>
              <a:t> </a:t>
            </a:r>
            <a:r>
              <a:rPr kumimoji="1" lang="fr-FR" sz="2400" i="1" dirty="0">
                <a:latin typeface="Calibri" pitchFamily="34" charset="0"/>
              </a:rPr>
              <a:t>= </a:t>
            </a:r>
            <a:r>
              <a:rPr kumimoji="1" lang="fr-FR" sz="2400" i="1" dirty="0" err="1">
                <a:latin typeface="Symbol" pitchFamily="18" charset="2"/>
              </a:rPr>
              <a:t>f</a:t>
            </a:r>
            <a:r>
              <a:rPr kumimoji="1" lang="fr-FR" sz="2400" i="1" baseline="-25000" dirty="0" err="1">
                <a:latin typeface="Calibri" pitchFamily="34" charset="0"/>
              </a:rPr>
              <a:t>MS</a:t>
            </a:r>
            <a:r>
              <a:rPr kumimoji="1" lang="fr-FR" sz="2400" i="1" baseline="-25000" dirty="0">
                <a:latin typeface="Calibri" pitchFamily="34" charset="0"/>
              </a:rPr>
              <a:t> </a:t>
            </a:r>
            <a:r>
              <a:rPr kumimoji="1" lang="fr-FR" sz="2400" i="1" dirty="0">
                <a:latin typeface="Calibri" pitchFamily="34" charset="0"/>
              </a:rPr>
              <a:t>: </a:t>
            </a:r>
            <a:r>
              <a:rPr kumimoji="1" lang="fr-FR" sz="2400" dirty="0" err="1">
                <a:latin typeface="Calibri" pitchFamily="34" charset="0"/>
              </a:rPr>
              <a:t>this</a:t>
            </a:r>
            <a:r>
              <a:rPr kumimoji="1" lang="fr-FR" sz="2400" dirty="0">
                <a:latin typeface="Calibri" pitchFamily="34" charset="0"/>
              </a:rPr>
              <a:t> voltage </a:t>
            </a:r>
            <a:r>
              <a:rPr kumimoji="1" lang="fr-FR" sz="2400" dirty="0" err="1">
                <a:latin typeface="Calibri" pitchFamily="34" charset="0"/>
              </a:rPr>
              <a:t>is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called</a:t>
            </a:r>
            <a:r>
              <a:rPr kumimoji="1" lang="fr-FR" sz="2400" dirty="0">
                <a:latin typeface="Calibri" pitchFamily="34" charset="0"/>
              </a:rPr>
              <a:t>  Flat Band voltage V</a:t>
            </a:r>
            <a:r>
              <a:rPr kumimoji="1" lang="fr-FR" sz="2400" baseline="-25000" dirty="0">
                <a:latin typeface="Calibri" pitchFamily="34" charset="0"/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89407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09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F5093-E216-468D-ACC2-7CE8AC10369C}" type="slidenum">
              <a:rPr lang="fr-FR" altLang="en-US" smtClean="0"/>
              <a:pPr eaLnBrk="1" hangingPunct="1"/>
              <a:t>46</a:t>
            </a:fld>
            <a:endParaRPr lang="fr-FR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/>
              <a:t>Work</a:t>
            </a:r>
            <a:r>
              <a:rPr lang="fr-FR" sz="2600" dirty="0"/>
              <a:t> </a:t>
            </a:r>
            <a:r>
              <a:rPr lang="fr-FR" sz="2600" dirty="0" err="1"/>
              <a:t>function</a:t>
            </a:r>
            <a:r>
              <a:rPr lang="fr-FR" sz="2600" dirty="0"/>
              <a:t> </a:t>
            </a:r>
            <a:r>
              <a:rPr lang="fr-FR" sz="2600" dirty="0" err="1"/>
              <a:t>difference</a:t>
            </a:r>
            <a:r>
              <a:rPr lang="fr-FR" sz="2600" dirty="0"/>
              <a:t>.</a:t>
            </a:r>
          </a:p>
          <a:p>
            <a:pPr lvl="1" eaLnBrk="1" hangingPunct="1">
              <a:defRPr/>
            </a:pPr>
            <a:r>
              <a:rPr lang="fr-FR" sz="2200" dirty="0" err="1"/>
              <a:t>Example</a:t>
            </a:r>
            <a:r>
              <a:rPr lang="fr-FR" sz="2200" dirty="0"/>
              <a:t>: </a:t>
            </a:r>
            <a:r>
              <a:rPr lang="fr-FR" sz="22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polysilicon</a:t>
            </a:r>
            <a:r>
              <a:rPr lang="fr-FR" sz="2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fr-FR" sz="2200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fr-FR" sz="2200" dirty="0"/>
              <a:t>  </a:t>
            </a:r>
            <a:r>
              <a:rPr lang="fr-FR" sz="2200" dirty="0" err="1"/>
              <a:t>gate</a:t>
            </a:r>
            <a:r>
              <a:rPr lang="fr-FR" sz="2200" dirty="0"/>
              <a:t> on p-MOS</a:t>
            </a:r>
          </a:p>
        </p:txBody>
      </p:sp>
      <p:pic>
        <p:nvPicPr>
          <p:cNvPr id="40966" name="Picture 4" descr="taur74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486400" cy="2822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67" name="Object 6"/>
          <p:cNvGraphicFramePr>
            <a:graphicFrameLocks noChangeAspect="1"/>
          </p:cNvGraphicFramePr>
          <p:nvPr/>
        </p:nvGraphicFramePr>
        <p:xfrm>
          <a:off x="457200" y="3352800"/>
          <a:ext cx="21590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5" imgW="1040948" imgH="291973" progId="Equation.3">
                  <p:embed/>
                </p:oleObj>
              </mc:Choice>
              <mc:Fallback>
                <p:oleObj name="Equation" r:id="rId5" imgW="1040948" imgH="291973" progId="Equation.3">
                  <p:embed/>
                  <p:pic>
                    <p:nvPicPr>
                      <p:cNvPr id="409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2159000" cy="606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7"/>
          <p:cNvGraphicFramePr>
            <a:graphicFrameLocks noChangeAspect="1"/>
          </p:cNvGraphicFramePr>
          <p:nvPr/>
        </p:nvGraphicFramePr>
        <p:xfrm>
          <a:off x="60325" y="4267200"/>
          <a:ext cx="27765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7" imgW="1562100" imgH="469900" progId="Equation.3">
                  <p:embed/>
                </p:oleObj>
              </mc:Choice>
              <mc:Fallback>
                <p:oleObj name="Equation" r:id="rId7" imgW="1562100" imgH="469900" progId="Equation.3">
                  <p:embed/>
                  <p:pic>
                    <p:nvPicPr>
                      <p:cNvPr id="409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4267200"/>
                        <a:ext cx="2776538" cy="835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AutoShape 8"/>
          <p:cNvSpPr>
            <a:spLocks noChangeArrowheads="1"/>
          </p:cNvSpPr>
          <p:nvPr/>
        </p:nvSpPr>
        <p:spPr bwMode="auto">
          <a:xfrm rot="5400000">
            <a:off x="388144" y="5403056"/>
            <a:ext cx="1295400" cy="852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703 w 21600"/>
              <a:gd name="T25" fmla="*/ 16162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38" y="0"/>
                </a:moveTo>
                <a:lnTo>
                  <a:pt x="13076" y="6171"/>
                </a:lnTo>
                <a:lnTo>
                  <a:pt x="16162" y="6171"/>
                </a:lnTo>
                <a:lnTo>
                  <a:pt x="16162" y="16162"/>
                </a:lnTo>
                <a:lnTo>
                  <a:pt x="6171" y="16162"/>
                </a:lnTo>
                <a:lnTo>
                  <a:pt x="6171" y="13076"/>
                </a:lnTo>
                <a:lnTo>
                  <a:pt x="0" y="17338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73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55734"/>
              </p:ext>
            </p:extLst>
          </p:nvPr>
        </p:nvGraphicFramePr>
        <p:xfrm>
          <a:off x="2046288" y="5894388"/>
          <a:ext cx="49133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9" imgW="2857320" imgH="444240" progId="Equation.DSMT4">
                  <p:embed/>
                </p:oleObj>
              </mc:Choice>
              <mc:Fallback>
                <p:oleObj name="Equation" r:id="rId9" imgW="2857320" imgH="444240" progId="Equation.DSMT4">
                  <p:embed/>
                  <p:pic>
                    <p:nvPicPr>
                      <p:cNvPr id="409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894388"/>
                        <a:ext cx="4913312" cy="7635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75438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difference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98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198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19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E5D59-D528-450D-800C-5452E2E0067E}" type="slidenum">
              <a:rPr lang="fr-FR" altLang="en-US" smtClean="0"/>
              <a:pPr eaLnBrk="1" hangingPunct="1"/>
              <a:t>47</a:t>
            </a:fld>
            <a:endParaRPr lang="fr-FR" alt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344" y="620688"/>
            <a:ext cx="7543800" cy="69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Non </a:t>
            </a:r>
            <a:r>
              <a:rPr lang="fr-FR" dirty="0" err="1"/>
              <a:t>ideal</a:t>
            </a:r>
            <a:r>
              <a:rPr lang="fr-FR" dirty="0"/>
              <a:t> MOS </a:t>
            </a:r>
            <a:r>
              <a:rPr lang="fr-FR" dirty="0" err="1"/>
              <a:t>capacitor</a:t>
            </a:r>
            <a:endParaRPr lang="fr-FR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 eaLnBrk="1" hangingPunct="1"/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Oxide</a:t>
            </a:r>
            <a:r>
              <a:rPr lang="fr-FR" dirty="0"/>
              <a:t> charges and  </a:t>
            </a:r>
            <a:r>
              <a:rPr lang="fr-FR" dirty="0" err="1"/>
              <a:t>work-function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, the global flat band voltage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as:</a:t>
            </a:r>
          </a:p>
        </p:txBody>
      </p:sp>
      <p:graphicFrame>
        <p:nvGraphicFramePr>
          <p:cNvPr id="419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15553"/>
              </p:ext>
            </p:extLst>
          </p:nvPr>
        </p:nvGraphicFramePr>
        <p:xfrm>
          <a:off x="3344863" y="3733800"/>
          <a:ext cx="26082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419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733800"/>
                        <a:ext cx="2608262" cy="12144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2057400" y="5334000"/>
            <a:ext cx="5883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latin typeface="Calibri" pitchFamily="34" charset="0"/>
              </a:rPr>
              <a:t>Warning: </a:t>
            </a:r>
            <a:r>
              <a:rPr kumimoji="1" lang="fr-FR" sz="2400" dirty="0" err="1">
                <a:latin typeface="Calibri" pitchFamily="34" charset="0"/>
              </a:rPr>
              <a:t>this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is</a:t>
            </a:r>
            <a:r>
              <a:rPr kumimoji="1" lang="fr-FR" sz="2400" dirty="0">
                <a:latin typeface="Calibri" pitchFamily="34" charset="0"/>
              </a:rPr>
              <a:t> the 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voltage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we</a:t>
            </a:r>
            <a:r>
              <a:rPr kumimoji="1" lang="fr-FR" sz="2400" dirty="0">
                <a:latin typeface="Calibri" pitchFamily="34" charset="0"/>
              </a:rPr>
              <a:t> have to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apply</a:t>
            </a:r>
            <a:r>
              <a:rPr kumimoji="1" lang="fr-FR" sz="2400" dirty="0">
                <a:latin typeface="Calibri" pitchFamily="34" charset="0"/>
              </a:rPr>
              <a:t> on the </a:t>
            </a:r>
            <a:r>
              <a:rPr kumimoji="1" lang="fr-FR" sz="2400" dirty="0" err="1">
                <a:latin typeface="Calibri" pitchFamily="34" charset="0"/>
              </a:rPr>
              <a:t>gate</a:t>
            </a:r>
            <a:r>
              <a:rPr kumimoji="1" lang="fr-FR" sz="2400" dirty="0">
                <a:latin typeface="Calibri" pitchFamily="34" charset="0"/>
              </a:rPr>
              <a:t> to 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restore</a:t>
            </a:r>
            <a:r>
              <a:rPr kumimoji="1" lang="fr-FR" sz="2400" dirty="0">
                <a:latin typeface="Calibri" pitchFamily="34" charset="0"/>
              </a:rPr>
              <a:t> de flat band condition</a:t>
            </a:r>
            <a:r>
              <a:rPr kumimoji="1" lang="fr-FR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478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481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482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5DBDC-3978-4355-85D3-C1CA7DFD6E32}" type="slidenum">
              <a:rPr lang="fr-FR" altLang="en-US" smtClean="0"/>
              <a:pPr eaLnBrk="1" hangingPunct="1"/>
              <a:t>48</a:t>
            </a:fld>
            <a:endParaRPr lang="fr-FR" altLang="en-US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122912" cy="8509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sz="2200" i="1" dirty="0"/>
              <a:t>Imagine the </a:t>
            </a:r>
            <a:r>
              <a:rPr lang="fr-FR" sz="2200" i="1" u="sng" dirty="0" err="1"/>
              <a:t>depletion</a:t>
            </a:r>
            <a:r>
              <a:rPr lang="fr-FR" sz="2200" i="1" u="sng" dirty="0"/>
              <a:t> </a:t>
            </a:r>
            <a:r>
              <a:rPr lang="fr-FR" sz="2200" i="1" u="sng" dirty="0" err="1"/>
              <a:t>regime</a:t>
            </a:r>
            <a:r>
              <a:rPr lang="fr-FR" sz="2200" i="1" u="sng" dirty="0"/>
              <a:t> </a:t>
            </a:r>
            <a:r>
              <a:rPr lang="fr-FR" sz="2200" i="1" dirty="0"/>
              <a:t>of the MOS </a:t>
            </a:r>
            <a:r>
              <a:rPr lang="fr-FR" sz="2200" i="1" dirty="0" err="1"/>
              <a:t>capacitor</a:t>
            </a:r>
            <a:r>
              <a:rPr lang="fr-FR" sz="2200" i="1" dirty="0"/>
              <a:t> (</a:t>
            </a:r>
            <a:r>
              <a:rPr lang="fr-FR" sz="2200" i="1" dirty="0" err="1"/>
              <a:t>Qss</a:t>
            </a:r>
            <a:r>
              <a:rPr lang="fr-FR" sz="2200" i="1" dirty="0"/>
              <a:t>=0)</a:t>
            </a:r>
          </a:p>
          <a:p>
            <a:pPr eaLnBrk="1" hangingPunct="1"/>
            <a:r>
              <a:rPr lang="fr-FR" sz="2200" i="1" dirty="0" err="1"/>
              <a:t>We</a:t>
            </a:r>
            <a:r>
              <a:rPr lang="fr-FR" sz="2200" i="1" dirty="0"/>
              <a:t> know </a:t>
            </a:r>
            <a:r>
              <a:rPr lang="fr-FR" sz="2200" i="1" dirty="0" err="1"/>
              <a:t>that</a:t>
            </a:r>
            <a:r>
              <a:rPr lang="fr-FR" sz="2200" i="1" dirty="0"/>
              <a:t> 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66800" y="762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Non </a:t>
            </a: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ideal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MOS structure: 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82763"/>
              </p:ext>
            </p:extLst>
          </p:nvPr>
        </p:nvGraphicFramePr>
        <p:xfrm>
          <a:off x="251520" y="3140968"/>
          <a:ext cx="454025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4" imgW="2603160" imgH="1422360" progId="Equation.DSMT4">
                  <p:embed/>
                </p:oleObj>
              </mc:Choice>
              <mc:Fallback>
                <p:oleObj name="Equation" r:id="rId4" imgW="2603160" imgH="1422360" progId="Equation.DSMT4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140968"/>
                        <a:ext cx="4540250" cy="2479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4686858" y="2060848"/>
            <a:ext cx="4205622" cy="2599184"/>
            <a:chOff x="4686858" y="2060848"/>
            <a:chExt cx="4205622" cy="2599184"/>
          </a:xfrm>
        </p:grpSpPr>
        <p:pic>
          <p:nvPicPr>
            <p:cNvPr id="1075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858" y="2060848"/>
              <a:ext cx="4205622" cy="259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729120" y="412053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3481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3482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5DBDC-3978-4355-85D3-C1CA7DFD6E32}" type="slidenum">
              <a:rPr lang="fr-FR" altLang="en-US" smtClean="0"/>
              <a:pPr eaLnBrk="1" hangingPunct="1"/>
              <a:t>49</a:t>
            </a:fld>
            <a:endParaRPr lang="fr-FR" altLang="en-US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122912" cy="8509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sz="2200" i="1" dirty="0"/>
              <a:t>Imagine the </a:t>
            </a:r>
            <a:r>
              <a:rPr lang="fr-FR" sz="2200" i="1" u="sng" dirty="0" err="1"/>
              <a:t>depletion</a:t>
            </a:r>
            <a:r>
              <a:rPr lang="fr-FR" sz="2200" i="1" u="sng" dirty="0"/>
              <a:t> </a:t>
            </a:r>
            <a:r>
              <a:rPr lang="fr-FR" sz="2200" i="1" u="sng" dirty="0" err="1"/>
              <a:t>regime</a:t>
            </a:r>
            <a:r>
              <a:rPr lang="fr-FR" sz="2200" i="1" u="sng" dirty="0"/>
              <a:t> </a:t>
            </a:r>
            <a:r>
              <a:rPr lang="fr-FR" sz="2200" i="1" dirty="0"/>
              <a:t>of the MOS </a:t>
            </a:r>
            <a:r>
              <a:rPr lang="fr-FR" sz="2200" i="1" dirty="0" err="1"/>
              <a:t>capacitor</a:t>
            </a:r>
            <a:r>
              <a:rPr lang="fr-FR" sz="2200" i="1" dirty="0"/>
              <a:t> (</a:t>
            </a:r>
            <a:r>
              <a:rPr lang="fr-FR" sz="2200" i="1" dirty="0" err="1"/>
              <a:t>Qss</a:t>
            </a:r>
            <a:r>
              <a:rPr lang="fr-FR" sz="2200" i="1" dirty="0"/>
              <a:t>=0)</a:t>
            </a:r>
          </a:p>
          <a:p>
            <a:pPr eaLnBrk="1" hangingPunct="1"/>
            <a:r>
              <a:rPr lang="fr-FR" sz="2200" i="1" dirty="0" err="1"/>
              <a:t>We</a:t>
            </a:r>
            <a:r>
              <a:rPr lang="fr-FR" sz="2200" i="1" dirty="0"/>
              <a:t> know </a:t>
            </a:r>
            <a:r>
              <a:rPr lang="fr-FR" sz="2200" i="1" dirty="0" err="1"/>
              <a:t>that</a:t>
            </a:r>
            <a:r>
              <a:rPr lang="fr-FR" sz="2200" i="1" dirty="0"/>
              <a:t> 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66800" y="7620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 of Non </a:t>
            </a:r>
            <a:r>
              <a:rPr lang="fr-FR" sz="2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ideal</a:t>
            </a:r>
            <a:r>
              <a:rPr lang="fr-FR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MOS structure: 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29780"/>
              </p:ext>
            </p:extLst>
          </p:nvPr>
        </p:nvGraphicFramePr>
        <p:xfrm>
          <a:off x="698972" y="2884979"/>
          <a:ext cx="3080940" cy="282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4" imgW="1536480" imgH="1409400" progId="Equation.DSMT4">
                  <p:embed/>
                </p:oleObj>
              </mc:Choice>
              <mc:Fallback>
                <p:oleObj name="Equation" r:id="rId4" imgW="1536480" imgH="1409400" progId="Equation.DSMT4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2" y="2884979"/>
                        <a:ext cx="3080940" cy="2825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508933"/>
            <a:ext cx="4608512" cy="21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5483287" y="2088363"/>
            <a:ext cx="2696110" cy="1666266"/>
            <a:chOff x="5483287" y="2088363"/>
            <a:chExt cx="2696110" cy="1666266"/>
          </a:xfrm>
        </p:grpSpPr>
        <p:pic>
          <p:nvPicPr>
            <p:cNvPr id="1075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87" y="2088363"/>
              <a:ext cx="2696110" cy="166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6113402" y="3391908"/>
              <a:ext cx="28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0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field effect is the variation of the conductance of a channel in a semiconductor by the application of an electric field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Effect Transistor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30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30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77092-709C-46C1-92F7-F9DEBF21284C}" type="slidenum">
              <a:rPr lang="fr-FR" altLang="en-US" smtClean="0"/>
              <a:pPr eaLnBrk="1" hangingPunct="1"/>
              <a:t>50</a:t>
            </a:fld>
            <a:endParaRPr lang="fr-FR" alt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/>
              <a:t>Key </a:t>
            </a:r>
            <a:r>
              <a:rPr lang="fr-FR" dirty="0" err="1"/>
              <a:t>parameter</a:t>
            </a:r>
            <a:r>
              <a:rPr lang="fr-FR" dirty="0"/>
              <a:t> for </a:t>
            </a:r>
            <a:r>
              <a:rPr lang="fr-FR" dirty="0" err="1"/>
              <a:t>behavior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of transistor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definitions</a:t>
            </a:r>
            <a:r>
              <a:rPr lang="fr-FR" dirty="0"/>
              <a:t> (</a:t>
            </a:r>
            <a:r>
              <a:rPr lang="fr-FR" i="1" dirty="0" err="1">
                <a:solidFill>
                  <a:srgbClr val="FF0000"/>
                </a:solidFill>
              </a:rPr>
              <a:t>same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results</a:t>
            </a:r>
            <a:r>
              <a:rPr lang="fr-FR" i="1" dirty="0">
                <a:solidFill>
                  <a:srgbClr val="FF0000"/>
                </a:solidFill>
              </a:rPr>
              <a:t>!</a:t>
            </a:r>
            <a:r>
              <a:rPr lang="fr-FR" dirty="0"/>
              <a:t>):</a:t>
            </a:r>
          </a:p>
          <a:p>
            <a:pPr lvl="1" eaLnBrk="1" hangingPunct="1"/>
            <a:r>
              <a:rPr lang="fr-FR" dirty="0" err="1"/>
              <a:t>n</a:t>
            </a:r>
            <a:r>
              <a:rPr lang="fr-FR" baseline="-25000" dirty="0" err="1"/>
              <a:t>S</a:t>
            </a:r>
            <a:r>
              <a:rPr lang="fr-FR" dirty="0"/>
              <a:t> = N</a:t>
            </a:r>
            <a:r>
              <a:rPr lang="fr-FR" baseline="-25000" dirty="0"/>
              <a:t>A</a:t>
            </a:r>
          </a:p>
          <a:p>
            <a:pPr lvl="1" eaLnBrk="1" hangingPunct="1"/>
            <a:r>
              <a:rPr lang="fr-FR" dirty="0"/>
              <a:t>V</a:t>
            </a:r>
            <a:r>
              <a:rPr lang="fr-FR" baseline="-25000" dirty="0"/>
              <a:t>s</a:t>
            </a:r>
            <a:r>
              <a:rPr lang="fr-FR" dirty="0"/>
              <a:t> = 2 </a:t>
            </a:r>
            <a:r>
              <a:rPr lang="fr-FR" dirty="0" err="1">
                <a:latin typeface="Symbol" pitchFamily="18" charset="2"/>
              </a:rPr>
              <a:t>f</a:t>
            </a:r>
            <a:r>
              <a:rPr lang="fr-FR" baseline="-25000" dirty="0" err="1"/>
              <a:t>fi</a:t>
            </a:r>
            <a:endParaRPr lang="fr-FR" baseline="-25000" dirty="0"/>
          </a:p>
          <a:p>
            <a:pPr lvl="1" eaLnBrk="1" hangingPunct="1"/>
            <a:r>
              <a:rPr lang="fr-FR" dirty="0"/>
              <a:t>…</a:t>
            </a:r>
          </a:p>
          <a:p>
            <a:pPr lvl="1" eaLnBrk="1" hangingPunct="1"/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15302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403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462CE6-ABE2-405F-BD3D-65EBC6B70A95}" type="slidenum">
              <a:rPr lang="fr-FR" altLang="en-US" smtClean="0"/>
              <a:pPr eaLnBrk="1" hangingPunct="1"/>
              <a:t>51</a:t>
            </a:fld>
            <a:endParaRPr lang="fr-FR" altLang="en-US"/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1043608" y="1196752"/>
            <a:ext cx="7026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V</a:t>
            </a:r>
            <a:r>
              <a:rPr kumimoji="1" lang="fr-FR" sz="2400" baseline="-25000" dirty="0">
                <a:solidFill>
                  <a:srgbClr val="6600FF"/>
                </a:solidFill>
                <a:latin typeface="Calibri" pitchFamily="34" charset="0"/>
              </a:rPr>
              <a:t>T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is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simply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the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applied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gate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voltage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when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the surface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potential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or band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bending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reaches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2</a:t>
            </a:r>
            <a:r>
              <a:rPr kumimoji="1" lang="fr-FR" sz="2400" dirty="0">
                <a:solidFill>
                  <a:srgbClr val="6600FF"/>
                </a:solidFill>
                <a:latin typeface="Symbol" pitchFamily="18" charset="2"/>
              </a:rPr>
              <a:t>F</a:t>
            </a:r>
            <a:r>
              <a:rPr kumimoji="1" lang="fr-FR" sz="2400" baseline="-25000" dirty="0">
                <a:solidFill>
                  <a:srgbClr val="6600FF"/>
                </a:solidFill>
                <a:latin typeface="Calibri" pitchFamily="34" charset="0"/>
              </a:rPr>
              <a:t>FI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and the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silicon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charge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is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equal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to the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bulk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depletion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charge for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that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potential</a:t>
            </a:r>
            <a:endParaRPr kumimoji="1" lang="fr-FR" sz="2400" baseline="-25000" dirty="0">
              <a:solidFill>
                <a:srgbClr val="6600FF"/>
              </a:solidFill>
              <a:latin typeface="Calibri" pitchFamily="34" charset="0"/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3005138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66259"/>
              </p:ext>
            </p:extLst>
          </p:nvPr>
        </p:nvGraphicFramePr>
        <p:xfrm>
          <a:off x="1097487" y="2823342"/>
          <a:ext cx="63515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Équation" r:id="rId4" imgW="3009600" imgH="482400" progId="Equation.3">
                  <p:embed/>
                </p:oleObj>
              </mc:Choice>
              <mc:Fallback>
                <p:oleObj name="Équation" r:id="rId4" imgW="3009600" imgH="482400" progId="Equation.3">
                  <p:embed/>
                  <p:pic>
                    <p:nvPicPr>
                      <p:cNvPr id="440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487" y="2823342"/>
                        <a:ext cx="6351588" cy="1025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132791" y="4023219"/>
            <a:ext cx="4313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we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suppose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here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that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no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bias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on the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bulk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</a:rPr>
              <a:t>present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 no body </a:t>
            </a:r>
            <a:r>
              <a:rPr kumimoji="1" lang="fr-FR" sz="2000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effect</a:t>
            </a:r>
            <a:r>
              <a:rPr kumimoji="1" lang="fr-FR" sz="20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)</a:t>
            </a:r>
            <a:endParaRPr kumimoji="1" lang="fr-F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445819" y="4149080"/>
            <a:ext cx="4590677" cy="2355889"/>
            <a:chOff x="4301803" y="4437112"/>
            <a:chExt cx="4590677" cy="2355889"/>
          </a:xfrm>
        </p:grpSpPr>
        <p:grpSp>
          <p:nvGrpSpPr>
            <p:cNvPr id="36" name="Groupe 35"/>
            <p:cNvGrpSpPr/>
            <p:nvPr/>
          </p:nvGrpSpPr>
          <p:grpSpPr>
            <a:xfrm>
              <a:off x="4301803" y="4437112"/>
              <a:ext cx="4590677" cy="2355889"/>
              <a:chOff x="3923928" y="4506520"/>
              <a:chExt cx="4590677" cy="2355889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3923928" y="4509120"/>
                <a:ext cx="4590677" cy="2160240"/>
                <a:chOff x="3869755" y="4509120"/>
                <a:chExt cx="4590677" cy="2160240"/>
              </a:xfrm>
            </p:grpSpPr>
            <p:cxnSp>
              <p:nvCxnSpPr>
                <p:cNvPr id="3" name="Connecteur droit avec flèche 2"/>
                <p:cNvCxnSpPr/>
                <p:nvPr/>
              </p:nvCxnSpPr>
              <p:spPr>
                <a:xfrm flipV="1">
                  <a:off x="5076056" y="4509120"/>
                  <a:ext cx="0" cy="216024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avec flèche 12"/>
                <p:cNvCxnSpPr/>
                <p:nvPr/>
              </p:nvCxnSpPr>
              <p:spPr>
                <a:xfrm>
                  <a:off x="4036132" y="6470914"/>
                  <a:ext cx="44243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 flipV="1">
                  <a:off x="4556745" y="4725144"/>
                  <a:ext cx="0" cy="1944216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3869755" y="5253300"/>
                  <a:ext cx="68699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4556745" y="5259924"/>
                  <a:ext cx="519311" cy="32931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flipH="1" flipV="1">
                  <a:off x="5086941" y="4875852"/>
                  <a:ext cx="2232249" cy="1584176"/>
                </a:xfrm>
                <a:prstGeom prst="arc">
                  <a:avLst>
                    <a:gd name="adj1" fmla="val 16114174"/>
                    <a:gd name="adj2" fmla="val 239142"/>
                  </a:avLst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Connecteur droit 18"/>
              <p:cNvCxnSpPr/>
              <p:nvPr/>
            </p:nvCxnSpPr>
            <p:spPr>
              <a:xfrm>
                <a:off x="4610918" y="5259924"/>
                <a:ext cx="1257226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4610918" y="5591364"/>
                <a:ext cx="2193330" cy="716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76696" y="5328767"/>
                <a:ext cx="0" cy="10493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31252" y="5705088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V</a:t>
                </a:r>
                <a:r>
                  <a:rPr lang="fr-FR" baseline="-25000" dirty="0"/>
                  <a:t>T</a:t>
                </a:r>
                <a:endParaRPr lang="en-US" baseline="-25000" dirty="0"/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>
                <a:off x="5652120" y="5259924"/>
                <a:ext cx="0" cy="32931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5652120" y="5229200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V</a:t>
                </a:r>
                <a:r>
                  <a:rPr lang="fr-FR" baseline="-25000" dirty="0"/>
                  <a:t>OX</a:t>
                </a:r>
                <a:endParaRPr lang="en-US" baseline="-25000" dirty="0"/>
              </a:p>
            </p:txBody>
          </p:sp>
          <p:cxnSp>
            <p:nvCxnSpPr>
              <p:cNvPr id="37" name="Connecteur droit avec flèche 36"/>
              <p:cNvCxnSpPr/>
              <p:nvPr/>
            </p:nvCxnSpPr>
            <p:spPr>
              <a:xfrm>
                <a:off x="6267177" y="5619964"/>
                <a:ext cx="0" cy="75819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6355136" y="5793660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V</a:t>
                </a:r>
                <a:r>
                  <a:rPr lang="fr-FR" baseline="-25000" dirty="0"/>
                  <a:t>S</a:t>
                </a:r>
                <a:r>
                  <a:rPr lang="fr-FR" dirty="0"/>
                  <a:t>=2</a:t>
                </a:r>
                <a:r>
                  <a:rPr lang="fr-FR" dirty="0">
                    <a:latin typeface="Symbol" pitchFamily="18" charset="2"/>
                  </a:rPr>
                  <a:t>F</a:t>
                </a:r>
                <a:r>
                  <a:rPr lang="fr-FR" baseline="-25000" dirty="0"/>
                  <a:t>FI</a:t>
                </a:r>
                <a:endParaRPr lang="en-US" baseline="-250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8138271" y="647091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X</a:t>
                </a:r>
                <a:endParaRPr lang="en-US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4502288" y="450652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V(X)</a:t>
                </a:r>
                <a:endParaRPr lang="en-US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4283968" y="6493077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-</a:t>
                </a:r>
                <a:r>
                  <a:rPr lang="fr-FR" dirty="0" err="1"/>
                  <a:t>t</a:t>
                </a:r>
                <a:r>
                  <a:rPr lang="fr-FR" baseline="-25000" dirty="0" err="1"/>
                  <a:t>OX</a:t>
                </a:r>
                <a:endParaRPr lang="en-US" baseline="-25000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849981" y="646002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0</a:t>
                </a:r>
                <a:endParaRPr lang="en-US" dirty="0"/>
              </a:p>
            </p:txBody>
          </p:sp>
        </p:grpSp>
        <p:graphicFrame>
          <p:nvGraphicFramePr>
            <p:cNvPr id="2" name="Obje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822036"/>
                </p:ext>
              </p:extLst>
            </p:nvPr>
          </p:nvGraphicFramePr>
          <p:xfrm>
            <a:off x="7653338" y="5248275"/>
            <a:ext cx="1131887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7" name="Équation" r:id="rId6" imgW="583920" imgH="215640" progId="Equation.3">
                    <p:embed/>
                  </p:oleObj>
                </mc:Choice>
                <mc:Fallback>
                  <p:oleObj name="Équation" r:id="rId6" imgW="583920" imgH="215640" progId="Equation.3">
                    <p:embed/>
                    <p:pic>
                      <p:nvPicPr>
                        <p:cNvPr id="2" name="Obje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53338" y="5248275"/>
                          <a:ext cx="1131887" cy="417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ZoneTexte 4"/>
          <p:cNvSpPr txBox="1"/>
          <p:nvPr/>
        </p:nvSpPr>
        <p:spPr>
          <a:xfrm>
            <a:off x="7497395" y="302267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(</a:t>
            </a:r>
            <a:r>
              <a:rPr lang="fr-FR" dirty="0" err="1"/>
              <a:t>from</a:t>
            </a:r>
            <a:r>
              <a:rPr lang="fr-FR" dirty="0"/>
              <a:t> slide 17 </a:t>
            </a:r>
          </a:p>
          <a:p>
            <a:pPr algn="ctr"/>
            <a:r>
              <a:rPr lang="fr-FR" dirty="0"/>
              <a:t>and 48)</a:t>
            </a:r>
            <a:endParaRPr lang="en-US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92965"/>
              </p:ext>
            </p:extLst>
          </p:nvPr>
        </p:nvGraphicFramePr>
        <p:xfrm>
          <a:off x="598027" y="4768825"/>
          <a:ext cx="1716632" cy="78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8" imgW="1079032" imgH="495085" progId="Equation.3">
                  <p:embed/>
                </p:oleObj>
              </mc:Choice>
              <mc:Fallback>
                <p:oleObj name="Equation" r:id="rId8" imgW="1079032" imgH="495085" progId="Equation.3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27" y="4768825"/>
                        <a:ext cx="1716632" cy="788286"/>
                      </a:xfrm>
                      <a:prstGeom prst="rect">
                        <a:avLst/>
                      </a:prstGeom>
                      <a:solidFill>
                        <a:srgbClr val="E9D7D3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925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505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506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E4CFE-4562-4E73-8AA4-049309B779FA}" type="slidenum">
              <a:rPr lang="fr-FR" altLang="en-US" smtClean="0"/>
              <a:pPr eaLnBrk="1" hangingPunct="1"/>
              <a:t>52</a:t>
            </a:fld>
            <a:endParaRPr lang="fr-FR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01850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dirty="0" err="1"/>
              <a:t>Substrate</a:t>
            </a:r>
            <a:r>
              <a:rPr lang="fr-FR" sz="2600" dirty="0"/>
              <a:t> </a:t>
            </a:r>
            <a:r>
              <a:rPr lang="fr-FR" sz="2600" dirty="0" err="1"/>
              <a:t>sensitivity</a:t>
            </a:r>
            <a:r>
              <a:rPr lang="fr-FR" sz="2600" dirty="0"/>
              <a:t> - Body </a:t>
            </a:r>
            <a:r>
              <a:rPr lang="fr-FR" sz="2600" dirty="0" err="1"/>
              <a:t>Effect</a:t>
            </a:r>
            <a:r>
              <a:rPr lang="fr-FR" sz="2600" dirty="0"/>
              <a:t> </a:t>
            </a:r>
          </a:p>
          <a:p>
            <a:pPr eaLnBrk="1" hangingPunct="1">
              <a:defRPr/>
            </a:pPr>
            <a:endParaRPr lang="fr-FR" sz="2600" dirty="0"/>
          </a:p>
          <a:p>
            <a:pPr lvl="1" eaLnBrk="1" hangingPunct="1">
              <a:defRPr/>
            </a:pPr>
            <a:r>
              <a:rPr lang="en-US" sz="2200" dirty="0"/>
              <a:t>In general the MOS devices have a common silicon substrate </a:t>
            </a:r>
            <a:r>
              <a:rPr lang="en-US" sz="2200" dirty="0">
                <a:sym typeface="Wingdings" pitchFamily="2" charset="2"/>
              </a:rPr>
              <a:t></a:t>
            </a:r>
            <a:r>
              <a:rPr lang="en-US" sz="2200" dirty="0"/>
              <a:t> substrate voltage is equal for all transistor.</a:t>
            </a:r>
          </a:p>
          <a:p>
            <a:pPr lvl="1" eaLnBrk="1" hangingPunct="1">
              <a:defRPr/>
            </a:pPr>
            <a:endParaRPr lang="fr-FR" sz="2200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sz="2200" dirty="0">
                <a:solidFill>
                  <a:srgbClr val="FF0000"/>
                </a:solidFill>
                <a:sym typeface="Wingdings" pitchFamily="2" charset="2"/>
              </a:rPr>
              <a:t>BUT</a:t>
            </a:r>
            <a:r>
              <a:rPr lang="en-US" sz="2200" dirty="0">
                <a:sym typeface="Wingdings" pitchFamily="2" charset="2"/>
              </a:rPr>
              <a:t> when multiple NFETs (or PFETs) are connected in series in a circuit, they share a common body (the silicon substrate) but their sources do not have the same voltage. </a:t>
            </a:r>
            <a:r>
              <a:rPr lang="en-US" sz="2200">
                <a:sym typeface="Wingdings" pitchFamily="2" charset="2"/>
              </a:rPr>
              <a:t>We must introduce </a:t>
            </a:r>
            <a:r>
              <a:rPr lang="en-US" sz="2200" dirty="0">
                <a:sym typeface="Wingdings" pitchFamily="2" charset="2"/>
              </a:rPr>
              <a:t>a coefficient that accounts for this effect :</a:t>
            </a:r>
            <a:r>
              <a:rPr lang="en-US" sz="3200" b="1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sz="32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r="46401" b="18573"/>
          <a:stretch/>
        </p:blipFill>
        <p:spPr>
          <a:xfrm>
            <a:off x="6228184" y="476672"/>
            <a:ext cx="2613891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15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Pr. Ph.Lorenzini</a:t>
            </a:r>
            <a:endParaRPr lang="fr-FR" alt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1C6E1-DB52-4FDE-8341-AA56FBFFA6E6}" type="slidenum">
              <a:rPr lang="fr-FR" altLang="en-US" smtClean="0"/>
              <a:pPr>
                <a:defRPr/>
              </a:pPr>
              <a:t>53</a:t>
            </a:fld>
            <a:endParaRPr lang="fr-FR" alt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1676400" y="2132856"/>
            <a:ext cx="1593273" cy="3041650"/>
            <a:chOff x="1676400" y="2132856"/>
            <a:chExt cx="1593273" cy="3041650"/>
          </a:xfrm>
        </p:grpSpPr>
        <p:pic>
          <p:nvPicPr>
            <p:cNvPr id="29696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7" r="23220"/>
            <a:stretch/>
          </p:blipFill>
          <p:spPr bwMode="auto">
            <a:xfrm>
              <a:off x="1676400" y="2132856"/>
              <a:ext cx="1593273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2550716" y="480517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=0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25316" y="221337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&gt;0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907704" y="2401858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+++++++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60473" y="2190562"/>
            <a:ext cx="1496650" cy="3041650"/>
            <a:chOff x="1684009" y="2132856"/>
            <a:chExt cx="1496650" cy="304165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0" r="25598"/>
            <a:stretch/>
          </p:blipFill>
          <p:spPr bwMode="auto">
            <a:xfrm>
              <a:off x="1684009" y="2132856"/>
              <a:ext cx="14966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550716" y="480517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FF"/>
                  </a:solidFill>
                </a:rPr>
                <a:t>&lt;0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25316" y="221337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&gt;0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907704" y="2401858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+++</a:t>
              </a:r>
              <a:r>
                <a:rPr lang="en-US" dirty="0">
                  <a:solidFill>
                    <a:srgbClr val="FF0000"/>
                  </a:solidFill>
                </a:rPr>
                <a:t>++++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064932" y="4005064"/>
            <a:ext cx="1165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FF"/>
                </a:solidFill>
              </a:rPr>
              <a:t>+    +     +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6228184" y="4362554"/>
            <a:ext cx="215478" cy="2566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6660232" y="4356720"/>
            <a:ext cx="0" cy="2807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flipH="1">
            <a:off x="6849710" y="4356720"/>
            <a:ext cx="202497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5626720" y="3954264"/>
            <a:ext cx="20882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6086620" y="369233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  -    -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55576" y="53012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part of Gate voltage is no more used to create inversion layer but just to compensate the extra depletion width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will increase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</p:spTree>
    <p:extLst>
      <p:ext uri="{BB962C8B-B14F-4D97-AF65-F5344CB8AC3E}">
        <p14:creationId xmlns:p14="http://schemas.microsoft.com/office/powerpoint/2010/main" val="19901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710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71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9FA12-0047-41A0-95AE-B7AA014FDDDC}" type="slidenum">
              <a:rPr lang="fr-FR" altLang="en-US" smtClean="0"/>
              <a:pPr eaLnBrk="1" hangingPunct="1"/>
              <a:t>54</a:t>
            </a:fld>
            <a:endParaRPr lang="fr-FR" altLang="en-US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5105400"/>
          </a:xfrm>
        </p:spPr>
        <p:txBody>
          <a:bodyPr/>
          <a:lstStyle/>
          <a:p>
            <a:pPr eaLnBrk="1" hangingPunct="1"/>
            <a:r>
              <a:rPr lang="fr-FR" sz="2400" dirty="0"/>
              <a:t>The new </a:t>
            </a:r>
            <a:r>
              <a:rPr lang="fr-FR" sz="2400" dirty="0" err="1"/>
              <a:t>threshold</a:t>
            </a:r>
            <a:r>
              <a:rPr lang="fr-FR" sz="2400" dirty="0"/>
              <a:t> voltage </a:t>
            </a:r>
            <a:r>
              <a:rPr lang="fr-FR" sz="2400" dirty="0" err="1"/>
              <a:t>taking</a:t>
            </a:r>
            <a:r>
              <a:rPr lang="fr-FR" sz="2400" dirty="0"/>
              <a:t> </a:t>
            </a:r>
            <a:r>
              <a:rPr lang="fr-FR" sz="2400" dirty="0" err="1"/>
              <a:t>account</a:t>
            </a:r>
            <a:r>
              <a:rPr lang="fr-FR" sz="2400" dirty="0"/>
              <a:t> the  body </a:t>
            </a:r>
            <a:r>
              <a:rPr lang="fr-FR" sz="2400" dirty="0" err="1"/>
              <a:t>effect</a:t>
            </a:r>
            <a:r>
              <a:rPr lang="fr-FR" sz="2400" dirty="0"/>
              <a:t> </a:t>
            </a:r>
            <a:r>
              <a:rPr lang="fr-FR" sz="2400" dirty="0" err="1"/>
              <a:t>can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written</a:t>
            </a:r>
            <a:r>
              <a:rPr lang="fr-FR" sz="2400" dirty="0"/>
              <a:t> as:</a:t>
            </a:r>
            <a:endParaRPr lang="fr-FR" sz="2600" dirty="0"/>
          </a:p>
          <a:p>
            <a:pPr eaLnBrk="1" hangingPunct="1"/>
            <a:endParaRPr lang="fr-FR" sz="2600" dirty="0"/>
          </a:p>
          <a:p>
            <a:pPr eaLnBrk="1" hangingPunct="1"/>
            <a:endParaRPr lang="fr-FR" sz="2400" dirty="0"/>
          </a:p>
          <a:p>
            <a:pPr eaLnBrk="1" hangingPunct="1"/>
            <a:r>
              <a:rPr lang="fr-FR" sz="2400" dirty="0"/>
              <a:t>The </a:t>
            </a:r>
            <a:r>
              <a:rPr lang="fr-FR" sz="2400" dirty="0" err="1"/>
              <a:t>substrate</a:t>
            </a:r>
            <a:r>
              <a:rPr lang="fr-FR" sz="2400" dirty="0"/>
              <a:t> </a:t>
            </a:r>
            <a:r>
              <a:rPr lang="fr-FR" sz="2400" dirty="0" err="1"/>
              <a:t>sensitivity</a:t>
            </a:r>
            <a:r>
              <a:rPr lang="fr-FR" sz="2400" dirty="0"/>
              <a:t> as:</a:t>
            </a:r>
          </a:p>
          <a:p>
            <a:pPr eaLnBrk="1" hangingPunct="1"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buFont typeface="Wingdings" pitchFamily="2" charset="2"/>
              <a:buNone/>
            </a:pP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FF0000"/>
                </a:solidFill>
              </a:rPr>
              <a:t>Of course </a:t>
            </a:r>
            <a:r>
              <a:rPr lang="fr-FR" sz="2400" dirty="0" err="1">
                <a:solidFill>
                  <a:srgbClr val="FF0000"/>
                </a:solidFill>
              </a:rPr>
              <a:t>substrate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bias</a:t>
            </a:r>
            <a:r>
              <a:rPr lang="fr-FR" sz="2400" dirty="0">
                <a:solidFill>
                  <a:srgbClr val="FF0000"/>
                </a:solidFill>
              </a:rPr>
              <a:t> have to </a:t>
            </a:r>
            <a:r>
              <a:rPr lang="fr-FR" sz="2400" dirty="0" err="1">
                <a:solidFill>
                  <a:srgbClr val="FF0000"/>
                </a:solidFill>
              </a:rPr>
              <a:t>be</a:t>
            </a:r>
            <a:r>
              <a:rPr lang="fr-FR" sz="2400" dirty="0">
                <a:solidFill>
                  <a:srgbClr val="FF0000"/>
                </a:solidFill>
              </a:rPr>
              <a:t> reverse to </a:t>
            </a:r>
            <a:r>
              <a:rPr lang="fr-FR" sz="2400" dirty="0" err="1">
                <a:solidFill>
                  <a:srgbClr val="FF0000"/>
                </a:solidFill>
              </a:rPr>
              <a:t>prevent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current</a:t>
            </a:r>
            <a:r>
              <a:rPr lang="fr-FR" sz="2400" dirty="0">
                <a:solidFill>
                  <a:srgbClr val="FF0000"/>
                </a:solidFill>
              </a:rPr>
              <a:t> flow</a:t>
            </a:r>
          </a:p>
          <a:p>
            <a:pPr eaLnBrk="1" hangingPunct="1"/>
            <a:endParaRPr lang="fr-FR" sz="2400" dirty="0"/>
          </a:p>
          <a:p>
            <a:pPr eaLnBrk="1" hangingPunct="1"/>
            <a:endParaRPr lang="fr-FR" sz="2600" baseline="-25000" dirty="0"/>
          </a:p>
          <a:p>
            <a:pPr eaLnBrk="1" hangingPunct="1"/>
            <a:endParaRPr lang="fr-FR" sz="2600" baseline="-25000" dirty="0"/>
          </a:p>
          <a:p>
            <a:pPr eaLnBrk="1" hangingPunct="1"/>
            <a:endParaRPr lang="fr-FR" sz="3400" dirty="0"/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25098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71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9712"/>
              </p:ext>
            </p:extLst>
          </p:nvPr>
        </p:nvGraphicFramePr>
        <p:xfrm>
          <a:off x="1763688" y="4005064"/>
          <a:ext cx="6105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4" imgW="3810000" imgH="482600" progId="Equation.3">
                  <p:embed/>
                </p:oleObj>
              </mc:Choice>
              <mc:Fallback>
                <p:oleObj name="Equation" r:id="rId4" imgW="3810000" imgH="482600" progId="Equation.3">
                  <p:embed/>
                  <p:pic>
                    <p:nvPicPr>
                      <p:cNvPr id="471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4"/>
                        <a:ext cx="6105525" cy="777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3414713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71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3661"/>
              </p:ext>
            </p:extLst>
          </p:nvPr>
        </p:nvGraphicFramePr>
        <p:xfrm>
          <a:off x="1401763" y="2590800"/>
          <a:ext cx="43703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Équation" r:id="rId6" imgW="2222280" imgH="291960" progId="Equation.3">
                  <p:embed/>
                </p:oleObj>
              </mc:Choice>
              <mc:Fallback>
                <p:oleObj name="Équation" r:id="rId6" imgW="2222280" imgH="291960" progId="Equation.3">
                  <p:embed/>
                  <p:pic>
                    <p:nvPicPr>
                      <p:cNvPr id="471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2590800"/>
                        <a:ext cx="4370387" cy="5810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14760"/>
              </p:ext>
            </p:extLst>
          </p:nvPr>
        </p:nvGraphicFramePr>
        <p:xfrm>
          <a:off x="7129463" y="2484438"/>
          <a:ext cx="15668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Équation" r:id="rId8" imgW="952200" imgH="482400" progId="Equation.3">
                  <p:embed/>
                </p:oleObj>
              </mc:Choice>
              <mc:Fallback>
                <p:oleObj name="Équation" r:id="rId8" imgW="952200" imgH="482400" progId="Equation.3">
                  <p:embed/>
                  <p:pic>
                    <p:nvPicPr>
                      <p:cNvPr id="471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2484438"/>
                        <a:ext cx="1566862" cy="796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</p:spTree>
    <p:extLst>
      <p:ext uri="{BB962C8B-B14F-4D97-AF65-F5344CB8AC3E}">
        <p14:creationId xmlns:p14="http://schemas.microsoft.com/office/powerpoint/2010/main" val="2609650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4813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481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8431B3-2BFF-4FD8-B89C-128FDDCDC192}" type="slidenum">
              <a:rPr lang="fr-FR" altLang="en-US" smtClean="0"/>
              <a:pPr eaLnBrk="1" hangingPunct="1"/>
              <a:t>55</a:t>
            </a:fld>
            <a:endParaRPr lang="fr-FR" alt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3496" y="5013176"/>
            <a:ext cx="82809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The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effect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of (reverse)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substrate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bias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is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to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widen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the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bulk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depletion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region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and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raise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the </a:t>
            </a:r>
            <a:r>
              <a:rPr kumimoji="1" lang="fr-FR" sz="2400" dirty="0" err="1">
                <a:solidFill>
                  <a:srgbClr val="0B0A09"/>
                </a:solidFill>
                <a:latin typeface="Calibri" pitchFamily="34" charset="0"/>
              </a:rPr>
              <a:t>threshold</a:t>
            </a:r>
            <a:r>
              <a:rPr kumimoji="1" lang="fr-FR" sz="2400" dirty="0">
                <a:solidFill>
                  <a:srgbClr val="0B0A09"/>
                </a:solidFill>
                <a:latin typeface="Calibri" pitchFamily="34" charset="0"/>
              </a:rPr>
              <a:t> voltage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The back contact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acts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as a back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Gate</a:t>
            </a:r>
            <a:endParaRPr kumimoji="1" lang="fr-FR" sz="2400" dirty="0">
              <a:solidFill>
                <a:srgbClr val="6600FF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We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can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tune V</a:t>
            </a:r>
            <a:r>
              <a:rPr kumimoji="1" lang="fr-FR" sz="2400" baseline="-25000" dirty="0">
                <a:solidFill>
                  <a:srgbClr val="6600FF"/>
                </a:solidFill>
                <a:latin typeface="Calibri" pitchFamily="34" charset="0"/>
              </a:rPr>
              <a:t>T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!</a:t>
            </a:r>
          </a:p>
        </p:txBody>
      </p:sp>
      <p:grpSp>
        <p:nvGrpSpPr>
          <p:cNvPr id="48157" name="Groupe 48156"/>
          <p:cNvGrpSpPr/>
          <p:nvPr/>
        </p:nvGrpSpPr>
        <p:grpSpPr>
          <a:xfrm>
            <a:off x="3137098" y="1412776"/>
            <a:ext cx="5467350" cy="3505200"/>
            <a:chOff x="-713581" y="1874043"/>
            <a:chExt cx="5467350" cy="3505200"/>
          </a:xfrm>
          <a:solidFill>
            <a:srgbClr val="FFFFFF"/>
          </a:solidFill>
        </p:grpSpPr>
        <p:graphicFrame>
          <p:nvGraphicFramePr>
            <p:cNvPr id="4813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322356"/>
                </p:ext>
              </p:extLst>
            </p:nvPr>
          </p:nvGraphicFramePr>
          <p:xfrm>
            <a:off x="3071440" y="3006302"/>
            <a:ext cx="697285" cy="457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4" name="Equation" r:id="rId4" imgW="838200" imgH="596900" progId="Equation.3">
                    <p:embed/>
                  </p:oleObj>
                </mc:Choice>
                <mc:Fallback>
                  <p:oleObj name="Equation" r:id="rId4" imgW="838200" imgH="596900" progId="Equation.3">
                    <p:embed/>
                    <p:pic>
                      <p:nvPicPr>
                        <p:cNvPr id="4813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1440" y="3006302"/>
                          <a:ext cx="697285" cy="45762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-713581" y="1874043"/>
              <a:ext cx="5467350" cy="3505200"/>
              <a:chOff x="1202" y="1162"/>
              <a:chExt cx="3444" cy="2208"/>
            </a:xfrm>
            <a:grpFill/>
          </p:grpSpPr>
          <p:sp>
            <p:nvSpPr>
              <p:cNvPr id="4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202" y="1162"/>
                <a:ext cx="3444" cy="2208"/>
              </a:xfrm>
              <a:prstGeom prst="rect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Rectangle 14"/>
              <p:cNvSpPr>
                <a:spLocks noChangeArrowheads="1"/>
              </p:cNvSpPr>
              <p:nvPr/>
            </p:nvSpPr>
            <p:spPr bwMode="auto">
              <a:xfrm>
                <a:off x="1752" y="3021"/>
                <a:ext cx="104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234" y="3021"/>
                <a:ext cx="104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2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ectangle 16"/>
              <p:cNvSpPr>
                <a:spLocks noChangeArrowheads="1"/>
              </p:cNvSpPr>
              <p:nvPr/>
            </p:nvSpPr>
            <p:spPr bwMode="auto">
              <a:xfrm>
                <a:off x="2717" y="3021"/>
                <a:ext cx="104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4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3199" y="3021"/>
                <a:ext cx="104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6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3681" y="3021"/>
                <a:ext cx="104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8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4138" y="3021"/>
                <a:ext cx="162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1618" y="2825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0,8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21"/>
              <p:cNvSpPr>
                <a:spLocks noChangeArrowheads="1"/>
              </p:cNvSpPr>
              <p:nvPr/>
            </p:nvSpPr>
            <p:spPr bwMode="auto">
              <a:xfrm>
                <a:off x="1618" y="2568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1,0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1618" y="2310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1,2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1618" y="2052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1,4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1618" y="1795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1,6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1618" y="1537"/>
                <a:ext cx="191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1,8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1777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V="1">
                <a:off x="2018" y="2989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V="1">
                <a:off x="2259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V="1">
                <a:off x="2500" y="2989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V="1">
                <a:off x="2741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V="1">
                <a:off x="2982" y="2989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V="1">
                <a:off x="3223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 flipV="1">
                <a:off x="3464" y="2989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V="1">
                <a:off x="3706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 flipV="1">
                <a:off x="3947" y="2989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V="1">
                <a:off x="4188" y="2973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>
                <a:off x="1777" y="3005"/>
                <a:ext cx="2411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>
                <a:off x="1777" y="3005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1777" y="2877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0" name="Line 40"/>
              <p:cNvSpPr>
                <a:spLocks noChangeShapeType="1"/>
              </p:cNvSpPr>
              <p:nvPr/>
            </p:nvSpPr>
            <p:spPr bwMode="auto">
              <a:xfrm>
                <a:off x="1777" y="2748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1" name="Line 41"/>
              <p:cNvSpPr>
                <a:spLocks noChangeShapeType="1"/>
              </p:cNvSpPr>
              <p:nvPr/>
            </p:nvSpPr>
            <p:spPr bwMode="auto">
              <a:xfrm>
                <a:off x="1777" y="2619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2" name="Line 42"/>
              <p:cNvSpPr>
                <a:spLocks noChangeShapeType="1"/>
              </p:cNvSpPr>
              <p:nvPr/>
            </p:nvSpPr>
            <p:spPr bwMode="auto">
              <a:xfrm>
                <a:off x="1777" y="2490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3" name="Line 43"/>
              <p:cNvSpPr>
                <a:spLocks noChangeShapeType="1"/>
              </p:cNvSpPr>
              <p:nvPr/>
            </p:nvSpPr>
            <p:spPr bwMode="auto">
              <a:xfrm>
                <a:off x="1777" y="2362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4" name="Line 44"/>
              <p:cNvSpPr>
                <a:spLocks noChangeShapeType="1"/>
              </p:cNvSpPr>
              <p:nvPr/>
            </p:nvSpPr>
            <p:spPr bwMode="auto">
              <a:xfrm>
                <a:off x="1777" y="2233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5" name="Line 45"/>
              <p:cNvSpPr>
                <a:spLocks noChangeShapeType="1"/>
              </p:cNvSpPr>
              <p:nvPr/>
            </p:nvSpPr>
            <p:spPr bwMode="auto">
              <a:xfrm>
                <a:off x="1777" y="2104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6" name="Line 46"/>
              <p:cNvSpPr>
                <a:spLocks noChangeShapeType="1"/>
              </p:cNvSpPr>
              <p:nvPr/>
            </p:nvSpPr>
            <p:spPr bwMode="auto">
              <a:xfrm>
                <a:off x="1777" y="1975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7" name="Line 47"/>
              <p:cNvSpPr>
                <a:spLocks noChangeShapeType="1"/>
              </p:cNvSpPr>
              <p:nvPr/>
            </p:nvSpPr>
            <p:spPr bwMode="auto">
              <a:xfrm>
                <a:off x="1777" y="1847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9" name="Line 48"/>
              <p:cNvSpPr>
                <a:spLocks noChangeShapeType="1"/>
              </p:cNvSpPr>
              <p:nvPr/>
            </p:nvSpPr>
            <p:spPr bwMode="auto">
              <a:xfrm>
                <a:off x="1777" y="1718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0" name="Line 49"/>
              <p:cNvSpPr>
                <a:spLocks noChangeShapeType="1"/>
              </p:cNvSpPr>
              <p:nvPr/>
            </p:nvSpPr>
            <p:spPr bwMode="auto">
              <a:xfrm>
                <a:off x="1777" y="1589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1" name="Line 50"/>
              <p:cNvSpPr>
                <a:spLocks noChangeShapeType="1"/>
              </p:cNvSpPr>
              <p:nvPr/>
            </p:nvSpPr>
            <p:spPr bwMode="auto">
              <a:xfrm>
                <a:off x="1777" y="1460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2" name="Line 51"/>
              <p:cNvSpPr>
                <a:spLocks noChangeShapeType="1"/>
              </p:cNvSpPr>
              <p:nvPr/>
            </p:nvSpPr>
            <p:spPr bwMode="auto">
              <a:xfrm flipV="1">
                <a:off x="1777" y="1460"/>
                <a:ext cx="0" cy="1545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3" name="Line 52"/>
              <p:cNvSpPr>
                <a:spLocks noChangeShapeType="1"/>
              </p:cNvSpPr>
              <p:nvPr/>
            </p:nvSpPr>
            <p:spPr bwMode="auto">
              <a:xfrm>
                <a:off x="1777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4" name="Line 53"/>
              <p:cNvSpPr>
                <a:spLocks noChangeShapeType="1"/>
              </p:cNvSpPr>
              <p:nvPr/>
            </p:nvSpPr>
            <p:spPr bwMode="auto">
              <a:xfrm>
                <a:off x="2018" y="1460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5" name="Line 54"/>
              <p:cNvSpPr>
                <a:spLocks noChangeShapeType="1"/>
              </p:cNvSpPr>
              <p:nvPr/>
            </p:nvSpPr>
            <p:spPr bwMode="auto">
              <a:xfrm>
                <a:off x="2259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6" name="Line 55"/>
              <p:cNvSpPr>
                <a:spLocks noChangeShapeType="1"/>
              </p:cNvSpPr>
              <p:nvPr/>
            </p:nvSpPr>
            <p:spPr bwMode="auto">
              <a:xfrm>
                <a:off x="2500" y="1460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7" name="Line 56"/>
              <p:cNvSpPr>
                <a:spLocks noChangeShapeType="1"/>
              </p:cNvSpPr>
              <p:nvPr/>
            </p:nvSpPr>
            <p:spPr bwMode="auto">
              <a:xfrm>
                <a:off x="2741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8" name="Line 57"/>
              <p:cNvSpPr>
                <a:spLocks noChangeShapeType="1"/>
              </p:cNvSpPr>
              <p:nvPr/>
            </p:nvSpPr>
            <p:spPr bwMode="auto">
              <a:xfrm>
                <a:off x="2982" y="1460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9" name="Line 58"/>
              <p:cNvSpPr>
                <a:spLocks noChangeShapeType="1"/>
              </p:cNvSpPr>
              <p:nvPr/>
            </p:nvSpPr>
            <p:spPr bwMode="auto">
              <a:xfrm>
                <a:off x="3223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0" name="Line 59"/>
              <p:cNvSpPr>
                <a:spLocks noChangeShapeType="1"/>
              </p:cNvSpPr>
              <p:nvPr/>
            </p:nvSpPr>
            <p:spPr bwMode="auto">
              <a:xfrm>
                <a:off x="3464" y="1460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1" name="Line 60"/>
              <p:cNvSpPr>
                <a:spLocks noChangeShapeType="1"/>
              </p:cNvSpPr>
              <p:nvPr/>
            </p:nvSpPr>
            <p:spPr bwMode="auto">
              <a:xfrm>
                <a:off x="3706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2" name="Line 61"/>
              <p:cNvSpPr>
                <a:spLocks noChangeShapeType="1"/>
              </p:cNvSpPr>
              <p:nvPr/>
            </p:nvSpPr>
            <p:spPr bwMode="auto">
              <a:xfrm>
                <a:off x="3947" y="1460"/>
                <a:ext cx="0" cy="16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3" name="Line 62"/>
              <p:cNvSpPr>
                <a:spLocks noChangeShapeType="1"/>
              </p:cNvSpPr>
              <p:nvPr/>
            </p:nvSpPr>
            <p:spPr bwMode="auto">
              <a:xfrm>
                <a:off x="4188" y="1460"/>
                <a:ext cx="0" cy="32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4" name="Line 63"/>
              <p:cNvSpPr>
                <a:spLocks noChangeShapeType="1"/>
              </p:cNvSpPr>
              <p:nvPr/>
            </p:nvSpPr>
            <p:spPr bwMode="auto">
              <a:xfrm>
                <a:off x="1777" y="1460"/>
                <a:ext cx="2411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5" name="Line 64"/>
              <p:cNvSpPr>
                <a:spLocks noChangeShapeType="1"/>
              </p:cNvSpPr>
              <p:nvPr/>
            </p:nvSpPr>
            <p:spPr bwMode="auto">
              <a:xfrm flipH="1">
                <a:off x="4170" y="3005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Line 65"/>
              <p:cNvSpPr>
                <a:spLocks noChangeShapeType="1"/>
              </p:cNvSpPr>
              <p:nvPr/>
            </p:nvSpPr>
            <p:spPr bwMode="auto">
              <a:xfrm flipH="1">
                <a:off x="4153" y="2877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7" name="Line 66"/>
              <p:cNvSpPr>
                <a:spLocks noChangeShapeType="1"/>
              </p:cNvSpPr>
              <p:nvPr/>
            </p:nvSpPr>
            <p:spPr bwMode="auto">
              <a:xfrm flipH="1">
                <a:off x="4170" y="2748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8" name="Line 67"/>
              <p:cNvSpPr>
                <a:spLocks noChangeShapeType="1"/>
              </p:cNvSpPr>
              <p:nvPr/>
            </p:nvSpPr>
            <p:spPr bwMode="auto">
              <a:xfrm flipH="1">
                <a:off x="4153" y="2619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9" name="Line 68"/>
              <p:cNvSpPr>
                <a:spLocks noChangeShapeType="1"/>
              </p:cNvSpPr>
              <p:nvPr/>
            </p:nvSpPr>
            <p:spPr bwMode="auto">
              <a:xfrm flipH="1">
                <a:off x="4170" y="2490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0" name="Line 69"/>
              <p:cNvSpPr>
                <a:spLocks noChangeShapeType="1"/>
              </p:cNvSpPr>
              <p:nvPr/>
            </p:nvSpPr>
            <p:spPr bwMode="auto">
              <a:xfrm flipH="1">
                <a:off x="4153" y="2362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1" name="Line 70"/>
              <p:cNvSpPr>
                <a:spLocks noChangeShapeType="1"/>
              </p:cNvSpPr>
              <p:nvPr/>
            </p:nvSpPr>
            <p:spPr bwMode="auto">
              <a:xfrm flipH="1">
                <a:off x="4170" y="2233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" name="Line 71"/>
              <p:cNvSpPr>
                <a:spLocks noChangeShapeType="1"/>
              </p:cNvSpPr>
              <p:nvPr/>
            </p:nvSpPr>
            <p:spPr bwMode="auto">
              <a:xfrm flipH="1">
                <a:off x="4153" y="2104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" name="Line 72"/>
              <p:cNvSpPr>
                <a:spLocks noChangeShapeType="1"/>
              </p:cNvSpPr>
              <p:nvPr/>
            </p:nvSpPr>
            <p:spPr bwMode="auto">
              <a:xfrm flipH="1">
                <a:off x="4170" y="1975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" name="Line 73"/>
              <p:cNvSpPr>
                <a:spLocks noChangeShapeType="1"/>
              </p:cNvSpPr>
              <p:nvPr/>
            </p:nvSpPr>
            <p:spPr bwMode="auto">
              <a:xfrm flipH="1">
                <a:off x="4153" y="1847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8" name="Line 74"/>
              <p:cNvSpPr>
                <a:spLocks noChangeShapeType="1"/>
              </p:cNvSpPr>
              <p:nvPr/>
            </p:nvSpPr>
            <p:spPr bwMode="auto">
              <a:xfrm flipH="1">
                <a:off x="4170" y="1718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9" name="Line 75"/>
              <p:cNvSpPr>
                <a:spLocks noChangeShapeType="1"/>
              </p:cNvSpPr>
              <p:nvPr/>
            </p:nvSpPr>
            <p:spPr bwMode="auto">
              <a:xfrm flipH="1">
                <a:off x="4153" y="1589"/>
                <a:ext cx="35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0" name="Line 76"/>
              <p:cNvSpPr>
                <a:spLocks noChangeShapeType="1"/>
              </p:cNvSpPr>
              <p:nvPr/>
            </p:nvSpPr>
            <p:spPr bwMode="auto">
              <a:xfrm flipH="1">
                <a:off x="4170" y="1460"/>
                <a:ext cx="18" cy="0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1" name="Line 77"/>
              <p:cNvSpPr>
                <a:spLocks noChangeShapeType="1"/>
              </p:cNvSpPr>
              <p:nvPr/>
            </p:nvSpPr>
            <p:spPr bwMode="auto">
              <a:xfrm flipV="1">
                <a:off x="4188" y="1460"/>
                <a:ext cx="0" cy="1545"/>
              </a:xfrm>
              <a:prstGeom prst="line">
                <a:avLst/>
              </a:prstGeom>
              <a:grp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2" name="Freeform 78"/>
              <p:cNvSpPr>
                <a:spLocks/>
              </p:cNvSpPr>
              <p:nvPr/>
            </p:nvSpPr>
            <p:spPr bwMode="auto">
              <a:xfrm>
                <a:off x="1801" y="1595"/>
                <a:ext cx="2387" cy="1024"/>
              </a:xfrm>
              <a:custGeom>
                <a:avLst/>
                <a:gdLst>
                  <a:gd name="T0" fmla="*/ 49 w 4774"/>
                  <a:gd name="T1" fmla="*/ 3000 h 3071"/>
                  <a:gd name="T2" fmla="*/ 145 w 4774"/>
                  <a:gd name="T3" fmla="*/ 2871 h 3071"/>
                  <a:gd name="T4" fmla="*/ 242 w 4774"/>
                  <a:gd name="T5" fmla="*/ 2753 h 3071"/>
                  <a:gd name="T6" fmla="*/ 337 w 4774"/>
                  <a:gd name="T7" fmla="*/ 2643 h 3071"/>
                  <a:gd name="T8" fmla="*/ 434 w 4774"/>
                  <a:gd name="T9" fmla="*/ 2542 h 3071"/>
                  <a:gd name="T10" fmla="*/ 531 w 4774"/>
                  <a:gd name="T11" fmla="*/ 2445 h 3071"/>
                  <a:gd name="T12" fmla="*/ 627 w 4774"/>
                  <a:gd name="T13" fmla="*/ 2354 h 3071"/>
                  <a:gd name="T14" fmla="*/ 724 w 4774"/>
                  <a:gd name="T15" fmla="*/ 2266 h 3071"/>
                  <a:gd name="T16" fmla="*/ 820 w 4774"/>
                  <a:gd name="T17" fmla="*/ 2184 h 3071"/>
                  <a:gd name="T18" fmla="*/ 916 w 4774"/>
                  <a:gd name="T19" fmla="*/ 2103 h 3071"/>
                  <a:gd name="T20" fmla="*/ 1013 w 4774"/>
                  <a:gd name="T21" fmla="*/ 2026 h 3071"/>
                  <a:gd name="T22" fmla="*/ 1109 w 4774"/>
                  <a:gd name="T23" fmla="*/ 1952 h 3071"/>
                  <a:gd name="T24" fmla="*/ 1206 w 4774"/>
                  <a:gd name="T25" fmla="*/ 1880 h 3071"/>
                  <a:gd name="T26" fmla="*/ 1302 w 4774"/>
                  <a:gd name="T27" fmla="*/ 1810 h 3071"/>
                  <a:gd name="T28" fmla="*/ 1399 w 4774"/>
                  <a:gd name="T29" fmla="*/ 1741 h 3071"/>
                  <a:gd name="T30" fmla="*/ 1495 w 4774"/>
                  <a:gd name="T31" fmla="*/ 1675 h 3071"/>
                  <a:gd name="T32" fmla="*/ 1591 w 4774"/>
                  <a:gd name="T33" fmla="*/ 1610 h 3071"/>
                  <a:gd name="T34" fmla="*/ 1688 w 4774"/>
                  <a:gd name="T35" fmla="*/ 1547 h 3071"/>
                  <a:gd name="T36" fmla="*/ 1784 w 4774"/>
                  <a:gd name="T37" fmla="*/ 1486 h 3071"/>
                  <a:gd name="T38" fmla="*/ 1881 w 4774"/>
                  <a:gd name="T39" fmla="*/ 1426 h 3071"/>
                  <a:gd name="T40" fmla="*/ 1978 w 4774"/>
                  <a:gd name="T41" fmla="*/ 1367 h 3071"/>
                  <a:gd name="T42" fmla="*/ 2073 w 4774"/>
                  <a:gd name="T43" fmla="*/ 1309 h 3071"/>
                  <a:gd name="T44" fmla="*/ 2170 w 4774"/>
                  <a:gd name="T45" fmla="*/ 1251 h 3071"/>
                  <a:gd name="T46" fmla="*/ 2266 w 4774"/>
                  <a:gd name="T47" fmla="*/ 1197 h 3071"/>
                  <a:gd name="T48" fmla="*/ 2363 w 4774"/>
                  <a:gd name="T49" fmla="*/ 1142 h 3071"/>
                  <a:gd name="T50" fmla="*/ 2460 w 4774"/>
                  <a:gd name="T51" fmla="*/ 1088 h 3071"/>
                  <a:gd name="T52" fmla="*/ 2556 w 4774"/>
                  <a:gd name="T53" fmla="*/ 1035 h 3071"/>
                  <a:gd name="T54" fmla="*/ 2653 w 4774"/>
                  <a:gd name="T55" fmla="*/ 983 h 3071"/>
                  <a:gd name="T56" fmla="*/ 2748 w 4774"/>
                  <a:gd name="T57" fmla="*/ 932 h 3071"/>
                  <a:gd name="T58" fmla="*/ 2845 w 4774"/>
                  <a:gd name="T59" fmla="*/ 882 h 3071"/>
                  <a:gd name="T60" fmla="*/ 2942 w 4774"/>
                  <a:gd name="T61" fmla="*/ 833 h 3071"/>
                  <a:gd name="T62" fmla="*/ 3038 w 4774"/>
                  <a:gd name="T63" fmla="*/ 783 h 3071"/>
                  <a:gd name="T64" fmla="*/ 3135 w 4774"/>
                  <a:gd name="T65" fmla="*/ 736 h 3071"/>
                  <a:gd name="T66" fmla="*/ 3231 w 4774"/>
                  <a:gd name="T67" fmla="*/ 688 h 3071"/>
                  <a:gd name="T68" fmla="*/ 3327 w 4774"/>
                  <a:gd name="T69" fmla="*/ 641 h 3071"/>
                  <a:gd name="T70" fmla="*/ 3423 w 4774"/>
                  <a:gd name="T71" fmla="*/ 595 h 3071"/>
                  <a:gd name="T72" fmla="*/ 3520 w 4774"/>
                  <a:gd name="T73" fmla="*/ 549 h 3071"/>
                  <a:gd name="T74" fmla="*/ 3617 w 4774"/>
                  <a:gd name="T75" fmla="*/ 504 h 3071"/>
                  <a:gd name="T76" fmla="*/ 3713 w 4774"/>
                  <a:gd name="T77" fmla="*/ 460 h 3071"/>
                  <a:gd name="T78" fmla="*/ 3810 w 4774"/>
                  <a:gd name="T79" fmla="*/ 415 h 3071"/>
                  <a:gd name="T80" fmla="*/ 3905 w 4774"/>
                  <a:gd name="T81" fmla="*/ 371 h 3071"/>
                  <a:gd name="T82" fmla="*/ 4002 w 4774"/>
                  <a:gd name="T83" fmla="*/ 329 h 3071"/>
                  <a:gd name="T84" fmla="*/ 4099 w 4774"/>
                  <a:gd name="T85" fmla="*/ 286 h 3071"/>
                  <a:gd name="T86" fmla="*/ 4195 w 4774"/>
                  <a:gd name="T87" fmla="*/ 244 h 3071"/>
                  <a:gd name="T88" fmla="*/ 4292 w 4774"/>
                  <a:gd name="T89" fmla="*/ 203 h 3071"/>
                  <a:gd name="T90" fmla="*/ 4388 w 4774"/>
                  <a:gd name="T91" fmla="*/ 161 h 3071"/>
                  <a:gd name="T92" fmla="*/ 4484 w 4774"/>
                  <a:gd name="T93" fmla="*/ 120 h 3071"/>
                  <a:gd name="T94" fmla="*/ 4581 w 4774"/>
                  <a:gd name="T95" fmla="*/ 80 h 3071"/>
                  <a:gd name="T96" fmla="*/ 4677 w 4774"/>
                  <a:gd name="T97" fmla="*/ 40 h 3071"/>
                  <a:gd name="T98" fmla="*/ 4774 w 4774"/>
                  <a:gd name="T99" fmla="*/ 0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74" h="3071">
                    <a:moveTo>
                      <a:pt x="0" y="3071"/>
                    </a:moveTo>
                    <a:lnTo>
                      <a:pt x="49" y="3000"/>
                    </a:lnTo>
                    <a:lnTo>
                      <a:pt x="96" y="2934"/>
                    </a:lnTo>
                    <a:lnTo>
                      <a:pt x="145" y="2871"/>
                    </a:lnTo>
                    <a:lnTo>
                      <a:pt x="193" y="2810"/>
                    </a:lnTo>
                    <a:lnTo>
                      <a:pt x="242" y="2753"/>
                    </a:lnTo>
                    <a:lnTo>
                      <a:pt x="290" y="2698"/>
                    </a:lnTo>
                    <a:lnTo>
                      <a:pt x="337" y="2643"/>
                    </a:lnTo>
                    <a:lnTo>
                      <a:pt x="386" y="2593"/>
                    </a:lnTo>
                    <a:lnTo>
                      <a:pt x="434" y="2542"/>
                    </a:lnTo>
                    <a:lnTo>
                      <a:pt x="483" y="2493"/>
                    </a:lnTo>
                    <a:lnTo>
                      <a:pt x="531" y="2445"/>
                    </a:lnTo>
                    <a:lnTo>
                      <a:pt x="578" y="2399"/>
                    </a:lnTo>
                    <a:lnTo>
                      <a:pt x="627" y="2354"/>
                    </a:lnTo>
                    <a:lnTo>
                      <a:pt x="675" y="2310"/>
                    </a:lnTo>
                    <a:lnTo>
                      <a:pt x="724" y="2266"/>
                    </a:lnTo>
                    <a:lnTo>
                      <a:pt x="772" y="2224"/>
                    </a:lnTo>
                    <a:lnTo>
                      <a:pt x="820" y="2184"/>
                    </a:lnTo>
                    <a:lnTo>
                      <a:pt x="868" y="2143"/>
                    </a:lnTo>
                    <a:lnTo>
                      <a:pt x="916" y="2103"/>
                    </a:lnTo>
                    <a:lnTo>
                      <a:pt x="965" y="2064"/>
                    </a:lnTo>
                    <a:lnTo>
                      <a:pt x="1013" y="2026"/>
                    </a:lnTo>
                    <a:lnTo>
                      <a:pt x="1061" y="1988"/>
                    </a:lnTo>
                    <a:lnTo>
                      <a:pt x="1109" y="1952"/>
                    </a:lnTo>
                    <a:lnTo>
                      <a:pt x="1158" y="1915"/>
                    </a:lnTo>
                    <a:lnTo>
                      <a:pt x="1206" y="1880"/>
                    </a:lnTo>
                    <a:lnTo>
                      <a:pt x="1254" y="1843"/>
                    </a:lnTo>
                    <a:lnTo>
                      <a:pt x="1302" y="1810"/>
                    </a:lnTo>
                    <a:lnTo>
                      <a:pt x="1350" y="1774"/>
                    </a:lnTo>
                    <a:lnTo>
                      <a:pt x="1399" y="1741"/>
                    </a:lnTo>
                    <a:lnTo>
                      <a:pt x="1447" y="1708"/>
                    </a:lnTo>
                    <a:lnTo>
                      <a:pt x="1495" y="1675"/>
                    </a:lnTo>
                    <a:lnTo>
                      <a:pt x="1543" y="1642"/>
                    </a:lnTo>
                    <a:lnTo>
                      <a:pt x="1591" y="1610"/>
                    </a:lnTo>
                    <a:lnTo>
                      <a:pt x="1640" y="1579"/>
                    </a:lnTo>
                    <a:lnTo>
                      <a:pt x="1688" y="1547"/>
                    </a:lnTo>
                    <a:lnTo>
                      <a:pt x="1737" y="1516"/>
                    </a:lnTo>
                    <a:lnTo>
                      <a:pt x="1784" y="1486"/>
                    </a:lnTo>
                    <a:lnTo>
                      <a:pt x="1832" y="1455"/>
                    </a:lnTo>
                    <a:lnTo>
                      <a:pt x="1881" y="1426"/>
                    </a:lnTo>
                    <a:lnTo>
                      <a:pt x="1929" y="1396"/>
                    </a:lnTo>
                    <a:lnTo>
                      <a:pt x="1978" y="1367"/>
                    </a:lnTo>
                    <a:lnTo>
                      <a:pt x="2025" y="1337"/>
                    </a:lnTo>
                    <a:lnTo>
                      <a:pt x="2073" y="1309"/>
                    </a:lnTo>
                    <a:lnTo>
                      <a:pt x="2122" y="1280"/>
                    </a:lnTo>
                    <a:lnTo>
                      <a:pt x="2170" y="1251"/>
                    </a:lnTo>
                    <a:lnTo>
                      <a:pt x="2219" y="1223"/>
                    </a:lnTo>
                    <a:lnTo>
                      <a:pt x="2266" y="1197"/>
                    </a:lnTo>
                    <a:lnTo>
                      <a:pt x="2315" y="1169"/>
                    </a:lnTo>
                    <a:lnTo>
                      <a:pt x="2363" y="1142"/>
                    </a:lnTo>
                    <a:lnTo>
                      <a:pt x="2411" y="1115"/>
                    </a:lnTo>
                    <a:lnTo>
                      <a:pt x="2460" y="1088"/>
                    </a:lnTo>
                    <a:lnTo>
                      <a:pt x="2507" y="1062"/>
                    </a:lnTo>
                    <a:lnTo>
                      <a:pt x="2556" y="1035"/>
                    </a:lnTo>
                    <a:lnTo>
                      <a:pt x="2604" y="1010"/>
                    </a:lnTo>
                    <a:lnTo>
                      <a:pt x="2653" y="983"/>
                    </a:lnTo>
                    <a:lnTo>
                      <a:pt x="2701" y="958"/>
                    </a:lnTo>
                    <a:lnTo>
                      <a:pt x="2748" y="932"/>
                    </a:lnTo>
                    <a:lnTo>
                      <a:pt x="2797" y="907"/>
                    </a:lnTo>
                    <a:lnTo>
                      <a:pt x="2845" y="882"/>
                    </a:lnTo>
                    <a:lnTo>
                      <a:pt x="2894" y="858"/>
                    </a:lnTo>
                    <a:lnTo>
                      <a:pt x="2942" y="833"/>
                    </a:lnTo>
                    <a:lnTo>
                      <a:pt x="2989" y="809"/>
                    </a:lnTo>
                    <a:lnTo>
                      <a:pt x="3038" y="783"/>
                    </a:lnTo>
                    <a:lnTo>
                      <a:pt x="3086" y="759"/>
                    </a:lnTo>
                    <a:lnTo>
                      <a:pt x="3135" y="736"/>
                    </a:lnTo>
                    <a:lnTo>
                      <a:pt x="3182" y="712"/>
                    </a:lnTo>
                    <a:lnTo>
                      <a:pt x="3231" y="688"/>
                    </a:lnTo>
                    <a:lnTo>
                      <a:pt x="3279" y="665"/>
                    </a:lnTo>
                    <a:lnTo>
                      <a:pt x="3327" y="641"/>
                    </a:lnTo>
                    <a:lnTo>
                      <a:pt x="3376" y="617"/>
                    </a:lnTo>
                    <a:lnTo>
                      <a:pt x="3423" y="595"/>
                    </a:lnTo>
                    <a:lnTo>
                      <a:pt x="3472" y="572"/>
                    </a:lnTo>
                    <a:lnTo>
                      <a:pt x="3520" y="549"/>
                    </a:lnTo>
                    <a:lnTo>
                      <a:pt x="3569" y="526"/>
                    </a:lnTo>
                    <a:lnTo>
                      <a:pt x="3617" y="504"/>
                    </a:lnTo>
                    <a:lnTo>
                      <a:pt x="3664" y="481"/>
                    </a:lnTo>
                    <a:lnTo>
                      <a:pt x="3713" y="460"/>
                    </a:lnTo>
                    <a:lnTo>
                      <a:pt x="3761" y="438"/>
                    </a:lnTo>
                    <a:lnTo>
                      <a:pt x="3810" y="415"/>
                    </a:lnTo>
                    <a:lnTo>
                      <a:pt x="3858" y="394"/>
                    </a:lnTo>
                    <a:lnTo>
                      <a:pt x="3905" y="371"/>
                    </a:lnTo>
                    <a:lnTo>
                      <a:pt x="3954" y="350"/>
                    </a:lnTo>
                    <a:lnTo>
                      <a:pt x="4002" y="329"/>
                    </a:lnTo>
                    <a:lnTo>
                      <a:pt x="4051" y="308"/>
                    </a:lnTo>
                    <a:lnTo>
                      <a:pt x="4099" y="286"/>
                    </a:lnTo>
                    <a:lnTo>
                      <a:pt x="4147" y="265"/>
                    </a:lnTo>
                    <a:lnTo>
                      <a:pt x="4195" y="244"/>
                    </a:lnTo>
                    <a:lnTo>
                      <a:pt x="4243" y="224"/>
                    </a:lnTo>
                    <a:lnTo>
                      <a:pt x="4292" y="203"/>
                    </a:lnTo>
                    <a:lnTo>
                      <a:pt x="4340" y="182"/>
                    </a:lnTo>
                    <a:lnTo>
                      <a:pt x="4388" y="161"/>
                    </a:lnTo>
                    <a:lnTo>
                      <a:pt x="4436" y="141"/>
                    </a:lnTo>
                    <a:lnTo>
                      <a:pt x="4484" y="120"/>
                    </a:lnTo>
                    <a:lnTo>
                      <a:pt x="4533" y="100"/>
                    </a:lnTo>
                    <a:lnTo>
                      <a:pt x="4581" y="80"/>
                    </a:lnTo>
                    <a:lnTo>
                      <a:pt x="4629" y="59"/>
                    </a:lnTo>
                    <a:lnTo>
                      <a:pt x="4677" y="40"/>
                    </a:lnTo>
                    <a:lnTo>
                      <a:pt x="4726" y="20"/>
                    </a:lnTo>
                    <a:lnTo>
                      <a:pt x="4774" y="0"/>
                    </a:lnTo>
                  </a:path>
                </a:pathLst>
              </a:custGeom>
              <a:grpFill/>
              <a:ln w="9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3" name="Freeform 79"/>
              <p:cNvSpPr>
                <a:spLocks/>
              </p:cNvSpPr>
              <p:nvPr/>
            </p:nvSpPr>
            <p:spPr bwMode="auto">
              <a:xfrm>
                <a:off x="1801" y="2316"/>
                <a:ext cx="2387" cy="566"/>
              </a:xfrm>
              <a:custGeom>
                <a:avLst/>
                <a:gdLst>
                  <a:gd name="T0" fmla="*/ 49 w 4774"/>
                  <a:gd name="T1" fmla="*/ 1660 h 1700"/>
                  <a:gd name="T2" fmla="*/ 145 w 4774"/>
                  <a:gd name="T3" fmla="*/ 1587 h 1700"/>
                  <a:gd name="T4" fmla="*/ 242 w 4774"/>
                  <a:gd name="T5" fmla="*/ 1520 h 1700"/>
                  <a:gd name="T6" fmla="*/ 337 w 4774"/>
                  <a:gd name="T7" fmla="*/ 1459 h 1700"/>
                  <a:gd name="T8" fmla="*/ 434 w 4774"/>
                  <a:gd name="T9" fmla="*/ 1402 h 1700"/>
                  <a:gd name="T10" fmla="*/ 531 w 4774"/>
                  <a:gd name="T11" fmla="*/ 1348 h 1700"/>
                  <a:gd name="T12" fmla="*/ 627 w 4774"/>
                  <a:gd name="T13" fmla="*/ 1298 h 1700"/>
                  <a:gd name="T14" fmla="*/ 724 w 4774"/>
                  <a:gd name="T15" fmla="*/ 1248 h 1700"/>
                  <a:gd name="T16" fmla="*/ 820 w 4774"/>
                  <a:gd name="T17" fmla="*/ 1202 h 1700"/>
                  <a:gd name="T18" fmla="*/ 916 w 4774"/>
                  <a:gd name="T19" fmla="*/ 1158 h 1700"/>
                  <a:gd name="T20" fmla="*/ 1013 w 4774"/>
                  <a:gd name="T21" fmla="*/ 1115 h 1700"/>
                  <a:gd name="T22" fmla="*/ 1109 w 4774"/>
                  <a:gd name="T23" fmla="*/ 1074 h 1700"/>
                  <a:gd name="T24" fmla="*/ 1206 w 4774"/>
                  <a:gd name="T25" fmla="*/ 1035 h 1700"/>
                  <a:gd name="T26" fmla="*/ 1302 w 4774"/>
                  <a:gd name="T27" fmla="*/ 995 h 1700"/>
                  <a:gd name="T28" fmla="*/ 1399 w 4774"/>
                  <a:gd name="T29" fmla="*/ 957 h 1700"/>
                  <a:gd name="T30" fmla="*/ 1495 w 4774"/>
                  <a:gd name="T31" fmla="*/ 921 h 1700"/>
                  <a:gd name="T32" fmla="*/ 1591 w 4774"/>
                  <a:gd name="T33" fmla="*/ 886 h 1700"/>
                  <a:gd name="T34" fmla="*/ 1688 w 4774"/>
                  <a:gd name="T35" fmla="*/ 851 h 1700"/>
                  <a:gd name="T36" fmla="*/ 1784 w 4774"/>
                  <a:gd name="T37" fmla="*/ 817 h 1700"/>
                  <a:gd name="T38" fmla="*/ 1881 w 4774"/>
                  <a:gd name="T39" fmla="*/ 783 h 1700"/>
                  <a:gd name="T40" fmla="*/ 1978 w 4774"/>
                  <a:gd name="T41" fmla="*/ 751 h 1700"/>
                  <a:gd name="T42" fmla="*/ 2073 w 4774"/>
                  <a:gd name="T43" fmla="*/ 720 h 1700"/>
                  <a:gd name="T44" fmla="*/ 2170 w 4774"/>
                  <a:gd name="T45" fmla="*/ 687 h 1700"/>
                  <a:gd name="T46" fmla="*/ 2266 w 4774"/>
                  <a:gd name="T47" fmla="*/ 658 h 1700"/>
                  <a:gd name="T48" fmla="*/ 2363 w 4774"/>
                  <a:gd name="T49" fmla="*/ 627 h 1700"/>
                  <a:gd name="T50" fmla="*/ 2460 w 4774"/>
                  <a:gd name="T51" fmla="*/ 597 h 1700"/>
                  <a:gd name="T52" fmla="*/ 2556 w 4774"/>
                  <a:gd name="T53" fmla="*/ 569 h 1700"/>
                  <a:gd name="T54" fmla="*/ 2653 w 4774"/>
                  <a:gd name="T55" fmla="*/ 540 h 1700"/>
                  <a:gd name="T56" fmla="*/ 2748 w 4774"/>
                  <a:gd name="T57" fmla="*/ 512 h 1700"/>
                  <a:gd name="T58" fmla="*/ 2845 w 4774"/>
                  <a:gd name="T59" fmla="*/ 484 h 1700"/>
                  <a:gd name="T60" fmla="*/ 2942 w 4774"/>
                  <a:gd name="T61" fmla="*/ 457 h 1700"/>
                  <a:gd name="T62" fmla="*/ 3038 w 4774"/>
                  <a:gd name="T63" fmla="*/ 430 h 1700"/>
                  <a:gd name="T64" fmla="*/ 3135 w 4774"/>
                  <a:gd name="T65" fmla="*/ 403 h 1700"/>
                  <a:gd name="T66" fmla="*/ 3231 w 4774"/>
                  <a:gd name="T67" fmla="*/ 378 h 1700"/>
                  <a:gd name="T68" fmla="*/ 3327 w 4774"/>
                  <a:gd name="T69" fmla="*/ 351 h 1700"/>
                  <a:gd name="T70" fmla="*/ 3423 w 4774"/>
                  <a:gd name="T71" fmla="*/ 326 h 1700"/>
                  <a:gd name="T72" fmla="*/ 3520 w 4774"/>
                  <a:gd name="T73" fmla="*/ 301 h 1700"/>
                  <a:gd name="T74" fmla="*/ 3617 w 4774"/>
                  <a:gd name="T75" fmla="*/ 277 h 1700"/>
                  <a:gd name="T76" fmla="*/ 3713 w 4774"/>
                  <a:gd name="T77" fmla="*/ 252 h 1700"/>
                  <a:gd name="T78" fmla="*/ 3810 w 4774"/>
                  <a:gd name="T79" fmla="*/ 228 h 1700"/>
                  <a:gd name="T80" fmla="*/ 3905 w 4774"/>
                  <a:gd name="T81" fmla="*/ 204 h 1700"/>
                  <a:gd name="T82" fmla="*/ 4002 w 4774"/>
                  <a:gd name="T83" fmla="*/ 180 h 1700"/>
                  <a:gd name="T84" fmla="*/ 4099 w 4774"/>
                  <a:gd name="T85" fmla="*/ 156 h 1700"/>
                  <a:gd name="T86" fmla="*/ 4195 w 4774"/>
                  <a:gd name="T87" fmla="*/ 134 h 1700"/>
                  <a:gd name="T88" fmla="*/ 4292 w 4774"/>
                  <a:gd name="T89" fmla="*/ 111 h 1700"/>
                  <a:gd name="T90" fmla="*/ 4388 w 4774"/>
                  <a:gd name="T91" fmla="*/ 89 h 1700"/>
                  <a:gd name="T92" fmla="*/ 4484 w 4774"/>
                  <a:gd name="T93" fmla="*/ 66 h 1700"/>
                  <a:gd name="T94" fmla="*/ 4581 w 4774"/>
                  <a:gd name="T95" fmla="*/ 44 h 1700"/>
                  <a:gd name="T96" fmla="*/ 4677 w 4774"/>
                  <a:gd name="T97" fmla="*/ 21 h 1700"/>
                  <a:gd name="T98" fmla="*/ 4774 w 4774"/>
                  <a:gd name="T99" fmla="*/ 0 h 1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74" h="1700">
                    <a:moveTo>
                      <a:pt x="0" y="1700"/>
                    </a:moveTo>
                    <a:lnTo>
                      <a:pt x="49" y="1660"/>
                    </a:lnTo>
                    <a:lnTo>
                      <a:pt x="96" y="1622"/>
                    </a:lnTo>
                    <a:lnTo>
                      <a:pt x="145" y="1587"/>
                    </a:lnTo>
                    <a:lnTo>
                      <a:pt x="193" y="1552"/>
                    </a:lnTo>
                    <a:lnTo>
                      <a:pt x="242" y="1520"/>
                    </a:lnTo>
                    <a:lnTo>
                      <a:pt x="290" y="1489"/>
                    </a:lnTo>
                    <a:lnTo>
                      <a:pt x="337" y="1459"/>
                    </a:lnTo>
                    <a:lnTo>
                      <a:pt x="386" y="1430"/>
                    </a:lnTo>
                    <a:lnTo>
                      <a:pt x="434" y="1402"/>
                    </a:lnTo>
                    <a:lnTo>
                      <a:pt x="483" y="1375"/>
                    </a:lnTo>
                    <a:lnTo>
                      <a:pt x="531" y="1348"/>
                    </a:lnTo>
                    <a:lnTo>
                      <a:pt x="578" y="1323"/>
                    </a:lnTo>
                    <a:lnTo>
                      <a:pt x="627" y="1298"/>
                    </a:lnTo>
                    <a:lnTo>
                      <a:pt x="675" y="1272"/>
                    </a:lnTo>
                    <a:lnTo>
                      <a:pt x="724" y="1248"/>
                    </a:lnTo>
                    <a:lnTo>
                      <a:pt x="772" y="1226"/>
                    </a:lnTo>
                    <a:lnTo>
                      <a:pt x="820" y="1202"/>
                    </a:lnTo>
                    <a:lnTo>
                      <a:pt x="868" y="1181"/>
                    </a:lnTo>
                    <a:lnTo>
                      <a:pt x="916" y="1158"/>
                    </a:lnTo>
                    <a:lnTo>
                      <a:pt x="965" y="1137"/>
                    </a:lnTo>
                    <a:lnTo>
                      <a:pt x="1013" y="1115"/>
                    </a:lnTo>
                    <a:lnTo>
                      <a:pt x="1061" y="1095"/>
                    </a:lnTo>
                    <a:lnTo>
                      <a:pt x="1109" y="1074"/>
                    </a:lnTo>
                    <a:lnTo>
                      <a:pt x="1158" y="1054"/>
                    </a:lnTo>
                    <a:lnTo>
                      <a:pt x="1206" y="1035"/>
                    </a:lnTo>
                    <a:lnTo>
                      <a:pt x="1254" y="1015"/>
                    </a:lnTo>
                    <a:lnTo>
                      <a:pt x="1302" y="995"/>
                    </a:lnTo>
                    <a:lnTo>
                      <a:pt x="1350" y="977"/>
                    </a:lnTo>
                    <a:lnTo>
                      <a:pt x="1399" y="957"/>
                    </a:lnTo>
                    <a:lnTo>
                      <a:pt x="1447" y="939"/>
                    </a:lnTo>
                    <a:lnTo>
                      <a:pt x="1495" y="921"/>
                    </a:lnTo>
                    <a:lnTo>
                      <a:pt x="1543" y="904"/>
                    </a:lnTo>
                    <a:lnTo>
                      <a:pt x="1591" y="886"/>
                    </a:lnTo>
                    <a:lnTo>
                      <a:pt x="1640" y="867"/>
                    </a:lnTo>
                    <a:lnTo>
                      <a:pt x="1688" y="851"/>
                    </a:lnTo>
                    <a:lnTo>
                      <a:pt x="1737" y="834"/>
                    </a:lnTo>
                    <a:lnTo>
                      <a:pt x="1784" y="817"/>
                    </a:lnTo>
                    <a:lnTo>
                      <a:pt x="1832" y="800"/>
                    </a:lnTo>
                    <a:lnTo>
                      <a:pt x="1881" y="783"/>
                    </a:lnTo>
                    <a:lnTo>
                      <a:pt x="1929" y="768"/>
                    </a:lnTo>
                    <a:lnTo>
                      <a:pt x="1978" y="751"/>
                    </a:lnTo>
                    <a:lnTo>
                      <a:pt x="2025" y="735"/>
                    </a:lnTo>
                    <a:lnTo>
                      <a:pt x="2073" y="720"/>
                    </a:lnTo>
                    <a:lnTo>
                      <a:pt x="2122" y="703"/>
                    </a:lnTo>
                    <a:lnTo>
                      <a:pt x="2170" y="687"/>
                    </a:lnTo>
                    <a:lnTo>
                      <a:pt x="2219" y="672"/>
                    </a:lnTo>
                    <a:lnTo>
                      <a:pt x="2266" y="658"/>
                    </a:lnTo>
                    <a:lnTo>
                      <a:pt x="2315" y="642"/>
                    </a:lnTo>
                    <a:lnTo>
                      <a:pt x="2363" y="627"/>
                    </a:lnTo>
                    <a:lnTo>
                      <a:pt x="2411" y="613"/>
                    </a:lnTo>
                    <a:lnTo>
                      <a:pt x="2460" y="597"/>
                    </a:lnTo>
                    <a:lnTo>
                      <a:pt x="2507" y="583"/>
                    </a:lnTo>
                    <a:lnTo>
                      <a:pt x="2556" y="569"/>
                    </a:lnTo>
                    <a:lnTo>
                      <a:pt x="2604" y="554"/>
                    </a:lnTo>
                    <a:lnTo>
                      <a:pt x="2653" y="540"/>
                    </a:lnTo>
                    <a:lnTo>
                      <a:pt x="2701" y="526"/>
                    </a:lnTo>
                    <a:lnTo>
                      <a:pt x="2748" y="512"/>
                    </a:lnTo>
                    <a:lnTo>
                      <a:pt x="2797" y="498"/>
                    </a:lnTo>
                    <a:lnTo>
                      <a:pt x="2845" y="484"/>
                    </a:lnTo>
                    <a:lnTo>
                      <a:pt x="2894" y="471"/>
                    </a:lnTo>
                    <a:lnTo>
                      <a:pt x="2942" y="457"/>
                    </a:lnTo>
                    <a:lnTo>
                      <a:pt x="2989" y="444"/>
                    </a:lnTo>
                    <a:lnTo>
                      <a:pt x="3038" y="430"/>
                    </a:lnTo>
                    <a:lnTo>
                      <a:pt x="3086" y="418"/>
                    </a:lnTo>
                    <a:lnTo>
                      <a:pt x="3135" y="403"/>
                    </a:lnTo>
                    <a:lnTo>
                      <a:pt x="3182" y="391"/>
                    </a:lnTo>
                    <a:lnTo>
                      <a:pt x="3231" y="378"/>
                    </a:lnTo>
                    <a:lnTo>
                      <a:pt x="3279" y="364"/>
                    </a:lnTo>
                    <a:lnTo>
                      <a:pt x="3327" y="351"/>
                    </a:lnTo>
                    <a:lnTo>
                      <a:pt x="3376" y="339"/>
                    </a:lnTo>
                    <a:lnTo>
                      <a:pt x="3423" y="326"/>
                    </a:lnTo>
                    <a:lnTo>
                      <a:pt x="3472" y="313"/>
                    </a:lnTo>
                    <a:lnTo>
                      <a:pt x="3520" y="301"/>
                    </a:lnTo>
                    <a:lnTo>
                      <a:pt x="3569" y="288"/>
                    </a:lnTo>
                    <a:lnTo>
                      <a:pt x="3617" y="277"/>
                    </a:lnTo>
                    <a:lnTo>
                      <a:pt x="3664" y="264"/>
                    </a:lnTo>
                    <a:lnTo>
                      <a:pt x="3713" y="252"/>
                    </a:lnTo>
                    <a:lnTo>
                      <a:pt x="3761" y="240"/>
                    </a:lnTo>
                    <a:lnTo>
                      <a:pt x="3810" y="228"/>
                    </a:lnTo>
                    <a:lnTo>
                      <a:pt x="3858" y="215"/>
                    </a:lnTo>
                    <a:lnTo>
                      <a:pt x="3905" y="204"/>
                    </a:lnTo>
                    <a:lnTo>
                      <a:pt x="3954" y="191"/>
                    </a:lnTo>
                    <a:lnTo>
                      <a:pt x="4002" y="180"/>
                    </a:lnTo>
                    <a:lnTo>
                      <a:pt x="4051" y="169"/>
                    </a:lnTo>
                    <a:lnTo>
                      <a:pt x="4099" y="156"/>
                    </a:lnTo>
                    <a:lnTo>
                      <a:pt x="4147" y="145"/>
                    </a:lnTo>
                    <a:lnTo>
                      <a:pt x="4195" y="134"/>
                    </a:lnTo>
                    <a:lnTo>
                      <a:pt x="4243" y="122"/>
                    </a:lnTo>
                    <a:lnTo>
                      <a:pt x="4292" y="111"/>
                    </a:lnTo>
                    <a:lnTo>
                      <a:pt x="4340" y="100"/>
                    </a:lnTo>
                    <a:lnTo>
                      <a:pt x="4388" y="89"/>
                    </a:lnTo>
                    <a:lnTo>
                      <a:pt x="4436" y="77"/>
                    </a:lnTo>
                    <a:lnTo>
                      <a:pt x="4484" y="66"/>
                    </a:lnTo>
                    <a:lnTo>
                      <a:pt x="4533" y="55"/>
                    </a:lnTo>
                    <a:lnTo>
                      <a:pt x="4581" y="44"/>
                    </a:lnTo>
                    <a:lnTo>
                      <a:pt x="4629" y="32"/>
                    </a:lnTo>
                    <a:lnTo>
                      <a:pt x="4677" y="21"/>
                    </a:lnTo>
                    <a:lnTo>
                      <a:pt x="4726" y="10"/>
                    </a:lnTo>
                    <a:lnTo>
                      <a:pt x="4774" y="0"/>
                    </a:lnTo>
                  </a:path>
                </a:pathLst>
              </a:custGeom>
              <a:grpFill/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4" name="Line 80"/>
              <p:cNvSpPr>
                <a:spLocks noChangeShapeType="1"/>
              </p:cNvSpPr>
              <p:nvPr/>
            </p:nvSpPr>
            <p:spPr bwMode="auto">
              <a:xfrm>
                <a:off x="1968" y="1608"/>
                <a:ext cx="243" cy="0"/>
              </a:xfrm>
              <a:prstGeom prst="line">
                <a:avLst/>
              </a:prstGeom>
              <a:grpFill/>
              <a:ln w="9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5" name="Rectangle 81"/>
              <p:cNvSpPr>
                <a:spLocks noChangeArrowheads="1"/>
              </p:cNvSpPr>
              <p:nvPr/>
            </p:nvSpPr>
            <p:spPr bwMode="auto">
              <a:xfrm>
                <a:off x="2211" y="1558"/>
                <a:ext cx="739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Na = 1E16 cm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46" name="Rectangle 82"/>
              <p:cNvSpPr>
                <a:spLocks noChangeArrowheads="1"/>
              </p:cNvSpPr>
              <p:nvPr/>
            </p:nvSpPr>
            <p:spPr bwMode="auto">
              <a:xfrm>
                <a:off x="2855" y="1536"/>
                <a:ext cx="104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47" name="Line 83"/>
              <p:cNvSpPr>
                <a:spLocks noChangeShapeType="1"/>
              </p:cNvSpPr>
              <p:nvPr/>
            </p:nvSpPr>
            <p:spPr bwMode="auto">
              <a:xfrm>
                <a:off x="1968" y="1733"/>
                <a:ext cx="243" cy="0"/>
              </a:xfrm>
              <a:prstGeom prst="line">
                <a:avLst/>
              </a:prstGeom>
              <a:grpFill/>
              <a:ln w="9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8" name="Rectangle 84"/>
              <p:cNvSpPr>
                <a:spLocks noChangeArrowheads="1"/>
              </p:cNvSpPr>
              <p:nvPr/>
            </p:nvSpPr>
            <p:spPr bwMode="auto">
              <a:xfrm>
                <a:off x="2211" y="1684"/>
                <a:ext cx="783" cy="1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Na = 3E15 cm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49" name="Rectangle 85"/>
              <p:cNvSpPr>
                <a:spLocks noChangeArrowheads="1"/>
              </p:cNvSpPr>
              <p:nvPr/>
            </p:nvSpPr>
            <p:spPr bwMode="auto">
              <a:xfrm>
                <a:off x="2851" y="1664"/>
                <a:ext cx="104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-3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51" name="Rectangle 87"/>
              <p:cNvSpPr>
                <a:spLocks noChangeArrowheads="1"/>
              </p:cNvSpPr>
              <p:nvPr/>
            </p:nvSpPr>
            <p:spPr bwMode="auto">
              <a:xfrm rot="16200000">
                <a:off x="1486" y="2056"/>
                <a:ext cx="97" cy="1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53" name="Rectangle 89"/>
              <p:cNvSpPr>
                <a:spLocks noChangeArrowheads="1"/>
              </p:cNvSpPr>
              <p:nvPr/>
            </p:nvSpPr>
            <p:spPr bwMode="auto">
              <a:xfrm>
                <a:off x="2425" y="3178"/>
                <a:ext cx="1074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Substrate bias voltage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8154" name="Rectangle 90"/>
              <p:cNvSpPr>
                <a:spLocks noChangeArrowheads="1"/>
              </p:cNvSpPr>
              <p:nvPr/>
            </p:nvSpPr>
            <p:spPr bwMode="auto">
              <a:xfrm>
                <a:off x="3714" y="3162"/>
                <a:ext cx="144" cy="1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V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55" name="Rectangle 91"/>
              <p:cNvSpPr>
                <a:spLocks noChangeArrowheads="1"/>
              </p:cNvSpPr>
              <p:nvPr/>
            </p:nvSpPr>
            <p:spPr bwMode="auto">
              <a:xfrm>
                <a:off x="3769" y="3224"/>
                <a:ext cx="185" cy="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SB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56" name="Rectangle 92"/>
              <p:cNvSpPr>
                <a:spLocks noChangeArrowheads="1"/>
              </p:cNvSpPr>
              <p:nvPr/>
            </p:nvSpPr>
            <p:spPr bwMode="auto">
              <a:xfrm>
                <a:off x="3892" y="3162"/>
                <a:ext cx="267" cy="1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(V)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50" name="Rectangle 86"/>
              <p:cNvSpPr>
                <a:spLocks noChangeArrowheads="1"/>
              </p:cNvSpPr>
              <p:nvPr/>
            </p:nvSpPr>
            <p:spPr bwMode="auto">
              <a:xfrm rot="16200000">
                <a:off x="939" y="2215"/>
                <a:ext cx="1197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Threshold</a:t>
                </a:r>
                <a:r>
                  <a:rPr kumimoji="0" lang="en-US" sz="15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voltage (V)   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2350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</a:t>
            </a:r>
          </a:p>
        </p:txBody>
      </p:sp>
    </p:spTree>
    <p:extLst>
      <p:ext uri="{BB962C8B-B14F-4D97-AF65-F5344CB8AC3E}">
        <p14:creationId xmlns:p14="http://schemas.microsoft.com/office/powerpoint/2010/main" val="566007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From MOS Capacitor to CMOS inverter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56</a:t>
            </a:fld>
            <a:endParaRPr lang="en-US"/>
          </a:p>
        </p:txBody>
      </p:sp>
      <p:pic>
        <p:nvPicPr>
          <p:cNvPr id="9" name="Picture 4" descr="leble_5_12_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1"/>
          <a:stretch/>
        </p:blipFill>
        <p:spPr bwMode="auto">
          <a:xfrm>
            <a:off x="899592" y="2336304"/>
            <a:ext cx="2334877" cy="239263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7522" name="Picture 2" descr="https://www.st.com/content/ccc/fragment/multimedia/image/photo/6a/90/ca/a3/5a/ba/48/ca/bulk_technolgy.jpg/files/bulk_technolgy.jpg/_jcr_content/translations/en.bulk_technol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714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825" y="260350"/>
            <a:ext cx="7772400" cy="1235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err="1">
                <a:latin typeface="Calibri" pitchFamily="34" charset="0"/>
              </a:rPr>
              <a:t>Threshold</a:t>
            </a:r>
            <a:r>
              <a:rPr lang="fr-FR" sz="3500" dirty="0">
                <a:latin typeface="Calibri" pitchFamily="34" charset="0"/>
              </a:rPr>
              <a:t> voltage : body </a:t>
            </a:r>
            <a:r>
              <a:rPr lang="fr-FR" sz="3500" dirty="0" err="1">
                <a:latin typeface="Calibri" pitchFamily="34" charset="0"/>
              </a:rPr>
              <a:t>effect</a:t>
            </a:r>
            <a:endParaRPr lang="fr-FR" sz="3500" dirty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3808" y="1495425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Drawback or advantage ?</a:t>
            </a:r>
          </a:p>
        </p:txBody>
      </p:sp>
    </p:spTree>
    <p:extLst>
      <p:ext uri="{BB962C8B-B14F-4D97-AF65-F5344CB8AC3E}">
        <p14:creationId xmlns:p14="http://schemas.microsoft.com/office/powerpoint/2010/main" val="1211078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1772815"/>
            <a:ext cx="6781800" cy="827509"/>
          </a:xfrm>
        </p:spPr>
        <p:txBody>
          <a:bodyPr/>
          <a:lstStyle/>
          <a:p>
            <a:pPr algn="ctr" eaLnBrk="1" hangingPunct="1"/>
            <a:r>
              <a:rPr lang="fr-FR" dirty="0"/>
              <a:t>MOS-FET  transistor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fr-FR" sz="3600" i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747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427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42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3FD79A-B54C-4601-8CD3-16EA2A40E37C}" type="slidenum">
              <a:rPr lang="fr-FR" altLang="en-US" smtClean="0"/>
              <a:pPr eaLnBrk="1" hangingPunct="1"/>
              <a:t>58</a:t>
            </a:fld>
            <a:endParaRPr lang="fr-FR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4421" y="534566"/>
            <a:ext cx="6781800" cy="8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kern="0" dirty="0"/>
              <a:t>MOS-FET  transistor 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1878" y="1556792"/>
            <a:ext cx="6300242" cy="46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3146407" y="2780928"/>
            <a:ext cx="0" cy="288032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58143" y="2808633"/>
            <a:ext cx="0" cy="288032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65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017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01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4E8525-9C56-4AA3-87F3-38141BC4C5EF}" type="slidenum">
              <a:rPr lang="fr-FR" altLang="en-US" smtClean="0"/>
              <a:pPr eaLnBrk="1" hangingPunct="1"/>
              <a:t>59</a:t>
            </a:fld>
            <a:endParaRPr lang="fr-FR" altLang="en-US"/>
          </a:p>
        </p:txBody>
      </p:sp>
      <p:sp>
        <p:nvSpPr>
          <p:cNvPr id="50189" name="Text Box 1038"/>
          <p:cNvSpPr txBox="1">
            <a:spLocks noChangeArrowheads="1"/>
          </p:cNvSpPr>
          <p:nvPr/>
        </p:nvSpPr>
        <p:spPr bwMode="auto">
          <a:xfrm>
            <a:off x="2422525" y="522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65546"/>
            <a:ext cx="7543800" cy="183931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Graphical summary of the major processing steps in the formation of a MOSFET Transistor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How to build a transist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0544" y="1772816"/>
            <a:ext cx="5472608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556" y="58772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FF"/>
                </a:solidFill>
              </a:rPr>
              <a:t>http://www.youtube.com/watch?v=dR-Qtv-7uWI</a:t>
            </a:r>
          </a:p>
        </p:txBody>
      </p:sp>
    </p:spTree>
    <p:extLst>
      <p:ext uri="{BB962C8B-B14F-4D97-AF65-F5344CB8AC3E}">
        <p14:creationId xmlns:p14="http://schemas.microsoft.com/office/powerpoint/2010/main" val="35969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14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2CEF2-357E-45C5-9997-C1809BB1BA16}" type="slidenum">
              <a:rPr lang="fr-FR" altLang="en-US" smtClean="0"/>
              <a:pPr eaLnBrk="1" hangingPunct="1"/>
              <a:t>6</a:t>
            </a:fld>
            <a:endParaRPr lang="fr-FR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37" y="548680"/>
            <a:ext cx="7543800" cy="692150"/>
          </a:xfrm>
        </p:spPr>
        <p:txBody>
          <a:bodyPr/>
          <a:lstStyle/>
          <a:p>
            <a:pPr eaLnBrk="1" hangingPunct="1"/>
            <a:r>
              <a:rPr lang="fr-FR" sz="2600" dirty="0" err="1"/>
              <a:t>Equilibrium</a:t>
            </a:r>
            <a:r>
              <a:rPr lang="fr-FR" sz="2600" dirty="0"/>
              <a:t> of MOS structure</a:t>
            </a:r>
          </a:p>
        </p:txBody>
      </p:sp>
      <p:grpSp>
        <p:nvGrpSpPr>
          <p:cNvPr id="6150" name="Group 37"/>
          <p:cNvGrpSpPr>
            <a:grpSpLocks/>
          </p:cNvGrpSpPr>
          <p:nvPr/>
        </p:nvGrpSpPr>
        <p:grpSpPr bwMode="auto">
          <a:xfrm>
            <a:off x="228600" y="2765425"/>
            <a:ext cx="4251325" cy="2492375"/>
            <a:chOff x="336" y="1386"/>
            <a:chExt cx="2678" cy="1570"/>
          </a:xfrm>
        </p:grpSpPr>
        <p:sp>
          <p:nvSpPr>
            <p:cNvPr id="6197" name="Rectangle 5"/>
            <p:cNvSpPr>
              <a:spLocks noChangeArrowheads="1"/>
            </p:cNvSpPr>
            <p:nvPr/>
          </p:nvSpPr>
          <p:spPr bwMode="auto">
            <a:xfrm>
              <a:off x="684" y="1415"/>
              <a:ext cx="754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Rectangle 6"/>
            <p:cNvSpPr>
              <a:spLocks noChangeArrowheads="1"/>
            </p:cNvSpPr>
            <p:nvPr/>
          </p:nvSpPr>
          <p:spPr bwMode="auto">
            <a:xfrm>
              <a:off x="1878" y="1415"/>
              <a:ext cx="755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Line 7"/>
            <p:cNvSpPr>
              <a:spLocks noChangeShapeType="1"/>
            </p:cNvSpPr>
            <p:nvPr/>
          </p:nvSpPr>
          <p:spPr bwMode="auto">
            <a:xfrm>
              <a:off x="684" y="1799"/>
              <a:ext cx="19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0" name="Line 8"/>
            <p:cNvSpPr>
              <a:spLocks noChangeShapeType="1"/>
            </p:cNvSpPr>
            <p:nvPr/>
          </p:nvSpPr>
          <p:spPr bwMode="auto">
            <a:xfrm>
              <a:off x="1438" y="1803"/>
              <a:ext cx="0" cy="1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1" name="Line 9"/>
            <p:cNvSpPr>
              <a:spLocks noChangeShapeType="1"/>
            </p:cNvSpPr>
            <p:nvPr/>
          </p:nvSpPr>
          <p:spPr bwMode="auto">
            <a:xfrm>
              <a:off x="1878" y="1799"/>
              <a:ext cx="0" cy="1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2" name="Line 11"/>
            <p:cNvSpPr>
              <a:spLocks noChangeShapeType="1"/>
            </p:cNvSpPr>
            <p:nvPr/>
          </p:nvSpPr>
          <p:spPr bwMode="auto">
            <a:xfrm>
              <a:off x="1878" y="2055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3" name="Line 12"/>
            <p:cNvSpPr>
              <a:spLocks noChangeShapeType="1"/>
            </p:cNvSpPr>
            <p:nvPr/>
          </p:nvSpPr>
          <p:spPr bwMode="auto">
            <a:xfrm>
              <a:off x="1878" y="2696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4" name="Line 13"/>
            <p:cNvSpPr>
              <a:spLocks noChangeShapeType="1"/>
            </p:cNvSpPr>
            <p:nvPr/>
          </p:nvSpPr>
          <p:spPr bwMode="auto">
            <a:xfrm>
              <a:off x="1878" y="2183"/>
              <a:ext cx="7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" name="Line 14"/>
            <p:cNvSpPr>
              <a:spLocks noChangeShapeType="1"/>
            </p:cNvSpPr>
            <p:nvPr/>
          </p:nvSpPr>
          <p:spPr bwMode="auto">
            <a:xfrm flipV="1">
              <a:off x="935" y="1799"/>
              <a:ext cx="0" cy="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6" name="Line 15"/>
            <p:cNvSpPr>
              <a:spLocks noChangeShapeType="1"/>
            </p:cNvSpPr>
            <p:nvPr/>
          </p:nvSpPr>
          <p:spPr bwMode="auto">
            <a:xfrm flipV="1">
              <a:off x="2098" y="1799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7" name="Line 16"/>
            <p:cNvSpPr>
              <a:spLocks noChangeShapeType="1"/>
            </p:cNvSpPr>
            <p:nvPr/>
          </p:nvSpPr>
          <p:spPr bwMode="auto">
            <a:xfrm flipV="1">
              <a:off x="2381" y="1813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8" name="Line 17"/>
            <p:cNvSpPr>
              <a:spLocks noChangeShapeType="1"/>
            </p:cNvSpPr>
            <p:nvPr/>
          </p:nvSpPr>
          <p:spPr bwMode="auto">
            <a:xfrm>
              <a:off x="684" y="2408"/>
              <a:ext cx="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9" name="Line 20"/>
            <p:cNvSpPr>
              <a:spLocks noChangeShapeType="1"/>
            </p:cNvSpPr>
            <p:nvPr/>
          </p:nvSpPr>
          <p:spPr bwMode="auto">
            <a:xfrm>
              <a:off x="735" y="2439"/>
              <a:ext cx="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0" name="Line 21"/>
            <p:cNvSpPr>
              <a:spLocks noChangeShapeType="1"/>
            </p:cNvSpPr>
            <p:nvPr/>
          </p:nvSpPr>
          <p:spPr bwMode="auto">
            <a:xfrm>
              <a:off x="691" y="2464"/>
              <a:ext cx="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1" name="Line 22"/>
            <p:cNvSpPr>
              <a:spLocks noChangeShapeType="1"/>
            </p:cNvSpPr>
            <p:nvPr/>
          </p:nvSpPr>
          <p:spPr bwMode="auto">
            <a:xfrm>
              <a:off x="684" y="2376"/>
              <a:ext cx="7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2" name="Line 23"/>
            <p:cNvSpPr>
              <a:spLocks noChangeShapeType="1"/>
            </p:cNvSpPr>
            <p:nvPr/>
          </p:nvSpPr>
          <p:spPr bwMode="auto">
            <a:xfrm>
              <a:off x="1898" y="2035"/>
              <a:ext cx="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13" name="Object 24"/>
            <p:cNvGraphicFramePr>
              <a:graphicFrameLocks noChangeAspect="1"/>
            </p:cNvGraphicFramePr>
            <p:nvPr/>
          </p:nvGraphicFramePr>
          <p:xfrm>
            <a:off x="682" y="1997"/>
            <a:ext cx="220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355446" imgH="241195" progId="Equation.3">
                    <p:embed/>
                  </p:oleObj>
                </mc:Choice>
                <mc:Fallback>
                  <p:oleObj name="Equation" r:id="rId4" imgW="355446" imgH="241195" progId="Equation.3">
                    <p:embed/>
                    <p:pic>
                      <p:nvPicPr>
                        <p:cNvPr id="6213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" y="1997"/>
                          <a:ext cx="220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14" name="Object 25"/>
            <p:cNvGraphicFramePr>
              <a:graphicFrameLocks noChangeAspect="1"/>
            </p:cNvGraphicFramePr>
            <p:nvPr/>
          </p:nvGraphicFramePr>
          <p:xfrm>
            <a:off x="2436" y="1863"/>
            <a:ext cx="23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380835" imgH="241195" progId="Equation.3">
                    <p:embed/>
                  </p:oleObj>
                </mc:Choice>
                <mc:Fallback>
                  <p:oleObj name="Equation" r:id="rId6" imgW="380835" imgH="241195" progId="Equation.3">
                    <p:embed/>
                    <p:pic>
                      <p:nvPicPr>
                        <p:cNvPr id="6214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6" y="1863"/>
                          <a:ext cx="236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15" name="Object 26"/>
            <p:cNvGraphicFramePr>
              <a:graphicFrameLocks noChangeAspect="1"/>
            </p:cNvGraphicFramePr>
            <p:nvPr/>
          </p:nvGraphicFramePr>
          <p:xfrm>
            <a:off x="1564" y="1831"/>
            <a:ext cx="236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342751" imgH="241195" progId="Equation.3">
                    <p:embed/>
                  </p:oleObj>
                </mc:Choice>
                <mc:Fallback>
                  <p:oleObj name="Equation" r:id="rId8" imgW="342751" imgH="241195" progId="Equation.3">
                    <p:embed/>
                    <p:pic>
                      <p:nvPicPr>
                        <p:cNvPr id="6215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831"/>
                          <a:ext cx="236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6" name="Freeform 27"/>
            <p:cNvSpPr>
              <a:spLocks/>
            </p:cNvSpPr>
            <p:nvPr/>
          </p:nvSpPr>
          <p:spPr bwMode="auto">
            <a:xfrm>
              <a:off x="1745" y="1895"/>
              <a:ext cx="314" cy="69"/>
            </a:xfrm>
            <a:custGeom>
              <a:avLst/>
              <a:gdLst>
                <a:gd name="T0" fmla="*/ 0 w 288"/>
                <a:gd name="T1" fmla="*/ 1 h 120"/>
                <a:gd name="T2" fmla="*/ 295 w 288"/>
                <a:gd name="T3" fmla="*/ 1 h 120"/>
                <a:gd name="T4" fmla="*/ 147 w 288"/>
                <a:gd name="T5" fmla="*/ 7 h 120"/>
                <a:gd name="T6" fmla="*/ 444 w 288"/>
                <a:gd name="T7" fmla="*/ 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0" y="16"/>
                  </a:moveTo>
                  <a:cubicBezTo>
                    <a:pt x="88" y="8"/>
                    <a:pt x="176" y="0"/>
                    <a:pt x="192" y="16"/>
                  </a:cubicBezTo>
                  <a:cubicBezTo>
                    <a:pt x="208" y="32"/>
                    <a:pt x="80" y="104"/>
                    <a:pt x="96" y="112"/>
                  </a:cubicBezTo>
                  <a:cubicBezTo>
                    <a:pt x="112" y="120"/>
                    <a:pt x="200" y="92"/>
                    <a:pt x="288" y="64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17" name="Text Box 28"/>
            <p:cNvSpPr txBox="1">
              <a:spLocks noChangeArrowheads="1"/>
            </p:cNvSpPr>
            <p:nvPr/>
          </p:nvSpPr>
          <p:spPr bwMode="auto">
            <a:xfrm>
              <a:off x="2658" y="2073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kumimoji="1" lang="fr-FR" sz="2400" i="1" baseline="-2500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endParaRPr kumimoji="1" lang="fr-FR" sz="2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218" name="Text Box 29"/>
            <p:cNvSpPr txBox="1">
              <a:spLocks noChangeArrowheads="1"/>
            </p:cNvSpPr>
            <p:nvPr/>
          </p:nvSpPr>
          <p:spPr bwMode="auto">
            <a:xfrm>
              <a:off x="336" y="2208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kumimoji="1" lang="fr-FR" sz="2400" i="1" baseline="-2500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endParaRPr kumimoji="1" lang="fr-FR" sz="2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219" name="Text Box 30"/>
            <p:cNvSpPr txBox="1">
              <a:spLocks noChangeArrowheads="1"/>
            </p:cNvSpPr>
            <p:nvPr/>
          </p:nvSpPr>
          <p:spPr bwMode="auto">
            <a:xfrm>
              <a:off x="816" y="1392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 err="1">
                  <a:latin typeface="Times New Roman" pitchFamily="18" charset="0"/>
                </a:rPr>
                <a:t>Metal</a:t>
              </a:r>
              <a:endParaRPr kumimoji="1" lang="fr-FR" dirty="0">
                <a:latin typeface="Times New Roman" pitchFamily="18" charset="0"/>
              </a:endParaRPr>
            </a:p>
          </p:txBody>
        </p:sp>
        <p:sp>
          <p:nvSpPr>
            <p:cNvPr id="6220" name="Text Box 31"/>
            <p:cNvSpPr txBox="1">
              <a:spLocks noChangeArrowheads="1"/>
            </p:cNvSpPr>
            <p:nvPr/>
          </p:nvSpPr>
          <p:spPr bwMode="auto">
            <a:xfrm>
              <a:off x="2169" y="1386"/>
              <a:ext cx="5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>
                  <a:latin typeface="Times New Roman" pitchFamily="18" charset="0"/>
                </a:rPr>
                <a:t>SC(n)</a:t>
              </a:r>
            </a:p>
          </p:txBody>
        </p:sp>
        <p:sp>
          <p:nvSpPr>
            <p:cNvPr id="6221" name="Text Box 32"/>
            <p:cNvSpPr txBox="1">
              <a:spLocks noChangeArrowheads="1"/>
            </p:cNvSpPr>
            <p:nvPr/>
          </p:nvSpPr>
          <p:spPr bwMode="auto">
            <a:xfrm>
              <a:off x="2689" y="2585"/>
              <a:ext cx="3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E</a:t>
              </a:r>
              <a:r>
                <a:rPr kumimoji="1" lang="fr-FR" sz="2400" baseline="-25000">
                  <a:latin typeface="Times New Roman" pitchFamily="18" charset="0"/>
                </a:rPr>
                <a:t>V</a:t>
              </a:r>
              <a:endParaRPr kumimoji="1" lang="fr-FR" sz="2400">
                <a:latin typeface="Times New Roman" pitchFamily="18" charset="0"/>
              </a:endParaRPr>
            </a:p>
          </p:txBody>
        </p:sp>
        <p:sp>
          <p:nvSpPr>
            <p:cNvPr id="6222" name="Text Box 33"/>
            <p:cNvSpPr txBox="1">
              <a:spLocks noChangeArrowheads="1"/>
            </p:cNvSpPr>
            <p:nvPr/>
          </p:nvSpPr>
          <p:spPr bwMode="auto">
            <a:xfrm>
              <a:off x="2658" y="1872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E</a:t>
              </a:r>
              <a:r>
                <a:rPr kumimoji="1" lang="fr-FR" sz="2400" baseline="-25000">
                  <a:latin typeface="Times New Roman" pitchFamily="18" charset="0"/>
                </a:rPr>
                <a:t>C</a:t>
              </a:r>
              <a:endParaRPr kumimoji="1" lang="fr-FR" sz="2400">
                <a:latin typeface="Times New Roman" pitchFamily="18" charset="0"/>
              </a:endParaRPr>
            </a:p>
          </p:txBody>
        </p:sp>
      </p:grpSp>
      <p:graphicFrame>
        <p:nvGraphicFramePr>
          <p:cNvPr id="615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59318"/>
              </p:ext>
            </p:extLst>
          </p:nvPr>
        </p:nvGraphicFramePr>
        <p:xfrm>
          <a:off x="1974850" y="1392238"/>
          <a:ext cx="55054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Équation" r:id="rId10" imgW="2730240" imgH="457200" progId="Equation.3">
                  <p:embed/>
                </p:oleObj>
              </mc:Choice>
              <mc:Fallback>
                <p:oleObj name="Équation" r:id="rId10" imgW="2730240" imgH="457200" progId="Equation.3">
                  <p:embed/>
                  <p:pic>
                    <p:nvPicPr>
                      <p:cNvPr id="615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392238"/>
                        <a:ext cx="5505450" cy="919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39"/>
          <p:cNvSpPr txBox="1">
            <a:spLocks noChangeArrowheads="1"/>
          </p:cNvSpPr>
          <p:nvPr/>
        </p:nvSpPr>
        <p:spPr bwMode="auto">
          <a:xfrm>
            <a:off x="838200" y="5410200"/>
            <a:ext cx="2723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 err="1">
                <a:latin typeface="Calibri" pitchFamily="34" charset="0"/>
              </a:rPr>
              <a:t>Independant</a:t>
            </a:r>
            <a:r>
              <a:rPr kumimoji="1" lang="en-US" sz="2400" dirty="0">
                <a:latin typeface="Calibri" pitchFamily="34" charset="0"/>
              </a:rPr>
              <a:t> system</a:t>
            </a:r>
          </a:p>
        </p:txBody>
      </p:sp>
      <p:sp>
        <p:nvSpPr>
          <p:cNvPr id="6153" name="Rectangle 41"/>
          <p:cNvSpPr>
            <a:spLocks noChangeArrowheads="1"/>
          </p:cNvSpPr>
          <p:nvPr/>
        </p:nvSpPr>
        <p:spPr bwMode="auto">
          <a:xfrm>
            <a:off x="5345113" y="2887663"/>
            <a:ext cx="1196975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42"/>
          <p:cNvSpPr>
            <a:spLocks noChangeArrowheads="1"/>
          </p:cNvSpPr>
          <p:nvPr/>
        </p:nvSpPr>
        <p:spPr bwMode="auto">
          <a:xfrm>
            <a:off x="7240588" y="2887663"/>
            <a:ext cx="1198562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44"/>
          <p:cNvSpPr>
            <a:spLocks noChangeShapeType="1"/>
          </p:cNvSpPr>
          <p:nvPr/>
        </p:nvSpPr>
        <p:spPr bwMode="auto">
          <a:xfrm>
            <a:off x="6542088" y="3503613"/>
            <a:ext cx="0" cy="18303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6" name="Line 45"/>
          <p:cNvSpPr>
            <a:spLocks noChangeShapeType="1"/>
          </p:cNvSpPr>
          <p:nvPr/>
        </p:nvSpPr>
        <p:spPr bwMode="auto">
          <a:xfrm>
            <a:off x="7240588" y="3497263"/>
            <a:ext cx="0" cy="18303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7" name="Line 46"/>
          <p:cNvSpPr>
            <a:spLocks noChangeShapeType="1"/>
          </p:cNvSpPr>
          <p:nvPr/>
        </p:nvSpPr>
        <p:spPr bwMode="auto">
          <a:xfrm>
            <a:off x="7240588" y="42116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8" name="Line 47"/>
          <p:cNvSpPr>
            <a:spLocks noChangeShapeType="1"/>
          </p:cNvSpPr>
          <p:nvPr/>
        </p:nvSpPr>
        <p:spPr bwMode="auto">
          <a:xfrm>
            <a:off x="7240588" y="5229225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48"/>
          <p:cNvSpPr>
            <a:spLocks noChangeShapeType="1"/>
          </p:cNvSpPr>
          <p:nvPr/>
        </p:nvSpPr>
        <p:spPr bwMode="auto">
          <a:xfrm>
            <a:off x="7240588" y="4414838"/>
            <a:ext cx="11985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Line 49"/>
          <p:cNvSpPr>
            <a:spLocks noChangeShapeType="1"/>
          </p:cNvSpPr>
          <p:nvPr/>
        </p:nvSpPr>
        <p:spPr bwMode="auto">
          <a:xfrm flipV="1">
            <a:off x="5743575" y="3497263"/>
            <a:ext cx="0" cy="9159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1" name="Line 50"/>
          <p:cNvSpPr>
            <a:spLocks noChangeShapeType="1"/>
          </p:cNvSpPr>
          <p:nvPr/>
        </p:nvSpPr>
        <p:spPr bwMode="auto">
          <a:xfrm flipV="1">
            <a:off x="7589838" y="37846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2" name="Line 51"/>
          <p:cNvSpPr>
            <a:spLocks noChangeShapeType="1"/>
          </p:cNvSpPr>
          <p:nvPr/>
        </p:nvSpPr>
        <p:spPr bwMode="auto">
          <a:xfrm flipV="1">
            <a:off x="8039100" y="3776663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3" name="Line 52"/>
          <p:cNvSpPr>
            <a:spLocks noChangeShapeType="1"/>
          </p:cNvSpPr>
          <p:nvPr/>
        </p:nvSpPr>
        <p:spPr bwMode="auto">
          <a:xfrm>
            <a:off x="5345113" y="4464050"/>
            <a:ext cx="11477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4" name="Line 53"/>
          <p:cNvSpPr>
            <a:spLocks noChangeShapeType="1"/>
          </p:cNvSpPr>
          <p:nvPr/>
        </p:nvSpPr>
        <p:spPr bwMode="auto">
          <a:xfrm>
            <a:off x="5426075" y="4513263"/>
            <a:ext cx="11477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5" name="Line 54"/>
          <p:cNvSpPr>
            <a:spLocks noChangeShapeType="1"/>
          </p:cNvSpPr>
          <p:nvPr/>
        </p:nvSpPr>
        <p:spPr bwMode="auto">
          <a:xfrm>
            <a:off x="5356225" y="4552950"/>
            <a:ext cx="11477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6" name="Line 55"/>
          <p:cNvSpPr>
            <a:spLocks noChangeShapeType="1"/>
          </p:cNvSpPr>
          <p:nvPr/>
        </p:nvSpPr>
        <p:spPr bwMode="auto">
          <a:xfrm>
            <a:off x="5345113" y="4413250"/>
            <a:ext cx="11969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7272338" y="4179888"/>
            <a:ext cx="11477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168" name="Object 57"/>
          <p:cNvGraphicFramePr>
            <a:graphicFrameLocks noChangeAspect="1"/>
          </p:cNvGraphicFramePr>
          <p:nvPr/>
        </p:nvGraphicFramePr>
        <p:xfrm>
          <a:off x="5341938" y="3811588"/>
          <a:ext cx="349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55446" imgH="241195" progId="Equation.3">
                  <p:embed/>
                </p:oleObj>
              </mc:Choice>
              <mc:Fallback>
                <p:oleObj name="Equation" r:id="rId12" imgW="355446" imgH="241195" progId="Equation.3">
                  <p:embed/>
                  <p:pic>
                    <p:nvPicPr>
                      <p:cNvPr id="616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3811588"/>
                        <a:ext cx="3492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58"/>
          <p:cNvGraphicFramePr>
            <a:graphicFrameLocks noChangeAspect="1"/>
          </p:cNvGraphicFramePr>
          <p:nvPr/>
        </p:nvGraphicFramePr>
        <p:xfrm>
          <a:off x="8126413" y="3906838"/>
          <a:ext cx="3746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380835" imgH="241195" progId="Equation.3">
                  <p:embed/>
                </p:oleObj>
              </mc:Choice>
              <mc:Fallback>
                <p:oleObj name="Equation" r:id="rId13" imgW="380835" imgH="241195" progId="Equation.3">
                  <p:embed/>
                  <p:pic>
                    <p:nvPicPr>
                      <p:cNvPr id="616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3906838"/>
                        <a:ext cx="3746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59"/>
          <p:cNvGraphicFramePr>
            <a:graphicFrameLocks noChangeAspect="1"/>
          </p:cNvGraphicFramePr>
          <p:nvPr/>
        </p:nvGraphicFramePr>
        <p:xfrm>
          <a:off x="6629400" y="3768725"/>
          <a:ext cx="3746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4" imgW="342751" imgH="241195" progId="Equation.3">
                  <p:embed/>
                </p:oleObj>
              </mc:Choice>
              <mc:Fallback>
                <p:oleObj name="Equation" r:id="rId14" imgW="342751" imgH="241195" progId="Equation.3">
                  <p:embed/>
                  <p:pic>
                    <p:nvPicPr>
                      <p:cNvPr id="617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68725"/>
                        <a:ext cx="3746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Freeform 60"/>
          <p:cNvSpPr>
            <a:spLocks/>
          </p:cNvSpPr>
          <p:nvPr/>
        </p:nvSpPr>
        <p:spPr bwMode="auto">
          <a:xfrm>
            <a:off x="7029450" y="3957638"/>
            <a:ext cx="498475" cy="109537"/>
          </a:xfrm>
          <a:custGeom>
            <a:avLst/>
            <a:gdLst>
              <a:gd name="T0" fmla="*/ 0 w 288"/>
              <a:gd name="T1" fmla="*/ 2147483647 h 120"/>
              <a:gd name="T2" fmla="*/ 2147483647 w 288"/>
              <a:gd name="T3" fmla="*/ 2147483647 h 120"/>
              <a:gd name="T4" fmla="*/ 2147483647 w 288"/>
              <a:gd name="T5" fmla="*/ 2147483647 h 120"/>
              <a:gd name="T6" fmla="*/ 2147483647 w 288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20"/>
              <a:gd name="T14" fmla="*/ 288 w 288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20">
                <a:moveTo>
                  <a:pt x="0" y="16"/>
                </a:moveTo>
                <a:cubicBezTo>
                  <a:pt x="88" y="8"/>
                  <a:pt x="176" y="0"/>
                  <a:pt x="192" y="16"/>
                </a:cubicBezTo>
                <a:cubicBezTo>
                  <a:pt x="208" y="32"/>
                  <a:pt x="80" y="104"/>
                  <a:pt x="96" y="112"/>
                </a:cubicBezTo>
                <a:cubicBezTo>
                  <a:pt x="112" y="120"/>
                  <a:pt x="200" y="92"/>
                  <a:pt x="288" y="64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2" name="Text Box 61"/>
          <p:cNvSpPr txBox="1">
            <a:spLocks noChangeArrowheads="1"/>
          </p:cNvSpPr>
          <p:nvPr/>
        </p:nvSpPr>
        <p:spPr bwMode="auto">
          <a:xfrm>
            <a:off x="8478838" y="4240213"/>
            <a:ext cx="49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kumimoji="1" lang="fr-FR" sz="2400" i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kumimoji="1" lang="fr-FR" sz="24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73" name="Text Box 62"/>
          <p:cNvSpPr txBox="1">
            <a:spLocks noChangeArrowheads="1"/>
          </p:cNvSpPr>
          <p:nvPr/>
        </p:nvSpPr>
        <p:spPr bwMode="auto">
          <a:xfrm>
            <a:off x="4792663" y="4146550"/>
            <a:ext cx="49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kumimoji="1" lang="fr-FR" sz="2400" i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kumimoji="1" lang="fr-FR" sz="24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74" name="Text Box 63"/>
          <p:cNvSpPr txBox="1">
            <a:spLocks noChangeArrowheads="1"/>
          </p:cNvSpPr>
          <p:nvPr/>
        </p:nvSpPr>
        <p:spPr bwMode="auto">
          <a:xfrm>
            <a:off x="5554663" y="285115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dirty="0" err="1">
                <a:latin typeface="Times New Roman" pitchFamily="18" charset="0"/>
              </a:rPr>
              <a:t>Metal</a:t>
            </a:r>
            <a:endParaRPr kumimoji="1" lang="fr-FR" dirty="0">
              <a:latin typeface="Times New Roman" pitchFamily="18" charset="0"/>
            </a:endParaRPr>
          </a:p>
        </p:txBody>
      </p:sp>
      <p:sp>
        <p:nvSpPr>
          <p:cNvPr id="6175" name="Text Box 64"/>
          <p:cNvSpPr txBox="1">
            <a:spLocks noChangeArrowheads="1"/>
          </p:cNvSpPr>
          <p:nvPr/>
        </p:nvSpPr>
        <p:spPr bwMode="auto">
          <a:xfrm>
            <a:off x="7702550" y="2841625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dirty="0">
                <a:latin typeface="Times New Roman" pitchFamily="18" charset="0"/>
              </a:rPr>
              <a:t>SC(n)</a:t>
            </a:r>
          </a:p>
        </p:txBody>
      </p:sp>
      <p:sp>
        <p:nvSpPr>
          <p:cNvPr id="6176" name="Text Box 65"/>
          <p:cNvSpPr txBox="1">
            <a:spLocks noChangeArrowheads="1"/>
          </p:cNvSpPr>
          <p:nvPr/>
        </p:nvSpPr>
        <p:spPr bwMode="auto">
          <a:xfrm>
            <a:off x="8528050" y="4745038"/>
            <a:ext cx="51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>
                <a:latin typeface="Times New Roman" pitchFamily="18" charset="0"/>
              </a:rPr>
              <a:t>E</a:t>
            </a:r>
            <a:r>
              <a:rPr kumimoji="1" lang="fr-FR" sz="2400" baseline="-25000">
                <a:latin typeface="Times New Roman" pitchFamily="18" charset="0"/>
              </a:rPr>
              <a:t>V</a:t>
            </a:r>
            <a:endParaRPr kumimoji="1" lang="fr-FR" sz="2400">
              <a:latin typeface="Times New Roman" pitchFamily="18" charset="0"/>
            </a:endParaRPr>
          </a:p>
        </p:txBody>
      </p:sp>
      <p:sp>
        <p:nvSpPr>
          <p:cNvPr id="6177" name="Text Box 66"/>
          <p:cNvSpPr txBox="1">
            <a:spLocks noChangeArrowheads="1"/>
          </p:cNvSpPr>
          <p:nvPr/>
        </p:nvSpPr>
        <p:spPr bwMode="auto">
          <a:xfrm>
            <a:off x="8478838" y="39211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>
                <a:latin typeface="Times New Roman" pitchFamily="18" charset="0"/>
              </a:rPr>
              <a:t>E</a:t>
            </a:r>
            <a:r>
              <a:rPr kumimoji="1" lang="fr-FR" sz="2400" baseline="-25000">
                <a:latin typeface="Times New Roman" pitchFamily="18" charset="0"/>
              </a:rPr>
              <a:t>C</a:t>
            </a:r>
            <a:endParaRPr kumimoji="1" lang="fr-FR" sz="2400">
              <a:latin typeface="Times New Roman" pitchFamily="18" charset="0"/>
            </a:endParaRPr>
          </a:p>
        </p:txBody>
      </p:sp>
      <p:sp>
        <p:nvSpPr>
          <p:cNvPr id="6178" name="Line 67"/>
          <p:cNvSpPr>
            <a:spLocks noChangeShapeType="1"/>
          </p:cNvSpPr>
          <p:nvPr/>
        </p:nvSpPr>
        <p:spPr bwMode="auto">
          <a:xfrm>
            <a:off x="5334000" y="351948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79" name="Line 68"/>
          <p:cNvSpPr>
            <a:spLocks noChangeShapeType="1"/>
          </p:cNvSpPr>
          <p:nvPr/>
        </p:nvSpPr>
        <p:spPr bwMode="auto">
          <a:xfrm>
            <a:off x="7239000" y="3757613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0" name="Line 69"/>
          <p:cNvSpPr>
            <a:spLocks noChangeShapeType="1"/>
          </p:cNvSpPr>
          <p:nvPr/>
        </p:nvSpPr>
        <p:spPr bwMode="auto">
          <a:xfrm>
            <a:off x="6553200" y="35052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1" name="Line 71"/>
          <p:cNvSpPr>
            <a:spLocks noChangeShapeType="1"/>
          </p:cNvSpPr>
          <p:nvPr/>
        </p:nvSpPr>
        <p:spPr bwMode="auto">
          <a:xfrm>
            <a:off x="65532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2" name="Line 72"/>
          <p:cNvSpPr>
            <a:spLocks noChangeShapeType="1"/>
          </p:cNvSpPr>
          <p:nvPr/>
        </p:nvSpPr>
        <p:spPr bwMode="auto">
          <a:xfrm>
            <a:off x="7620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7651750" y="3419475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eVbi</a:t>
            </a:r>
            <a:endParaRPr kumimoji="1" lang="fr-FR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84" name="Line 74"/>
          <p:cNvSpPr>
            <a:spLocks noChangeShapeType="1"/>
          </p:cNvSpPr>
          <p:nvPr/>
        </p:nvSpPr>
        <p:spPr bwMode="auto">
          <a:xfrm flipH="1">
            <a:off x="49530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5" name="Line 75"/>
          <p:cNvSpPr>
            <a:spLocks noChangeShapeType="1"/>
          </p:cNvSpPr>
          <p:nvPr/>
        </p:nvSpPr>
        <p:spPr bwMode="auto">
          <a:xfrm>
            <a:off x="4953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6" name="Line 76"/>
          <p:cNvSpPr>
            <a:spLocks noChangeShapeType="1"/>
          </p:cNvSpPr>
          <p:nvPr/>
        </p:nvSpPr>
        <p:spPr bwMode="auto">
          <a:xfrm>
            <a:off x="4752975" y="3219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7" name="Line 78"/>
          <p:cNvSpPr>
            <a:spLocks noChangeShapeType="1"/>
          </p:cNvSpPr>
          <p:nvPr/>
        </p:nvSpPr>
        <p:spPr bwMode="auto">
          <a:xfrm>
            <a:off x="4829175" y="3271838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8" name="Line 79"/>
          <p:cNvSpPr>
            <a:spLocks noChangeShapeType="1"/>
          </p:cNvSpPr>
          <p:nvPr/>
        </p:nvSpPr>
        <p:spPr bwMode="auto">
          <a:xfrm>
            <a:off x="4881563" y="33242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89" name="Line 80"/>
          <p:cNvSpPr>
            <a:spLocks noChangeShapeType="1"/>
          </p:cNvSpPr>
          <p:nvPr/>
        </p:nvSpPr>
        <p:spPr bwMode="auto">
          <a:xfrm>
            <a:off x="8548688" y="32480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0" name="Line 81"/>
          <p:cNvSpPr>
            <a:spLocks noChangeShapeType="1"/>
          </p:cNvSpPr>
          <p:nvPr/>
        </p:nvSpPr>
        <p:spPr bwMode="auto">
          <a:xfrm>
            <a:off x="8596313" y="330041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1" name="Line 83"/>
          <p:cNvSpPr>
            <a:spLocks noChangeShapeType="1"/>
          </p:cNvSpPr>
          <p:nvPr/>
        </p:nvSpPr>
        <p:spPr bwMode="auto">
          <a:xfrm>
            <a:off x="8672513" y="3362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2" name="Line 85"/>
          <p:cNvSpPr>
            <a:spLocks noChangeShapeType="1"/>
          </p:cNvSpPr>
          <p:nvPr/>
        </p:nvSpPr>
        <p:spPr bwMode="auto">
          <a:xfrm>
            <a:off x="8763000" y="3019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3" name="Line 86"/>
          <p:cNvSpPr>
            <a:spLocks noChangeShapeType="1"/>
          </p:cNvSpPr>
          <p:nvPr/>
        </p:nvSpPr>
        <p:spPr bwMode="auto">
          <a:xfrm>
            <a:off x="8458200" y="3019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4" name="Text Box 87"/>
          <p:cNvSpPr txBox="1">
            <a:spLocks noChangeArrowheads="1"/>
          </p:cNvSpPr>
          <p:nvPr/>
        </p:nvSpPr>
        <p:spPr bwMode="auto">
          <a:xfrm>
            <a:off x="6080125" y="5451475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dirty="0">
                <a:latin typeface="Calibri" pitchFamily="34" charset="0"/>
              </a:rPr>
              <a:t>Equilibrium state</a:t>
            </a:r>
          </a:p>
        </p:txBody>
      </p:sp>
      <p:sp>
        <p:nvSpPr>
          <p:cNvPr id="6195" name="Line 88"/>
          <p:cNvSpPr>
            <a:spLocks noChangeShapeType="1"/>
          </p:cNvSpPr>
          <p:nvPr/>
        </p:nvSpPr>
        <p:spPr bwMode="auto">
          <a:xfrm>
            <a:off x="66294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96" name="Text Box 89"/>
          <p:cNvSpPr txBox="1">
            <a:spLocks noChangeArrowheads="1"/>
          </p:cNvSpPr>
          <p:nvPr/>
        </p:nvSpPr>
        <p:spPr bwMode="auto">
          <a:xfrm>
            <a:off x="6708775" y="5086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i="1">
                <a:latin typeface="Times New Roman" pitchFamily="18" charset="0"/>
              </a:rPr>
              <a:t>d</a:t>
            </a:r>
            <a:r>
              <a:rPr kumimoji="1" lang="fr-FR">
                <a:latin typeface="Times New Roman" pitchFamily="18" charset="0"/>
              </a:rPr>
              <a:t>x</a:t>
            </a:r>
            <a:endParaRPr kumimoji="1" lang="fr-FR" i="1">
              <a:latin typeface="Times New Roman" pitchFamily="18" charset="0"/>
            </a:endParaRPr>
          </a:p>
        </p:txBody>
      </p:sp>
      <p:sp>
        <p:nvSpPr>
          <p:cNvPr id="8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520306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From MOS Capacitor to CMOS inverter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6" descr="nea21075_1138a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196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nea21075_1138b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4958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4421" y="534566"/>
            <a:ext cx="6781800" cy="8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kern="0" dirty="0"/>
              <a:t>MOS-FET  transistor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20815" y="2276872"/>
            <a:ext cx="0" cy="30243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519588" y="2348880"/>
            <a:ext cx="0" cy="30243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39552" y="6237312"/>
            <a:ext cx="247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Calibri" pitchFamily="34" charset="0"/>
              </a:rPr>
              <a:t>Stockage time ?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92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529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53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347BE-931A-4415-9375-FF90C3FE2553}" type="slidenum">
              <a:rPr lang="fr-FR" altLang="en-US" smtClean="0"/>
              <a:pPr eaLnBrk="1" hangingPunct="1"/>
              <a:t>61</a:t>
            </a:fld>
            <a:endParaRPr lang="fr-FR" alt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772400" cy="609600"/>
          </a:xfrm>
        </p:spPr>
        <p:txBody>
          <a:bodyPr/>
          <a:lstStyle/>
          <a:p>
            <a:pPr algn="ctr" eaLnBrk="1" hangingPunct="1"/>
            <a:r>
              <a:rPr lang="fr-FR" sz="3000" dirty="0" err="1"/>
              <a:t>Linear</a:t>
            </a:r>
            <a:r>
              <a:rPr lang="fr-FR" sz="3000" dirty="0"/>
              <a:t> </a:t>
            </a:r>
            <a:r>
              <a:rPr lang="fr-FR" sz="3000" dirty="0" err="1"/>
              <a:t>regime</a:t>
            </a:r>
            <a:endParaRPr lang="fr-FR" sz="3000" dirty="0"/>
          </a:p>
        </p:txBody>
      </p:sp>
      <p:pic>
        <p:nvPicPr>
          <p:cNvPr id="55302" name="Picture 6" descr="taur_mos_line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25" y="1268760"/>
            <a:ext cx="5323384" cy="244755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3" descr="nea21075_1140a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23" y="3878230"/>
            <a:ext cx="4268787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33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63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63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11BAE-7E84-4C60-9F15-4D7CDE0B490C}" type="slidenum">
              <a:rPr lang="fr-FR" altLang="en-US" smtClean="0"/>
              <a:pPr eaLnBrk="1" hangingPunct="1"/>
              <a:t>62</a:t>
            </a:fld>
            <a:endParaRPr lang="fr-FR" alt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76672"/>
            <a:ext cx="7772400" cy="685800"/>
          </a:xfrm>
        </p:spPr>
        <p:txBody>
          <a:bodyPr/>
          <a:lstStyle/>
          <a:p>
            <a:pPr algn="ctr" eaLnBrk="1" hangingPunct="1"/>
            <a:r>
              <a:rPr lang="fr-FR" sz="3000" dirty="0"/>
              <a:t>Saturation / </a:t>
            </a:r>
            <a:r>
              <a:rPr lang="fr-FR" sz="3000" dirty="0" err="1"/>
              <a:t>linear</a:t>
            </a:r>
            <a:r>
              <a:rPr lang="fr-FR" sz="3000" dirty="0"/>
              <a:t> </a:t>
            </a:r>
            <a:r>
              <a:rPr lang="fr-FR" sz="3000" dirty="0" err="1"/>
              <a:t>limit</a:t>
            </a:r>
            <a:endParaRPr lang="fr-FR" sz="3000" dirty="0"/>
          </a:p>
        </p:txBody>
      </p:sp>
      <p:pic>
        <p:nvPicPr>
          <p:cNvPr id="56326" name="Picture 4" descr="taur_mos_sa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94" y="1408655"/>
            <a:ext cx="5074678" cy="23335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ea21075_1140b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268788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nea21075_1140c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49080"/>
            <a:ext cx="426720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135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73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73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1CC06-C8C4-422F-8524-BD40F6A971EC}" type="slidenum">
              <a:rPr lang="fr-FR" altLang="en-US" smtClean="0"/>
              <a:pPr eaLnBrk="1" hangingPunct="1"/>
              <a:t>63</a:t>
            </a:fld>
            <a:endParaRPr lang="fr-FR" alt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9763"/>
            <a:ext cx="7543800" cy="777875"/>
          </a:xfrm>
        </p:spPr>
        <p:txBody>
          <a:bodyPr/>
          <a:lstStyle/>
          <a:p>
            <a:pPr algn="ctr" eaLnBrk="1" hangingPunct="1"/>
            <a:r>
              <a:rPr lang="fr-FR" sz="3000" dirty="0"/>
              <a:t>Saturation </a:t>
            </a:r>
            <a:r>
              <a:rPr lang="fr-FR" sz="3000" dirty="0" err="1"/>
              <a:t>regime</a:t>
            </a:r>
            <a:endParaRPr lang="fr-FR" sz="3000" dirty="0"/>
          </a:p>
        </p:txBody>
      </p:sp>
      <p:pic>
        <p:nvPicPr>
          <p:cNvPr id="57350" name="Picture 4" descr="taur_mos_sat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42" y="1402465"/>
            <a:ext cx="4767014" cy="2192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98946" y="3717032"/>
            <a:ext cx="648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Effective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length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of canal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decreases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from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L to L’</a:t>
            </a:r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 flipV="1">
            <a:off x="4139952" y="2365180"/>
            <a:ext cx="630248" cy="142386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" name="Picture 6" descr="nea21075_1140d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02538"/>
            <a:ext cx="4268788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82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5837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583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279AB-76FA-4FC5-8B5E-D495013BF3A3}" type="slidenum">
              <a:rPr lang="fr-FR" altLang="en-US" smtClean="0"/>
              <a:pPr eaLnBrk="1" hangingPunct="1"/>
              <a:t>64</a:t>
            </a:fld>
            <a:endParaRPr lang="fr-FR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772400" cy="609600"/>
          </a:xfrm>
        </p:spPr>
        <p:txBody>
          <a:bodyPr/>
          <a:lstStyle/>
          <a:p>
            <a:pPr algn="ctr" eaLnBrk="1" hangingPunct="1"/>
            <a:r>
              <a:rPr lang="fr-FR" sz="3400" dirty="0"/>
              <a:t>Basic MOSFET IV Model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7772400" cy="4114800"/>
          </a:xfrm>
        </p:spPr>
        <p:txBody>
          <a:bodyPr/>
          <a:lstStyle/>
          <a:p>
            <a:pPr eaLnBrk="1" hangingPunct="1"/>
            <a:r>
              <a:rPr lang="fr-FR" i="1" dirty="0"/>
              <a:t>L,</a:t>
            </a:r>
            <a:r>
              <a:rPr lang="fr-FR" dirty="0"/>
              <a:t> canal </a:t>
            </a:r>
            <a:r>
              <a:rPr lang="fr-FR" dirty="0" err="1"/>
              <a:t>length</a:t>
            </a:r>
            <a:r>
              <a:rPr lang="fr-FR" dirty="0"/>
              <a:t>( </a:t>
            </a:r>
            <a:r>
              <a:rPr lang="fr-FR" i="1" dirty="0"/>
              <a:t>y </a:t>
            </a:r>
            <a:r>
              <a:rPr lang="fr-FR" i="1" dirty="0" err="1"/>
              <a:t>oriented</a:t>
            </a:r>
            <a:r>
              <a:rPr lang="fr-FR" dirty="0"/>
              <a:t>)</a:t>
            </a:r>
          </a:p>
          <a:p>
            <a:pPr eaLnBrk="1" hangingPunct="1"/>
            <a:r>
              <a:rPr lang="fr-FR" i="1" dirty="0"/>
              <a:t>W,</a:t>
            </a:r>
            <a:r>
              <a:rPr lang="fr-FR" dirty="0"/>
              <a:t> canal </a:t>
            </a:r>
            <a:r>
              <a:rPr lang="fr-FR" dirty="0" err="1"/>
              <a:t>width</a:t>
            </a:r>
            <a:r>
              <a:rPr lang="fr-FR" dirty="0"/>
              <a:t>(</a:t>
            </a:r>
            <a:r>
              <a:rPr lang="fr-FR" i="1" dirty="0"/>
              <a:t>z </a:t>
            </a:r>
            <a:r>
              <a:rPr lang="fr-FR" i="1" dirty="0" err="1"/>
              <a:t>oriented</a:t>
            </a:r>
            <a:r>
              <a:rPr lang="fr-FR" dirty="0"/>
              <a:t>)</a:t>
            </a:r>
          </a:p>
          <a:p>
            <a:pPr eaLnBrk="1" hangingPunct="1"/>
            <a:r>
              <a:rPr lang="fr-FR" i="1" dirty="0"/>
              <a:t>V</a:t>
            </a:r>
            <a:r>
              <a:rPr lang="fr-FR" dirty="0"/>
              <a:t>, voltage in the canal (f(</a:t>
            </a:r>
            <a:r>
              <a:rPr lang="fr-FR" i="1" dirty="0"/>
              <a:t>y)</a:t>
            </a:r>
            <a:r>
              <a:rPr lang="fr-FR" dirty="0"/>
              <a:t>)</a:t>
            </a:r>
          </a:p>
          <a:p>
            <a:pPr lvl="1" eaLnBrk="1" hangingPunct="1"/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y=0</a:t>
            </a:r>
            <a:r>
              <a:rPr lang="fr-FR" dirty="0"/>
              <a:t>) = </a:t>
            </a:r>
            <a:r>
              <a:rPr lang="fr-FR" i="1" dirty="0"/>
              <a:t>V</a:t>
            </a:r>
            <a:r>
              <a:rPr lang="fr-FR" dirty="0"/>
              <a:t>(</a:t>
            </a:r>
            <a:r>
              <a:rPr lang="fr-FR" i="1" dirty="0"/>
              <a:t>source</a:t>
            </a:r>
            <a:r>
              <a:rPr lang="fr-FR" dirty="0"/>
              <a:t>) = V</a:t>
            </a:r>
            <a:r>
              <a:rPr lang="fr-FR" baseline="-25000" dirty="0"/>
              <a:t>s </a:t>
            </a:r>
            <a:r>
              <a:rPr lang="fr-FR" dirty="0"/>
              <a:t>= </a:t>
            </a:r>
            <a:r>
              <a:rPr lang="fr-FR" i="1" dirty="0"/>
              <a:t>0 V</a:t>
            </a:r>
          </a:p>
          <a:p>
            <a:pPr lvl="1" eaLnBrk="1" hangingPunct="1"/>
            <a:r>
              <a:rPr lang="fr-FR" i="1" dirty="0"/>
              <a:t>V(y=L) = V (drain) = Vds </a:t>
            </a:r>
          </a:p>
          <a:p>
            <a:pPr eaLnBrk="1" hangingPunct="1"/>
            <a:r>
              <a:rPr lang="fr-FR" i="1" dirty="0" err="1"/>
              <a:t>Vg</a:t>
            </a:r>
            <a:r>
              <a:rPr lang="fr-FR" dirty="0"/>
              <a:t>, </a:t>
            </a:r>
            <a:r>
              <a:rPr lang="fr-FR" dirty="0" err="1"/>
              <a:t>gate</a:t>
            </a:r>
            <a:r>
              <a:rPr lang="fr-FR" dirty="0"/>
              <a:t> voltage</a:t>
            </a:r>
          </a:p>
          <a:p>
            <a:pPr eaLnBrk="1" hangingPunct="1"/>
            <a:r>
              <a:rPr lang="fr-FR" i="1" dirty="0"/>
              <a:t>-V</a:t>
            </a:r>
            <a:r>
              <a:rPr lang="fr-FR" i="1" baseline="-25000" dirty="0"/>
              <a:t>BS</a:t>
            </a:r>
            <a:r>
              <a:rPr lang="fr-FR" dirty="0"/>
              <a:t>, body  voltage</a:t>
            </a:r>
          </a:p>
        </p:txBody>
      </p:sp>
      <p:pic>
        <p:nvPicPr>
          <p:cNvPr id="7" name="Picture 3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70" y="2420888"/>
            <a:ext cx="5572947" cy="38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95359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 dirty="0"/>
          </a:p>
        </p:txBody>
      </p:sp>
      <p:sp>
        <p:nvSpPr>
          <p:cNvPr id="604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04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EE560C-EC45-4F69-853A-E47AC5247E1A}" type="slidenum">
              <a:rPr lang="fr-FR" altLang="en-US" smtClean="0"/>
              <a:pPr eaLnBrk="1" hangingPunct="1"/>
              <a:t>65</a:t>
            </a:fld>
            <a:endParaRPr lang="fr-FR" alt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543800" cy="690562"/>
          </a:xfrm>
        </p:spPr>
        <p:txBody>
          <a:bodyPr/>
          <a:lstStyle/>
          <a:p>
            <a:pPr eaLnBrk="1" hangingPunct="1"/>
            <a:r>
              <a:rPr lang="fr-FR" sz="2600" dirty="0"/>
              <a:t>Charge </a:t>
            </a:r>
            <a:r>
              <a:rPr lang="fr-FR" sz="2600" dirty="0" err="1"/>
              <a:t>sheet</a:t>
            </a:r>
            <a:r>
              <a:rPr lang="fr-FR" sz="2600" dirty="0"/>
              <a:t> approximation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7772400" cy="3282280"/>
          </a:xfrm>
        </p:spPr>
        <p:txBody>
          <a:bodyPr/>
          <a:lstStyle/>
          <a:p>
            <a:pPr eaLnBrk="1" hangingPunct="1"/>
            <a:r>
              <a:rPr lang="fr-FR" dirty="0" err="1"/>
              <a:t>Analytical</a:t>
            </a:r>
            <a:r>
              <a:rPr lang="fr-FR" dirty="0"/>
              <a:t> solution </a:t>
            </a:r>
            <a:r>
              <a:rPr lang="fr-FR" dirty="0">
                <a:sym typeface="Wingdings" pitchFamily="2" charset="2"/>
              </a:rPr>
              <a:t> </a:t>
            </a:r>
            <a:r>
              <a:rPr lang="fr-FR" dirty="0" err="1">
                <a:sym typeface="Wingdings" pitchFamily="2" charset="2"/>
              </a:rPr>
              <a:t>we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simplify</a:t>
            </a:r>
            <a:r>
              <a:rPr lang="fr-FR" dirty="0">
                <a:sym typeface="Wingdings" pitchFamily="2" charset="2"/>
              </a:rPr>
              <a:t> the model</a:t>
            </a:r>
            <a:r>
              <a:rPr lang="fr-FR" dirty="0"/>
              <a:t>:</a:t>
            </a:r>
          </a:p>
          <a:p>
            <a:pPr lvl="1" eaLnBrk="1" hangingPunct="1"/>
            <a:r>
              <a:rPr lang="fr-FR" dirty="0"/>
              <a:t>Charge </a:t>
            </a:r>
            <a:r>
              <a:rPr lang="fr-FR" dirty="0" err="1"/>
              <a:t>sheet</a:t>
            </a:r>
            <a:r>
              <a:rPr lang="fr-FR" dirty="0"/>
              <a:t> approximation (</a:t>
            </a:r>
            <a:r>
              <a:rPr lang="fr-FR" i="1" dirty="0"/>
              <a:t>x</a:t>
            </a:r>
            <a:r>
              <a:rPr lang="fr-FR" i="1" baseline="-25000" dirty="0"/>
              <a:t>i</a:t>
            </a:r>
            <a:r>
              <a:rPr lang="fr-FR" i="1" dirty="0"/>
              <a:t>=0</a:t>
            </a:r>
            <a:r>
              <a:rPr lang="fr-FR" dirty="0"/>
              <a:t>): </a:t>
            </a:r>
          </a:p>
          <a:p>
            <a:pPr lvl="2" eaLnBrk="1" hangingPunct="1"/>
            <a:r>
              <a:rPr lang="fr-FR" dirty="0" err="1"/>
              <a:t>We</a:t>
            </a:r>
            <a:r>
              <a:rPr lang="fr-FR" dirty="0"/>
              <a:t> assume all the inversion charges are </a:t>
            </a:r>
            <a:r>
              <a:rPr lang="fr-FR" dirty="0" err="1"/>
              <a:t>located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the </a:t>
            </a:r>
            <a:r>
              <a:rPr lang="fr-FR" dirty="0" err="1"/>
              <a:t>silicon</a:t>
            </a:r>
            <a:r>
              <a:rPr lang="fr-FR" dirty="0"/>
              <a:t> interface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thickness</a:t>
            </a:r>
            <a:endParaRPr lang="fr-FR" dirty="0"/>
          </a:p>
          <a:p>
            <a:pPr lvl="1" eaLnBrk="1" hangingPunct="1"/>
            <a:r>
              <a:rPr lang="fr-FR" dirty="0"/>
              <a:t>No potentiel drop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layer</a:t>
            </a:r>
          </a:p>
          <a:p>
            <a:pPr lvl="1" eaLnBrk="1" hangingPunct="1"/>
            <a:r>
              <a:rPr lang="fr-FR" dirty="0"/>
              <a:t>No band </a:t>
            </a: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765895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7" b="54412"/>
          <a:stretch/>
        </p:blipFill>
        <p:spPr bwMode="auto">
          <a:xfrm>
            <a:off x="7452320" y="422710"/>
            <a:ext cx="1530590" cy="14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144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14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31C67-A00D-4541-93D7-C25596D56365}" type="slidenum">
              <a:rPr lang="fr-FR" altLang="en-US" smtClean="0"/>
              <a:pPr eaLnBrk="1" hangingPunct="1"/>
              <a:t>66</a:t>
            </a:fld>
            <a:endParaRPr lang="fr-FR" altLang="en-US" dirty="0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135002" y="1705158"/>
            <a:ext cx="9009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800" dirty="0">
                <a:latin typeface="Calibri" pitchFamily="34" charset="0"/>
              </a:rPr>
              <a:t>First </a:t>
            </a:r>
            <a:r>
              <a:rPr kumimoji="1" lang="fr-FR" sz="2800" dirty="0" err="1">
                <a:latin typeface="Calibri" pitchFamily="34" charset="0"/>
              </a:rPr>
              <a:t>step</a:t>
            </a:r>
            <a:r>
              <a:rPr kumimoji="1" lang="fr-FR" sz="2800" dirty="0">
                <a:latin typeface="Calibri" pitchFamily="34" charset="0"/>
              </a:rPr>
              <a:t>: </a:t>
            </a:r>
            <a:r>
              <a:rPr kumimoji="1" lang="fr-FR" sz="2800" dirty="0" err="1">
                <a:latin typeface="Calibri" pitchFamily="34" charset="0"/>
              </a:rPr>
              <a:t>calculation</a:t>
            </a:r>
            <a:r>
              <a:rPr kumimoji="1" lang="fr-FR" sz="2800" dirty="0">
                <a:latin typeface="Calibri" pitchFamily="34" charset="0"/>
              </a:rPr>
              <a:t> of inversion layer charge </a:t>
            </a:r>
            <a:r>
              <a:rPr kumimoji="1" lang="fr-FR" sz="2800" dirty="0" err="1">
                <a:latin typeface="Calibri" pitchFamily="34" charset="0"/>
              </a:rPr>
              <a:t>function</a:t>
            </a:r>
            <a:r>
              <a:rPr kumimoji="1" lang="fr-FR" sz="2800" dirty="0">
                <a:latin typeface="Calibri" pitchFamily="34" charset="0"/>
              </a:rPr>
              <a:t> of </a:t>
            </a:r>
            <a:r>
              <a:rPr kumimoji="1" lang="fr-FR" sz="2800" dirty="0" err="1">
                <a:latin typeface="Calibri" pitchFamily="34" charset="0"/>
              </a:rPr>
              <a:t>Vg</a:t>
            </a:r>
            <a:endParaRPr kumimoji="1" lang="fr-FR" sz="2800" i="1" baseline="-25000" dirty="0">
              <a:latin typeface="Calibri" pitchFamily="34" charset="0"/>
            </a:endParaRPr>
          </a:p>
        </p:txBody>
      </p:sp>
      <p:sp>
        <p:nvSpPr>
          <p:cNvPr id="61447" name="Rectangle 5"/>
          <p:cNvSpPr>
            <a:spLocks noChangeArrowheads="1"/>
          </p:cNvSpPr>
          <p:nvPr/>
        </p:nvSpPr>
        <p:spPr bwMode="auto">
          <a:xfrm>
            <a:off x="2352675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01361"/>
              </p:ext>
            </p:extLst>
          </p:nvPr>
        </p:nvGraphicFramePr>
        <p:xfrm>
          <a:off x="314325" y="2557463"/>
          <a:ext cx="8210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r:id="rId5" imgW="4401072" imgH="295280" progId="Equation.3">
                  <p:embed/>
                </p:oleObj>
              </mc:Choice>
              <mc:Fallback>
                <p:oleObj r:id="rId5" imgW="4401072" imgH="295280" progId="Equation.3">
                  <p:embed/>
                  <p:pic>
                    <p:nvPicPr>
                      <p:cNvPr id="614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557463"/>
                        <a:ext cx="8210550" cy="476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7"/>
          <p:cNvSpPr>
            <a:spLocks noChangeArrowheads="1"/>
          </p:cNvSpPr>
          <p:nvPr/>
        </p:nvSpPr>
        <p:spPr bwMode="auto">
          <a:xfrm>
            <a:off x="217646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25441"/>
              </p:ext>
            </p:extLst>
          </p:nvPr>
        </p:nvGraphicFramePr>
        <p:xfrm>
          <a:off x="57150" y="3457575"/>
          <a:ext cx="89249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7" imgW="4787900" imgH="241300" progId="Equation.3">
                  <p:embed/>
                </p:oleObj>
              </mc:Choice>
              <mc:Fallback>
                <p:oleObj r:id="rId7" imgW="4787900" imgH="241300" progId="Equation.3">
                  <p:embed/>
                  <p:pic>
                    <p:nvPicPr>
                      <p:cNvPr id="614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3457575"/>
                        <a:ext cx="8924925" cy="4413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1" name="Rectangle 9"/>
          <p:cNvSpPr>
            <a:spLocks noChangeArrowheads="1"/>
          </p:cNvSpPr>
          <p:nvPr/>
        </p:nvSpPr>
        <p:spPr bwMode="auto">
          <a:xfrm>
            <a:off x="22240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35395"/>
              </p:ext>
            </p:extLst>
          </p:nvPr>
        </p:nvGraphicFramePr>
        <p:xfrm>
          <a:off x="379413" y="4267200"/>
          <a:ext cx="8335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Équation" r:id="rId9" imgW="4533840" imgH="266400" progId="Equation.3">
                  <p:embed/>
                </p:oleObj>
              </mc:Choice>
              <mc:Fallback>
                <p:oleObj name="Équation" r:id="rId9" imgW="4533840" imgH="266400" progId="Equation.3">
                  <p:embed/>
                  <p:pic>
                    <p:nvPicPr>
                      <p:cNvPr id="614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267200"/>
                        <a:ext cx="8335962" cy="4921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3" name="Rectangle 11"/>
          <p:cNvSpPr>
            <a:spLocks noChangeArrowheads="1"/>
          </p:cNvSpPr>
          <p:nvPr/>
        </p:nvSpPr>
        <p:spPr bwMode="auto">
          <a:xfrm>
            <a:off x="186690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35534"/>
              </p:ext>
            </p:extLst>
          </p:nvPr>
        </p:nvGraphicFramePr>
        <p:xfrm>
          <a:off x="85725" y="5257800"/>
          <a:ext cx="8915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r:id="rId11" imgW="5410200" imgH="546100" progId="Equation.3">
                  <p:embed/>
                </p:oleObj>
              </mc:Choice>
              <mc:Fallback>
                <p:oleObj r:id="rId11" imgW="5410200" imgH="546100" progId="Equation.3">
                  <p:embed/>
                  <p:pic>
                    <p:nvPicPr>
                      <p:cNvPr id="614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257800"/>
                        <a:ext cx="8915400" cy="8953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543800" cy="690562"/>
          </a:xfrm>
        </p:spPr>
        <p:txBody>
          <a:bodyPr/>
          <a:lstStyle/>
          <a:p>
            <a:pPr eaLnBrk="1" hangingPunct="1"/>
            <a:r>
              <a:rPr lang="fr-FR" sz="2600" dirty="0"/>
              <a:t>Charge </a:t>
            </a:r>
            <a:r>
              <a:rPr lang="fr-FR" sz="2600" dirty="0" err="1"/>
              <a:t>sheet</a:t>
            </a:r>
            <a:r>
              <a:rPr lang="fr-FR" sz="2600" dirty="0"/>
              <a:t>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980193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in the </a:t>
            </a:r>
            <a:r>
              <a:rPr lang="fr-FR" dirty="0" err="1"/>
              <a:t>channel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caused</a:t>
            </a:r>
            <a:r>
              <a:rPr lang="fr-FR" dirty="0"/>
              <a:t> by diffusion and drift components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(</a:t>
            </a:r>
            <a:r>
              <a:rPr lang="fr-FR" dirty="0" err="1"/>
              <a:t>integration</a:t>
            </a:r>
            <a:r>
              <a:rPr lang="fr-FR" dirty="0"/>
              <a:t> over </a:t>
            </a:r>
            <a:r>
              <a:rPr lang="fr-FR" dirty="0" err="1"/>
              <a:t>channel</a:t>
            </a:r>
            <a:r>
              <a:rPr lang="fr-FR" dirty="0"/>
              <a:t> section)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67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68714"/>
              </p:ext>
            </p:extLst>
          </p:nvPr>
        </p:nvGraphicFramePr>
        <p:xfrm>
          <a:off x="2165350" y="2667000"/>
          <a:ext cx="34829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Équation" r:id="rId3" imgW="1904760" imgH="419040" progId="Equation.3">
                  <p:embed/>
                </p:oleObj>
              </mc:Choice>
              <mc:Fallback>
                <p:oleObj name="Équation" r:id="rId3" imgW="1904760" imgH="419040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667000"/>
                        <a:ext cx="34829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543800" cy="690562"/>
          </a:xfrm>
        </p:spPr>
        <p:txBody>
          <a:bodyPr/>
          <a:lstStyle/>
          <a:p>
            <a:pPr eaLnBrk="1" hangingPunct="1"/>
            <a:r>
              <a:rPr lang="fr-FR" sz="2600" dirty="0"/>
              <a:t>Charge </a:t>
            </a:r>
            <a:r>
              <a:rPr lang="fr-FR" sz="2600" dirty="0" err="1"/>
              <a:t>sheet</a:t>
            </a:r>
            <a:r>
              <a:rPr lang="fr-FR" sz="2600" dirty="0"/>
              <a:t> approximation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11707"/>
              </p:ext>
            </p:extLst>
          </p:nvPr>
        </p:nvGraphicFramePr>
        <p:xfrm>
          <a:off x="1630363" y="4365625"/>
          <a:ext cx="56007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Équation" r:id="rId5" imgW="2997000" imgH="863280" progId="Equation.3">
                  <p:embed/>
                </p:oleObj>
              </mc:Choice>
              <mc:Fallback>
                <p:oleObj name="Équation" r:id="rId5" imgW="2997000" imgH="863280" progId="Equation.3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4365625"/>
                        <a:ext cx="5600700" cy="161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547664" y="5157192"/>
            <a:ext cx="5472608" cy="864096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16" y="476672"/>
            <a:ext cx="1655712" cy="11551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03648" y="6268670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is a sign change because we want I</a:t>
            </a:r>
            <a:r>
              <a:rPr lang="en-US" baseline="-25000" dirty="0">
                <a:solidFill>
                  <a:srgbClr val="FF0000"/>
                </a:solidFill>
              </a:rPr>
              <a:t>DS</a:t>
            </a:r>
            <a:r>
              <a:rPr lang="en-US" dirty="0">
                <a:solidFill>
                  <a:srgbClr val="FF0000"/>
                </a:solidFill>
              </a:rPr>
              <a:t>&gt;0 in –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direction</a:t>
            </a:r>
          </a:p>
        </p:txBody>
      </p:sp>
    </p:spTree>
    <p:extLst>
      <p:ext uri="{BB962C8B-B14F-4D97-AF65-F5344CB8AC3E}">
        <p14:creationId xmlns:p14="http://schemas.microsoft.com/office/powerpoint/2010/main" val="4079651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previous</a:t>
            </a:r>
            <a:r>
              <a:rPr lang="fr-FR" dirty="0"/>
              <a:t> relation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rewritten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 err="1"/>
              <a:t>Current</a:t>
            </a:r>
            <a:r>
              <a:rPr lang="fr-FR" dirty="0"/>
              <a:t> expression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found</a:t>
            </a:r>
            <a:endParaRPr lang="fr-FR" dirty="0"/>
          </a:p>
          <a:p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so</a:t>
            </a:r>
            <a:r>
              <a:rPr lang="fr-FR" dirty="0"/>
              <a:t>, by </a:t>
            </a:r>
            <a:r>
              <a:rPr lang="fr-FR" dirty="0" err="1"/>
              <a:t>integrationg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y=0 to y=L and as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independant</a:t>
            </a:r>
            <a:r>
              <a:rPr lang="fr-FR" dirty="0"/>
              <a:t> of y: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68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61170"/>
              </p:ext>
            </p:extLst>
          </p:nvPr>
        </p:nvGraphicFramePr>
        <p:xfrm>
          <a:off x="1907704" y="2132856"/>
          <a:ext cx="4767822" cy="70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Équation" r:id="rId3" imgW="2793960" imgH="419040" progId="Equation.3">
                  <p:embed/>
                </p:oleObj>
              </mc:Choice>
              <mc:Fallback>
                <p:oleObj name="Équation" r:id="rId3" imgW="2793960" imgH="419040" progId="Equation.3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32856"/>
                        <a:ext cx="4767822" cy="70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60954"/>
              </p:ext>
            </p:extLst>
          </p:nvPr>
        </p:nvGraphicFramePr>
        <p:xfrm>
          <a:off x="3559175" y="2924175"/>
          <a:ext cx="23796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Équation" r:id="rId5" imgW="1346040" imgH="330120" progId="Equation.3">
                  <p:embed/>
                </p:oleObj>
              </mc:Choice>
              <mc:Fallback>
                <p:oleObj name="Équation" r:id="rId5" imgW="1346040" imgH="330120" progId="Equation.3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924175"/>
                        <a:ext cx="2379663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551917"/>
              </p:ext>
            </p:extLst>
          </p:nvPr>
        </p:nvGraphicFramePr>
        <p:xfrm>
          <a:off x="5153025" y="3706813"/>
          <a:ext cx="38671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Équation" r:id="rId7" imgW="2616120" imgH="431640" progId="Equation.3">
                  <p:embed/>
                </p:oleObj>
              </mc:Choice>
              <mc:Fallback>
                <p:oleObj name="Équation" r:id="rId7" imgW="2616120" imgH="431640" progId="Equation.3">
                  <p:embed/>
                  <p:pic>
                    <p:nvPicPr>
                      <p:cNvPr id="12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706813"/>
                        <a:ext cx="3867150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543800" cy="690562"/>
          </a:xfrm>
        </p:spPr>
        <p:txBody>
          <a:bodyPr/>
          <a:lstStyle/>
          <a:p>
            <a:pPr eaLnBrk="1" hangingPunct="1"/>
            <a:r>
              <a:rPr lang="fr-FR" sz="2600" dirty="0"/>
              <a:t>Charge </a:t>
            </a:r>
            <a:r>
              <a:rPr lang="fr-FR" sz="2600" dirty="0" err="1"/>
              <a:t>sheet</a:t>
            </a:r>
            <a:r>
              <a:rPr lang="fr-FR" sz="2600" dirty="0"/>
              <a:t> approximation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10706"/>
              </p:ext>
            </p:extLst>
          </p:nvPr>
        </p:nvGraphicFramePr>
        <p:xfrm>
          <a:off x="1966913" y="5589588"/>
          <a:ext cx="54149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Équation" r:id="rId9" imgW="2920680" imgH="457200" progId="Equation.3">
                  <p:embed/>
                </p:oleObj>
              </mc:Choice>
              <mc:Fallback>
                <p:oleObj name="Équation" r:id="rId9" imgW="2920680" imgH="457200" progId="Equation.3">
                  <p:embed/>
                  <p:pic>
                    <p:nvPicPr>
                      <p:cNvPr id="15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589588"/>
                        <a:ext cx="54149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 descr="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16" y="476672"/>
            <a:ext cx="1655712" cy="11551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4147307" y="64126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conduction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67114" y="6412686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95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246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24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062B71-4174-4D4A-BCA4-1ED0DC175196}" type="slidenum">
              <a:rPr lang="fr-FR" altLang="en-US" smtClean="0"/>
              <a:pPr eaLnBrk="1" hangingPunct="1"/>
              <a:t>69</a:t>
            </a:fld>
            <a:endParaRPr lang="fr-FR" altLang="en-US"/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850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derive</a:t>
            </a:r>
            <a:r>
              <a:rPr lang="fr-FR" dirty="0"/>
              <a:t> basic expressions for long </a:t>
            </a:r>
            <a:r>
              <a:rPr lang="fr-FR" dirty="0" err="1"/>
              <a:t>channel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in </a:t>
            </a:r>
            <a:r>
              <a:rPr lang="fr-FR" i="1" dirty="0" err="1">
                <a:solidFill>
                  <a:srgbClr val="FF0000"/>
                </a:solidFill>
              </a:rPr>
              <a:t>linear</a:t>
            </a:r>
            <a:r>
              <a:rPr lang="fr-FR" i="1" dirty="0">
                <a:solidFill>
                  <a:srgbClr val="FF0000"/>
                </a:solidFill>
              </a:rPr>
              <a:t> and saturation </a:t>
            </a:r>
            <a:r>
              <a:rPr lang="fr-FR" dirty="0" err="1"/>
              <a:t>regions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neglect</a:t>
            </a:r>
            <a:r>
              <a:rPr lang="fr-FR" dirty="0"/>
              <a:t> drift component</a:t>
            </a:r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39100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39004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367665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543800" cy="690562"/>
          </a:xfrm>
        </p:spPr>
        <p:txBody>
          <a:bodyPr/>
          <a:lstStyle/>
          <a:p>
            <a:pPr eaLnBrk="1" hangingPunct="1"/>
            <a:r>
              <a:rPr lang="fr-FR" sz="2600" dirty="0"/>
              <a:t>Charge </a:t>
            </a:r>
            <a:r>
              <a:rPr lang="fr-FR" sz="2600" dirty="0" err="1"/>
              <a:t>sheet</a:t>
            </a:r>
            <a:r>
              <a:rPr lang="fr-FR" sz="2600" dirty="0"/>
              <a:t> approximation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3422"/>
              </p:ext>
            </p:extLst>
          </p:nvPr>
        </p:nvGraphicFramePr>
        <p:xfrm>
          <a:off x="715963" y="2549525"/>
          <a:ext cx="73279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Équation" r:id="rId4" imgW="3377880" imgH="355320" progId="Equation.3">
                  <p:embed/>
                </p:oleObj>
              </mc:Choice>
              <mc:Fallback>
                <p:oleObj name="Équation" r:id="rId4" imgW="3377880" imgH="35532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549525"/>
                        <a:ext cx="73279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91743"/>
              </p:ext>
            </p:extLst>
          </p:nvPr>
        </p:nvGraphicFramePr>
        <p:xfrm>
          <a:off x="631403" y="4699595"/>
          <a:ext cx="783113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Équation" r:id="rId6" imgW="3784320" imgH="914400" progId="Equation.3">
                  <p:embed/>
                </p:oleObj>
              </mc:Choice>
              <mc:Fallback>
                <p:oleObj name="Équation" r:id="rId6" imgW="3784320" imgH="91440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03" y="4699595"/>
                        <a:ext cx="7831137" cy="16097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4832" y="4022003"/>
            <a:ext cx="3038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After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 few simple </a:t>
            </a:r>
            <a:r>
              <a:rPr kumimoji="1" lang="fr-FR" sz="2400" dirty="0" err="1">
                <a:solidFill>
                  <a:srgbClr val="6600FF"/>
                </a:solidFill>
                <a:latin typeface="Calibri" pitchFamily="34" charset="0"/>
              </a:rPr>
              <a:t>steps</a:t>
            </a:r>
            <a:r>
              <a:rPr kumimoji="1" lang="fr-FR" sz="2400" dirty="0">
                <a:solidFill>
                  <a:srgbClr val="6600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3528" y="6309320"/>
            <a:ext cx="8650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!! C</a:t>
            </a:r>
            <a:r>
              <a:rPr kumimoji="1" lang="fr-FR" sz="2600" i="1" baseline="-25000" dirty="0">
                <a:solidFill>
                  <a:srgbClr val="FF0000"/>
                </a:solidFill>
                <a:latin typeface="Calibri" pitchFamily="34" charset="0"/>
              </a:rPr>
              <a:t>ox</a:t>
            </a:r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600" i="1" dirty="0" err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 the </a:t>
            </a:r>
            <a:r>
              <a:rPr kumimoji="1" lang="fr-FR" sz="2600" i="1" dirty="0" err="1">
                <a:solidFill>
                  <a:srgbClr val="FF0000"/>
                </a:solidFill>
                <a:latin typeface="Calibri" pitchFamily="34" charset="0"/>
              </a:rPr>
              <a:t>oxide</a:t>
            </a:r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 capacitance per surface unit (Fm</a:t>
            </a:r>
            <a:r>
              <a:rPr kumimoji="1" lang="fr-FR" sz="2600" i="1" baseline="30000" dirty="0">
                <a:solidFill>
                  <a:srgbClr val="FF0000"/>
                </a:solidFill>
                <a:latin typeface="Calibri" pitchFamily="34" charset="0"/>
              </a:rPr>
              <a:t>-2</a:t>
            </a:r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 ou Fcm</a:t>
            </a:r>
            <a:r>
              <a:rPr kumimoji="1" lang="fr-FR" sz="2600" i="1" baseline="30000" dirty="0">
                <a:solidFill>
                  <a:srgbClr val="FF0000"/>
                </a:solidFill>
                <a:latin typeface="Calibri" pitchFamily="34" charset="0"/>
              </a:rPr>
              <a:t>-2</a:t>
            </a:r>
            <a:r>
              <a:rPr kumimoji="1" lang="fr-FR" sz="2600" i="1" dirty="0">
                <a:solidFill>
                  <a:srgbClr val="FF0000"/>
                </a:solidFill>
                <a:latin typeface="Calibri" pitchFamily="34" charset="0"/>
              </a:rPr>
              <a:t>)!!</a:t>
            </a:r>
          </a:p>
        </p:txBody>
      </p:sp>
      <p:sp>
        <p:nvSpPr>
          <p:cNvPr id="23" name="AutoShape 7"/>
          <p:cNvSpPr>
            <a:spLocks/>
          </p:cNvSpPr>
          <p:nvPr/>
        </p:nvSpPr>
        <p:spPr bwMode="auto">
          <a:xfrm>
            <a:off x="2627784" y="4797152"/>
            <a:ext cx="45719" cy="720080"/>
          </a:xfrm>
          <a:prstGeom prst="leftBracket">
            <a:avLst>
              <a:gd name="adj" fmla="val 11145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flipH="1">
            <a:off x="8046856" y="5445224"/>
            <a:ext cx="49148" cy="792088"/>
          </a:xfrm>
          <a:prstGeom prst="leftBracket">
            <a:avLst>
              <a:gd name="adj" fmla="val 11145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26208"/>
              </p:ext>
            </p:extLst>
          </p:nvPr>
        </p:nvGraphicFramePr>
        <p:xfrm>
          <a:off x="742346" y="3323280"/>
          <a:ext cx="8248339" cy="57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Équation" r:id="rId8" imgW="3797280" imgH="266400" progId="Equation.3">
                  <p:embed/>
                </p:oleObj>
              </mc:Choice>
              <mc:Fallback>
                <p:oleObj name="Équation" r:id="rId8" imgW="3797280" imgH="266400" progId="Equation.3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346" y="3323280"/>
                        <a:ext cx="8248339" cy="578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6010" y="3429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35255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717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B97FBD-0DBE-4528-8885-AFC5A86B4C83}" type="slidenum">
              <a:rPr lang="fr-FR" altLang="en-US" smtClean="0"/>
              <a:pPr eaLnBrk="1" hangingPunct="1"/>
              <a:t>7</a:t>
            </a:fld>
            <a:endParaRPr lang="fr-FR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3581400" cy="1371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000" dirty="0">
                <a:latin typeface="Calibri" pitchFamily="34" charset="0"/>
              </a:rPr>
              <a:t>The five </a:t>
            </a:r>
            <a:r>
              <a:rPr lang="fr-FR" sz="2000" dirty="0" err="1">
                <a:latin typeface="Calibri" pitchFamily="34" charset="0"/>
              </a:rPr>
              <a:t>regimes</a:t>
            </a:r>
            <a:r>
              <a:rPr lang="fr-FR" sz="2000" dirty="0">
                <a:latin typeface="Calibri" pitchFamily="34" charset="0"/>
              </a:rPr>
              <a:t> : a </a:t>
            </a:r>
            <a:r>
              <a:rPr lang="fr-FR" sz="2000" dirty="0" err="1">
                <a:latin typeface="Calibri" pitchFamily="34" charset="0"/>
              </a:rPr>
              <a:t>function</a:t>
            </a:r>
            <a:r>
              <a:rPr lang="fr-FR" sz="2000" dirty="0">
                <a:latin typeface="Calibri" pitchFamily="34" charset="0"/>
              </a:rPr>
              <a:t> of </a:t>
            </a:r>
            <a:r>
              <a:rPr lang="fr-FR" sz="2000" dirty="0" err="1">
                <a:latin typeface="Calibri" pitchFamily="34" charset="0"/>
              </a:rPr>
              <a:t>work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function</a:t>
            </a:r>
            <a:r>
              <a:rPr lang="fr-FR" sz="2000" dirty="0">
                <a:latin typeface="Calibri" pitchFamily="34" charset="0"/>
              </a:rPr>
              <a:t> </a:t>
            </a:r>
            <a:br>
              <a:rPr lang="fr-FR" sz="2000" i="1" dirty="0"/>
            </a:br>
            <a:endParaRPr lang="fr-FR" sz="2000" i="1" dirty="0"/>
          </a:p>
        </p:txBody>
      </p:sp>
      <p:pic>
        <p:nvPicPr>
          <p:cNvPr id="7173" name="Picture 5" descr="mathieu269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76672"/>
            <a:ext cx="5191125" cy="622416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2489200"/>
            <a:ext cx="3321679" cy="341632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kumimoji="1" lang="fr-FR" sz="2400" dirty="0">
                <a:latin typeface="Calibri" pitchFamily="34" charset="0"/>
              </a:rPr>
              <a:t>Accumulation</a:t>
            </a:r>
          </a:p>
          <a:p>
            <a:pPr eaLnBrk="1" hangingPunct="1">
              <a:buFontTx/>
              <a:buAutoNum type="alphaLcParenBoth"/>
            </a:pPr>
            <a:endParaRPr kumimoji="1" lang="fr-FR" sz="2400" dirty="0">
              <a:latin typeface="Calibri" pitchFamily="34" charset="0"/>
            </a:endParaRPr>
          </a:p>
          <a:p>
            <a:pPr eaLnBrk="1" hangingPunct="1">
              <a:buFontTx/>
              <a:buAutoNum type="alphaLcParenBoth"/>
            </a:pPr>
            <a:r>
              <a:rPr kumimoji="1" lang="fr-FR" sz="2400" dirty="0">
                <a:latin typeface="Calibri" pitchFamily="34" charset="0"/>
              </a:rPr>
              <a:t>Flat band</a:t>
            </a:r>
          </a:p>
          <a:p>
            <a:pPr eaLnBrk="1" hangingPunct="1">
              <a:buFontTx/>
              <a:buAutoNum type="alphaLcParenBoth"/>
            </a:pPr>
            <a:endParaRPr kumimoji="1" lang="fr-FR" sz="2400" dirty="0">
              <a:latin typeface="Calibri" pitchFamily="34" charset="0"/>
            </a:endParaRPr>
          </a:p>
          <a:p>
            <a:pPr eaLnBrk="1" hangingPunct="1">
              <a:buFontTx/>
              <a:buAutoNum type="alphaLcParenBoth"/>
            </a:pPr>
            <a:r>
              <a:rPr kumimoji="1" lang="fr-FR" sz="2400" dirty="0" err="1">
                <a:latin typeface="Calibri" pitchFamily="34" charset="0"/>
              </a:rPr>
              <a:t>Desertion</a:t>
            </a:r>
            <a:r>
              <a:rPr kumimoji="1" lang="fr-FR" sz="2400" dirty="0">
                <a:latin typeface="Calibri" pitchFamily="34" charset="0"/>
              </a:rPr>
              <a:t> / </a:t>
            </a:r>
            <a:r>
              <a:rPr kumimoji="1" lang="fr-FR" sz="2400" dirty="0" err="1">
                <a:latin typeface="Calibri" pitchFamily="34" charset="0"/>
              </a:rPr>
              <a:t>depletion</a:t>
            </a:r>
            <a:endParaRPr kumimoji="1" lang="fr-FR" sz="2400" dirty="0">
              <a:latin typeface="Calibri" pitchFamily="34" charset="0"/>
            </a:endParaRPr>
          </a:p>
          <a:p>
            <a:pPr eaLnBrk="1" hangingPunct="1">
              <a:buFontTx/>
              <a:buAutoNum type="alphaLcParenBoth"/>
            </a:pPr>
            <a:endParaRPr kumimoji="1" lang="fr-FR" sz="2400" dirty="0">
              <a:latin typeface="Calibri" pitchFamily="34" charset="0"/>
            </a:endParaRPr>
          </a:p>
          <a:p>
            <a:pPr eaLnBrk="1" hangingPunct="1">
              <a:buFontTx/>
              <a:buAutoNum type="alphaLcParenBoth"/>
            </a:pPr>
            <a:r>
              <a:rPr kumimoji="1" lang="fr-FR" sz="2400" dirty="0" err="1">
                <a:latin typeface="Calibri" pitchFamily="34" charset="0"/>
              </a:rPr>
              <a:t>Weak</a:t>
            </a:r>
            <a:r>
              <a:rPr kumimoji="1" lang="fr-FR" sz="2400" dirty="0">
                <a:latin typeface="Calibri" pitchFamily="34" charset="0"/>
              </a:rPr>
              <a:t> inversion</a:t>
            </a:r>
          </a:p>
          <a:p>
            <a:pPr eaLnBrk="1" hangingPunct="1">
              <a:buFontTx/>
              <a:buAutoNum type="alphaLcParenBoth"/>
            </a:pPr>
            <a:endParaRPr kumimoji="1" lang="fr-FR" sz="2400" dirty="0">
              <a:latin typeface="Calibri" pitchFamily="34" charset="0"/>
            </a:endParaRPr>
          </a:p>
          <a:p>
            <a:pPr eaLnBrk="1" hangingPunct="1">
              <a:buFontTx/>
              <a:buAutoNum type="alphaLcParenBoth"/>
            </a:pPr>
            <a:r>
              <a:rPr kumimoji="1" lang="fr-FR" sz="2400" dirty="0" err="1">
                <a:latin typeface="Calibri" pitchFamily="34" charset="0"/>
              </a:rPr>
              <a:t>Strong</a:t>
            </a:r>
            <a:r>
              <a:rPr kumimoji="1" lang="fr-FR" sz="2400" dirty="0">
                <a:latin typeface="Calibri" pitchFamily="34" charset="0"/>
              </a:rPr>
              <a:t> inversion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724128" y="592950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nea21075_1140a.jpg                                             0000900FMacintosh HD                   B95C7B7B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2" t="18241" r="3582" b="22725"/>
          <a:stretch/>
        </p:blipFill>
        <p:spPr bwMode="auto">
          <a:xfrm>
            <a:off x="7472030" y="4572000"/>
            <a:ext cx="1636474" cy="16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0710"/>
              </p:ext>
            </p:extLst>
          </p:nvPr>
        </p:nvGraphicFramePr>
        <p:xfrm>
          <a:off x="1017025" y="3094383"/>
          <a:ext cx="713852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Équation" r:id="rId5" imgW="3327120" imgH="939600" progId="Equation.3">
                  <p:embed/>
                </p:oleObj>
              </mc:Choice>
              <mc:Fallback>
                <p:oleObj name="Équation" r:id="rId5" imgW="3327120" imgH="939600" progId="Equation.3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025" y="3094383"/>
                        <a:ext cx="7138522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553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554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AE52C-762D-4AF4-A259-AF8403DA286E}" type="slidenum">
              <a:rPr lang="fr-FR" altLang="en-US" smtClean="0"/>
              <a:pPr eaLnBrk="1" hangingPunct="1"/>
              <a:t>70</a:t>
            </a:fld>
            <a:endParaRPr lang="fr-FR" altLang="en-US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609600"/>
          </a:xfrm>
        </p:spPr>
        <p:txBody>
          <a:bodyPr/>
          <a:lstStyle/>
          <a:p>
            <a:pPr eaLnBrk="1" hangingPunct="1"/>
            <a:r>
              <a:rPr lang="fr-FR" sz="3400" dirty="0" err="1"/>
              <a:t>Characteristics</a:t>
            </a:r>
            <a:r>
              <a:rPr lang="fr-FR" sz="3400" dirty="0"/>
              <a:t> in the </a:t>
            </a:r>
            <a:r>
              <a:rPr lang="fr-FR" sz="3400" dirty="0" err="1"/>
              <a:t>linear</a:t>
            </a:r>
            <a:r>
              <a:rPr lang="fr-FR" sz="3400" dirty="0"/>
              <a:t> (triode) </a:t>
            </a:r>
            <a:r>
              <a:rPr lang="fr-FR" sz="3400" dirty="0" err="1"/>
              <a:t>region</a:t>
            </a:r>
            <a:endParaRPr lang="fr-FR" sz="3400" dirty="0"/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539749" y="1746250"/>
            <a:ext cx="8093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When</a:t>
            </a:r>
            <a:r>
              <a:rPr kumimoji="1" lang="fr-FR" sz="2400" dirty="0">
                <a:latin typeface="Calibri" pitchFamily="34" charset="0"/>
              </a:rPr>
              <a:t> V</a:t>
            </a:r>
            <a:r>
              <a:rPr kumimoji="1" lang="fr-FR" sz="2400" baseline="-25000" dirty="0">
                <a:latin typeface="Calibri" pitchFamily="34" charset="0"/>
              </a:rPr>
              <a:t>DS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is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small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>
                <a:solidFill>
                  <a:srgbClr val="C00000"/>
                </a:solidFill>
                <a:latin typeface="Calibri" pitchFamily="34" charset="0"/>
              </a:rPr>
              <a:t>(V</a:t>
            </a:r>
            <a:r>
              <a:rPr kumimoji="1" lang="fr-FR" sz="2400" baseline="-25000" dirty="0">
                <a:solidFill>
                  <a:srgbClr val="C00000"/>
                </a:solidFill>
                <a:latin typeface="Calibri" pitchFamily="34" charset="0"/>
              </a:rPr>
              <a:t>DS </a:t>
            </a:r>
            <a:r>
              <a:rPr kumimoji="1" lang="fr-FR" sz="2400" dirty="0">
                <a:solidFill>
                  <a:srgbClr val="C00000"/>
                </a:solidFill>
                <a:latin typeface="Calibri" pitchFamily="34" charset="0"/>
              </a:rPr>
              <a:t>&lt;&lt; 2</a:t>
            </a:r>
            <a:r>
              <a:rPr kumimoji="1" lang="fr-FR" sz="2400" dirty="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kumimoji="1" lang="fr-FR" sz="2400" baseline="-25000" dirty="0">
                <a:solidFill>
                  <a:srgbClr val="C00000"/>
                </a:solidFill>
                <a:latin typeface="Calibri" pitchFamily="34" charset="0"/>
              </a:rPr>
              <a:t>Fi</a:t>
            </a:r>
            <a:r>
              <a:rPr kumimoji="1" lang="fr-FR" sz="2400" dirty="0">
                <a:solidFill>
                  <a:srgbClr val="C00000"/>
                </a:solidFill>
                <a:latin typeface="Calibri" pitchFamily="34" charset="0"/>
              </a:rPr>
              <a:t>) </a:t>
            </a:r>
            <a:r>
              <a:rPr kumimoji="1" lang="fr-FR" sz="2400" dirty="0">
                <a:latin typeface="Calibri" pitchFamily="34" charset="0"/>
              </a:rPr>
              <a:t>, one </a:t>
            </a:r>
            <a:r>
              <a:rPr kumimoji="1" lang="fr-FR" sz="2400" dirty="0" err="1">
                <a:latin typeface="Calibri" pitchFamily="34" charset="0"/>
              </a:rPr>
              <a:t>can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expand</a:t>
            </a:r>
            <a:r>
              <a:rPr kumimoji="1" lang="fr-FR" sz="2400" dirty="0">
                <a:latin typeface="Calibri" pitchFamily="34" charset="0"/>
              </a:rPr>
              <a:t> the </a:t>
            </a:r>
            <a:r>
              <a:rPr kumimoji="1" lang="fr-FR" sz="2400" dirty="0" err="1">
                <a:latin typeface="Calibri" pitchFamily="34" charset="0"/>
              </a:rPr>
              <a:t>previous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equation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into</a:t>
            </a:r>
            <a:r>
              <a:rPr kumimoji="1" lang="fr-FR" sz="2400" dirty="0">
                <a:latin typeface="Calibri" pitchFamily="34" charset="0"/>
              </a:rPr>
              <a:t> power </a:t>
            </a:r>
            <a:r>
              <a:rPr kumimoji="1" lang="fr-FR" sz="2400" dirty="0" err="1">
                <a:latin typeface="Calibri" pitchFamily="34" charset="0"/>
              </a:rPr>
              <a:t>series</a:t>
            </a:r>
            <a:r>
              <a:rPr kumimoji="1" lang="fr-FR" sz="2400" dirty="0">
                <a:latin typeface="Calibri" pitchFamily="34" charset="0"/>
              </a:rPr>
              <a:t> in V</a:t>
            </a:r>
            <a:r>
              <a:rPr kumimoji="1" lang="fr-FR" sz="2400" baseline="-25000" dirty="0">
                <a:latin typeface="Calibri" pitchFamily="34" charset="0"/>
              </a:rPr>
              <a:t>DS</a:t>
            </a:r>
            <a:r>
              <a:rPr kumimoji="1" lang="fr-FR" sz="2400" dirty="0">
                <a:latin typeface="Calibri" pitchFamily="34" charset="0"/>
              </a:rPr>
              <a:t> and </a:t>
            </a:r>
            <a:r>
              <a:rPr kumimoji="1" lang="fr-FR" sz="2400" dirty="0" err="1">
                <a:latin typeface="Calibri" pitchFamily="34" charset="0"/>
              </a:rPr>
              <a:t>keep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only</a:t>
            </a:r>
            <a:r>
              <a:rPr kumimoji="1" lang="fr-FR" sz="2400" dirty="0">
                <a:latin typeface="Calibri" pitchFamily="34" charset="0"/>
              </a:rPr>
              <a:t> first </a:t>
            </a:r>
            <a:r>
              <a:rPr kumimoji="1" lang="fr-FR" sz="2400" dirty="0" err="1">
                <a:latin typeface="Calibri" pitchFamily="34" charset="0"/>
              </a:rPr>
              <a:t>order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term</a:t>
            </a:r>
            <a:r>
              <a:rPr kumimoji="1" lang="fr-FR" sz="2400" dirty="0">
                <a:latin typeface="Calibri" pitchFamily="34" charset="0"/>
              </a:rPr>
              <a:t>:</a:t>
            </a:r>
            <a:endParaRPr kumimoji="1" lang="fr-FR" sz="2400" baseline="-25000" dirty="0">
              <a:latin typeface="Calibri" pitchFamily="34" charset="0"/>
            </a:endParaRPr>
          </a:p>
        </p:txBody>
      </p:sp>
      <p:sp>
        <p:nvSpPr>
          <p:cNvPr id="65543" name="Rectangle 5"/>
          <p:cNvSpPr>
            <a:spLocks noChangeArrowheads="1"/>
          </p:cNvSpPr>
          <p:nvPr/>
        </p:nvSpPr>
        <p:spPr bwMode="auto">
          <a:xfrm>
            <a:off x="2052638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5" name="Text Box 7"/>
          <p:cNvSpPr txBox="1">
            <a:spLocks noChangeArrowheads="1"/>
          </p:cNvSpPr>
          <p:nvPr/>
        </p:nvSpPr>
        <p:spPr bwMode="auto">
          <a:xfrm>
            <a:off x="3203848" y="5445224"/>
            <a:ext cx="4596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We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recognize</a:t>
            </a: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err="1">
                <a:latin typeface="Calibri" pitchFamily="34" charset="0"/>
              </a:rPr>
              <a:t>threshold</a:t>
            </a:r>
            <a:r>
              <a:rPr kumimoji="1" lang="fr-FR" sz="2400" dirty="0">
                <a:latin typeface="Calibri" pitchFamily="34" charset="0"/>
              </a:rPr>
              <a:t> voltage V</a:t>
            </a:r>
            <a:r>
              <a:rPr kumimoji="1" lang="fr-FR" sz="2400" baseline="-25000" dirty="0">
                <a:latin typeface="Calibri" pitchFamily="34" charset="0"/>
              </a:rPr>
              <a:t>T</a:t>
            </a:r>
            <a:r>
              <a:rPr kumimoji="1" lang="fr-FR" sz="2400" dirty="0">
                <a:latin typeface="Calibri" pitchFamily="34" charset="0"/>
              </a:rPr>
              <a:t>.</a:t>
            </a:r>
          </a:p>
        </p:txBody>
      </p:sp>
      <p:sp>
        <p:nvSpPr>
          <p:cNvPr id="65546" name="Oval 8"/>
          <p:cNvSpPr>
            <a:spLocks noChangeArrowheads="1"/>
          </p:cNvSpPr>
          <p:nvPr/>
        </p:nvSpPr>
        <p:spPr bwMode="auto">
          <a:xfrm>
            <a:off x="3923928" y="2946579"/>
            <a:ext cx="3528392" cy="129554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9"/>
          <p:cNvSpPr>
            <a:spLocks noChangeShapeType="1"/>
          </p:cNvSpPr>
          <p:nvPr/>
        </p:nvSpPr>
        <p:spPr bwMode="auto">
          <a:xfrm flipH="1">
            <a:off x="5652120" y="4242123"/>
            <a:ext cx="360040" cy="1224136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60870" y="6016569"/>
            <a:ext cx="78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FF"/>
                </a:solidFill>
              </a:rPr>
              <a:t>In the linear region, the MOSFET simply acts like a resistor modulated by the gate voltage</a:t>
            </a:r>
          </a:p>
        </p:txBody>
      </p:sp>
    </p:spTree>
    <p:extLst>
      <p:ext uri="{BB962C8B-B14F-4D97-AF65-F5344CB8AC3E}">
        <p14:creationId xmlns:p14="http://schemas.microsoft.com/office/powerpoint/2010/main" val="966371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758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75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0F2C3F-6474-4C1A-8C24-5461AFEA6493}" type="slidenum">
              <a:rPr lang="fr-FR" altLang="en-US" smtClean="0"/>
              <a:pPr eaLnBrk="1" hangingPunct="1"/>
              <a:t>71</a:t>
            </a:fld>
            <a:endParaRPr lang="fr-FR" alt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100" dirty="0"/>
              <a:t>For </a:t>
            </a:r>
            <a:r>
              <a:rPr lang="fr-FR" sz="2100" dirty="0" err="1"/>
              <a:t>larger</a:t>
            </a:r>
            <a:r>
              <a:rPr lang="fr-FR" sz="2100" dirty="0"/>
              <a:t> values of V</a:t>
            </a:r>
            <a:r>
              <a:rPr lang="fr-FR" sz="2100" baseline="-25000" dirty="0"/>
              <a:t>DS</a:t>
            </a:r>
            <a:r>
              <a:rPr lang="fr-FR" sz="2100" dirty="0"/>
              <a:t> </a:t>
            </a:r>
            <a:r>
              <a:rPr lang="fr-FR" sz="2100" dirty="0" err="1"/>
              <a:t>we</a:t>
            </a:r>
            <a:r>
              <a:rPr lang="fr-FR" sz="2100" dirty="0"/>
              <a:t> have to </a:t>
            </a:r>
            <a:r>
              <a:rPr lang="fr-FR" sz="2100" dirty="0" err="1"/>
              <a:t>keep</a:t>
            </a:r>
            <a:r>
              <a:rPr lang="fr-FR" sz="2100" dirty="0"/>
              <a:t> second </a:t>
            </a:r>
            <a:r>
              <a:rPr lang="fr-FR" sz="2100" dirty="0" err="1"/>
              <a:t>order</a:t>
            </a:r>
            <a:r>
              <a:rPr lang="fr-FR" sz="2100" dirty="0"/>
              <a:t> </a:t>
            </a:r>
            <a:r>
              <a:rPr lang="fr-FR" sz="2100" dirty="0" err="1"/>
              <a:t>term</a:t>
            </a:r>
            <a:r>
              <a:rPr lang="fr-FR" sz="2100" dirty="0"/>
              <a:t> (</a:t>
            </a:r>
            <a:r>
              <a:rPr lang="fr-FR" sz="2100" dirty="0" err="1"/>
              <a:t>quadratic</a:t>
            </a:r>
            <a:r>
              <a:rPr lang="fr-FR" sz="2100" dirty="0"/>
              <a:t> </a:t>
            </a:r>
            <a:r>
              <a:rPr lang="fr-FR" sz="2100" dirty="0" err="1"/>
              <a:t>term</a:t>
            </a:r>
            <a:r>
              <a:rPr lang="fr-FR" sz="2100" dirty="0"/>
              <a:t>) and a good approximation of </a:t>
            </a:r>
            <a:r>
              <a:rPr lang="fr-FR" sz="2100" dirty="0" err="1"/>
              <a:t>current</a:t>
            </a:r>
            <a:r>
              <a:rPr lang="fr-FR" sz="2100" dirty="0"/>
              <a:t> </a:t>
            </a:r>
            <a:r>
              <a:rPr lang="fr-FR" sz="2100" dirty="0" err="1"/>
              <a:t>is</a:t>
            </a:r>
            <a:r>
              <a:rPr lang="fr-FR" sz="2100" dirty="0"/>
              <a:t>:</a:t>
            </a: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33385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75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0753"/>
              </p:ext>
            </p:extLst>
          </p:nvPr>
        </p:nvGraphicFramePr>
        <p:xfrm>
          <a:off x="2119312" y="2996952"/>
          <a:ext cx="53625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r:id="rId4" imgW="2463800" imgH="431800" progId="Equation.3">
                  <p:embed/>
                </p:oleObj>
              </mc:Choice>
              <mc:Fallback>
                <p:oleObj r:id="rId4" imgW="2463800" imgH="431800" progId="Equation.3">
                  <p:embed/>
                  <p:pic>
                    <p:nvPicPr>
                      <p:cNvPr id="675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2" y="2996952"/>
                        <a:ext cx="5362575" cy="9302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3195638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066800" y="57912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i="1" dirty="0" err="1">
                <a:latin typeface="Calibri" pitchFamily="34" charset="0"/>
                <a:cs typeface="Times New Roman" pitchFamily="18" charset="0"/>
              </a:rPr>
              <a:t>C</a:t>
            </a:r>
            <a:r>
              <a:rPr lang="fr-FR" sz="2000" i="1" baseline="-25000" dirty="0" err="1">
                <a:latin typeface="Calibri" pitchFamily="34" charset="0"/>
                <a:cs typeface="Times New Roman" pitchFamily="18" charset="0"/>
              </a:rPr>
              <a:t>dm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cs typeface="Times New Roman" pitchFamily="18" charset="0"/>
              </a:rPr>
              <a:t>is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the </a:t>
            </a:r>
            <a:r>
              <a:rPr lang="fr-FR" sz="2000" dirty="0" err="1">
                <a:latin typeface="Calibri" pitchFamily="34" charset="0"/>
                <a:cs typeface="Times New Roman" pitchFamily="18" charset="0"/>
              </a:rPr>
              <a:t>bulk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alibri" pitchFamily="34" charset="0"/>
                <a:cs typeface="Times New Roman" pitchFamily="18" charset="0"/>
              </a:rPr>
              <a:t>depletion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capacitance in </a:t>
            </a:r>
            <a:r>
              <a:rPr lang="fr-FR" sz="2000" dirty="0" err="1">
                <a:latin typeface="Calibri" pitchFamily="34" charset="0"/>
                <a:cs typeface="Times New Roman" pitchFamily="18" charset="0"/>
              </a:rPr>
              <a:t>limit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of </a:t>
            </a:r>
            <a:r>
              <a:rPr lang="fr-FR" sz="2000" dirty="0" err="1">
                <a:latin typeface="Calibri" pitchFamily="34" charset="0"/>
                <a:cs typeface="Times New Roman" pitchFamily="18" charset="0"/>
              </a:rPr>
              <a:t>strong</a:t>
            </a:r>
            <a:r>
              <a:rPr lang="fr-FR" sz="2000" dirty="0">
                <a:latin typeface="Calibri" pitchFamily="34" charset="0"/>
                <a:cs typeface="Times New Roman" pitchFamily="18" charset="0"/>
              </a:rPr>
              <a:t> inversion</a:t>
            </a:r>
            <a:endParaRPr lang="fr-FR" sz="2000" dirty="0">
              <a:latin typeface="Calibri" pitchFamily="34" charset="0"/>
            </a:endParaRPr>
          </a:p>
        </p:txBody>
      </p:sp>
      <p:graphicFrame>
        <p:nvGraphicFramePr>
          <p:cNvPr id="675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8986"/>
              </p:ext>
            </p:extLst>
          </p:nvPr>
        </p:nvGraphicFramePr>
        <p:xfrm>
          <a:off x="2049463" y="4384675"/>
          <a:ext cx="535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Équation" r:id="rId6" imgW="2844720" imgH="482400" progId="Equation.3">
                  <p:embed/>
                </p:oleObj>
              </mc:Choice>
              <mc:Fallback>
                <p:oleObj name="Équation" r:id="rId6" imgW="2844720" imgH="482400" progId="Equation.3">
                  <p:embed/>
                  <p:pic>
                    <p:nvPicPr>
                      <p:cNvPr id="675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4384675"/>
                        <a:ext cx="5359400" cy="914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Text Box 9"/>
          <p:cNvSpPr txBox="1">
            <a:spLocks noChangeArrowheads="1"/>
          </p:cNvSpPr>
          <p:nvPr/>
        </p:nvSpPr>
        <p:spPr bwMode="auto">
          <a:xfrm>
            <a:off x="1066800" y="4578350"/>
            <a:ext cx="7397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itchFamily="34" charset="0"/>
              </a:rPr>
              <a:t>with</a:t>
            </a:r>
            <a:endParaRPr kumimoji="1" lang="fr-FR" sz="2400" dirty="0"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838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/>
              <a:t>Characteristics in the linear (triode) region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458634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86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86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447A7-C143-4996-AF60-040BB8105E84}" type="slidenum">
              <a:rPr lang="fr-FR" altLang="en-US" smtClean="0"/>
              <a:pPr eaLnBrk="1" hangingPunct="1"/>
              <a:t>72</a:t>
            </a:fld>
            <a:endParaRPr lang="fr-FR" altLang="en-US"/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100" dirty="0"/>
              <a:t>Previous equation is a </a:t>
            </a:r>
            <a:r>
              <a:rPr lang="en-US" sz="2100" dirty="0" err="1"/>
              <a:t>parabole</a:t>
            </a:r>
            <a:r>
              <a:rPr lang="en-US" sz="2100" dirty="0"/>
              <a:t>. I</a:t>
            </a:r>
            <a:r>
              <a:rPr lang="en-US" sz="2100" baseline="-25000" dirty="0"/>
              <a:t>ds</a:t>
            </a:r>
            <a:r>
              <a:rPr lang="en-US" sz="2100" dirty="0"/>
              <a:t> follows a parabolic curve with V</a:t>
            </a:r>
            <a:r>
              <a:rPr lang="en-US" sz="2100" baseline="-25000" dirty="0"/>
              <a:t>DS </a:t>
            </a:r>
            <a:r>
              <a:rPr lang="en-US" sz="2100" dirty="0"/>
              <a:t>until a </a:t>
            </a:r>
            <a:r>
              <a:rPr lang="en-US" sz="2100" dirty="0" err="1"/>
              <a:t>maximun</a:t>
            </a:r>
            <a:r>
              <a:rPr lang="en-US" sz="2100" dirty="0"/>
              <a:t> (or saturation) value is reached when V</a:t>
            </a:r>
            <a:r>
              <a:rPr lang="en-US" sz="2100" baseline="-25000" dirty="0"/>
              <a:t>DS</a:t>
            </a:r>
            <a:r>
              <a:rPr lang="en-US" sz="2100" dirty="0"/>
              <a:t> = </a:t>
            </a:r>
            <a:r>
              <a:rPr lang="en-US" sz="2100" dirty="0" err="1"/>
              <a:t>V</a:t>
            </a:r>
            <a:r>
              <a:rPr lang="en-US" sz="2100" baseline="-25000" dirty="0" err="1"/>
              <a:t>dsat</a:t>
            </a:r>
            <a:r>
              <a:rPr lang="en-US" sz="2100" dirty="0"/>
              <a:t>.</a:t>
            </a:r>
          </a:p>
        </p:txBody>
      </p:sp>
      <p:pic>
        <p:nvPicPr>
          <p:cNvPr id="686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438650" cy="308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38528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8617" name="Object 6"/>
          <p:cNvGraphicFramePr>
            <a:graphicFrameLocks noChangeAspect="1"/>
          </p:cNvGraphicFramePr>
          <p:nvPr/>
        </p:nvGraphicFramePr>
        <p:xfrm>
          <a:off x="5715000" y="2743200"/>
          <a:ext cx="2524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r:id="rId5" imgW="1435100" imgH="419100" progId="Equation.3">
                  <p:embed/>
                </p:oleObj>
              </mc:Choice>
              <mc:Fallback>
                <p:oleObj r:id="rId5" imgW="1435100" imgH="419100" progId="Equation.3">
                  <p:embed/>
                  <p:pic>
                    <p:nvPicPr>
                      <p:cNvPr id="686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43200"/>
                        <a:ext cx="2524125" cy="736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350996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8619" name="Object 8"/>
          <p:cNvGraphicFramePr>
            <a:graphicFrameLocks noChangeAspect="1"/>
          </p:cNvGraphicFramePr>
          <p:nvPr/>
        </p:nvGraphicFramePr>
        <p:xfrm>
          <a:off x="5410200" y="3657600"/>
          <a:ext cx="3362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r:id="rId7" imgW="2120900" imgH="444500" progId="Equation.3">
                  <p:embed/>
                </p:oleObj>
              </mc:Choice>
              <mc:Fallback>
                <p:oleObj r:id="rId7" imgW="2120900" imgH="444500" progId="Equation.3">
                  <p:embed/>
                  <p:pic>
                    <p:nvPicPr>
                      <p:cNvPr id="686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3362325" cy="708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5410200" y="4572000"/>
            <a:ext cx="3521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dirty="0">
                <a:latin typeface="Calibri" pitchFamily="34" charset="0"/>
              </a:rPr>
              <a:t>In the case of </a:t>
            </a:r>
            <a:r>
              <a:rPr kumimoji="1" lang="fr-FR" dirty="0" err="1">
                <a:latin typeface="Calibri" pitchFamily="34" charset="0"/>
              </a:rPr>
              <a:t>thin</a:t>
            </a:r>
            <a:r>
              <a:rPr kumimoji="1" lang="fr-FR" dirty="0">
                <a:latin typeface="Calibri" pitchFamily="34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oxide</a:t>
            </a:r>
            <a:r>
              <a:rPr kumimoji="1" lang="fr-FR" dirty="0">
                <a:latin typeface="Calibri" pitchFamily="34" charset="0"/>
              </a:rPr>
              <a:t> and </a:t>
            </a:r>
            <a:r>
              <a:rPr kumimoji="1" lang="fr-FR" dirty="0" err="1">
                <a:latin typeface="Calibri" pitchFamily="34" charset="0"/>
              </a:rPr>
              <a:t>low</a:t>
            </a:r>
            <a:r>
              <a:rPr kumimoji="1" lang="fr-FR" dirty="0">
                <a:latin typeface="Calibri" pitchFamily="34" charset="0"/>
              </a:rPr>
              <a:t> doping </a:t>
            </a:r>
            <a:r>
              <a:rPr kumimoji="1" lang="fr-FR" i="1" dirty="0">
                <a:latin typeface="Calibri" pitchFamily="34" charset="0"/>
              </a:rPr>
              <a:t>m</a:t>
            </a:r>
            <a:r>
              <a:rPr kumimoji="1" lang="fr-FR" dirty="0">
                <a:latin typeface="Calibri" pitchFamily="34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can</a:t>
            </a:r>
            <a:r>
              <a:rPr kumimoji="1" lang="fr-FR" dirty="0">
                <a:latin typeface="Calibri" pitchFamily="34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be</a:t>
            </a:r>
            <a:r>
              <a:rPr kumimoji="1" lang="fr-FR" dirty="0">
                <a:latin typeface="Calibri" pitchFamily="34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reduced</a:t>
            </a:r>
            <a:r>
              <a:rPr kumimoji="1" lang="fr-FR" dirty="0">
                <a:latin typeface="Calibri" pitchFamily="34" charset="0"/>
              </a:rPr>
              <a:t> to 1 and</a:t>
            </a:r>
            <a:r>
              <a:rPr kumimoji="1" lang="fr-FR" dirty="0">
                <a:latin typeface="Times New Roman" pitchFamily="18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yield</a:t>
            </a:r>
            <a:r>
              <a:rPr kumimoji="1" lang="fr-FR" dirty="0">
                <a:latin typeface="Calibri" pitchFamily="34" charset="0"/>
              </a:rPr>
              <a:t> the </a:t>
            </a:r>
            <a:r>
              <a:rPr kumimoji="1" lang="fr-FR" dirty="0" err="1">
                <a:latin typeface="Calibri" pitchFamily="34" charset="0"/>
              </a:rPr>
              <a:t>well</a:t>
            </a:r>
            <a:r>
              <a:rPr kumimoji="1" lang="fr-FR" dirty="0">
                <a:latin typeface="Calibri" pitchFamily="34" charset="0"/>
              </a:rPr>
              <a:t> </a:t>
            </a:r>
            <a:r>
              <a:rPr kumimoji="1" lang="fr-FR" dirty="0" err="1">
                <a:latin typeface="Calibri" pitchFamily="34" charset="0"/>
              </a:rPr>
              <a:t>known</a:t>
            </a:r>
            <a:r>
              <a:rPr kumimoji="1" lang="fr-FR" dirty="0">
                <a:latin typeface="Calibri" pitchFamily="34" charset="0"/>
              </a:rPr>
              <a:t> expression: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51948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8622" name="Object 12"/>
          <p:cNvGraphicFramePr>
            <a:graphicFrameLocks noChangeAspect="1"/>
          </p:cNvGraphicFramePr>
          <p:nvPr/>
        </p:nvGraphicFramePr>
        <p:xfrm>
          <a:off x="5334000" y="5595938"/>
          <a:ext cx="35814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r:id="rId9" imgW="2108200" imgH="393700" progId="Equation.3">
                  <p:embed/>
                </p:oleObj>
              </mc:Choice>
              <mc:Fallback>
                <p:oleObj r:id="rId9" imgW="2108200" imgH="393700" progId="Equation.3">
                  <p:embed/>
                  <p:pic>
                    <p:nvPicPr>
                      <p:cNvPr id="686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95938"/>
                        <a:ext cx="3581400" cy="6667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988" name="ZoneTexte 68987"/>
          <p:cNvSpPr txBox="1"/>
          <p:nvPr/>
        </p:nvSpPr>
        <p:spPr>
          <a:xfrm rot="16200000">
            <a:off x="253068" y="4363556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Drain current</a:t>
            </a:r>
          </a:p>
        </p:txBody>
      </p:sp>
      <p:sp>
        <p:nvSpPr>
          <p:cNvPr id="413" name="ZoneTexte 412"/>
          <p:cNvSpPr txBox="1"/>
          <p:nvPr/>
        </p:nvSpPr>
        <p:spPr>
          <a:xfrm>
            <a:off x="2553048" y="5661248"/>
            <a:ext cx="5517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DS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609600"/>
          </a:xfrm>
        </p:spPr>
        <p:txBody>
          <a:bodyPr/>
          <a:lstStyle/>
          <a:p>
            <a:pPr eaLnBrk="1" hangingPunct="1"/>
            <a:r>
              <a:rPr lang="fr-FR" sz="3400" dirty="0" err="1"/>
              <a:t>Characteristics</a:t>
            </a:r>
            <a:r>
              <a:rPr lang="fr-FR" sz="3400" dirty="0"/>
              <a:t> in the saturation </a:t>
            </a:r>
            <a:r>
              <a:rPr lang="fr-FR" sz="3400" dirty="0" err="1"/>
              <a:t>region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443270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96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696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83120C-B43A-41A5-BDE5-89D4B303228A}" type="slidenum">
              <a:rPr lang="fr-FR" altLang="en-US" smtClean="0"/>
              <a:pPr eaLnBrk="1" hangingPunct="1"/>
              <a:t>73</a:t>
            </a:fld>
            <a:endParaRPr lang="fr-FR" altLang="en-US"/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 eaLnBrk="1" hangingPunct="1"/>
            <a:r>
              <a:rPr lang="fr-FR" sz="2100" dirty="0" err="1"/>
              <a:t>Without</a:t>
            </a:r>
            <a:r>
              <a:rPr lang="fr-FR" sz="2100" dirty="0"/>
              <a:t> </a:t>
            </a:r>
            <a:r>
              <a:rPr lang="fr-FR" sz="2100" dirty="0" err="1"/>
              <a:t>any</a:t>
            </a:r>
            <a:r>
              <a:rPr lang="fr-FR" sz="2100" dirty="0"/>
              <a:t> approximation (</a:t>
            </a:r>
            <a:r>
              <a:rPr lang="fr-FR" sz="2100" dirty="0" err="1"/>
              <a:t>series</a:t>
            </a:r>
            <a:r>
              <a:rPr lang="fr-FR" sz="2100" dirty="0"/>
              <a:t> </a:t>
            </a:r>
            <a:r>
              <a:rPr lang="fr-FR" sz="2100" dirty="0" err="1"/>
              <a:t>expand</a:t>
            </a:r>
            <a:r>
              <a:rPr lang="fr-FR" sz="2100" dirty="0"/>
              <a:t>,…), </a:t>
            </a:r>
            <a:r>
              <a:rPr lang="fr-FR" sz="2100" dirty="0" err="1"/>
              <a:t>complete</a:t>
            </a:r>
            <a:r>
              <a:rPr lang="fr-FR" sz="2100" dirty="0"/>
              <a:t> expressions for I</a:t>
            </a:r>
            <a:r>
              <a:rPr lang="fr-FR" sz="2100" baseline="-25000" dirty="0"/>
              <a:t>DSAT </a:t>
            </a:r>
            <a:r>
              <a:rPr lang="fr-FR" sz="2100" dirty="0" err="1"/>
              <a:t>can</a:t>
            </a:r>
            <a:r>
              <a:rPr lang="fr-FR" sz="2100" dirty="0"/>
              <a:t> </a:t>
            </a:r>
            <a:r>
              <a:rPr lang="fr-FR" sz="2100" dirty="0" err="1"/>
              <a:t>be</a:t>
            </a:r>
            <a:r>
              <a:rPr lang="fr-FR" sz="2100" dirty="0"/>
              <a:t> </a:t>
            </a:r>
            <a:r>
              <a:rPr lang="fr-FR" sz="2100" dirty="0" err="1"/>
              <a:t>expressed</a:t>
            </a:r>
            <a:r>
              <a:rPr lang="fr-FR" sz="2100" dirty="0"/>
              <a:t> as: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2490788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97949"/>
              </p:ext>
            </p:extLst>
          </p:nvPr>
        </p:nvGraphicFramePr>
        <p:xfrm>
          <a:off x="922337" y="3217836"/>
          <a:ext cx="7162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r:id="rId4" imgW="4165600" imgH="482600" progId="Equation.3">
                  <p:embed/>
                </p:oleObj>
              </mc:Choice>
              <mc:Fallback>
                <p:oleObj r:id="rId4" imgW="4165600" imgH="482600" progId="Equation.3">
                  <p:embed/>
                  <p:pic>
                    <p:nvPicPr>
                      <p:cNvPr id="696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7" y="3217836"/>
                        <a:ext cx="7162800" cy="8350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51956"/>
              </p:ext>
            </p:extLst>
          </p:nvPr>
        </p:nvGraphicFramePr>
        <p:xfrm>
          <a:off x="0" y="2133373"/>
          <a:ext cx="907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6" imgW="6883400" imgH="723900" progId="Equation.3">
                  <p:embed/>
                </p:oleObj>
              </mc:Choice>
              <mc:Fallback>
                <p:oleObj name="Equation" r:id="rId6" imgW="6883400" imgH="723900" progId="Equation.3">
                  <p:embed/>
                  <p:pic>
                    <p:nvPicPr>
                      <p:cNvPr id="696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373"/>
                        <a:ext cx="9074150" cy="9588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533400" y="4267200"/>
            <a:ext cx="7940675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200" dirty="0">
                <a:latin typeface="Calibri" panose="020F0502020204030204" pitchFamily="34" charset="0"/>
              </a:rPr>
              <a:t>If </a:t>
            </a:r>
            <a:r>
              <a:rPr kumimoji="1" lang="fr-FR" sz="2200" dirty="0" err="1">
                <a:latin typeface="Calibri" panose="020F0502020204030204" pitchFamily="34" charset="0"/>
              </a:rPr>
              <a:t>we</a:t>
            </a:r>
            <a:r>
              <a:rPr kumimoji="1" lang="fr-FR" sz="2200" dirty="0">
                <a:latin typeface="Calibri" panose="020F0502020204030204" pitchFamily="34" charset="0"/>
              </a:rPr>
              <a:t> suppose high value for C</a:t>
            </a:r>
            <a:r>
              <a:rPr kumimoji="1" lang="fr-FR" sz="2200" baseline="-25000" dirty="0">
                <a:latin typeface="Calibri" panose="020F0502020204030204" pitchFamily="34" charset="0"/>
              </a:rPr>
              <a:t>ox</a:t>
            </a:r>
            <a:r>
              <a:rPr kumimoji="1" lang="fr-FR" sz="2200" dirty="0">
                <a:latin typeface="Calibri" panose="020F0502020204030204" pitchFamily="34" charset="0"/>
              </a:rPr>
              <a:t>  (</a:t>
            </a:r>
            <a:r>
              <a:rPr kumimoji="1" lang="fr-FR" sz="2200" dirty="0" err="1">
                <a:latin typeface="Calibri" panose="020F0502020204030204" pitchFamily="34" charset="0"/>
              </a:rPr>
              <a:t>thin</a:t>
            </a:r>
            <a:r>
              <a:rPr kumimoji="1" lang="fr-FR" sz="2200" dirty="0">
                <a:latin typeface="Calibri" panose="020F0502020204030204" pitchFamily="34" charset="0"/>
              </a:rPr>
              <a:t> oxyde) and </a:t>
            </a:r>
            <a:r>
              <a:rPr kumimoji="1" lang="fr-FR" sz="2200" dirty="0" err="1">
                <a:latin typeface="Calibri" panose="020F0502020204030204" pitchFamily="34" charset="0"/>
              </a:rPr>
              <a:t>low</a:t>
            </a:r>
            <a:r>
              <a:rPr kumimoji="1" lang="fr-FR" sz="2200" dirty="0">
                <a:latin typeface="Calibri" panose="020F0502020204030204" pitchFamily="34" charset="0"/>
              </a:rPr>
              <a:t> doping </a:t>
            </a:r>
            <a:r>
              <a:rPr kumimoji="1" lang="fr-FR" sz="2200" dirty="0" err="1">
                <a:latin typeface="Calibri" panose="020F0502020204030204" pitchFamily="34" charset="0"/>
              </a:rPr>
              <a:t>level</a:t>
            </a:r>
            <a:r>
              <a:rPr kumimoji="1" lang="fr-FR" sz="2200" dirty="0">
                <a:latin typeface="Calibri" panose="020F0502020204030204" pitchFamily="34" charset="0"/>
              </a:rPr>
              <a:t>, </a:t>
            </a:r>
            <a:r>
              <a:rPr kumimoji="1" lang="fr-FR" sz="2200" dirty="0" err="1">
                <a:latin typeface="Calibri" panose="020F0502020204030204" pitchFamily="34" charset="0"/>
              </a:rPr>
              <a:t>threshold</a:t>
            </a:r>
            <a:r>
              <a:rPr kumimoji="1" lang="fr-FR" sz="2200" dirty="0">
                <a:latin typeface="Calibri" panose="020F0502020204030204" pitchFamily="34" charset="0"/>
              </a:rPr>
              <a:t> voltage </a:t>
            </a:r>
            <a:r>
              <a:rPr kumimoji="1" lang="fr-FR" sz="2200" dirty="0" err="1">
                <a:latin typeface="Calibri" panose="020F0502020204030204" pitchFamily="34" charset="0"/>
              </a:rPr>
              <a:t>can</a:t>
            </a:r>
            <a:r>
              <a:rPr kumimoji="1" lang="fr-FR" sz="2200" dirty="0">
                <a:latin typeface="Calibri" panose="020F0502020204030204" pitchFamily="34" charset="0"/>
              </a:rPr>
              <a:t> </a:t>
            </a:r>
            <a:r>
              <a:rPr kumimoji="1" lang="fr-FR" sz="2200" dirty="0" err="1">
                <a:latin typeface="Calibri" panose="020F0502020204030204" pitchFamily="34" charset="0"/>
              </a:rPr>
              <a:t>be</a:t>
            </a:r>
            <a:r>
              <a:rPr kumimoji="1" lang="fr-FR" sz="2200" dirty="0">
                <a:latin typeface="Calibri" panose="020F0502020204030204" pitchFamily="34" charset="0"/>
              </a:rPr>
              <a:t> </a:t>
            </a:r>
            <a:r>
              <a:rPr kumimoji="1" lang="fr-FR" sz="2200" dirty="0" err="1">
                <a:latin typeface="Calibri" panose="020F0502020204030204" pitchFamily="34" charset="0"/>
              </a:rPr>
              <a:t>simplified</a:t>
            </a:r>
            <a:r>
              <a:rPr kumimoji="1" lang="fr-FR" sz="2200" dirty="0">
                <a:latin typeface="Calibri" panose="020F0502020204030204" pitchFamily="34" charset="0"/>
              </a:rPr>
              <a:t> as                        ,  and </a:t>
            </a:r>
            <a:r>
              <a:rPr kumimoji="1" lang="fr-FR" sz="2200" dirty="0" err="1">
                <a:latin typeface="Calibri" panose="020F0502020204030204" pitchFamily="34" charset="0"/>
              </a:rPr>
              <a:t>at</a:t>
            </a:r>
            <a:r>
              <a:rPr kumimoji="1" lang="fr-FR" sz="2200" dirty="0">
                <a:latin typeface="Calibri" panose="020F0502020204030204" pitchFamily="34" charset="0"/>
              </a:rPr>
              <a:t> the </a:t>
            </a:r>
            <a:r>
              <a:rPr kumimoji="1" lang="fr-FR" sz="2200" dirty="0" err="1">
                <a:latin typeface="Calibri" panose="020F0502020204030204" pitchFamily="34" charset="0"/>
              </a:rPr>
              <a:t>same</a:t>
            </a:r>
            <a:r>
              <a:rPr kumimoji="1" lang="fr-FR" sz="2200" dirty="0">
                <a:latin typeface="Calibri" panose="020F0502020204030204" pitchFamily="34" charset="0"/>
              </a:rPr>
              <a:t> time </a:t>
            </a:r>
            <a:r>
              <a:rPr kumimoji="1" lang="fr-FR" sz="2200" dirty="0" err="1">
                <a:latin typeface="Calibri" panose="020F0502020204030204" pitchFamily="34" charset="0"/>
              </a:rPr>
              <a:t>we</a:t>
            </a:r>
            <a:r>
              <a:rPr kumimoji="1" lang="fr-FR" sz="2200" dirty="0">
                <a:latin typeface="Calibri" panose="020F0502020204030204" pitchFamily="34" charset="0"/>
              </a:rPr>
              <a:t> </a:t>
            </a:r>
            <a:r>
              <a:rPr kumimoji="1" lang="fr-FR" sz="2200" dirty="0" err="1">
                <a:latin typeface="Calibri" panose="020F0502020204030204" pitchFamily="34" charset="0"/>
              </a:rPr>
              <a:t>can</a:t>
            </a:r>
            <a:r>
              <a:rPr kumimoji="1" lang="fr-FR" sz="2200" dirty="0">
                <a:latin typeface="Calibri" panose="020F0502020204030204" pitchFamily="34" charset="0"/>
              </a:rPr>
              <a:t> rewrite</a:t>
            </a:r>
            <a:r>
              <a:rPr kumimoji="1" lang="fr-FR" sz="240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696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01140"/>
              </p:ext>
            </p:extLst>
          </p:nvPr>
        </p:nvGraphicFramePr>
        <p:xfrm>
          <a:off x="5004048" y="4661961"/>
          <a:ext cx="1485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8" imgW="1028254" imgH="241195" progId="Equation.3">
                  <p:embed/>
                </p:oleObj>
              </mc:Choice>
              <mc:Fallback>
                <p:oleObj name="Equation" r:id="rId8" imgW="1028254" imgH="241195" progId="Equation.3">
                  <p:embed/>
                  <p:pic>
                    <p:nvPicPr>
                      <p:cNvPr id="696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661961"/>
                        <a:ext cx="1485900" cy="3492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331984"/>
              </p:ext>
            </p:extLst>
          </p:nvPr>
        </p:nvGraphicFramePr>
        <p:xfrm>
          <a:off x="3779912" y="5028148"/>
          <a:ext cx="3040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10" imgW="1943100" imgH="241300" progId="Equation.3">
                  <p:embed/>
                </p:oleObj>
              </mc:Choice>
              <mc:Fallback>
                <p:oleObj name="Equation" r:id="rId10" imgW="1943100" imgH="241300" progId="Equation.3">
                  <p:embed/>
                  <p:pic>
                    <p:nvPicPr>
                      <p:cNvPr id="696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28148"/>
                        <a:ext cx="3040062" cy="3778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Rectangle 19"/>
          <p:cNvSpPr>
            <a:spLocks noChangeArrowheads="1"/>
          </p:cNvSpPr>
          <p:nvPr/>
        </p:nvSpPr>
        <p:spPr bwMode="auto">
          <a:xfrm>
            <a:off x="319563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87183"/>
              </p:ext>
            </p:extLst>
          </p:nvPr>
        </p:nvGraphicFramePr>
        <p:xfrm>
          <a:off x="2854325" y="5661025"/>
          <a:ext cx="3787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Équation" r:id="rId12" imgW="2641320" imgH="634680" progId="Equation.3">
                  <p:embed/>
                </p:oleObj>
              </mc:Choice>
              <mc:Fallback>
                <p:oleObj name="Équation" r:id="rId12" imgW="2641320" imgH="634680" progId="Equation.3">
                  <p:embed/>
                  <p:pic>
                    <p:nvPicPr>
                      <p:cNvPr id="696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5661025"/>
                        <a:ext cx="3787775" cy="882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09600" y="838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/>
              <a:t>Characteristics in the saturation region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094215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7168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168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0B5A1-D210-4D13-A8DA-7C9AA06061D6}" type="slidenum">
              <a:rPr lang="fr-FR" altLang="en-US" smtClean="0"/>
              <a:pPr eaLnBrk="1" hangingPunct="1"/>
              <a:t>74</a:t>
            </a:fld>
            <a:endParaRPr lang="fr-FR" altLang="en-US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305800" cy="6096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fr-FR" sz="3200" dirty="0" err="1"/>
              <a:t>Subthreshold</a:t>
            </a:r>
            <a:r>
              <a:rPr lang="fr-FR" sz="3200" dirty="0"/>
              <a:t> </a:t>
            </a:r>
            <a:r>
              <a:rPr lang="fr-FR" sz="3200" dirty="0" err="1"/>
              <a:t>characteristics</a:t>
            </a:r>
            <a:br>
              <a:rPr lang="fr-FR" sz="3200" dirty="0"/>
            </a:br>
            <a:r>
              <a:rPr lang="fr-FR" sz="3200" dirty="0"/>
              <a:t> – </a:t>
            </a:r>
            <a:r>
              <a:rPr lang="fr-FR" sz="3200" dirty="0" err="1"/>
              <a:t>weak</a:t>
            </a:r>
            <a:r>
              <a:rPr lang="fr-FR" sz="3200" dirty="0"/>
              <a:t> inversion </a:t>
            </a:r>
            <a:r>
              <a:rPr lang="fr-FR" sz="3200" dirty="0" err="1"/>
              <a:t>region</a:t>
            </a:r>
            <a:endParaRPr lang="fr-FR" sz="3200" dirty="0"/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9763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300" dirty="0" err="1"/>
              <a:t>Three</a:t>
            </a:r>
            <a:r>
              <a:rPr lang="fr-FR" sz="2300" dirty="0"/>
              <a:t> </a:t>
            </a:r>
            <a:r>
              <a:rPr lang="fr-FR" sz="2300" dirty="0" err="1"/>
              <a:t>regimes</a:t>
            </a:r>
            <a:r>
              <a:rPr lang="fr-FR" sz="2300" dirty="0"/>
              <a:t>:</a:t>
            </a:r>
            <a:r>
              <a:rPr lang="fr-FR" sz="26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/>
              <a:t>Triode (</a:t>
            </a:r>
            <a:r>
              <a:rPr lang="fr-FR" sz="2200" dirty="0" err="1"/>
              <a:t>Linear</a:t>
            </a:r>
            <a:r>
              <a:rPr lang="fr-FR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/>
              <a:t>Saturation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/>
              <a:t>OFF state (if 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g</a:t>
            </a:r>
            <a:r>
              <a:rPr lang="fr-FR" sz="2200" i="1" dirty="0"/>
              <a:t> &lt; V</a:t>
            </a:r>
            <a:r>
              <a:rPr lang="fr-FR" sz="2200" i="1" baseline="-25000" dirty="0"/>
              <a:t>T </a:t>
            </a:r>
            <a:r>
              <a:rPr lang="fr-FR" sz="2200" i="1" dirty="0"/>
              <a:t> for </a:t>
            </a:r>
            <a:r>
              <a:rPr lang="fr-FR" sz="2200" i="1" dirty="0" err="1"/>
              <a:t>nMOS</a:t>
            </a:r>
            <a:r>
              <a:rPr lang="fr-FR" sz="22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2300" dirty="0"/>
              <a:t>Transition ON /OFF </a:t>
            </a:r>
            <a:r>
              <a:rPr lang="fr-FR" sz="2300" dirty="0" err="1"/>
              <a:t>is</a:t>
            </a:r>
            <a:r>
              <a:rPr lang="fr-FR" sz="2300" dirty="0"/>
              <a:t> not </a:t>
            </a:r>
            <a:r>
              <a:rPr lang="fr-FR" sz="2300" dirty="0" err="1"/>
              <a:t>so</a:t>
            </a:r>
            <a:r>
              <a:rPr lang="fr-FR" sz="2300" dirty="0"/>
              <a:t> </a:t>
            </a:r>
            <a:r>
              <a:rPr lang="fr-FR" sz="2300" dirty="0" err="1"/>
              <a:t>sharp</a:t>
            </a:r>
            <a:endParaRPr lang="fr-FR" sz="2300" dirty="0"/>
          </a:p>
          <a:p>
            <a:pPr lvl="1" eaLnBrk="1" hangingPunct="1">
              <a:lnSpc>
                <a:spcPct val="90000"/>
              </a:lnSpc>
            </a:pPr>
            <a:r>
              <a:rPr lang="fr-FR" sz="2200" dirty="0" err="1"/>
              <a:t>Weak</a:t>
            </a:r>
            <a:r>
              <a:rPr lang="fr-FR" sz="2200" dirty="0"/>
              <a:t> inversion for </a:t>
            </a:r>
            <a:r>
              <a:rPr kumimoji="1" lang="fr-FR" sz="2000" dirty="0" err="1">
                <a:latin typeface="Symbol" pitchFamily="18" charset="2"/>
              </a:rPr>
              <a:t>F</a:t>
            </a:r>
            <a:r>
              <a:rPr kumimoji="1" lang="fr-FR" sz="2000" baseline="-25000" dirty="0" err="1"/>
              <a:t>fi</a:t>
            </a:r>
            <a:r>
              <a:rPr kumimoji="1" lang="fr-FR" sz="2000" dirty="0"/>
              <a:t> &lt;V</a:t>
            </a:r>
            <a:r>
              <a:rPr kumimoji="1" lang="fr-FR" sz="2000" baseline="-25000" dirty="0"/>
              <a:t>s</a:t>
            </a:r>
            <a:r>
              <a:rPr kumimoji="1" lang="fr-FR" sz="2000" dirty="0"/>
              <a:t> &lt;2</a:t>
            </a:r>
            <a:r>
              <a:rPr kumimoji="1" lang="fr-FR" sz="2000" dirty="0">
                <a:latin typeface="Symbol" pitchFamily="18" charset="2"/>
              </a:rPr>
              <a:t>F</a:t>
            </a:r>
            <a:r>
              <a:rPr kumimoji="1" lang="fr-FR" sz="2000" baseline="-25000" dirty="0"/>
              <a:t>Fi</a:t>
            </a:r>
            <a:endParaRPr kumimoji="1" lang="fr-FR" sz="2000" dirty="0"/>
          </a:p>
          <a:p>
            <a:pPr lvl="1" eaLnBrk="1" hangingPunct="1">
              <a:lnSpc>
                <a:spcPct val="90000"/>
              </a:lnSpc>
            </a:pPr>
            <a:r>
              <a:rPr kumimoji="1" lang="fr-FR" sz="2200" dirty="0" err="1"/>
              <a:t>Subthreshold</a:t>
            </a:r>
            <a:r>
              <a:rPr kumimoji="1" lang="fr-FR" sz="2200" dirty="0"/>
              <a:t> </a:t>
            </a:r>
            <a:r>
              <a:rPr kumimoji="1" lang="fr-FR" sz="2200" dirty="0" err="1"/>
              <a:t>behavior</a:t>
            </a:r>
            <a:r>
              <a:rPr kumimoji="1" lang="fr-FR" sz="2200" dirty="0"/>
              <a:t> </a:t>
            </a:r>
            <a:r>
              <a:rPr kumimoji="1" lang="fr-FR" sz="2200" dirty="0" err="1"/>
              <a:t>is</a:t>
            </a:r>
            <a:r>
              <a:rPr kumimoji="1" lang="fr-FR" sz="2200" dirty="0"/>
              <a:t> of importance: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100" dirty="0" err="1"/>
              <a:t>Low</a:t>
            </a:r>
            <a:r>
              <a:rPr lang="fr-FR" sz="2100" dirty="0"/>
              <a:t> power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100" dirty="0" err="1"/>
              <a:t>Low</a:t>
            </a:r>
            <a:r>
              <a:rPr lang="fr-FR" sz="2100" dirty="0"/>
              <a:t> voltage</a:t>
            </a:r>
          </a:p>
          <a:p>
            <a:pPr eaLnBrk="1" hangingPunct="1">
              <a:lnSpc>
                <a:spcPct val="90000"/>
              </a:lnSpc>
            </a:pPr>
            <a:endParaRPr lang="fr-FR" sz="2600" dirty="0"/>
          </a:p>
          <a:p>
            <a:pPr lvl="1" eaLnBrk="1" hangingPunct="1">
              <a:lnSpc>
                <a:spcPct val="90000"/>
              </a:lnSpc>
            </a:pPr>
            <a:endParaRPr lang="fr-FR" sz="2200" dirty="0"/>
          </a:p>
        </p:txBody>
      </p:sp>
      <p:sp>
        <p:nvSpPr>
          <p:cNvPr id="2" name="ZoneTexte 1"/>
          <p:cNvSpPr txBox="1"/>
          <p:nvPr/>
        </p:nvSpPr>
        <p:spPr>
          <a:xfrm>
            <a:off x="4860032" y="4778869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digital </a:t>
            </a:r>
            <a:r>
              <a:rPr lang="fr-FR" dirty="0" err="1"/>
              <a:t>logic</a:t>
            </a:r>
            <a:r>
              <a:rPr lang="fr-FR" dirty="0"/>
              <a:t> and memory circuits</a:t>
            </a:r>
            <a:endParaRPr lang="en-US" dirty="0"/>
          </a:p>
        </p:txBody>
      </p:sp>
      <p:sp>
        <p:nvSpPr>
          <p:cNvPr id="3" name="Flèche droite 2"/>
          <p:cNvSpPr/>
          <p:nvPr/>
        </p:nvSpPr>
        <p:spPr bwMode="auto">
          <a:xfrm>
            <a:off x="3851920" y="4778869"/>
            <a:ext cx="749784" cy="35779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109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MOSFET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u="sng" dirty="0"/>
                  <a:t>Subthreshold current </a:t>
                </a:r>
                <a:r>
                  <a:rPr lang="en-GB" dirty="0"/>
                  <a:t>: « OFF » is not totally « OFF »</a:t>
                </a:r>
              </a:p>
              <a:p>
                <a:pPr lvl="1"/>
                <a:r>
                  <a:rPr lang="en-GB" dirty="0"/>
                  <a:t>Previous analysis </a:t>
                </a:r>
                <a:r>
                  <a:rPr lang="en-GB" dirty="0">
                    <a:sym typeface="Wingdings" pitchFamily="2" charset="2"/>
                  </a:rPr>
                  <a:t> V</a:t>
                </a:r>
                <a:r>
                  <a:rPr lang="en-GB" baseline="-25000" dirty="0">
                    <a:sym typeface="Wingdings" pitchFamily="2" charset="2"/>
                  </a:rPr>
                  <a:t>GS</a:t>
                </a:r>
                <a:r>
                  <a:rPr lang="en-GB" dirty="0">
                    <a:sym typeface="Wingdings" pitchFamily="2" charset="2"/>
                  </a:rPr>
                  <a:t>&lt;V</a:t>
                </a:r>
                <a:r>
                  <a:rPr lang="en-GB" baseline="-25000" dirty="0">
                    <a:sym typeface="Wingdings" pitchFamily="2" charset="2"/>
                  </a:rPr>
                  <a:t>T</a:t>
                </a:r>
                <a:r>
                  <a:rPr lang="en-GB" dirty="0">
                    <a:sym typeface="Wingdings" pitchFamily="2" charset="2"/>
                  </a:rPr>
                  <a:t>, NMOS (NFET) turns OFF</a:t>
                </a:r>
              </a:p>
              <a:p>
                <a:pPr lvl="1"/>
                <a:r>
                  <a:rPr lang="en-GB" dirty="0">
                    <a:sym typeface="Wingdings" pitchFamily="2" charset="2"/>
                  </a:rPr>
                  <a:t>In reality, for V</a:t>
                </a:r>
                <a:r>
                  <a:rPr lang="en-GB" baseline="-25000" dirty="0">
                    <a:sym typeface="Wingdings" pitchFamily="2" charset="2"/>
                  </a:rPr>
                  <a:t>GS</a:t>
                </a:r>
                <a:r>
                  <a:rPr lang="en-GB" dirty="0">
                    <a:sym typeface="Wingdings" pitchFamily="2" charset="2"/>
                  </a:rPr>
                  <a:t>~V</a:t>
                </a:r>
                <a:r>
                  <a:rPr lang="en-GB" baseline="-25000" dirty="0">
                    <a:sym typeface="Wingdings" pitchFamily="2" charset="2"/>
                  </a:rPr>
                  <a:t>T</a:t>
                </a:r>
                <a:r>
                  <a:rPr lang="en-GB" dirty="0">
                    <a:sym typeface="Wingdings" pitchFamily="2" charset="2"/>
                  </a:rPr>
                  <a:t>, a « </a:t>
                </a:r>
                <a:r>
                  <a:rPr lang="en-GB" u="sng" dirty="0">
                    <a:sym typeface="Wingdings" pitchFamily="2" charset="2"/>
                  </a:rPr>
                  <a:t>weak » inversion </a:t>
                </a:r>
                <a:r>
                  <a:rPr lang="en-GB" dirty="0">
                    <a:sym typeface="Wingdings" pitchFamily="2" charset="2"/>
                  </a:rPr>
                  <a:t>layer still exists and some current (</a:t>
                </a:r>
                <a:r>
                  <a:rPr lang="en-GB" dirty="0">
                    <a:solidFill>
                      <a:srgbClr val="FF0000"/>
                    </a:solidFill>
                    <a:sym typeface="Wingdings" pitchFamily="2" charset="2"/>
                  </a:rPr>
                  <a:t>drift component</a:t>
                </a:r>
                <a:r>
                  <a:rPr lang="en-GB" dirty="0">
                    <a:sym typeface="Wingdings" pitchFamily="2" charset="2"/>
                  </a:rPr>
                  <a:t>) can flow between S and D.</a:t>
                </a:r>
              </a:p>
              <a:p>
                <a:pPr lvl="1"/>
                <a:r>
                  <a:rPr lang="en-GB" dirty="0">
                    <a:sym typeface="Wingdings" pitchFamily="2" charset="2"/>
                  </a:rPr>
                  <a:t>This is the so called “</a:t>
                </a:r>
                <a:r>
                  <a:rPr lang="en-GB" dirty="0" err="1">
                    <a:sym typeface="Wingdings" pitchFamily="2" charset="2"/>
                  </a:rPr>
                  <a:t>subthreshold</a:t>
                </a:r>
                <a:r>
                  <a:rPr lang="en-GB" dirty="0">
                    <a:sym typeface="Wingdings" pitchFamily="2" charset="2"/>
                  </a:rPr>
                  <a:t> conduction”</a:t>
                </a:r>
              </a:p>
              <a:p>
                <a:pPr lvl="1"/>
                <a:endParaRPr lang="en-GB" dirty="0">
                  <a:sym typeface="Wingdings" pitchFamily="2" charset="2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𝐷𝑆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𝑂𝑁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𝑒𝑥𝑝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𝑘𝑇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fr-FR" i="1" smtClean="0">
                          <a:latin typeface="Cambria Math"/>
                        </a:rPr>
                        <m:t>𝐵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1" i="0" smtClean="0">
                          <a:latin typeface="Cambria Math"/>
                        </a:rPr>
                        <m:t>𝐱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i="1">
                          <a:latin typeface="Cambria Math"/>
                        </a:rPr>
                        <m:t>𝑒𝑥𝑝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𝐺𝑆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𝑂𝐹𝐹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𝐺𝑆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=0)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𝑂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𝑒𝑥𝑝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274320" lvl="1" indent="0">
                  <a:buNone/>
                </a:pPr>
                <a:endParaRPr lang="en-GB" dirty="0"/>
              </a:p>
              <a:p>
                <a:pPr marL="274320" lvl="1" indent="0">
                  <a:buNone/>
                </a:pPr>
                <a:r>
                  <a:rPr lang="en-GB" dirty="0"/>
                  <a:t>with </a:t>
                </a:r>
                <a:r>
                  <a:rPr lang="en-GB" dirty="0">
                    <a:sym typeface="Symbol"/>
                  </a:rPr>
                  <a:t>, a </a:t>
                </a:r>
                <a:r>
                  <a:rPr lang="en-GB" dirty="0" err="1">
                    <a:sym typeface="Symbol"/>
                  </a:rPr>
                  <a:t>ideality</a:t>
                </a:r>
                <a:r>
                  <a:rPr lang="en-GB" dirty="0">
                    <a:sym typeface="Symbol"/>
                  </a:rPr>
                  <a:t> (or </a:t>
                </a:r>
                <a:r>
                  <a:rPr lang="en-GB" dirty="0" err="1">
                    <a:sym typeface="Symbol"/>
                  </a:rPr>
                  <a:t>nonideality</a:t>
                </a:r>
                <a:r>
                  <a:rPr lang="en-GB" dirty="0">
                    <a:sym typeface="Symbol"/>
                  </a:rPr>
                  <a:t>) factor (≥1)</a:t>
                </a:r>
              </a:p>
              <a:p>
                <a:pPr lvl="1"/>
                <a:r>
                  <a:rPr lang="en-GB" dirty="0">
                    <a:sym typeface="Symbol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𝑒𝑥𝑝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𝐺𝑆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GB" dirty="0">
                    <a:sym typeface="Symbol"/>
                  </a:rPr>
                  <a:t> changes by 10 for every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sym typeface="Symbol"/>
                  </a:rPr>
                  <a:t>x60 mV </a:t>
                </a:r>
                <a:r>
                  <a:rPr lang="en-GB" dirty="0">
                    <a:sym typeface="Symbol"/>
                  </a:rPr>
                  <a:t>change in V</a:t>
                </a:r>
                <a:r>
                  <a:rPr lang="en-GB" baseline="-25000" dirty="0">
                    <a:sym typeface="Symbol"/>
                  </a:rPr>
                  <a:t>GS</a:t>
                </a:r>
                <a:r>
                  <a:rPr lang="en-GB" dirty="0">
                    <a:sym typeface="Symbol"/>
                  </a:rPr>
                  <a:t>.</a:t>
                </a:r>
              </a:p>
              <a:p>
                <a:pPr lvl="1"/>
                <a:r>
                  <a:rPr lang="en-GB" dirty="0">
                    <a:sym typeface="Symbol"/>
                  </a:rPr>
                  <a:t>Typically, if I</a:t>
                </a:r>
                <a:r>
                  <a:rPr lang="en-GB" baseline="-25000" dirty="0">
                    <a:sym typeface="Symbol"/>
                  </a:rPr>
                  <a:t>DS</a:t>
                </a:r>
                <a:r>
                  <a:rPr lang="en-GB" dirty="0">
                    <a:sym typeface="Symbol"/>
                  </a:rPr>
                  <a:t> decreases for one decade , then V</a:t>
                </a:r>
                <a:r>
                  <a:rPr lang="en-GB" baseline="-25000" dirty="0">
                    <a:sym typeface="Symbol"/>
                  </a:rPr>
                  <a:t>GS</a:t>
                </a:r>
                <a:r>
                  <a:rPr lang="en-GB" dirty="0">
                    <a:sym typeface="Symbol"/>
                  </a:rPr>
                  <a:t> must decrease by at least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sym typeface="Symbol"/>
                  </a:rPr>
                  <a:t>x60 mV </a:t>
                </a:r>
                <a:r>
                  <a:rPr lang="en-GB" dirty="0">
                    <a:sym typeface="Symbol"/>
                  </a:rPr>
                  <a:t>(in fact around 80 mV, </a:t>
                </a:r>
                <a:r>
                  <a:rPr lang="en-GB" dirty="0">
                    <a:latin typeface="Symbol" pitchFamily="18" charset="2"/>
                    <a:sym typeface="Symbol"/>
                  </a:rPr>
                  <a:t>h &gt; 1</a:t>
                </a:r>
                <a:r>
                  <a:rPr lang="en-GB" dirty="0">
                    <a:sym typeface="Symbol"/>
                  </a:rPr>
                  <a:t>)  (at 300K!).</a:t>
                </a:r>
              </a:p>
              <a:p>
                <a:pPr lvl="1"/>
                <a:endParaRPr lang="en-GB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7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MOSFET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229600" cy="4876800"/>
              </a:xfrm>
            </p:spPr>
            <p:txBody>
              <a:bodyPr/>
              <a:lstStyle/>
              <a:p>
                <a:r>
                  <a:rPr lang="en-GB" u="sng" dirty="0"/>
                  <a:t>Subthreshold current </a:t>
                </a:r>
                <a:r>
                  <a:rPr lang="en-GB" dirty="0"/>
                  <a:t>:</a:t>
                </a:r>
                <a:endParaRPr lang="en-GB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GB" dirty="0">
                    <a:sym typeface="Wingdings" pitchFamily="2" charset="2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𝑂</m:t>
                        </m:r>
                        <m:r>
                          <a:rPr lang="fr-FR" sz="26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𝑒𝑥𝑝</m:t>
                    </m:r>
                    <m:f>
                      <m:f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fr-FR" sz="2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FR" sz="2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600" i="1">
                                <a:latin typeface="Cambria Math"/>
                              </a:rPr>
                              <m:t>𝐺𝑆</m:t>
                            </m:r>
                          </m:sub>
                        </m:sSub>
                        <m:r>
                          <a:rPr lang="fr-FR" sz="2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fr-FR" sz="2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GB" dirty="0"/>
                  <a:t> (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for V</a:t>
                </a:r>
                <a:r>
                  <a:rPr lang="en-GB" sz="1800" b="1" baseline="-25000" dirty="0">
                    <a:solidFill>
                      <a:srgbClr val="FF0000"/>
                    </a:solidFill>
                  </a:rPr>
                  <a:t>GS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&lt;V</a:t>
                </a:r>
                <a:r>
                  <a:rPr lang="en-GB" sz="1800" b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GB" dirty="0"/>
                  <a:t>)</a:t>
                </a:r>
              </a:p>
              <a:p>
                <a:pPr marL="274320" lvl="1" indent="0">
                  <a:buNone/>
                </a:pPr>
                <a:endParaRPr lang="en-GB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229600" cy="4876800"/>
              </a:xfrm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>
            <a:off x="1187624" y="5801614"/>
            <a:ext cx="43924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403648" y="2965594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382885" y="4117722"/>
            <a:ext cx="4392488" cy="72008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627784" y="581009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292934"/>
                </a:solidFill>
                <a:latin typeface="Arial"/>
              </a:rPr>
              <a:t>V</a:t>
            </a:r>
            <a:r>
              <a:rPr lang="en-GB" baseline="-25000" dirty="0">
                <a:solidFill>
                  <a:srgbClr val="292934"/>
                </a:solidFill>
                <a:latin typeface="Arial"/>
              </a:rPr>
              <a:t>T1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1484892" y="3668017"/>
            <a:ext cx="3546763" cy="2041237"/>
          </a:xfrm>
          <a:custGeom>
            <a:avLst/>
            <a:gdLst>
              <a:gd name="connsiteX0" fmla="*/ 0 w 3546763"/>
              <a:gd name="connsiteY0" fmla="*/ 2041237 h 2041237"/>
              <a:gd name="connsiteX1" fmla="*/ 443345 w 3546763"/>
              <a:gd name="connsiteY1" fmla="*/ 1551709 h 2041237"/>
              <a:gd name="connsiteX2" fmla="*/ 1016000 w 3546763"/>
              <a:gd name="connsiteY2" fmla="*/ 932873 h 2041237"/>
              <a:gd name="connsiteX3" fmla="*/ 1283854 w 3546763"/>
              <a:gd name="connsiteY3" fmla="*/ 646546 h 2041237"/>
              <a:gd name="connsiteX4" fmla="*/ 1477818 w 3546763"/>
              <a:gd name="connsiteY4" fmla="*/ 480291 h 2041237"/>
              <a:gd name="connsiteX5" fmla="*/ 1773381 w 3546763"/>
              <a:gd name="connsiteY5" fmla="*/ 350982 h 2041237"/>
              <a:gd name="connsiteX6" fmla="*/ 1939636 w 3546763"/>
              <a:gd name="connsiteY6" fmla="*/ 304800 h 2041237"/>
              <a:gd name="connsiteX7" fmla="*/ 2715491 w 3546763"/>
              <a:gd name="connsiteY7" fmla="*/ 147782 h 2041237"/>
              <a:gd name="connsiteX8" fmla="*/ 3546763 w 3546763"/>
              <a:gd name="connsiteY8" fmla="*/ 0 h 20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6763" h="2041237">
                <a:moveTo>
                  <a:pt x="0" y="2041237"/>
                </a:moveTo>
                <a:lnTo>
                  <a:pt x="443345" y="1551709"/>
                </a:lnTo>
                <a:cubicBezTo>
                  <a:pt x="612678" y="1366982"/>
                  <a:pt x="1016000" y="932873"/>
                  <a:pt x="1016000" y="932873"/>
                </a:cubicBezTo>
                <a:cubicBezTo>
                  <a:pt x="1156085" y="782012"/>
                  <a:pt x="1206884" y="721976"/>
                  <a:pt x="1283854" y="646546"/>
                </a:cubicBezTo>
                <a:cubicBezTo>
                  <a:pt x="1360824" y="571116"/>
                  <a:pt x="1396230" y="529552"/>
                  <a:pt x="1477818" y="480291"/>
                </a:cubicBezTo>
                <a:cubicBezTo>
                  <a:pt x="1559406" y="431030"/>
                  <a:pt x="1696411" y="380230"/>
                  <a:pt x="1773381" y="350982"/>
                </a:cubicBezTo>
                <a:cubicBezTo>
                  <a:pt x="1850351" y="321734"/>
                  <a:pt x="1782618" y="338667"/>
                  <a:pt x="1939636" y="304800"/>
                </a:cubicBezTo>
                <a:cubicBezTo>
                  <a:pt x="2096654" y="270933"/>
                  <a:pt x="2447636" y="198582"/>
                  <a:pt x="2715491" y="147782"/>
                </a:cubicBezTo>
                <a:cubicBezTo>
                  <a:pt x="2983346" y="96982"/>
                  <a:pt x="3265054" y="48491"/>
                  <a:pt x="35467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644690" y="30911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292934"/>
                </a:solidFill>
                <a:latin typeface="Arial"/>
              </a:rPr>
              <a:t>Exponential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979712" y="3450016"/>
            <a:ext cx="360040" cy="1238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846715" y="308068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292934"/>
                </a:solidFill>
                <a:latin typeface="Arial"/>
              </a:rPr>
              <a:t>Quadratic</a:t>
            </a:r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>
          <a:xfrm flipH="1">
            <a:off x="4283968" y="3450016"/>
            <a:ext cx="155217" cy="21800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35696" y="5341858"/>
            <a:ext cx="72008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592720" y="4486998"/>
            <a:ext cx="0" cy="864841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971600" y="3685674"/>
            <a:ext cx="3546763" cy="2041237"/>
          </a:xfrm>
          <a:custGeom>
            <a:avLst/>
            <a:gdLst>
              <a:gd name="connsiteX0" fmla="*/ 0 w 3546763"/>
              <a:gd name="connsiteY0" fmla="*/ 2041237 h 2041237"/>
              <a:gd name="connsiteX1" fmla="*/ 443345 w 3546763"/>
              <a:gd name="connsiteY1" fmla="*/ 1551709 h 2041237"/>
              <a:gd name="connsiteX2" fmla="*/ 1016000 w 3546763"/>
              <a:gd name="connsiteY2" fmla="*/ 932873 h 2041237"/>
              <a:gd name="connsiteX3" fmla="*/ 1283854 w 3546763"/>
              <a:gd name="connsiteY3" fmla="*/ 646546 h 2041237"/>
              <a:gd name="connsiteX4" fmla="*/ 1477818 w 3546763"/>
              <a:gd name="connsiteY4" fmla="*/ 480291 h 2041237"/>
              <a:gd name="connsiteX5" fmla="*/ 1773381 w 3546763"/>
              <a:gd name="connsiteY5" fmla="*/ 350982 h 2041237"/>
              <a:gd name="connsiteX6" fmla="*/ 1939636 w 3546763"/>
              <a:gd name="connsiteY6" fmla="*/ 304800 h 2041237"/>
              <a:gd name="connsiteX7" fmla="*/ 2715491 w 3546763"/>
              <a:gd name="connsiteY7" fmla="*/ 147782 h 2041237"/>
              <a:gd name="connsiteX8" fmla="*/ 3546763 w 3546763"/>
              <a:gd name="connsiteY8" fmla="*/ 0 h 20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6763" h="2041237">
                <a:moveTo>
                  <a:pt x="0" y="2041237"/>
                </a:moveTo>
                <a:lnTo>
                  <a:pt x="443345" y="1551709"/>
                </a:lnTo>
                <a:cubicBezTo>
                  <a:pt x="612678" y="1366982"/>
                  <a:pt x="1016000" y="932873"/>
                  <a:pt x="1016000" y="932873"/>
                </a:cubicBezTo>
                <a:cubicBezTo>
                  <a:pt x="1156085" y="782012"/>
                  <a:pt x="1206884" y="721976"/>
                  <a:pt x="1283854" y="646546"/>
                </a:cubicBezTo>
                <a:cubicBezTo>
                  <a:pt x="1360824" y="571116"/>
                  <a:pt x="1396230" y="529552"/>
                  <a:pt x="1477818" y="480291"/>
                </a:cubicBezTo>
                <a:cubicBezTo>
                  <a:pt x="1559406" y="431030"/>
                  <a:pt x="1696411" y="380230"/>
                  <a:pt x="1773381" y="350982"/>
                </a:cubicBezTo>
                <a:cubicBezTo>
                  <a:pt x="1850351" y="321734"/>
                  <a:pt x="1782618" y="338667"/>
                  <a:pt x="1939636" y="304800"/>
                </a:cubicBezTo>
                <a:cubicBezTo>
                  <a:pt x="2096654" y="270933"/>
                  <a:pt x="2447636" y="198582"/>
                  <a:pt x="2715491" y="147782"/>
                </a:cubicBezTo>
                <a:cubicBezTo>
                  <a:pt x="2983346" y="96982"/>
                  <a:pt x="3265054" y="48491"/>
                  <a:pt x="3546763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539552" y="3676438"/>
            <a:ext cx="3546763" cy="2041237"/>
          </a:xfrm>
          <a:custGeom>
            <a:avLst/>
            <a:gdLst>
              <a:gd name="connsiteX0" fmla="*/ 0 w 3546763"/>
              <a:gd name="connsiteY0" fmla="*/ 2041237 h 2041237"/>
              <a:gd name="connsiteX1" fmla="*/ 443345 w 3546763"/>
              <a:gd name="connsiteY1" fmla="*/ 1551709 h 2041237"/>
              <a:gd name="connsiteX2" fmla="*/ 1016000 w 3546763"/>
              <a:gd name="connsiteY2" fmla="*/ 932873 h 2041237"/>
              <a:gd name="connsiteX3" fmla="*/ 1283854 w 3546763"/>
              <a:gd name="connsiteY3" fmla="*/ 646546 h 2041237"/>
              <a:gd name="connsiteX4" fmla="*/ 1477818 w 3546763"/>
              <a:gd name="connsiteY4" fmla="*/ 480291 h 2041237"/>
              <a:gd name="connsiteX5" fmla="*/ 1773381 w 3546763"/>
              <a:gd name="connsiteY5" fmla="*/ 350982 h 2041237"/>
              <a:gd name="connsiteX6" fmla="*/ 1939636 w 3546763"/>
              <a:gd name="connsiteY6" fmla="*/ 304800 h 2041237"/>
              <a:gd name="connsiteX7" fmla="*/ 2715491 w 3546763"/>
              <a:gd name="connsiteY7" fmla="*/ 147782 h 2041237"/>
              <a:gd name="connsiteX8" fmla="*/ 3546763 w 3546763"/>
              <a:gd name="connsiteY8" fmla="*/ 0 h 20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6763" h="2041237">
                <a:moveTo>
                  <a:pt x="0" y="2041237"/>
                </a:moveTo>
                <a:lnTo>
                  <a:pt x="443345" y="1551709"/>
                </a:lnTo>
                <a:cubicBezTo>
                  <a:pt x="612678" y="1366982"/>
                  <a:pt x="1016000" y="932873"/>
                  <a:pt x="1016000" y="932873"/>
                </a:cubicBezTo>
                <a:cubicBezTo>
                  <a:pt x="1156085" y="782012"/>
                  <a:pt x="1206884" y="721976"/>
                  <a:pt x="1283854" y="646546"/>
                </a:cubicBezTo>
                <a:cubicBezTo>
                  <a:pt x="1360824" y="571116"/>
                  <a:pt x="1396230" y="529552"/>
                  <a:pt x="1477818" y="480291"/>
                </a:cubicBezTo>
                <a:cubicBezTo>
                  <a:pt x="1559406" y="431030"/>
                  <a:pt x="1696411" y="380230"/>
                  <a:pt x="1773381" y="350982"/>
                </a:cubicBezTo>
                <a:cubicBezTo>
                  <a:pt x="1850351" y="321734"/>
                  <a:pt x="1782618" y="338667"/>
                  <a:pt x="1939636" y="304800"/>
                </a:cubicBezTo>
                <a:cubicBezTo>
                  <a:pt x="2096654" y="270933"/>
                  <a:pt x="2447636" y="198582"/>
                  <a:pt x="2715491" y="147782"/>
                </a:cubicBezTo>
                <a:cubicBezTo>
                  <a:pt x="2983346" y="96982"/>
                  <a:pt x="3265054" y="48491"/>
                  <a:pt x="3546763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9835" y="4126018"/>
            <a:ext cx="915341" cy="164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83868" y="477272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292934"/>
                </a:solidFill>
                <a:latin typeface="Arial"/>
              </a:rPr>
              <a:t>1 decade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2744981" y="4509579"/>
            <a:ext cx="0" cy="864841"/>
          </a:xfrm>
          <a:prstGeom prst="straightConnector1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1970476" y="4145430"/>
            <a:ext cx="20577" cy="1661784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2411760" y="4173683"/>
            <a:ext cx="20577" cy="166178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24630" y="612471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Arial"/>
              </a:rPr>
              <a:t>V</a:t>
            </a:r>
            <a:r>
              <a:rPr lang="en-GB" baseline="-25000" dirty="0">
                <a:solidFill>
                  <a:srgbClr val="FF0000"/>
                </a:solidFill>
                <a:latin typeface="Arial"/>
              </a:rPr>
              <a:t>T2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638813" y="585563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Arial"/>
              </a:rPr>
              <a:t>V</a:t>
            </a:r>
            <a:r>
              <a:rPr lang="en-GB" baseline="-25000" dirty="0">
                <a:solidFill>
                  <a:srgbClr val="0070C0"/>
                </a:solidFill>
                <a:latin typeface="Arial"/>
              </a:rPr>
              <a:t>T3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146675" y="590422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Arial"/>
              </a:rPr>
              <a:t>V</a:t>
            </a:r>
            <a:r>
              <a:rPr lang="en-GB" baseline="-25000" dirty="0">
                <a:solidFill>
                  <a:srgbClr val="FF0000"/>
                </a:solidFill>
                <a:latin typeface="Arial"/>
              </a:rPr>
              <a:t>GS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69835" y="278092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Arial"/>
              </a:rPr>
              <a:t>log I</a:t>
            </a:r>
            <a:r>
              <a:rPr lang="en-GB" baseline="-25000" dirty="0">
                <a:solidFill>
                  <a:srgbClr val="FF0000"/>
                </a:solidFill>
                <a:latin typeface="Arial"/>
              </a:rPr>
              <a:t>DS</a:t>
            </a:r>
          </a:p>
        </p:txBody>
      </p:sp>
      <p:cxnSp>
        <p:nvCxnSpPr>
          <p:cNvPr id="6" name="Connecteur droit avec flèche 5"/>
          <p:cNvCxnSpPr>
            <a:stCxn id="39" idx="1"/>
          </p:cNvCxnSpPr>
          <p:nvPr/>
        </p:nvCxnSpPr>
        <p:spPr>
          <a:xfrm flipH="1">
            <a:off x="2753328" y="4941999"/>
            <a:ext cx="63054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60469" y="491941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2060"/>
                </a:solidFill>
                <a:latin typeface="Arial"/>
              </a:rPr>
              <a:t>I</a:t>
            </a:r>
            <a:r>
              <a:rPr lang="en-GB" b="1" baseline="-25000" dirty="0">
                <a:solidFill>
                  <a:srgbClr val="002060"/>
                </a:solidFill>
                <a:latin typeface="Arial"/>
              </a:rPr>
              <a:t>OFF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957183" y="4772722"/>
            <a:ext cx="346535" cy="92333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956902" y="5351839"/>
            <a:ext cx="305362" cy="219927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971600" y="5150250"/>
            <a:ext cx="346535" cy="1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97547" y="5369791"/>
            <a:ext cx="8980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C000"/>
                </a:solidFill>
                <a:latin typeface="Arial"/>
              </a:rPr>
              <a:t>~80 mV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868144" y="1556792"/>
                <a:ext cx="3168352" cy="481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For example: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𝑂𝐹𝐹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𝐺𝑆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=0)=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𝑂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𝑒𝑥𝑝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If we suppose V</a:t>
                </a:r>
                <a:r>
                  <a:rPr lang="en-GB" baseline="-25000" dirty="0">
                    <a:solidFill>
                      <a:srgbClr val="292934"/>
                    </a:solidFill>
                    <a:latin typeface="Arial"/>
                  </a:rPr>
                  <a:t>T</a:t>
                </a: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=0,3V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0,3V/80 mV=3,75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I</a:t>
                </a:r>
                <a:r>
                  <a:rPr lang="en-GB" baseline="-25000" dirty="0">
                    <a:solidFill>
                      <a:srgbClr val="292934"/>
                    </a:solidFill>
                    <a:latin typeface="Arial"/>
                  </a:rPr>
                  <a:t>ON</a:t>
                </a: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/I</a:t>
                </a:r>
                <a:r>
                  <a:rPr lang="en-GB" baseline="-25000" dirty="0">
                    <a:solidFill>
                      <a:srgbClr val="292934"/>
                    </a:solidFill>
                    <a:latin typeface="Arial"/>
                  </a:rPr>
                  <a:t>OFF</a:t>
                </a: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 = 10</a:t>
                </a:r>
                <a:r>
                  <a:rPr lang="en-GB" baseline="30000" dirty="0">
                    <a:solidFill>
                      <a:srgbClr val="292934"/>
                    </a:solidFill>
                    <a:latin typeface="Arial"/>
                  </a:rPr>
                  <a:t>3,75 </a:t>
                </a:r>
                <a:r>
                  <a:rPr lang="en-GB" dirty="0">
                    <a:solidFill>
                      <a:srgbClr val="292934"/>
                    </a:solidFill>
                    <a:latin typeface="Arial"/>
                  </a:rPr>
                  <a:t>~ 5600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endParaRPr lang="en-GB" dirty="0">
                  <a:solidFill>
                    <a:srgbClr val="292934"/>
                  </a:solidFill>
                  <a:latin typeface="Arial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GB" dirty="0">
                    <a:solidFill>
                      <a:srgbClr val="FF0000"/>
                    </a:solidFill>
                    <a:latin typeface="Arial"/>
                  </a:rPr>
                  <a:t>If V</a:t>
                </a:r>
                <a:r>
                  <a:rPr lang="en-GB" baseline="-25000" dirty="0">
                    <a:solidFill>
                      <a:srgbClr val="FF0000"/>
                    </a:solidFill>
                    <a:latin typeface="Arial"/>
                  </a:rPr>
                  <a:t>T</a:t>
                </a:r>
                <a:r>
                  <a:rPr lang="en-GB" dirty="0">
                    <a:solidFill>
                      <a:srgbClr val="FF0000"/>
                    </a:solidFill>
                    <a:latin typeface="Arial"/>
                  </a:rPr>
                  <a:t>=0,6V, I</a:t>
                </a:r>
                <a:r>
                  <a:rPr lang="en-GB" baseline="-25000" dirty="0">
                    <a:solidFill>
                      <a:srgbClr val="FF0000"/>
                    </a:solidFill>
                    <a:latin typeface="Arial"/>
                  </a:rPr>
                  <a:t>ON</a:t>
                </a:r>
                <a:r>
                  <a:rPr lang="en-GB" dirty="0">
                    <a:solidFill>
                      <a:srgbClr val="FF0000"/>
                    </a:solidFill>
                    <a:latin typeface="Arial"/>
                  </a:rPr>
                  <a:t>/I</a:t>
                </a:r>
                <a:r>
                  <a:rPr lang="en-GB" baseline="-25000" dirty="0">
                    <a:solidFill>
                      <a:srgbClr val="FF0000"/>
                    </a:solidFill>
                    <a:latin typeface="Arial"/>
                  </a:rPr>
                  <a:t>OFF</a:t>
                </a:r>
                <a:r>
                  <a:rPr lang="en-GB" dirty="0">
                    <a:solidFill>
                      <a:srgbClr val="FF0000"/>
                    </a:solidFill>
                    <a:latin typeface="Arial"/>
                  </a:rPr>
                  <a:t> &gt;10</a:t>
                </a:r>
                <a:r>
                  <a:rPr lang="en-GB" baseline="30000" dirty="0">
                    <a:solidFill>
                      <a:srgbClr val="FF0000"/>
                    </a:solidFill>
                    <a:latin typeface="Arial"/>
                  </a:rPr>
                  <a:t>7 </a:t>
                </a:r>
                <a:r>
                  <a:rPr lang="en-GB" dirty="0">
                    <a:solidFill>
                      <a:srgbClr val="FF0000"/>
                    </a:solidFill>
                    <a:latin typeface="Arial"/>
                  </a:rPr>
                  <a:t>!!</a:t>
                </a: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56792"/>
                <a:ext cx="3168352" cy="4812728"/>
              </a:xfrm>
              <a:prstGeom prst="rect">
                <a:avLst/>
              </a:prstGeom>
              <a:blipFill rotWithShape="1">
                <a:blip r:embed="rId3"/>
                <a:stretch>
                  <a:fillRect l="-1734" t="-633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droite 18"/>
          <p:cNvSpPr/>
          <p:nvPr/>
        </p:nvSpPr>
        <p:spPr>
          <a:xfrm rot="5400000">
            <a:off x="7117221" y="3146275"/>
            <a:ext cx="843140" cy="259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9" name="Flèche droite 48"/>
          <p:cNvSpPr/>
          <p:nvPr/>
        </p:nvSpPr>
        <p:spPr>
          <a:xfrm rot="5400000">
            <a:off x="7144190" y="4576739"/>
            <a:ext cx="843140" cy="259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7093" y="40050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Arial"/>
              </a:rPr>
              <a:t>I</a:t>
            </a:r>
            <a:r>
              <a:rPr lang="en-GB" baseline="-25000" dirty="0">
                <a:solidFill>
                  <a:srgbClr val="FF0000"/>
                </a:solidFill>
                <a:latin typeface="Arial"/>
              </a:rPr>
              <a:t>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15000" y="6263209"/>
            <a:ext cx="495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 COURSE WE WANT </a:t>
            </a:r>
            <a:r>
              <a:rPr lang="en-GB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Symbol"/>
              </a:rPr>
              <a:t></a:t>
            </a:r>
            <a:r>
              <a:rPr lang="en-GB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CLOSE TO UNITY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76</a:t>
            </a:fld>
            <a:endParaRPr lang="en-US"/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2895239" y="4159823"/>
            <a:ext cx="20577" cy="16617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598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 dirty="0"/>
          </a:p>
        </p:txBody>
      </p:sp>
      <p:sp>
        <p:nvSpPr>
          <p:cNvPr id="8397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839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C4A2A-302B-47B4-8F6D-38F659D071DC}" type="slidenum">
              <a:rPr lang="fr-FR" altLang="en-US" smtClean="0"/>
              <a:pPr eaLnBrk="1" hangingPunct="1"/>
              <a:t>77</a:t>
            </a:fld>
            <a:endParaRPr lang="fr-FR" altLang="en-US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345363" cy="1143000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fr-FR" sz="3000" dirty="0"/>
              <a:t>Short </a:t>
            </a:r>
            <a:r>
              <a:rPr lang="fr-FR" sz="3000" dirty="0" err="1"/>
              <a:t>channel</a:t>
            </a:r>
            <a:r>
              <a:rPr lang="fr-FR" sz="3000" dirty="0"/>
              <a:t> </a:t>
            </a:r>
            <a:r>
              <a:rPr lang="fr-FR" sz="3000" dirty="0" err="1"/>
              <a:t>MOSFETs</a:t>
            </a:r>
            <a:endParaRPr lang="fr-FR" sz="3000" dirty="0"/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49738"/>
          </a:xfrm>
        </p:spPr>
        <p:txBody>
          <a:bodyPr/>
          <a:lstStyle/>
          <a:p>
            <a:pPr lvl="1" eaLnBrk="1" hangingPunct="1"/>
            <a:endParaRPr lang="fr-FR" sz="2200" dirty="0"/>
          </a:p>
          <a:p>
            <a:pPr marL="0" indent="0" eaLnBrk="1" hangingPunct="1">
              <a:buNone/>
            </a:pPr>
            <a:endParaRPr lang="fr-FR" sz="2600" dirty="0"/>
          </a:p>
          <a:p>
            <a:pPr lvl="1" eaLnBrk="1" hangingPunct="1"/>
            <a:r>
              <a:rPr lang="fr-FR" sz="2200" dirty="0" err="1"/>
              <a:t>Threshold</a:t>
            </a:r>
            <a:r>
              <a:rPr lang="fr-FR" sz="2200" dirty="0"/>
              <a:t> voltage </a:t>
            </a:r>
            <a:r>
              <a:rPr lang="fr-FR" sz="2200" dirty="0" err="1"/>
              <a:t>reduction</a:t>
            </a:r>
            <a:endParaRPr lang="fr-FR" sz="2200" dirty="0"/>
          </a:p>
          <a:p>
            <a:pPr lvl="1" eaLnBrk="1" hangingPunct="1"/>
            <a:r>
              <a:rPr lang="fr-FR" sz="2200" dirty="0"/>
              <a:t>Drain </a:t>
            </a:r>
            <a:r>
              <a:rPr lang="fr-FR" sz="2200" dirty="0" err="1"/>
              <a:t>Induced</a:t>
            </a:r>
            <a:r>
              <a:rPr lang="fr-FR" sz="2200" dirty="0"/>
              <a:t> </a:t>
            </a:r>
            <a:r>
              <a:rPr lang="fr-FR" sz="2200" dirty="0" err="1"/>
              <a:t>Barrier</a:t>
            </a:r>
            <a:r>
              <a:rPr lang="fr-FR" sz="2200" dirty="0"/>
              <a:t> </a:t>
            </a:r>
            <a:r>
              <a:rPr lang="fr-FR" sz="2200" dirty="0" err="1"/>
              <a:t>Lowering</a:t>
            </a:r>
            <a:r>
              <a:rPr lang="fr-FR" sz="2200" dirty="0"/>
              <a:t> (DIBL)</a:t>
            </a:r>
          </a:p>
          <a:p>
            <a:pPr lvl="1" eaLnBrk="1" hangingPunct="1"/>
            <a:r>
              <a:rPr lang="fr-FR" sz="2200" dirty="0"/>
              <a:t>Channel </a:t>
            </a:r>
            <a:r>
              <a:rPr lang="fr-FR" sz="2200" dirty="0" err="1"/>
              <a:t>length</a:t>
            </a:r>
            <a:r>
              <a:rPr lang="fr-FR" sz="2200" dirty="0"/>
              <a:t> modulation</a:t>
            </a:r>
          </a:p>
          <a:p>
            <a:pPr lvl="1" eaLnBrk="1" hangingPunct="1"/>
            <a:r>
              <a:rPr lang="fr-FR" sz="2200" dirty="0" err="1"/>
              <a:t>MOSFETs</a:t>
            </a:r>
            <a:r>
              <a:rPr lang="fr-FR" sz="2200" dirty="0"/>
              <a:t> breakdown</a:t>
            </a:r>
          </a:p>
          <a:p>
            <a:pPr lvl="1" eaLnBrk="1" hangingPunct="1"/>
            <a:r>
              <a:rPr lang="fr-FR" sz="2200" dirty="0"/>
              <a:t> …</a:t>
            </a:r>
          </a:p>
          <a:p>
            <a:pPr eaLnBrk="1" hangingPunct="1"/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8993800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F9AB4E-F098-44A6-AA48-80018F4DEAE7}" type="slidenum">
              <a:rPr lang="fr-FR" altLang="en-US" smtClean="0"/>
              <a:pPr eaLnBrk="1" hangingPunct="1"/>
              <a:t>78</a:t>
            </a:fld>
            <a:endParaRPr lang="fr-FR" alt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07" y="548680"/>
            <a:ext cx="8569647" cy="60392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 err="1"/>
              <a:t>Threshold</a:t>
            </a:r>
            <a:r>
              <a:rPr lang="fr-FR" sz="2400" dirty="0"/>
              <a:t> voltage </a:t>
            </a:r>
            <a:r>
              <a:rPr lang="fr-FR" sz="2400" dirty="0" err="1"/>
              <a:t>reduction</a:t>
            </a:r>
            <a:r>
              <a:rPr lang="fr-FR" sz="2400" dirty="0"/>
              <a:t>: short </a:t>
            </a:r>
            <a:r>
              <a:rPr lang="fr-FR" sz="2400" dirty="0" err="1"/>
              <a:t>channel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 (Kang </a:t>
            </a:r>
            <a:r>
              <a:rPr lang="fr-FR" sz="2400" i="1" dirty="0"/>
              <a:t>et al</a:t>
            </a:r>
            <a:r>
              <a:rPr lang="fr-FR" sz="2400" dirty="0"/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52600"/>
            <a:ext cx="3952875" cy="3840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1900" dirty="0" err="1">
                <a:solidFill>
                  <a:srgbClr val="FF0000"/>
                </a:solidFill>
              </a:rPr>
              <a:t>Origin</a:t>
            </a:r>
            <a:r>
              <a:rPr lang="fr-FR" sz="1900" dirty="0"/>
              <a:t>: </a:t>
            </a:r>
          </a:p>
          <a:p>
            <a:pPr lvl="1">
              <a:defRPr/>
            </a:pPr>
            <a:r>
              <a:rPr lang="fr-FR" sz="1500" dirty="0" err="1"/>
              <a:t>Previous</a:t>
            </a:r>
            <a:r>
              <a:rPr lang="fr-FR" sz="1500" dirty="0"/>
              <a:t> V</a:t>
            </a:r>
            <a:r>
              <a:rPr lang="fr-FR" sz="1500" baseline="-25000" dirty="0"/>
              <a:t>T</a:t>
            </a:r>
            <a:r>
              <a:rPr lang="fr-FR" sz="1500" dirty="0"/>
              <a:t> expression supposes </a:t>
            </a:r>
            <a:r>
              <a:rPr lang="fr-FR" sz="1500" dirty="0" err="1"/>
              <a:t>channel</a:t>
            </a:r>
            <a:r>
              <a:rPr lang="fr-FR" sz="1500" dirty="0"/>
              <a:t> </a:t>
            </a:r>
            <a:r>
              <a:rPr lang="fr-FR" sz="1500" dirty="0" err="1"/>
              <a:t>depletion</a:t>
            </a:r>
            <a:r>
              <a:rPr lang="fr-FR" sz="1500" dirty="0"/>
              <a:t> </a:t>
            </a:r>
            <a:r>
              <a:rPr lang="fr-FR" sz="1500" dirty="0" err="1"/>
              <a:t>region</a:t>
            </a:r>
            <a:r>
              <a:rPr lang="fr-FR" sz="1500" dirty="0"/>
              <a:t> </a:t>
            </a:r>
            <a:r>
              <a:rPr lang="fr-FR" sz="1500" dirty="0" err="1"/>
              <a:t>comes</a:t>
            </a:r>
            <a:r>
              <a:rPr lang="fr-FR" sz="1500" dirty="0"/>
              <a:t> </a:t>
            </a:r>
            <a:r>
              <a:rPr lang="fr-FR" sz="1500" dirty="0" err="1"/>
              <a:t>only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</a:t>
            </a:r>
            <a:r>
              <a:rPr lang="fr-FR" sz="1500" dirty="0" err="1"/>
              <a:t>gate</a:t>
            </a:r>
            <a:r>
              <a:rPr lang="fr-FR" sz="1500" dirty="0"/>
              <a:t> </a:t>
            </a:r>
          </a:p>
          <a:p>
            <a:pPr lvl="1">
              <a:defRPr/>
            </a:pPr>
            <a:r>
              <a:rPr lang="fr-FR" sz="1500" dirty="0">
                <a:sym typeface="Wingdings" pitchFamily="2" charset="2"/>
              </a:rPr>
              <a:t>In </a:t>
            </a:r>
            <a:r>
              <a:rPr lang="fr-FR" sz="1500" dirty="0" err="1">
                <a:sym typeface="Wingdings" pitchFamily="2" charset="2"/>
              </a:rPr>
              <a:t>fact</a:t>
            </a:r>
            <a:r>
              <a:rPr lang="fr-FR" sz="1500" dirty="0">
                <a:sym typeface="Wingdings" pitchFamily="2" charset="2"/>
              </a:rPr>
              <a:t> one part </a:t>
            </a:r>
            <a:r>
              <a:rPr lang="fr-FR" sz="1500" dirty="0" err="1">
                <a:sym typeface="Wingdings" pitchFamily="2" charset="2"/>
              </a:rPr>
              <a:t>is</a:t>
            </a:r>
            <a:r>
              <a:rPr lang="fr-FR" sz="1500" dirty="0">
                <a:sym typeface="Wingdings" pitchFamily="2" charset="2"/>
              </a:rPr>
              <a:t> </a:t>
            </a:r>
            <a:r>
              <a:rPr lang="fr-FR" sz="1500" dirty="0" err="1">
                <a:sym typeface="Wingdings" pitchFamily="2" charset="2"/>
              </a:rPr>
              <a:t>created</a:t>
            </a:r>
            <a:r>
              <a:rPr lang="fr-FR" sz="1500" dirty="0">
                <a:sym typeface="Wingdings" pitchFamily="2" charset="2"/>
              </a:rPr>
              <a:t> by </a:t>
            </a:r>
            <a:r>
              <a:rPr lang="fr-FR" sz="1500" dirty="0" err="1">
                <a:sym typeface="Wingdings" pitchFamily="2" charset="2"/>
              </a:rPr>
              <a:t>depletion</a:t>
            </a:r>
            <a:r>
              <a:rPr lang="fr-FR" sz="1500" dirty="0">
                <a:sym typeface="Wingdings" pitchFamily="2" charset="2"/>
              </a:rPr>
              <a:t> </a:t>
            </a:r>
            <a:r>
              <a:rPr lang="fr-FR" sz="1500" dirty="0" err="1">
                <a:sym typeface="Wingdings" pitchFamily="2" charset="2"/>
              </a:rPr>
              <a:t>region</a:t>
            </a:r>
            <a:r>
              <a:rPr lang="fr-FR" sz="1500" dirty="0">
                <a:sym typeface="Wingdings" pitchFamily="2" charset="2"/>
              </a:rPr>
              <a:t> </a:t>
            </a:r>
            <a:r>
              <a:rPr lang="fr-FR" sz="1500" dirty="0" err="1">
                <a:sym typeface="Wingdings" pitchFamily="2" charset="2"/>
              </a:rPr>
              <a:t>associated</a:t>
            </a:r>
            <a:r>
              <a:rPr lang="fr-FR" sz="1500" dirty="0">
                <a:sym typeface="Wingdings" pitchFamily="2" charset="2"/>
              </a:rPr>
              <a:t> by source/</a:t>
            </a:r>
            <a:r>
              <a:rPr lang="fr-FR" sz="1500" dirty="0" err="1">
                <a:sym typeface="Wingdings" pitchFamily="2" charset="2"/>
              </a:rPr>
              <a:t>channel</a:t>
            </a:r>
            <a:r>
              <a:rPr lang="fr-FR" sz="1500" dirty="0">
                <a:sym typeface="Wingdings" pitchFamily="2" charset="2"/>
              </a:rPr>
              <a:t> and drain/</a:t>
            </a:r>
            <a:r>
              <a:rPr lang="fr-FR" sz="1500" dirty="0" err="1">
                <a:sym typeface="Wingdings" pitchFamily="2" charset="2"/>
              </a:rPr>
              <a:t>channel</a:t>
            </a:r>
            <a:r>
              <a:rPr lang="fr-FR" sz="1500" dirty="0">
                <a:sym typeface="Wingdings" pitchFamily="2" charset="2"/>
              </a:rPr>
              <a:t> </a:t>
            </a:r>
            <a:r>
              <a:rPr lang="fr-FR" sz="1500" dirty="0" err="1">
                <a:sym typeface="Wingdings" pitchFamily="2" charset="2"/>
              </a:rPr>
              <a:t>pn</a:t>
            </a:r>
            <a:r>
              <a:rPr lang="fr-FR" sz="1500" dirty="0">
                <a:sym typeface="Wingdings" pitchFamily="2" charset="2"/>
              </a:rPr>
              <a:t> </a:t>
            </a:r>
            <a:r>
              <a:rPr lang="fr-FR" sz="1500" dirty="0" err="1">
                <a:sym typeface="Wingdings" pitchFamily="2" charset="2"/>
              </a:rPr>
              <a:t>junctions</a:t>
            </a:r>
            <a:endParaRPr lang="fr-FR" sz="1500" dirty="0">
              <a:sym typeface="Wingdings" pitchFamily="2" charset="2"/>
            </a:endParaRPr>
          </a:p>
          <a:p>
            <a:pPr lvl="1">
              <a:defRPr/>
            </a:pPr>
            <a:r>
              <a:rPr lang="fr-FR" sz="1500" dirty="0" err="1">
                <a:sym typeface="Wingdings" pitchFamily="2" charset="2"/>
              </a:rPr>
              <a:t>Overestimation</a:t>
            </a:r>
            <a:r>
              <a:rPr lang="fr-FR" sz="1500" dirty="0">
                <a:sym typeface="Wingdings" pitchFamily="2" charset="2"/>
              </a:rPr>
              <a:t>  of charge </a:t>
            </a:r>
            <a:r>
              <a:rPr lang="fr-FR" sz="1500" dirty="0" err="1">
                <a:sym typeface="Wingdings" pitchFamily="2" charset="2"/>
              </a:rPr>
              <a:t>induced</a:t>
            </a:r>
            <a:r>
              <a:rPr lang="fr-FR" sz="1500" dirty="0">
                <a:sym typeface="Wingdings" pitchFamily="2" charset="2"/>
              </a:rPr>
              <a:t> by </a:t>
            </a:r>
            <a:r>
              <a:rPr lang="fr-FR" sz="1500" dirty="0" err="1">
                <a:sym typeface="Wingdings" pitchFamily="2" charset="2"/>
              </a:rPr>
              <a:t>gate</a:t>
            </a:r>
            <a:r>
              <a:rPr lang="fr-FR" sz="1500" dirty="0">
                <a:sym typeface="Wingdings" pitchFamily="2" charset="2"/>
              </a:rPr>
              <a:t>  </a:t>
            </a:r>
            <a:r>
              <a:rPr lang="fr-FR" sz="1500" dirty="0" err="1">
                <a:sym typeface="Wingdings" pitchFamily="2" charset="2"/>
              </a:rPr>
              <a:t>overestimation</a:t>
            </a:r>
            <a:r>
              <a:rPr lang="fr-FR" sz="1500" dirty="0">
                <a:sym typeface="Wingdings" pitchFamily="2" charset="2"/>
              </a:rPr>
              <a:t> of V</a:t>
            </a:r>
            <a:r>
              <a:rPr lang="fr-FR" sz="1500" baseline="-25000" dirty="0">
                <a:sym typeface="Wingdings" pitchFamily="2" charset="2"/>
              </a:rPr>
              <a:t>T</a:t>
            </a:r>
          </a:p>
          <a:p>
            <a:pPr lvl="1">
              <a:defRPr/>
            </a:pPr>
            <a:endParaRPr lang="fr-FR" sz="19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sz="1900" dirty="0">
                <a:sym typeface="Wingdings" pitchFamily="2" charset="2"/>
              </a:rPr>
              <a:t>This </a:t>
            </a:r>
            <a:r>
              <a:rPr lang="fr-FR" sz="1900" dirty="0" err="1">
                <a:sym typeface="Wingdings" pitchFamily="2" charset="2"/>
              </a:rPr>
              <a:t>reduction</a:t>
            </a:r>
            <a:r>
              <a:rPr lang="fr-FR" sz="1900" dirty="0">
                <a:sym typeface="Wingdings" pitchFamily="2" charset="2"/>
              </a:rPr>
              <a:t> more </a:t>
            </a:r>
            <a:r>
              <a:rPr lang="fr-FR" sz="1900" dirty="0" err="1">
                <a:sym typeface="Wingdings" pitchFamily="2" charset="2"/>
              </a:rPr>
              <a:t>prominent</a:t>
            </a:r>
            <a:r>
              <a:rPr lang="fr-FR" sz="1900" dirty="0">
                <a:sym typeface="Wingdings" pitchFamily="2" charset="2"/>
              </a:rPr>
              <a:t> for MOSFET </a:t>
            </a:r>
            <a:r>
              <a:rPr lang="fr-FR" sz="1900" dirty="0" err="1">
                <a:sym typeface="Wingdings" pitchFamily="2" charset="2"/>
              </a:rPr>
              <a:t>with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shorter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channel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length</a:t>
            </a:r>
            <a:endParaRPr lang="fr-FR" sz="1900" dirty="0"/>
          </a:p>
        </p:txBody>
      </p:sp>
      <p:pic>
        <p:nvPicPr>
          <p:cNvPr id="87045" name="Picture 4" descr="leble_89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0"/>
            <a:ext cx="4495800" cy="510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7046" name="AutoShape 7"/>
          <p:cNvSpPr>
            <a:spLocks noChangeArrowheads="1"/>
          </p:cNvSpPr>
          <p:nvPr/>
        </p:nvSpPr>
        <p:spPr bwMode="auto">
          <a:xfrm rot="5400000">
            <a:off x="6432694" y="5369917"/>
            <a:ext cx="638175" cy="212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44525"/>
              </p:ext>
            </p:extLst>
          </p:nvPr>
        </p:nvGraphicFramePr>
        <p:xfrm>
          <a:off x="4773613" y="5992813"/>
          <a:ext cx="42322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Équation" r:id="rId5" imgW="2755800" imgH="228600" progId="Equation.3">
                  <p:embed/>
                </p:oleObj>
              </mc:Choice>
              <mc:Fallback>
                <p:oleObj name="Équation" r:id="rId5" imgW="2755800" imgH="228600" progId="Equation.3">
                  <p:embed/>
                  <p:pic>
                    <p:nvPicPr>
                      <p:cNvPr id="870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5992813"/>
                        <a:ext cx="4232275" cy="35083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</p:spTree>
    <p:extLst>
      <p:ext uri="{BB962C8B-B14F-4D97-AF65-F5344CB8AC3E}">
        <p14:creationId xmlns:p14="http://schemas.microsoft.com/office/powerpoint/2010/main" val="1668129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F9AB4E-F098-44A6-AA48-80018F4DEAE7}" type="slidenum">
              <a:rPr lang="fr-FR" altLang="en-US" smtClean="0"/>
              <a:pPr eaLnBrk="1" hangingPunct="1"/>
              <a:t>79</a:t>
            </a:fld>
            <a:endParaRPr lang="fr-FR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52600"/>
            <a:ext cx="3952875" cy="3840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19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</a:t>
            </a:r>
            <a:r>
              <a:rPr lang="fr-FR" sz="1900" dirty="0"/>
              <a:t>: </a:t>
            </a:r>
          </a:p>
          <a:p>
            <a:pPr lvl="1">
              <a:defRPr/>
            </a:pPr>
            <a:r>
              <a:rPr lang="fr-FR" sz="1500" dirty="0" err="1"/>
              <a:t>Previous</a:t>
            </a:r>
            <a:r>
              <a:rPr lang="fr-FR" sz="1500" dirty="0"/>
              <a:t> V</a:t>
            </a:r>
            <a:r>
              <a:rPr lang="fr-FR" sz="1500" baseline="-25000" dirty="0"/>
              <a:t>T</a:t>
            </a:r>
            <a:r>
              <a:rPr lang="fr-FR" sz="1500" dirty="0"/>
              <a:t> expression supposes </a:t>
            </a:r>
            <a:r>
              <a:rPr lang="fr-FR" sz="1500" dirty="0" err="1"/>
              <a:t>channel</a:t>
            </a:r>
            <a:r>
              <a:rPr lang="fr-FR" sz="1500" dirty="0"/>
              <a:t> </a:t>
            </a:r>
            <a:r>
              <a:rPr lang="fr-FR" sz="1500" dirty="0" err="1"/>
              <a:t>depletion</a:t>
            </a:r>
            <a:r>
              <a:rPr lang="fr-FR" sz="1500" dirty="0"/>
              <a:t> </a:t>
            </a:r>
            <a:r>
              <a:rPr lang="fr-FR" sz="1500" dirty="0" err="1"/>
              <a:t>region</a:t>
            </a:r>
            <a:r>
              <a:rPr lang="fr-FR" sz="1500" dirty="0"/>
              <a:t> </a:t>
            </a:r>
            <a:r>
              <a:rPr lang="fr-FR" sz="1500" dirty="0" err="1"/>
              <a:t>comes</a:t>
            </a:r>
            <a:r>
              <a:rPr lang="fr-FR" sz="1500" dirty="0"/>
              <a:t> </a:t>
            </a:r>
            <a:r>
              <a:rPr lang="fr-FR" sz="1500" dirty="0" err="1"/>
              <a:t>only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</a:t>
            </a:r>
            <a:r>
              <a:rPr lang="fr-FR" sz="1500" dirty="0" err="1"/>
              <a:t>gate</a:t>
            </a:r>
            <a:r>
              <a:rPr lang="fr-FR" sz="1500" dirty="0"/>
              <a:t> </a:t>
            </a:r>
          </a:p>
          <a:p>
            <a:pPr lvl="1">
              <a:defRPr/>
            </a:pP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In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fact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one part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created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by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depletion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region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associated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by source/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channel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and drain/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channel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pn</a:t>
            </a:r>
            <a:r>
              <a:rPr lang="fr-FR" sz="15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500" dirty="0" err="1">
                <a:solidFill>
                  <a:srgbClr val="FF0000"/>
                </a:solidFill>
                <a:sym typeface="Wingdings" pitchFamily="2" charset="2"/>
              </a:rPr>
              <a:t>junctions</a:t>
            </a:r>
            <a:endParaRPr lang="fr-FR" sz="1500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fr-FR" sz="1500" dirty="0" err="1">
                <a:sym typeface="Wingdings" pitchFamily="2" charset="2"/>
              </a:rPr>
              <a:t>Overestimation</a:t>
            </a:r>
            <a:r>
              <a:rPr lang="fr-FR" sz="1500" dirty="0">
                <a:sym typeface="Wingdings" pitchFamily="2" charset="2"/>
              </a:rPr>
              <a:t>  of charge </a:t>
            </a:r>
            <a:r>
              <a:rPr lang="fr-FR" sz="1500" dirty="0" err="1">
                <a:sym typeface="Wingdings" pitchFamily="2" charset="2"/>
              </a:rPr>
              <a:t>induced</a:t>
            </a:r>
            <a:r>
              <a:rPr lang="fr-FR" sz="1500" dirty="0">
                <a:sym typeface="Wingdings" pitchFamily="2" charset="2"/>
              </a:rPr>
              <a:t> by </a:t>
            </a:r>
            <a:r>
              <a:rPr lang="fr-FR" sz="1500" dirty="0" err="1">
                <a:sym typeface="Wingdings" pitchFamily="2" charset="2"/>
              </a:rPr>
              <a:t>gate</a:t>
            </a:r>
            <a:r>
              <a:rPr lang="fr-FR" sz="1500" dirty="0">
                <a:sym typeface="Wingdings" pitchFamily="2" charset="2"/>
              </a:rPr>
              <a:t>  </a:t>
            </a:r>
            <a:r>
              <a:rPr lang="fr-FR" sz="1500" dirty="0" err="1">
                <a:sym typeface="Wingdings" pitchFamily="2" charset="2"/>
              </a:rPr>
              <a:t>overestimation</a:t>
            </a:r>
            <a:r>
              <a:rPr lang="fr-FR" sz="1500" dirty="0">
                <a:sym typeface="Wingdings" pitchFamily="2" charset="2"/>
              </a:rPr>
              <a:t> of V</a:t>
            </a:r>
            <a:r>
              <a:rPr lang="fr-FR" sz="1500" baseline="-25000" dirty="0">
                <a:sym typeface="Wingdings" pitchFamily="2" charset="2"/>
              </a:rPr>
              <a:t>T</a:t>
            </a:r>
          </a:p>
          <a:p>
            <a:pPr lvl="1">
              <a:defRPr/>
            </a:pPr>
            <a:endParaRPr lang="fr-FR" sz="19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sz="1900" dirty="0">
                <a:sym typeface="Wingdings" pitchFamily="2" charset="2"/>
              </a:rPr>
              <a:t>This </a:t>
            </a:r>
            <a:r>
              <a:rPr lang="fr-FR" sz="1900" dirty="0" err="1">
                <a:sym typeface="Wingdings" pitchFamily="2" charset="2"/>
              </a:rPr>
              <a:t>reduction</a:t>
            </a:r>
            <a:r>
              <a:rPr lang="fr-FR" sz="1900" dirty="0">
                <a:sym typeface="Wingdings" pitchFamily="2" charset="2"/>
              </a:rPr>
              <a:t> more </a:t>
            </a:r>
            <a:r>
              <a:rPr lang="fr-FR" sz="1900" dirty="0" err="1">
                <a:sym typeface="Wingdings" pitchFamily="2" charset="2"/>
              </a:rPr>
              <a:t>prominent</a:t>
            </a:r>
            <a:r>
              <a:rPr lang="fr-FR" sz="1900" dirty="0">
                <a:sym typeface="Wingdings" pitchFamily="2" charset="2"/>
              </a:rPr>
              <a:t> for MOSFET </a:t>
            </a:r>
            <a:r>
              <a:rPr lang="fr-FR" sz="1900" dirty="0" err="1">
                <a:sym typeface="Wingdings" pitchFamily="2" charset="2"/>
              </a:rPr>
              <a:t>with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shorter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channel</a:t>
            </a:r>
            <a:r>
              <a:rPr lang="fr-FR" sz="1900" dirty="0">
                <a:sym typeface="Wingdings" pitchFamily="2" charset="2"/>
              </a:rPr>
              <a:t> </a:t>
            </a:r>
            <a:r>
              <a:rPr lang="fr-FR" sz="1900" dirty="0" err="1">
                <a:sym typeface="Wingdings" pitchFamily="2" charset="2"/>
              </a:rPr>
              <a:t>length</a:t>
            </a:r>
            <a:endParaRPr lang="fr-FR" sz="1900" dirty="0"/>
          </a:p>
        </p:txBody>
      </p:sp>
      <p:pic>
        <p:nvPicPr>
          <p:cNvPr id="87045" name="Picture 4" descr="leble_89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0"/>
            <a:ext cx="4495800" cy="510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7046" name="AutoShape 7"/>
          <p:cNvSpPr>
            <a:spLocks noChangeArrowheads="1"/>
          </p:cNvSpPr>
          <p:nvPr/>
        </p:nvSpPr>
        <p:spPr bwMode="auto">
          <a:xfrm rot="5400000">
            <a:off x="6432694" y="5369917"/>
            <a:ext cx="638175" cy="212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05178"/>
              </p:ext>
            </p:extLst>
          </p:nvPr>
        </p:nvGraphicFramePr>
        <p:xfrm>
          <a:off x="4773613" y="5992813"/>
          <a:ext cx="42306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Équation" r:id="rId5" imgW="2755800" imgH="228600" progId="Equation.3">
                  <p:embed/>
                </p:oleObj>
              </mc:Choice>
              <mc:Fallback>
                <p:oleObj name="Équation" r:id="rId5" imgW="2755800" imgH="228600" progId="Equation.3">
                  <p:embed/>
                  <p:pic>
                    <p:nvPicPr>
                      <p:cNvPr id="870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5992813"/>
                        <a:ext cx="4230687" cy="3508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1414488" y="2692432"/>
            <a:ext cx="1925068" cy="383210"/>
            <a:chOff x="1414488" y="2692432"/>
            <a:chExt cx="1925068" cy="383210"/>
          </a:xfrm>
          <a:solidFill>
            <a:srgbClr val="FF0000"/>
          </a:solidFill>
        </p:grpSpPr>
        <p:sp>
          <p:nvSpPr>
            <p:cNvPr id="3" name="Triangle rectangle 2"/>
            <p:cNvSpPr/>
            <p:nvPr/>
          </p:nvSpPr>
          <p:spPr>
            <a:xfrm rot="10645661" flipH="1">
              <a:off x="2760527" y="2692432"/>
              <a:ext cx="579029" cy="383210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rectangle 9"/>
            <p:cNvSpPr/>
            <p:nvPr/>
          </p:nvSpPr>
          <p:spPr>
            <a:xfrm rot="10954339">
              <a:off x="1414488" y="2713751"/>
              <a:ext cx="293340" cy="27675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>
            <a:off x="3050041" y="2884037"/>
            <a:ext cx="1881999" cy="32893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703306" y="2831996"/>
            <a:ext cx="3228734" cy="43301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07" y="548680"/>
            <a:ext cx="8569647" cy="60392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 err="1"/>
              <a:t>Threshold</a:t>
            </a:r>
            <a:r>
              <a:rPr lang="fr-FR" sz="2400" dirty="0"/>
              <a:t> voltage </a:t>
            </a:r>
            <a:r>
              <a:rPr lang="fr-FR" sz="2400" dirty="0" err="1"/>
              <a:t>reduction</a:t>
            </a:r>
            <a:r>
              <a:rPr lang="fr-FR" sz="2400" dirty="0"/>
              <a:t>: short </a:t>
            </a:r>
            <a:r>
              <a:rPr lang="fr-FR" sz="2400" dirty="0" err="1"/>
              <a:t>channel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 (Kang </a:t>
            </a:r>
            <a:r>
              <a:rPr lang="fr-FR" sz="2400" i="1" dirty="0"/>
              <a:t>et al</a:t>
            </a:r>
            <a:r>
              <a:rPr lang="fr-FR" sz="2400" dirty="0"/>
              <a:t>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</p:spTree>
    <p:extLst>
      <p:ext uri="{BB962C8B-B14F-4D97-AF65-F5344CB8AC3E}">
        <p14:creationId xmlns:p14="http://schemas.microsoft.com/office/powerpoint/2010/main" val="197896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819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38B4FA-F903-41EF-8708-239C6511AC20}" type="slidenum">
              <a:rPr lang="fr-FR" altLang="en-US" smtClean="0"/>
              <a:pPr eaLnBrk="1" hangingPunct="1"/>
              <a:t>8</a:t>
            </a:fld>
            <a:endParaRPr lang="fr-FR" altLang="en-US"/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>
          <a:xfrm>
            <a:off x="647700" y="400676"/>
            <a:ext cx="7772400" cy="688975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2200" b="0" dirty="0" err="1">
                <a:latin typeface="Calibri" pitchFamily="34" charset="0"/>
              </a:rPr>
              <a:t>Energy</a:t>
            </a:r>
            <a:r>
              <a:rPr lang="fr-FR" sz="2200" b="0" dirty="0">
                <a:latin typeface="Calibri" pitchFamily="34" charset="0"/>
              </a:rPr>
              <a:t> band </a:t>
            </a:r>
            <a:r>
              <a:rPr lang="fr-FR" sz="2200" b="0" dirty="0" err="1">
                <a:latin typeface="Calibri" pitchFamily="34" charset="0"/>
              </a:rPr>
              <a:t>diagram</a:t>
            </a:r>
            <a:r>
              <a:rPr lang="fr-FR" sz="2200" b="0" dirty="0">
                <a:latin typeface="Calibri" pitchFamily="34" charset="0"/>
              </a:rPr>
              <a:t> for </a:t>
            </a:r>
            <a:r>
              <a:rPr lang="fr-FR" sz="2200" b="0" dirty="0" err="1">
                <a:latin typeface="Calibri" pitchFamily="34" charset="0"/>
              </a:rPr>
              <a:t>ideal</a:t>
            </a:r>
            <a:r>
              <a:rPr lang="fr-FR" sz="2200" b="0" dirty="0">
                <a:latin typeface="Calibri" pitchFamily="34" charset="0"/>
              </a:rPr>
              <a:t> n and p type MOS </a:t>
            </a:r>
            <a:r>
              <a:rPr lang="fr-FR" sz="2200" b="0" dirty="0" err="1">
                <a:latin typeface="Calibri" pitchFamily="34" charset="0"/>
              </a:rPr>
              <a:t>capacitors</a:t>
            </a:r>
            <a:r>
              <a:rPr lang="fr-FR" sz="2200" b="0" dirty="0">
                <a:latin typeface="Calibri" pitchFamily="34" charset="0"/>
              </a:rPr>
              <a:t> </a:t>
            </a:r>
            <a:r>
              <a:rPr lang="fr-FR" sz="2200" b="0" dirty="0" err="1">
                <a:latin typeface="Calibri" pitchFamily="34" charset="0"/>
              </a:rPr>
              <a:t>under</a:t>
            </a:r>
            <a:r>
              <a:rPr lang="fr-FR" sz="2200" b="0" dirty="0">
                <a:latin typeface="Calibri" pitchFamily="34" charset="0"/>
              </a:rPr>
              <a:t> </a:t>
            </a:r>
            <a:r>
              <a:rPr lang="fr-FR" sz="2200" b="0" dirty="0" err="1">
                <a:latin typeface="Calibri" pitchFamily="34" charset="0"/>
              </a:rPr>
              <a:t>different</a:t>
            </a:r>
            <a:br>
              <a:rPr lang="fr-FR" sz="2200" b="0" dirty="0">
                <a:latin typeface="Calibri" pitchFamily="34" charset="0"/>
              </a:rPr>
            </a:br>
            <a:r>
              <a:rPr lang="fr-FR" sz="2200" b="0" u="sng" dirty="0">
                <a:latin typeface="Calibri" pitchFamily="34" charset="0"/>
              </a:rPr>
              <a:t> </a:t>
            </a:r>
            <a:r>
              <a:rPr lang="fr-FR" sz="2200" b="0" u="sng" dirty="0" err="1">
                <a:latin typeface="Calibri" pitchFamily="34" charset="0"/>
              </a:rPr>
              <a:t>bias</a:t>
            </a:r>
            <a:r>
              <a:rPr lang="fr-FR" sz="2200" b="0" u="sng" dirty="0">
                <a:latin typeface="Calibri" pitchFamily="34" charset="0"/>
              </a:rPr>
              <a:t> conditions</a:t>
            </a:r>
          </a:p>
        </p:txBody>
      </p:sp>
      <p:pic>
        <p:nvPicPr>
          <p:cNvPr id="8198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24744"/>
            <a:ext cx="6934200" cy="563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From MOS Capacitor to CMOS inverter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0636963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8806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8806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3FCD8E-189A-4637-A491-D6408DB9896B}" type="slidenum">
              <a:rPr lang="fr-FR" altLang="en-US" smtClean="0"/>
              <a:pPr eaLnBrk="1" hangingPunct="1"/>
              <a:t>80</a:t>
            </a:fld>
            <a:endParaRPr lang="fr-FR" altLang="en-US"/>
          </a:p>
        </p:txBody>
      </p:sp>
      <p:graphicFrame>
        <p:nvGraphicFramePr>
          <p:cNvPr id="880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81274"/>
              </p:ext>
            </p:extLst>
          </p:nvPr>
        </p:nvGraphicFramePr>
        <p:xfrm>
          <a:off x="3735239" y="1462952"/>
          <a:ext cx="1988890" cy="100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4" imgW="1054100" imgH="533400" progId="Equation.3">
                  <p:embed/>
                </p:oleObj>
              </mc:Choice>
              <mc:Fallback>
                <p:oleObj name="Equation" r:id="rId4" imgW="1054100" imgH="533400" progId="Equation.3">
                  <p:embed/>
                  <p:pic>
                    <p:nvPicPr>
                      <p:cNvPr id="880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239" y="1462952"/>
                        <a:ext cx="1988890" cy="10045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98160"/>
              </p:ext>
            </p:extLst>
          </p:nvPr>
        </p:nvGraphicFramePr>
        <p:xfrm>
          <a:off x="6073941" y="1488622"/>
          <a:ext cx="2818540" cy="95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6" imgW="1574800" imgH="533400" progId="Equation.3">
                  <p:embed/>
                </p:oleObj>
              </mc:Choice>
              <mc:Fallback>
                <p:oleObj name="Equation" r:id="rId6" imgW="1574800" imgH="533400" progId="Equation.3">
                  <p:embed/>
                  <p:pic>
                    <p:nvPicPr>
                      <p:cNvPr id="880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941" y="1488622"/>
                        <a:ext cx="2818540" cy="953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5482"/>
              </p:ext>
            </p:extLst>
          </p:nvPr>
        </p:nvGraphicFramePr>
        <p:xfrm>
          <a:off x="4572000" y="3054350"/>
          <a:ext cx="3149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Équation" r:id="rId8" imgW="1726920" imgH="533160" progId="Equation.3">
                  <p:embed/>
                </p:oleObj>
              </mc:Choice>
              <mc:Fallback>
                <p:oleObj name="Équation" r:id="rId8" imgW="1726920" imgH="533160" progId="Equation.3">
                  <p:embed/>
                  <p:pic>
                    <p:nvPicPr>
                      <p:cNvPr id="880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54350"/>
                        <a:ext cx="3149600" cy="9731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leble_89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59701" r="16069"/>
          <a:stretch/>
        </p:blipFill>
        <p:spPr bwMode="auto">
          <a:xfrm>
            <a:off x="323528" y="1412776"/>
            <a:ext cx="3121891" cy="2057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42809"/>
              </p:ext>
            </p:extLst>
          </p:nvPr>
        </p:nvGraphicFramePr>
        <p:xfrm>
          <a:off x="881370" y="4653136"/>
          <a:ext cx="7107720" cy="102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Équation" r:id="rId11" imgW="3873240" imgH="558720" progId="Equation.3">
                  <p:embed/>
                </p:oleObj>
              </mc:Choice>
              <mc:Fallback>
                <p:oleObj name="Équation" r:id="rId11" imgW="3873240" imgH="558720" progId="Equation.3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1370" y="4653136"/>
                        <a:ext cx="7107720" cy="10253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07" y="548680"/>
            <a:ext cx="8569647" cy="60392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 err="1"/>
              <a:t>Threshold</a:t>
            </a:r>
            <a:r>
              <a:rPr lang="fr-FR" sz="2400" dirty="0"/>
              <a:t> voltage </a:t>
            </a:r>
            <a:r>
              <a:rPr lang="fr-FR" sz="2400" dirty="0" err="1"/>
              <a:t>reduction</a:t>
            </a:r>
            <a:r>
              <a:rPr lang="fr-FR" sz="2400" dirty="0"/>
              <a:t>: short </a:t>
            </a:r>
            <a:r>
              <a:rPr lang="fr-FR" sz="2400" dirty="0" err="1"/>
              <a:t>channel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 (Kang </a:t>
            </a:r>
            <a:r>
              <a:rPr lang="fr-FR" sz="2400" i="1" dirty="0"/>
              <a:t>et al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617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8909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890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5D43F-D95B-47BC-B089-962D72385FF8}" type="slidenum">
              <a:rPr lang="fr-FR" altLang="en-US" smtClean="0"/>
              <a:pPr eaLnBrk="1" hangingPunct="1"/>
              <a:t>81</a:t>
            </a:fld>
            <a:endParaRPr lang="fr-FR" altLang="en-US"/>
          </a:p>
        </p:txBody>
      </p:sp>
      <p:sp>
        <p:nvSpPr>
          <p:cNvPr id="890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57800" y="2971800"/>
            <a:ext cx="3733800" cy="2057400"/>
          </a:xfrm>
          <a:noFill/>
        </p:spPr>
        <p:txBody>
          <a:bodyPr/>
          <a:lstStyle/>
          <a:p>
            <a:pPr eaLnBrk="1" hangingPunct="1"/>
            <a:r>
              <a:rPr lang="fr-FR" sz="2100" dirty="0" err="1"/>
              <a:t>Threshold</a:t>
            </a:r>
            <a:r>
              <a:rPr lang="fr-FR" sz="2100" dirty="0"/>
              <a:t> voltage </a:t>
            </a:r>
            <a:r>
              <a:rPr lang="fr-FR" sz="2100" dirty="0" err="1"/>
              <a:t>is</a:t>
            </a:r>
            <a:r>
              <a:rPr lang="fr-FR" sz="2100" dirty="0"/>
              <a:t> </a:t>
            </a:r>
            <a:r>
              <a:rPr lang="fr-FR" sz="2100" dirty="0" err="1"/>
              <a:t>function</a:t>
            </a:r>
            <a:r>
              <a:rPr lang="fr-FR" sz="2100" dirty="0"/>
              <a:t> of:</a:t>
            </a:r>
          </a:p>
          <a:p>
            <a:pPr lvl="1" eaLnBrk="1" hangingPunct="1"/>
            <a:r>
              <a:rPr lang="fr-FR" sz="2000" dirty="0"/>
              <a:t>Channel </a:t>
            </a:r>
            <a:r>
              <a:rPr lang="fr-FR" sz="2000" dirty="0" err="1"/>
              <a:t>length</a:t>
            </a:r>
            <a:endParaRPr lang="fr-FR" sz="2000" dirty="0"/>
          </a:p>
          <a:p>
            <a:pPr lvl="1" eaLnBrk="1" hangingPunct="1"/>
            <a:r>
              <a:rPr lang="fr-FR" sz="2000" dirty="0"/>
              <a:t>Drain –Source </a:t>
            </a:r>
            <a:r>
              <a:rPr lang="fr-FR" sz="2000" dirty="0" err="1"/>
              <a:t>voltageV</a:t>
            </a:r>
            <a:r>
              <a:rPr lang="fr-FR" sz="2000" baseline="-25000" dirty="0" err="1"/>
              <a:t>ds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x</a:t>
            </a:r>
            <a:r>
              <a:rPr lang="fr-FR" sz="2000" baseline="-25000" dirty="0" err="1"/>
              <a:t>dD</a:t>
            </a:r>
            <a:endParaRPr lang="fr-FR" sz="2000" baseline="-250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28600" y="1905000"/>
            <a:ext cx="4648200" cy="4191000"/>
            <a:chOff x="144" y="1200"/>
            <a:chExt cx="2928" cy="2640"/>
          </a:xfrm>
          <a:solidFill>
            <a:schemeClr val="bg2"/>
          </a:solidFill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1200"/>
              <a:ext cx="2928" cy="2640"/>
            </a:xfrm>
            <a:prstGeom prst="rect">
              <a:avLst/>
            </a:prstGeom>
            <a:grp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13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54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96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638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79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21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62" y="3421"/>
              <a:ext cx="92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1" y="3341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1" y="3057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31" y="2773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1" y="2489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1" y="2204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31" y="1920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1" y="1636"/>
              <a:ext cx="169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634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805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976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146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1317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1488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1659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1830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2000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171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342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2513" y="3383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88" name="Line 31"/>
            <p:cNvSpPr>
              <a:spLocks noChangeShapeType="1"/>
            </p:cNvSpPr>
            <p:nvPr/>
          </p:nvSpPr>
          <p:spPr bwMode="auto">
            <a:xfrm flipV="1">
              <a:off x="2683" y="3364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89" name="Line 32"/>
            <p:cNvSpPr>
              <a:spLocks noChangeShapeType="1"/>
            </p:cNvSpPr>
            <p:nvPr/>
          </p:nvSpPr>
          <p:spPr bwMode="auto">
            <a:xfrm>
              <a:off x="634" y="3403"/>
              <a:ext cx="204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6" name="Line 33"/>
            <p:cNvSpPr>
              <a:spLocks noChangeShapeType="1"/>
            </p:cNvSpPr>
            <p:nvPr/>
          </p:nvSpPr>
          <p:spPr bwMode="auto">
            <a:xfrm>
              <a:off x="634" y="3403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7" name="Line 34"/>
            <p:cNvSpPr>
              <a:spLocks noChangeShapeType="1"/>
            </p:cNvSpPr>
            <p:nvPr/>
          </p:nvSpPr>
          <p:spPr bwMode="auto">
            <a:xfrm>
              <a:off x="634" y="3261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8" name="Line 35"/>
            <p:cNvSpPr>
              <a:spLocks noChangeShapeType="1"/>
            </p:cNvSpPr>
            <p:nvPr/>
          </p:nvSpPr>
          <p:spPr bwMode="auto">
            <a:xfrm>
              <a:off x="634" y="3119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9" name="Line 36"/>
            <p:cNvSpPr>
              <a:spLocks noChangeShapeType="1"/>
            </p:cNvSpPr>
            <p:nvPr/>
          </p:nvSpPr>
          <p:spPr bwMode="auto">
            <a:xfrm>
              <a:off x="634" y="2977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0" name="Line 37"/>
            <p:cNvSpPr>
              <a:spLocks noChangeShapeType="1"/>
            </p:cNvSpPr>
            <p:nvPr/>
          </p:nvSpPr>
          <p:spPr bwMode="auto">
            <a:xfrm>
              <a:off x="634" y="2834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1" name="Line 38"/>
            <p:cNvSpPr>
              <a:spLocks noChangeShapeType="1"/>
            </p:cNvSpPr>
            <p:nvPr/>
          </p:nvSpPr>
          <p:spPr bwMode="auto">
            <a:xfrm>
              <a:off x="634" y="2693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2" name="Line 39"/>
            <p:cNvSpPr>
              <a:spLocks noChangeShapeType="1"/>
            </p:cNvSpPr>
            <p:nvPr/>
          </p:nvSpPr>
          <p:spPr bwMode="auto">
            <a:xfrm>
              <a:off x="634" y="2550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3" name="Line 40"/>
            <p:cNvSpPr>
              <a:spLocks noChangeShapeType="1"/>
            </p:cNvSpPr>
            <p:nvPr/>
          </p:nvSpPr>
          <p:spPr bwMode="auto">
            <a:xfrm>
              <a:off x="634" y="2408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4" name="Line 41"/>
            <p:cNvSpPr>
              <a:spLocks noChangeShapeType="1"/>
            </p:cNvSpPr>
            <p:nvPr/>
          </p:nvSpPr>
          <p:spPr bwMode="auto">
            <a:xfrm>
              <a:off x="634" y="2266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5" name="Line 42"/>
            <p:cNvSpPr>
              <a:spLocks noChangeShapeType="1"/>
            </p:cNvSpPr>
            <p:nvPr/>
          </p:nvSpPr>
          <p:spPr bwMode="auto">
            <a:xfrm>
              <a:off x="634" y="2124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6" name="Line 43"/>
            <p:cNvSpPr>
              <a:spLocks noChangeShapeType="1"/>
            </p:cNvSpPr>
            <p:nvPr/>
          </p:nvSpPr>
          <p:spPr bwMode="auto">
            <a:xfrm>
              <a:off x="634" y="1982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7" name="Line 44"/>
            <p:cNvSpPr>
              <a:spLocks noChangeShapeType="1"/>
            </p:cNvSpPr>
            <p:nvPr/>
          </p:nvSpPr>
          <p:spPr bwMode="auto">
            <a:xfrm>
              <a:off x="634" y="1839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Line 45"/>
            <p:cNvSpPr>
              <a:spLocks noChangeShapeType="1"/>
            </p:cNvSpPr>
            <p:nvPr/>
          </p:nvSpPr>
          <p:spPr bwMode="auto">
            <a:xfrm>
              <a:off x="634" y="1698"/>
              <a:ext cx="30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9" name="Line 46"/>
            <p:cNvSpPr>
              <a:spLocks noChangeShapeType="1"/>
            </p:cNvSpPr>
            <p:nvPr/>
          </p:nvSpPr>
          <p:spPr bwMode="auto">
            <a:xfrm>
              <a:off x="634" y="1555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47"/>
            <p:cNvSpPr>
              <a:spLocks noChangeShapeType="1"/>
            </p:cNvSpPr>
            <p:nvPr/>
          </p:nvSpPr>
          <p:spPr bwMode="auto">
            <a:xfrm flipV="1">
              <a:off x="634" y="1555"/>
              <a:ext cx="0" cy="1848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48"/>
            <p:cNvSpPr>
              <a:spLocks noChangeShapeType="1"/>
            </p:cNvSpPr>
            <p:nvPr/>
          </p:nvSpPr>
          <p:spPr bwMode="auto">
            <a:xfrm>
              <a:off x="634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49"/>
            <p:cNvSpPr>
              <a:spLocks noChangeShapeType="1"/>
            </p:cNvSpPr>
            <p:nvPr/>
          </p:nvSpPr>
          <p:spPr bwMode="auto">
            <a:xfrm>
              <a:off x="805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3" name="Line 50"/>
            <p:cNvSpPr>
              <a:spLocks noChangeShapeType="1"/>
            </p:cNvSpPr>
            <p:nvPr/>
          </p:nvSpPr>
          <p:spPr bwMode="auto">
            <a:xfrm>
              <a:off x="976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4" name="Line 51"/>
            <p:cNvSpPr>
              <a:spLocks noChangeShapeType="1"/>
            </p:cNvSpPr>
            <p:nvPr/>
          </p:nvSpPr>
          <p:spPr bwMode="auto">
            <a:xfrm>
              <a:off x="1146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5" name="Line 52"/>
            <p:cNvSpPr>
              <a:spLocks noChangeShapeType="1"/>
            </p:cNvSpPr>
            <p:nvPr/>
          </p:nvSpPr>
          <p:spPr bwMode="auto">
            <a:xfrm>
              <a:off x="1317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6" name="Line 53"/>
            <p:cNvSpPr>
              <a:spLocks noChangeShapeType="1"/>
            </p:cNvSpPr>
            <p:nvPr/>
          </p:nvSpPr>
          <p:spPr bwMode="auto">
            <a:xfrm>
              <a:off x="1488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7" name="Line 54"/>
            <p:cNvSpPr>
              <a:spLocks noChangeShapeType="1"/>
            </p:cNvSpPr>
            <p:nvPr/>
          </p:nvSpPr>
          <p:spPr bwMode="auto">
            <a:xfrm>
              <a:off x="1659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8" name="Line 55"/>
            <p:cNvSpPr>
              <a:spLocks noChangeShapeType="1"/>
            </p:cNvSpPr>
            <p:nvPr/>
          </p:nvSpPr>
          <p:spPr bwMode="auto">
            <a:xfrm>
              <a:off x="1830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9" name="Line 56"/>
            <p:cNvSpPr>
              <a:spLocks noChangeShapeType="1"/>
            </p:cNvSpPr>
            <p:nvPr/>
          </p:nvSpPr>
          <p:spPr bwMode="auto">
            <a:xfrm>
              <a:off x="2000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0" name="Line 57"/>
            <p:cNvSpPr>
              <a:spLocks noChangeShapeType="1"/>
            </p:cNvSpPr>
            <p:nvPr/>
          </p:nvSpPr>
          <p:spPr bwMode="auto">
            <a:xfrm>
              <a:off x="2171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1" name="Line 58"/>
            <p:cNvSpPr>
              <a:spLocks noChangeShapeType="1"/>
            </p:cNvSpPr>
            <p:nvPr/>
          </p:nvSpPr>
          <p:spPr bwMode="auto">
            <a:xfrm>
              <a:off x="2342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2" name="Line 59"/>
            <p:cNvSpPr>
              <a:spLocks noChangeShapeType="1"/>
            </p:cNvSpPr>
            <p:nvPr/>
          </p:nvSpPr>
          <p:spPr bwMode="auto">
            <a:xfrm>
              <a:off x="2513" y="1555"/>
              <a:ext cx="0" cy="2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3" name="Line 60"/>
            <p:cNvSpPr>
              <a:spLocks noChangeShapeType="1"/>
            </p:cNvSpPr>
            <p:nvPr/>
          </p:nvSpPr>
          <p:spPr bwMode="auto">
            <a:xfrm>
              <a:off x="2683" y="1555"/>
              <a:ext cx="0" cy="39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4" name="Line 61"/>
            <p:cNvSpPr>
              <a:spLocks noChangeShapeType="1"/>
            </p:cNvSpPr>
            <p:nvPr/>
          </p:nvSpPr>
          <p:spPr bwMode="auto">
            <a:xfrm>
              <a:off x="634" y="1555"/>
              <a:ext cx="204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5" name="Line 62"/>
            <p:cNvSpPr>
              <a:spLocks noChangeShapeType="1"/>
            </p:cNvSpPr>
            <p:nvPr/>
          </p:nvSpPr>
          <p:spPr bwMode="auto">
            <a:xfrm flipH="1">
              <a:off x="2654" y="3403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6" name="Line 63"/>
            <p:cNvSpPr>
              <a:spLocks noChangeShapeType="1"/>
            </p:cNvSpPr>
            <p:nvPr/>
          </p:nvSpPr>
          <p:spPr bwMode="auto">
            <a:xfrm flipH="1">
              <a:off x="2668" y="3261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7" name="Line 64"/>
            <p:cNvSpPr>
              <a:spLocks noChangeShapeType="1"/>
            </p:cNvSpPr>
            <p:nvPr/>
          </p:nvSpPr>
          <p:spPr bwMode="auto">
            <a:xfrm flipH="1">
              <a:off x="2654" y="3119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8" name="Line 65"/>
            <p:cNvSpPr>
              <a:spLocks noChangeShapeType="1"/>
            </p:cNvSpPr>
            <p:nvPr/>
          </p:nvSpPr>
          <p:spPr bwMode="auto">
            <a:xfrm flipH="1">
              <a:off x="2668" y="2977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9" name="Line 66"/>
            <p:cNvSpPr>
              <a:spLocks noChangeShapeType="1"/>
            </p:cNvSpPr>
            <p:nvPr/>
          </p:nvSpPr>
          <p:spPr bwMode="auto">
            <a:xfrm flipH="1">
              <a:off x="2654" y="2834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0" name="Line 67"/>
            <p:cNvSpPr>
              <a:spLocks noChangeShapeType="1"/>
            </p:cNvSpPr>
            <p:nvPr/>
          </p:nvSpPr>
          <p:spPr bwMode="auto">
            <a:xfrm flipH="1">
              <a:off x="2668" y="2693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1" name="Line 68"/>
            <p:cNvSpPr>
              <a:spLocks noChangeShapeType="1"/>
            </p:cNvSpPr>
            <p:nvPr/>
          </p:nvSpPr>
          <p:spPr bwMode="auto">
            <a:xfrm flipH="1">
              <a:off x="2654" y="2550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2" name="Line 69"/>
            <p:cNvSpPr>
              <a:spLocks noChangeShapeType="1"/>
            </p:cNvSpPr>
            <p:nvPr/>
          </p:nvSpPr>
          <p:spPr bwMode="auto">
            <a:xfrm flipH="1">
              <a:off x="2668" y="2408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3" name="Line 70"/>
            <p:cNvSpPr>
              <a:spLocks noChangeShapeType="1"/>
            </p:cNvSpPr>
            <p:nvPr/>
          </p:nvSpPr>
          <p:spPr bwMode="auto">
            <a:xfrm flipH="1">
              <a:off x="2654" y="2266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4" name="Line 71"/>
            <p:cNvSpPr>
              <a:spLocks noChangeShapeType="1"/>
            </p:cNvSpPr>
            <p:nvPr/>
          </p:nvSpPr>
          <p:spPr bwMode="auto">
            <a:xfrm flipH="1">
              <a:off x="2668" y="2124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5" name="Line 72"/>
            <p:cNvSpPr>
              <a:spLocks noChangeShapeType="1"/>
            </p:cNvSpPr>
            <p:nvPr/>
          </p:nvSpPr>
          <p:spPr bwMode="auto">
            <a:xfrm flipH="1">
              <a:off x="2654" y="1982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6" name="Line 73"/>
            <p:cNvSpPr>
              <a:spLocks noChangeShapeType="1"/>
            </p:cNvSpPr>
            <p:nvPr/>
          </p:nvSpPr>
          <p:spPr bwMode="auto">
            <a:xfrm flipH="1">
              <a:off x="2668" y="1839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7" name="Line 74"/>
            <p:cNvSpPr>
              <a:spLocks noChangeShapeType="1"/>
            </p:cNvSpPr>
            <p:nvPr/>
          </p:nvSpPr>
          <p:spPr bwMode="auto">
            <a:xfrm flipH="1">
              <a:off x="2654" y="1698"/>
              <a:ext cx="29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8" name="Line 75"/>
            <p:cNvSpPr>
              <a:spLocks noChangeShapeType="1"/>
            </p:cNvSpPr>
            <p:nvPr/>
          </p:nvSpPr>
          <p:spPr bwMode="auto">
            <a:xfrm flipH="1">
              <a:off x="2668" y="1555"/>
              <a:ext cx="15" cy="0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9" name="Line 76"/>
            <p:cNvSpPr>
              <a:spLocks noChangeShapeType="1"/>
            </p:cNvSpPr>
            <p:nvPr/>
          </p:nvSpPr>
          <p:spPr bwMode="auto">
            <a:xfrm flipV="1">
              <a:off x="2683" y="1555"/>
              <a:ext cx="0" cy="1848"/>
            </a:xfrm>
            <a:prstGeom prst="line">
              <a:avLst/>
            </a:prstGeom>
            <a:grp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0" name="Line 77"/>
            <p:cNvSpPr>
              <a:spLocks noChangeShapeType="1"/>
            </p:cNvSpPr>
            <p:nvPr/>
          </p:nvSpPr>
          <p:spPr bwMode="auto">
            <a:xfrm flipV="1">
              <a:off x="775" y="2935"/>
              <a:ext cx="26" cy="211"/>
            </a:xfrm>
            <a:prstGeom prst="line">
              <a:avLst/>
            </a:prstGeom>
            <a:grp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1" name="Line 78"/>
            <p:cNvSpPr>
              <a:spLocks noChangeShapeType="1"/>
            </p:cNvSpPr>
            <p:nvPr/>
          </p:nvSpPr>
          <p:spPr bwMode="auto">
            <a:xfrm flipV="1">
              <a:off x="811" y="2755"/>
              <a:ext cx="22" cy="121"/>
            </a:xfrm>
            <a:prstGeom prst="line">
              <a:avLst/>
            </a:prstGeom>
            <a:grp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2" name="Line 79"/>
            <p:cNvSpPr>
              <a:spLocks noChangeShapeType="1"/>
            </p:cNvSpPr>
            <p:nvPr/>
          </p:nvSpPr>
          <p:spPr bwMode="auto">
            <a:xfrm flipV="1">
              <a:off x="847" y="2625"/>
              <a:ext cx="19" cy="72"/>
            </a:xfrm>
            <a:prstGeom prst="line">
              <a:avLst/>
            </a:prstGeom>
            <a:grp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3" name="Line 80"/>
            <p:cNvSpPr>
              <a:spLocks noChangeShapeType="1"/>
            </p:cNvSpPr>
            <p:nvPr/>
          </p:nvSpPr>
          <p:spPr bwMode="auto">
            <a:xfrm flipV="1">
              <a:off x="883" y="2528"/>
              <a:ext cx="15" cy="41"/>
            </a:xfrm>
            <a:prstGeom prst="line">
              <a:avLst/>
            </a:prstGeom>
            <a:grp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4" name="Oval 81"/>
            <p:cNvSpPr>
              <a:spLocks noChangeArrowheads="1"/>
            </p:cNvSpPr>
            <p:nvPr/>
          </p:nvSpPr>
          <p:spPr bwMode="auto">
            <a:xfrm>
              <a:off x="755" y="315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5" name="Oval 82"/>
            <p:cNvSpPr>
              <a:spLocks noChangeArrowheads="1"/>
            </p:cNvSpPr>
            <p:nvPr/>
          </p:nvSpPr>
          <p:spPr bwMode="auto">
            <a:xfrm>
              <a:off x="789" y="288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6" name="Oval 83"/>
            <p:cNvSpPr>
              <a:spLocks noChangeArrowheads="1"/>
            </p:cNvSpPr>
            <p:nvPr/>
          </p:nvSpPr>
          <p:spPr bwMode="auto">
            <a:xfrm>
              <a:off x="823" y="270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7" name="Oval 84"/>
            <p:cNvSpPr>
              <a:spLocks noChangeArrowheads="1"/>
            </p:cNvSpPr>
            <p:nvPr/>
          </p:nvSpPr>
          <p:spPr bwMode="auto">
            <a:xfrm>
              <a:off x="857" y="2576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8" name="Oval 85"/>
            <p:cNvSpPr>
              <a:spLocks noChangeArrowheads="1"/>
            </p:cNvSpPr>
            <p:nvPr/>
          </p:nvSpPr>
          <p:spPr bwMode="auto">
            <a:xfrm>
              <a:off x="891" y="2480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9" name="Oval 86"/>
            <p:cNvSpPr>
              <a:spLocks noChangeArrowheads="1"/>
            </p:cNvSpPr>
            <p:nvPr/>
          </p:nvSpPr>
          <p:spPr bwMode="auto">
            <a:xfrm>
              <a:off x="925" y="240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0" name="Oval 87"/>
            <p:cNvSpPr>
              <a:spLocks noChangeArrowheads="1"/>
            </p:cNvSpPr>
            <p:nvPr/>
          </p:nvSpPr>
          <p:spPr bwMode="auto">
            <a:xfrm>
              <a:off x="960" y="234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1" name="Oval 88"/>
            <p:cNvSpPr>
              <a:spLocks noChangeArrowheads="1"/>
            </p:cNvSpPr>
            <p:nvPr/>
          </p:nvSpPr>
          <p:spPr bwMode="auto">
            <a:xfrm>
              <a:off x="994" y="2295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2" name="Oval 89"/>
            <p:cNvSpPr>
              <a:spLocks noChangeArrowheads="1"/>
            </p:cNvSpPr>
            <p:nvPr/>
          </p:nvSpPr>
          <p:spPr bwMode="auto">
            <a:xfrm>
              <a:off x="1028" y="2254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3" name="Oval 90"/>
            <p:cNvSpPr>
              <a:spLocks noChangeArrowheads="1"/>
            </p:cNvSpPr>
            <p:nvPr/>
          </p:nvSpPr>
          <p:spPr bwMode="auto">
            <a:xfrm>
              <a:off x="1062" y="2220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4" name="Oval 91"/>
            <p:cNvSpPr>
              <a:spLocks noChangeArrowheads="1"/>
            </p:cNvSpPr>
            <p:nvPr/>
          </p:nvSpPr>
          <p:spPr bwMode="auto">
            <a:xfrm>
              <a:off x="1096" y="2191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5" name="Oval 92"/>
            <p:cNvSpPr>
              <a:spLocks noChangeArrowheads="1"/>
            </p:cNvSpPr>
            <p:nvPr/>
          </p:nvSpPr>
          <p:spPr bwMode="auto">
            <a:xfrm>
              <a:off x="1130" y="216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6" name="Oval 93"/>
            <p:cNvSpPr>
              <a:spLocks noChangeArrowheads="1"/>
            </p:cNvSpPr>
            <p:nvPr/>
          </p:nvSpPr>
          <p:spPr bwMode="auto">
            <a:xfrm>
              <a:off x="1165" y="2142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7" name="Oval 94"/>
            <p:cNvSpPr>
              <a:spLocks noChangeArrowheads="1"/>
            </p:cNvSpPr>
            <p:nvPr/>
          </p:nvSpPr>
          <p:spPr bwMode="auto">
            <a:xfrm>
              <a:off x="1199" y="2122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8" name="Oval 95"/>
            <p:cNvSpPr>
              <a:spLocks noChangeArrowheads="1"/>
            </p:cNvSpPr>
            <p:nvPr/>
          </p:nvSpPr>
          <p:spPr bwMode="auto">
            <a:xfrm>
              <a:off x="1233" y="210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9" name="Oval 96"/>
            <p:cNvSpPr>
              <a:spLocks noChangeArrowheads="1"/>
            </p:cNvSpPr>
            <p:nvPr/>
          </p:nvSpPr>
          <p:spPr bwMode="auto">
            <a:xfrm>
              <a:off x="1267" y="2089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0" name="Oval 97"/>
            <p:cNvSpPr>
              <a:spLocks noChangeArrowheads="1"/>
            </p:cNvSpPr>
            <p:nvPr/>
          </p:nvSpPr>
          <p:spPr bwMode="auto">
            <a:xfrm>
              <a:off x="1301" y="207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1" name="Oval 98"/>
            <p:cNvSpPr>
              <a:spLocks noChangeArrowheads="1"/>
            </p:cNvSpPr>
            <p:nvPr/>
          </p:nvSpPr>
          <p:spPr bwMode="auto">
            <a:xfrm>
              <a:off x="1335" y="2062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2" name="Oval 99"/>
            <p:cNvSpPr>
              <a:spLocks noChangeArrowheads="1"/>
            </p:cNvSpPr>
            <p:nvPr/>
          </p:nvSpPr>
          <p:spPr bwMode="auto">
            <a:xfrm>
              <a:off x="1369" y="2050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3" name="Oval 100"/>
            <p:cNvSpPr>
              <a:spLocks noChangeArrowheads="1"/>
            </p:cNvSpPr>
            <p:nvPr/>
          </p:nvSpPr>
          <p:spPr bwMode="auto">
            <a:xfrm>
              <a:off x="1404" y="2039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4" name="Oval 101"/>
            <p:cNvSpPr>
              <a:spLocks noChangeArrowheads="1"/>
            </p:cNvSpPr>
            <p:nvPr/>
          </p:nvSpPr>
          <p:spPr bwMode="auto">
            <a:xfrm>
              <a:off x="1438" y="2030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5" name="Oval 102"/>
            <p:cNvSpPr>
              <a:spLocks noChangeArrowheads="1"/>
            </p:cNvSpPr>
            <p:nvPr/>
          </p:nvSpPr>
          <p:spPr bwMode="auto">
            <a:xfrm>
              <a:off x="1472" y="2021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6" name="Oval 103"/>
            <p:cNvSpPr>
              <a:spLocks noChangeArrowheads="1"/>
            </p:cNvSpPr>
            <p:nvPr/>
          </p:nvSpPr>
          <p:spPr bwMode="auto">
            <a:xfrm>
              <a:off x="1506" y="2012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7" name="Oval 104"/>
            <p:cNvSpPr>
              <a:spLocks noChangeArrowheads="1"/>
            </p:cNvSpPr>
            <p:nvPr/>
          </p:nvSpPr>
          <p:spPr bwMode="auto">
            <a:xfrm>
              <a:off x="1540" y="200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8" name="Oval 105"/>
            <p:cNvSpPr>
              <a:spLocks noChangeArrowheads="1"/>
            </p:cNvSpPr>
            <p:nvPr/>
          </p:nvSpPr>
          <p:spPr bwMode="auto">
            <a:xfrm>
              <a:off x="1574" y="1997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9" name="Oval 106"/>
            <p:cNvSpPr>
              <a:spLocks noChangeArrowheads="1"/>
            </p:cNvSpPr>
            <p:nvPr/>
          </p:nvSpPr>
          <p:spPr bwMode="auto">
            <a:xfrm>
              <a:off x="1608" y="1991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0" name="Oval 107"/>
            <p:cNvSpPr>
              <a:spLocks noChangeArrowheads="1"/>
            </p:cNvSpPr>
            <p:nvPr/>
          </p:nvSpPr>
          <p:spPr bwMode="auto">
            <a:xfrm>
              <a:off x="1643" y="1984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1" name="Oval 108"/>
            <p:cNvSpPr>
              <a:spLocks noChangeArrowheads="1"/>
            </p:cNvSpPr>
            <p:nvPr/>
          </p:nvSpPr>
          <p:spPr bwMode="auto">
            <a:xfrm>
              <a:off x="1677" y="1979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2" name="Oval 109"/>
            <p:cNvSpPr>
              <a:spLocks noChangeArrowheads="1"/>
            </p:cNvSpPr>
            <p:nvPr/>
          </p:nvSpPr>
          <p:spPr bwMode="auto">
            <a:xfrm>
              <a:off x="1711" y="1973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3" name="Oval 110"/>
            <p:cNvSpPr>
              <a:spLocks noChangeArrowheads="1"/>
            </p:cNvSpPr>
            <p:nvPr/>
          </p:nvSpPr>
          <p:spPr bwMode="auto">
            <a:xfrm>
              <a:off x="1745" y="1968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4" name="Oval 111"/>
            <p:cNvSpPr>
              <a:spLocks noChangeArrowheads="1"/>
            </p:cNvSpPr>
            <p:nvPr/>
          </p:nvSpPr>
          <p:spPr bwMode="auto">
            <a:xfrm>
              <a:off x="1780" y="1964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5" name="Oval 112"/>
            <p:cNvSpPr>
              <a:spLocks noChangeArrowheads="1"/>
            </p:cNvSpPr>
            <p:nvPr/>
          </p:nvSpPr>
          <p:spPr bwMode="auto">
            <a:xfrm>
              <a:off x="1814" y="1959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6" name="Oval 113"/>
            <p:cNvSpPr>
              <a:spLocks noChangeArrowheads="1"/>
            </p:cNvSpPr>
            <p:nvPr/>
          </p:nvSpPr>
          <p:spPr bwMode="auto">
            <a:xfrm>
              <a:off x="1848" y="195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7" name="Oval 114"/>
            <p:cNvSpPr>
              <a:spLocks noChangeArrowheads="1"/>
            </p:cNvSpPr>
            <p:nvPr/>
          </p:nvSpPr>
          <p:spPr bwMode="auto">
            <a:xfrm>
              <a:off x="1882" y="1951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8" name="Oval 115"/>
            <p:cNvSpPr>
              <a:spLocks noChangeArrowheads="1"/>
            </p:cNvSpPr>
            <p:nvPr/>
          </p:nvSpPr>
          <p:spPr bwMode="auto">
            <a:xfrm>
              <a:off x="1916" y="1947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9" name="Oval 116"/>
            <p:cNvSpPr>
              <a:spLocks noChangeArrowheads="1"/>
            </p:cNvSpPr>
            <p:nvPr/>
          </p:nvSpPr>
          <p:spPr bwMode="auto">
            <a:xfrm>
              <a:off x="1950" y="1943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0" name="Oval 117"/>
            <p:cNvSpPr>
              <a:spLocks noChangeArrowheads="1"/>
            </p:cNvSpPr>
            <p:nvPr/>
          </p:nvSpPr>
          <p:spPr bwMode="auto">
            <a:xfrm>
              <a:off x="1984" y="1940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1" name="Oval 118"/>
            <p:cNvSpPr>
              <a:spLocks noChangeArrowheads="1"/>
            </p:cNvSpPr>
            <p:nvPr/>
          </p:nvSpPr>
          <p:spPr bwMode="auto">
            <a:xfrm>
              <a:off x="2019" y="1936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2" name="Oval 119"/>
            <p:cNvSpPr>
              <a:spLocks noChangeArrowheads="1"/>
            </p:cNvSpPr>
            <p:nvPr/>
          </p:nvSpPr>
          <p:spPr bwMode="auto">
            <a:xfrm>
              <a:off x="2053" y="1933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3" name="Oval 120"/>
            <p:cNvSpPr>
              <a:spLocks noChangeArrowheads="1"/>
            </p:cNvSpPr>
            <p:nvPr/>
          </p:nvSpPr>
          <p:spPr bwMode="auto">
            <a:xfrm>
              <a:off x="2087" y="1930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4" name="Oval 121"/>
            <p:cNvSpPr>
              <a:spLocks noChangeArrowheads="1"/>
            </p:cNvSpPr>
            <p:nvPr/>
          </p:nvSpPr>
          <p:spPr bwMode="auto">
            <a:xfrm>
              <a:off x="2121" y="1927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5" name="Oval 122"/>
            <p:cNvSpPr>
              <a:spLocks noChangeArrowheads="1"/>
            </p:cNvSpPr>
            <p:nvPr/>
          </p:nvSpPr>
          <p:spPr bwMode="auto">
            <a:xfrm>
              <a:off x="2155" y="1924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6" name="Oval 123"/>
            <p:cNvSpPr>
              <a:spLocks noChangeArrowheads="1"/>
            </p:cNvSpPr>
            <p:nvPr/>
          </p:nvSpPr>
          <p:spPr bwMode="auto">
            <a:xfrm>
              <a:off x="2189" y="1922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7" name="Oval 124"/>
            <p:cNvSpPr>
              <a:spLocks noChangeArrowheads="1"/>
            </p:cNvSpPr>
            <p:nvPr/>
          </p:nvSpPr>
          <p:spPr bwMode="auto">
            <a:xfrm>
              <a:off x="2224" y="1919"/>
              <a:ext cx="31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8" name="Oval 125"/>
            <p:cNvSpPr>
              <a:spLocks noChangeArrowheads="1"/>
            </p:cNvSpPr>
            <p:nvPr/>
          </p:nvSpPr>
          <p:spPr bwMode="auto">
            <a:xfrm>
              <a:off x="2258" y="1917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9" name="Oval 126"/>
            <p:cNvSpPr>
              <a:spLocks noChangeArrowheads="1"/>
            </p:cNvSpPr>
            <p:nvPr/>
          </p:nvSpPr>
          <p:spPr bwMode="auto">
            <a:xfrm>
              <a:off x="2292" y="1915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0" name="Oval 127"/>
            <p:cNvSpPr>
              <a:spLocks noChangeArrowheads="1"/>
            </p:cNvSpPr>
            <p:nvPr/>
          </p:nvSpPr>
          <p:spPr bwMode="auto">
            <a:xfrm>
              <a:off x="2326" y="1913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1" name="Oval 128"/>
            <p:cNvSpPr>
              <a:spLocks noChangeArrowheads="1"/>
            </p:cNvSpPr>
            <p:nvPr/>
          </p:nvSpPr>
          <p:spPr bwMode="auto">
            <a:xfrm>
              <a:off x="2360" y="1910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2" name="Oval 129"/>
            <p:cNvSpPr>
              <a:spLocks noChangeArrowheads="1"/>
            </p:cNvSpPr>
            <p:nvPr/>
          </p:nvSpPr>
          <p:spPr bwMode="auto">
            <a:xfrm>
              <a:off x="2394" y="1908"/>
              <a:ext cx="32" cy="42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3" name="Oval 130"/>
            <p:cNvSpPr>
              <a:spLocks noChangeArrowheads="1"/>
            </p:cNvSpPr>
            <p:nvPr/>
          </p:nvSpPr>
          <p:spPr bwMode="auto">
            <a:xfrm>
              <a:off x="2428" y="1907"/>
              <a:ext cx="32" cy="41"/>
            </a:xfrm>
            <a:prstGeom prst="ellipse">
              <a:avLst/>
            </a:prstGeom>
            <a:grp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9" name="Rectangle 136"/>
            <p:cNvSpPr>
              <a:spLocks noChangeArrowheads="1"/>
            </p:cNvSpPr>
            <p:nvPr/>
          </p:nvSpPr>
          <p:spPr bwMode="auto">
            <a:xfrm>
              <a:off x="834" y="1636"/>
              <a:ext cx="130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00" name="Rectangle 137"/>
            <p:cNvSpPr>
              <a:spLocks noChangeArrowheads="1"/>
            </p:cNvSpPr>
            <p:nvPr/>
          </p:nvSpPr>
          <p:spPr bwMode="auto">
            <a:xfrm>
              <a:off x="901" y="1715"/>
              <a:ext cx="149" cy="1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01" name="Line 138"/>
            <p:cNvSpPr>
              <a:spLocks noChangeShapeType="1"/>
            </p:cNvSpPr>
            <p:nvPr/>
          </p:nvSpPr>
          <p:spPr bwMode="auto">
            <a:xfrm>
              <a:off x="633" y="1840"/>
              <a:ext cx="2044" cy="0"/>
            </a:xfrm>
            <a:prstGeom prst="line">
              <a:avLst/>
            </a:prstGeom>
            <a:grp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2" name="Rectangle 139"/>
            <p:cNvSpPr>
              <a:spLocks noChangeArrowheads="1"/>
            </p:cNvSpPr>
            <p:nvPr/>
          </p:nvSpPr>
          <p:spPr bwMode="auto">
            <a:xfrm rot="16200000">
              <a:off x="-390" y="2475"/>
              <a:ext cx="1361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Threshold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voltage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(V) 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03" name="Rectangle 140"/>
            <p:cNvSpPr>
              <a:spLocks noChangeArrowheads="1"/>
            </p:cNvSpPr>
            <p:nvPr/>
          </p:nvSpPr>
          <p:spPr bwMode="auto">
            <a:xfrm>
              <a:off x="1146" y="3583"/>
              <a:ext cx="1238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Channel Length (µm)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07" y="548680"/>
            <a:ext cx="8569647" cy="603920"/>
          </a:xfrm>
          <a:noFill/>
          <a:ln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 err="1"/>
              <a:t>Threshold</a:t>
            </a:r>
            <a:r>
              <a:rPr lang="fr-FR" sz="2400" dirty="0"/>
              <a:t> voltage </a:t>
            </a:r>
            <a:r>
              <a:rPr lang="fr-FR" sz="2400" dirty="0" err="1"/>
              <a:t>reduction</a:t>
            </a:r>
            <a:r>
              <a:rPr lang="fr-FR" sz="2400" dirty="0"/>
              <a:t>: short </a:t>
            </a:r>
            <a:r>
              <a:rPr lang="fr-FR" sz="2400" dirty="0" err="1"/>
              <a:t>channel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 (Kang </a:t>
            </a:r>
            <a:r>
              <a:rPr lang="fr-FR" sz="2400" i="1" dirty="0"/>
              <a:t>et al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50182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63272" cy="990600"/>
          </a:xfrm>
        </p:spPr>
        <p:txBody>
          <a:bodyPr>
            <a:normAutofit/>
          </a:bodyPr>
          <a:lstStyle/>
          <a:p>
            <a:r>
              <a:rPr lang="fr-FR" dirty="0"/>
              <a:t>Drain </a:t>
            </a:r>
            <a:r>
              <a:rPr lang="fr-FR" dirty="0" err="1"/>
              <a:t>Induced</a:t>
            </a:r>
            <a:r>
              <a:rPr lang="fr-FR" dirty="0"/>
              <a:t> </a:t>
            </a:r>
            <a:r>
              <a:rPr lang="fr-FR" dirty="0" err="1"/>
              <a:t>Barrier</a:t>
            </a:r>
            <a:r>
              <a:rPr lang="fr-FR" dirty="0"/>
              <a:t> </a:t>
            </a:r>
            <a:r>
              <a:rPr lang="fr-FR" dirty="0" err="1"/>
              <a:t>Lowering</a:t>
            </a:r>
            <a:r>
              <a:rPr lang="fr-FR" dirty="0"/>
              <a:t> (DIBL)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82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814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7"/>
          <a:stretch/>
        </p:blipFill>
        <p:spPr bwMode="auto">
          <a:xfrm>
            <a:off x="5076056" y="1916832"/>
            <a:ext cx="3087921" cy="17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/>
          <a:stretch/>
        </p:blipFill>
        <p:spPr bwMode="auto">
          <a:xfrm>
            <a:off x="4881036" y="4339876"/>
            <a:ext cx="3477959" cy="17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1403648" y="3284984"/>
            <a:ext cx="3173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23728" y="3429000"/>
            <a:ext cx="2453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910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>
          <a:xfrm>
            <a:off x="0" y="1556792"/>
            <a:ext cx="4340224" cy="1931728"/>
          </a:xfrm>
          <a:prstGeom prst="rect">
            <a:avLst/>
          </a:prstGeom>
        </p:spPr>
      </p:pic>
      <p:sp>
        <p:nvSpPr>
          <p:cNvPr id="9011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01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 dirty="0"/>
          </a:p>
        </p:txBody>
      </p:sp>
      <p:sp>
        <p:nvSpPr>
          <p:cNvPr id="901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66A7E-A223-4B9D-9E7E-3DF329407DC5}" type="slidenum">
              <a:rPr lang="fr-FR" altLang="en-US" smtClean="0"/>
              <a:pPr eaLnBrk="1" hangingPunct="1"/>
              <a:t>83</a:t>
            </a:fld>
            <a:endParaRPr lang="fr-FR" altLang="en-US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3894" y="548680"/>
            <a:ext cx="7138988" cy="69215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/>
              <a:t>Channel </a:t>
            </a:r>
            <a:r>
              <a:rPr lang="fr-FR" sz="3000" dirty="0" err="1"/>
              <a:t>length</a:t>
            </a:r>
            <a:r>
              <a:rPr lang="fr-FR" sz="3000" dirty="0"/>
              <a:t> modulation (saturation </a:t>
            </a:r>
            <a:r>
              <a:rPr lang="fr-FR" sz="3000" dirty="0" err="1"/>
              <a:t>operation</a:t>
            </a:r>
            <a:r>
              <a:rPr lang="fr-FR" sz="3000" dirty="0"/>
              <a:t>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3" y="1974968"/>
            <a:ext cx="4644007" cy="10953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fr-FR" sz="1800" dirty="0"/>
              <a:t>At the </a:t>
            </a:r>
            <a:r>
              <a:rPr lang="fr-FR" sz="1800" dirty="0" err="1"/>
              <a:t>onset</a:t>
            </a:r>
            <a:r>
              <a:rPr lang="fr-FR" sz="1800" dirty="0"/>
              <a:t> of </a:t>
            </a:r>
            <a:r>
              <a:rPr lang="fr-FR" sz="1800" dirty="0" err="1"/>
              <a:t>pinch</a:t>
            </a:r>
            <a:r>
              <a:rPr lang="fr-FR" sz="1800" dirty="0"/>
              <a:t>-off (V</a:t>
            </a:r>
            <a:r>
              <a:rPr lang="fr-FR" sz="1800" baseline="-25000" dirty="0"/>
              <a:t>DS</a:t>
            </a:r>
            <a:r>
              <a:rPr lang="fr-FR" sz="1800" dirty="0"/>
              <a:t>&gt;</a:t>
            </a:r>
            <a:r>
              <a:rPr lang="fr-FR" sz="1800" dirty="0" err="1"/>
              <a:t>V</a:t>
            </a:r>
            <a:r>
              <a:rPr lang="fr-FR" sz="1800" baseline="-25000" dirty="0" err="1"/>
              <a:t>Dsat</a:t>
            </a:r>
            <a:r>
              <a:rPr lang="fr-FR" sz="1800" dirty="0"/>
              <a:t>), the effective </a:t>
            </a:r>
            <a:r>
              <a:rPr lang="fr-FR" sz="1800" dirty="0" err="1"/>
              <a:t>channel</a:t>
            </a:r>
            <a:r>
              <a:rPr lang="fr-FR" sz="1800" dirty="0"/>
              <a:t> </a:t>
            </a:r>
            <a:r>
              <a:rPr lang="fr-FR" sz="1800" dirty="0" err="1"/>
              <a:t>length</a:t>
            </a:r>
            <a:r>
              <a:rPr lang="fr-FR" sz="1800" dirty="0"/>
              <a:t> (the </a:t>
            </a:r>
            <a:r>
              <a:rPr lang="fr-FR" sz="1800" dirty="0" err="1"/>
              <a:t>length</a:t>
            </a:r>
            <a:r>
              <a:rPr lang="fr-FR" sz="1800" dirty="0"/>
              <a:t> of inversion layer)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reduced</a:t>
            </a:r>
            <a:r>
              <a:rPr lang="fr-FR" sz="1800" dirty="0"/>
              <a:t>.</a:t>
            </a:r>
          </a:p>
        </p:txBody>
      </p:sp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01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9768"/>
              </p:ext>
            </p:extLst>
          </p:nvPr>
        </p:nvGraphicFramePr>
        <p:xfrm>
          <a:off x="6176670" y="3108054"/>
          <a:ext cx="2499786" cy="76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r:id="rId5" imgW="1409088" imgH="431613" progId="Equation.3">
                  <p:embed/>
                </p:oleObj>
              </mc:Choice>
              <mc:Fallback>
                <p:oleObj r:id="rId5" imgW="1409088" imgH="431613" progId="Equation.3">
                  <p:embed/>
                  <p:pic>
                    <p:nvPicPr>
                      <p:cNvPr id="901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670" y="3108054"/>
                        <a:ext cx="2499786" cy="76093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7"/>
          <p:cNvSpPr>
            <a:spLocks noChangeArrowheads="1"/>
          </p:cNvSpPr>
          <p:nvPr/>
        </p:nvSpPr>
        <p:spPr bwMode="auto">
          <a:xfrm>
            <a:off x="4024313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0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11158"/>
              </p:ext>
            </p:extLst>
          </p:nvPr>
        </p:nvGraphicFramePr>
        <p:xfrm>
          <a:off x="3779912" y="3113870"/>
          <a:ext cx="21050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r:id="rId7" imgW="1091726" imgH="393529" progId="Equation.3">
                  <p:embed/>
                </p:oleObj>
              </mc:Choice>
              <mc:Fallback>
                <p:oleObj r:id="rId7" imgW="1091726" imgH="393529" progId="Equation.3">
                  <p:embed/>
                  <p:pic>
                    <p:nvPicPr>
                      <p:cNvPr id="901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13870"/>
                        <a:ext cx="2105025" cy="7493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Rectangle 9"/>
          <p:cNvSpPr>
            <a:spLocks noChangeArrowheads="1"/>
          </p:cNvSpPr>
          <p:nvPr/>
        </p:nvSpPr>
        <p:spPr bwMode="auto">
          <a:xfrm>
            <a:off x="42433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0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70444"/>
              </p:ext>
            </p:extLst>
          </p:nvPr>
        </p:nvGraphicFramePr>
        <p:xfrm>
          <a:off x="1385888" y="4015163"/>
          <a:ext cx="1895476" cy="51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Équation" r:id="rId9" imgW="838080" imgH="228600" progId="Equation.3">
                  <p:embed/>
                </p:oleObj>
              </mc:Choice>
              <mc:Fallback>
                <p:oleObj name="Équation" r:id="rId9" imgW="838080" imgH="228600" progId="Equation.3">
                  <p:embed/>
                  <p:pic>
                    <p:nvPicPr>
                      <p:cNvPr id="901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015163"/>
                        <a:ext cx="1895476" cy="519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5" name="Rectangle 11"/>
          <p:cNvSpPr>
            <a:spLocks noChangeArrowheads="1"/>
          </p:cNvSpPr>
          <p:nvPr/>
        </p:nvSpPr>
        <p:spPr bwMode="auto">
          <a:xfrm>
            <a:off x="328136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27" name="AutoShape 12"/>
          <p:cNvSpPr>
            <a:spLocks noChangeArrowheads="1"/>
          </p:cNvSpPr>
          <p:nvPr/>
        </p:nvSpPr>
        <p:spPr bwMode="auto">
          <a:xfrm rot="5400000">
            <a:off x="2246089" y="4873625"/>
            <a:ext cx="463550" cy="276225"/>
          </a:xfrm>
          <a:prstGeom prst="leftRightArrow">
            <a:avLst>
              <a:gd name="adj1" fmla="val 50000"/>
              <a:gd name="adj2" fmla="val 33563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/>
          <a:stretch/>
        </p:blipFill>
        <p:spPr>
          <a:xfrm>
            <a:off x="5148064" y="3934690"/>
            <a:ext cx="3888432" cy="2923309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04502"/>
              </p:ext>
            </p:extLst>
          </p:nvPr>
        </p:nvGraphicFramePr>
        <p:xfrm>
          <a:off x="92486" y="5396344"/>
          <a:ext cx="4770756" cy="75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Équation" r:id="rId12" imgW="2476440" imgH="393480" progId="Equation.3">
                  <p:embed/>
                </p:oleObj>
              </mc:Choice>
              <mc:Fallback>
                <p:oleObj name="Équation" r:id="rId12" imgW="2476440" imgH="393480" progId="Equation.3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486" y="5396344"/>
                        <a:ext cx="4770756" cy="75842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716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113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11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227D0-1130-420D-AC58-275BDF2F80F2}" type="slidenum">
              <a:rPr lang="fr-FR" altLang="en-US" smtClean="0"/>
              <a:pPr eaLnBrk="1" hangingPunct="1"/>
              <a:t>84</a:t>
            </a:fld>
            <a:endParaRPr lang="fr-FR" altLang="en-US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6394450" cy="6858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MOSFET Breakdown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40644"/>
            <a:ext cx="8208912" cy="4560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2800" dirty="0">
                <a:latin typeface="Calibri" pitchFamily="34" charset="0"/>
              </a:rPr>
              <a:t>2 main </a:t>
            </a:r>
            <a:r>
              <a:rPr lang="fr-FR" sz="2800" dirty="0" err="1">
                <a:latin typeface="Calibri" pitchFamily="34" charset="0"/>
              </a:rPr>
              <a:t>effects</a:t>
            </a:r>
            <a:r>
              <a:rPr lang="fr-FR" sz="2800" dirty="0">
                <a:latin typeface="Calibri" pitchFamily="34" charset="0"/>
              </a:rPr>
              <a:t>:</a:t>
            </a:r>
          </a:p>
          <a:p>
            <a:pPr lvl="1" eaLnBrk="1" hangingPunct="1"/>
            <a:r>
              <a:rPr lang="fr-FR" sz="1600" dirty="0" err="1">
                <a:solidFill>
                  <a:srgbClr val="C00000"/>
                </a:solidFill>
                <a:latin typeface="Calibri" pitchFamily="34" charset="0"/>
              </a:rPr>
              <a:t>punchthrough</a:t>
            </a:r>
            <a:r>
              <a:rPr lang="fr-FR" sz="1600" dirty="0">
                <a:solidFill>
                  <a:srgbClr val="C00000"/>
                </a:solidFill>
                <a:latin typeface="Calibri" pitchFamily="34" charset="0"/>
              </a:rPr>
              <a:t> breakdown</a:t>
            </a:r>
          </a:p>
          <a:p>
            <a:pPr lvl="2"/>
            <a:r>
              <a:rPr lang="en-US" sz="1600" dirty="0">
                <a:latin typeface="Calibri" pitchFamily="34" charset="0"/>
              </a:rPr>
              <a:t>Punch through in a MOSFET is an extreme case of channel length modulation where the depletion layers around the drain and source regions merge into a single depletion region. </a:t>
            </a:r>
          </a:p>
          <a:p>
            <a:pPr lvl="2"/>
            <a:r>
              <a:rPr lang="en-US" sz="1600" dirty="0">
                <a:latin typeface="Calibri" pitchFamily="34" charset="0"/>
              </a:rPr>
              <a:t>Punch through causes a rapidly increasing current with increasing drain-source voltage</a:t>
            </a:r>
          </a:p>
          <a:p>
            <a:pPr lvl="2"/>
            <a:r>
              <a:rPr lang="en-US" sz="1600" dirty="0">
                <a:latin typeface="Calibri" pitchFamily="34" charset="0"/>
                <a:sym typeface="Wingdings" pitchFamily="2" charset="2"/>
              </a:rPr>
              <a:t>No current saturation</a:t>
            </a:r>
            <a:endParaRPr lang="fr-FR" sz="1600" dirty="0">
              <a:latin typeface="Calibri" pitchFamily="34" charset="0"/>
            </a:endParaRPr>
          </a:p>
          <a:p>
            <a:pPr lvl="1" eaLnBrk="1" hangingPunct="1"/>
            <a:r>
              <a:rPr lang="fr-FR" sz="1600" dirty="0">
                <a:solidFill>
                  <a:srgbClr val="C00000"/>
                </a:solidFill>
                <a:latin typeface="Calibri" pitchFamily="34" charset="0"/>
              </a:rPr>
              <a:t>Impact ionisation </a:t>
            </a:r>
            <a:r>
              <a:rPr lang="fr-FR" sz="1600" dirty="0" err="1">
                <a:solidFill>
                  <a:srgbClr val="C00000"/>
                </a:solidFill>
                <a:latin typeface="Calibri" pitchFamily="34" charset="0"/>
              </a:rPr>
              <a:t>at</a:t>
            </a:r>
            <a:r>
              <a:rPr lang="fr-FR" sz="1600" dirty="0">
                <a:solidFill>
                  <a:srgbClr val="C00000"/>
                </a:solidFill>
                <a:latin typeface="Calibri" pitchFamily="34" charset="0"/>
              </a:rPr>
              <a:t> the drain:</a:t>
            </a:r>
          </a:p>
          <a:p>
            <a:pPr lvl="2" eaLnBrk="1" hangingPunct="1"/>
            <a:r>
              <a:rPr lang="fr-FR" sz="1600" dirty="0">
                <a:latin typeface="Calibri" pitchFamily="34" charset="0"/>
              </a:rPr>
              <a:t>Electron </a:t>
            </a:r>
            <a:r>
              <a:rPr lang="fr-FR" sz="1600" dirty="0" err="1">
                <a:latin typeface="Calibri" pitchFamily="34" charset="0"/>
              </a:rPr>
              <a:t>acceleration</a:t>
            </a:r>
            <a:r>
              <a:rPr lang="fr-FR" sz="1600" dirty="0">
                <a:latin typeface="Calibri" pitchFamily="34" charset="0"/>
              </a:rPr>
              <a:t> in the </a:t>
            </a:r>
            <a:r>
              <a:rPr lang="fr-FR" sz="1600" dirty="0" err="1">
                <a:latin typeface="Calibri" pitchFamily="34" charset="0"/>
              </a:rPr>
              <a:t>channel</a:t>
            </a:r>
            <a:endParaRPr lang="fr-FR" sz="1600" dirty="0">
              <a:latin typeface="Calibri" pitchFamily="34" charset="0"/>
            </a:endParaRPr>
          </a:p>
          <a:p>
            <a:pPr lvl="2" eaLnBrk="1" hangingPunct="1"/>
            <a:r>
              <a:rPr lang="fr-FR" sz="1600" dirty="0">
                <a:latin typeface="Calibri" pitchFamily="34" charset="0"/>
              </a:rPr>
              <a:t>Impact ionisation </a:t>
            </a:r>
            <a:r>
              <a:rPr lang="fr-FR" sz="1600" dirty="0">
                <a:latin typeface="Calibri" pitchFamily="34" charset="0"/>
                <a:sym typeface="Wingdings" pitchFamily="2" charset="2"/>
              </a:rPr>
              <a:t>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holes</a:t>
            </a:r>
            <a:r>
              <a:rPr lang="fr-FR" sz="16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electrons</a:t>
            </a:r>
            <a:r>
              <a:rPr lang="fr-FR" sz="1600" dirty="0">
                <a:latin typeface="Calibri" pitchFamily="34" charset="0"/>
                <a:sym typeface="Wingdings" pitchFamily="2" charset="2"/>
              </a:rPr>
              <a:t> pairs</a:t>
            </a:r>
          </a:p>
          <a:p>
            <a:pPr marL="548640" lvl="2" indent="0" eaLnBrk="1" hangingPunct="1">
              <a:buNone/>
            </a:pPr>
            <a:r>
              <a:rPr lang="fr-FR" sz="1600" dirty="0">
                <a:latin typeface="Calibri" pitchFamily="34" charset="0"/>
                <a:sym typeface="Wingdings" pitchFamily="2" charset="2"/>
              </a:rPr>
              <a:t>  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generated</a:t>
            </a:r>
            <a:endParaRPr lang="fr-FR" sz="1600" dirty="0">
              <a:latin typeface="Calibri" pitchFamily="34" charset="0"/>
            </a:endParaRPr>
          </a:p>
          <a:p>
            <a:pPr lvl="2" eaLnBrk="1" hangingPunct="1"/>
            <a:r>
              <a:rPr lang="fr-FR" sz="1600" dirty="0" err="1">
                <a:latin typeface="Calibri" pitchFamily="34" charset="0"/>
              </a:rPr>
              <a:t>Holes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collected</a:t>
            </a:r>
            <a:r>
              <a:rPr lang="fr-FR" sz="1600" dirty="0">
                <a:latin typeface="Calibri" pitchFamily="34" charset="0"/>
              </a:rPr>
              <a:t> by </a:t>
            </a:r>
            <a:r>
              <a:rPr lang="fr-FR" sz="1600" dirty="0" err="1">
                <a:latin typeface="Calibri" pitchFamily="34" charset="0"/>
              </a:rPr>
              <a:t>substrate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sym typeface="Wingdings" pitchFamily="2" charset="2"/>
              </a:rPr>
              <a:t>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substrate</a:t>
            </a:r>
            <a:r>
              <a:rPr lang="fr-FR" sz="1600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current</a:t>
            </a:r>
            <a:endParaRPr lang="fr-FR" sz="1600" dirty="0">
              <a:latin typeface="Calibri" pitchFamily="34" charset="0"/>
              <a:sym typeface="Wingdings" pitchFamily="2" charset="2"/>
            </a:endParaRPr>
          </a:p>
          <a:p>
            <a:pPr marL="548640" lvl="2" indent="0" eaLnBrk="1" hangingPunct="1">
              <a:buNone/>
            </a:pPr>
            <a:r>
              <a:rPr lang="fr-FR" sz="1600" dirty="0">
                <a:latin typeface="Calibri" pitchFamily="34" charset="0"/>
                <a:sym typeface="Wingdings" pitchFamily="2" charset="2"/>
              </a:rPr>
              <a:t>  voltage drop in the </a:t>
            </a:r>
            <a:r>
              <a:rPr lang="fr-FR" sz="1600" dirty="0" err="1">
                <a:latin typeface="Calibri" pitchFamily="34" charset="0"/>
                <a:sym typeface="Wingdings" pitchFamily="2" charset="2"/>
              </a:rPr>
              <a:t>channel</a:t>
            </a:r>
            <a:endParaRPr lang="fr-FR" sz="1600" dirty="0">
              <a:latin typeface="Calibri" pitchFamily="34" charset="0"/>
            </a:endParaRPr>
          </a:p>
          <a:p>
            <a:pPr lvl="2" eaLnBrk="1" hangingPunct="1"/>
            <a:r>
              <a:rPr lang="fr-FR" sz="1600" dirty="0" err="1">
                <a:latin typeface="Calibri" pitchFamily="34" charset="0"/>
              </a:rPr>
              <a:t>Reduction</a:t>
            </a:r>
            <a:r>
              <a:rPr lang="fr-FR" sz="1600" dirty="0">
                <a:latin typeface="Calibri" pitchFamily="34" charset="0"/>
              </a:rPr>
              <a:t> of VT ( body </a:t>
            </a:r>
            <a:r>
              <a:rPr lang="fr-FR" sz="1600" dirty="0" err="1">
                <a:latin typeface="Calibri" pitchFamily="34" charset="0"/>
              </a:rPr>
              <a:t>effect</a:t>
            </a:r>
            <a:r>
              <a:rPr lang="fr-FR" sz="1600" dirty="0">
                <a:latin typeface="Calibri" pitchFamily="34" charset="0"/>
              </a:rPr>
              <a:t>)</a:t>
            </a:r>
          </a:p>
          <a:p>
            <a:pPr lvl="2" eaLnBrk="1" hangingPunct="1"/>
            <a:r>
              <a:rPr lang="fr-FR" sz="1600" dirty="0" err="1">
                <a:latin typeface="Calibri" pitchFamily="34" charset="0"/>
              </a:rPr>
              <a:t>Increase</a:t>
            </a:r>
            <a:r>
              <a:rPr lang="fr-FR" sz="1600" dirty="0">
                <a:latin typeface="Calibri" pitchFamily="34" charset="0"/>
              </a:rPr>
              <a:t> of </a:t>
            </a:r>
            <a:r>
              <a:rPr lang="fr-FR" sz="1600" dirty="0" err="1">
                <a:latin typeface="Calibri" pitchFamily="34" charset="0"/>
              </a:rPr>
              <a:t>current</a:t>
            </a:r>
            <a:r>
              <a:rPr lang="fr-FR" sz="1600" dirty="0">
                <a:latin typeface="Calibri" pitchFamily="34" charset="0"/>
              </a:rPr>
              <a:t> and </a:t>
            </a:r>
            <a:r>
              <a:rPr lang="fr-FR" sz="1600" dirty="0" err="1">
                <a:latin typeface="Calibri" pitchFamily="34" charset="0"/>
              </a:rPr>
              <a:t>so</a:t>
            </a:r>
            <a:r>
              <a:rPr lang="fr-FR" sz="1600" dirty="0">
                <a:latin typeface="Calibri" pitchFamily="34" charset="0"/>
              </a:rPr>
              <a:t> on !</a:t>
            </a:r>
          </a:p>
          <a:p>
            <a:pPr lvl="2" eaLnBrk="1" hangingPunct="1"/>
            <a:r>
              <a:rPr lang="fr-FR" sz="1600" dirty="0">
                <a:latin typeface="Calibri" pitchFamily="34" charset="0"/>
              </a:rPr>
              <a:t>Permanent </a:t>
            </a:r>
            <a:r>
              <a:rPr lang="fr-FR" sz="1600" dirty="0" err="1">
                <a:latin typeface="Calibri" pitchFamily="34" charset="0"/>
              </a:rPr>
              <a:t>dammage</a:t>
            </a:r>
            <a:endParaRPr lang="fr-FR" sz="1600" dirty="0">
              <a:latin typeface="Calibri" pitchFamily="34" charset="0"/>
            </a:endParaRPr>
          </a:p>
        </p:txBody>
      </p:sp>
      <p:pic>
        <p:nvPicPr>
          <p:cNvPr id="7" name="Picture 3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267442" cy="207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84" y="404664"/>
            <a:ext cx="3168352" cy="22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805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Difficulties: </a:t>
            </a:r>
          </a:p>
          <a:p>
            <a:pPr lvl="1"/>
            <a:r>
              <a:rPr lang="en-US" dirty="0"/>
              <a:t>In general, capacitances associated with MOS circuits are a complicated function of geometries and process</a:t>
            </a:r>
          </a:p>
          <a:p>
            <a:pPr lvl="1"/>
            <a:r>
              <a:rPr lang="en-US" dirty="0"/>
              <a:t>Not lumped capacitances but distributed capacitances</a:t>
            </a:r>
          </a:p>
          <a:p>
            <a:endParaRPr lang="en-US" dirty="0"/>
          </a:p>
          <a:p>
            <a:r>
              <a:rPr lang="en-US" dirty="0"/>
              <a:t>In the following, first approximation model</a:t>
            </a:r>
          </a:p>
          <a:p>
            <a:pPr lvl="1"/>
            <a:r>
              <a:rPr lang="en-US" dirty="0"/>
              <a:t>Sufficiently accurate to represent main characteristics of MOSFET charge voltage behavior</a:t>
            </a:r>
          </a:p>
          <a:p>
            <a:pPr lvl="1"/>
            <a:r>
              <a:rPr lang="fr-FR" dirty="0"/>
              <a:t>All the capacitances are </a:t>
            </a:r>
            <a:r>
              <a:rPr lang="fr-FR" dirty="0" err="1"/>
              <a:t>lumped</a:t>
            </a:r>
            <a:endParaRPr lang="en-US" dirty="0"/>
          </a:p>
          <a:p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differents</a:t>
            </a:r>
            <a:r>
              <a:rPr lang="fr-FR" dirty="0"/>
              <a:t> </a:t>
            </a:r>
            <a:r>
              <a:rPr lang="fr-FR" dirty="0" err="1"/>
              <a:t>physical</a:t>
            </a:r>
            <a:r>
              <a:rPr lang="fr-FR" dirty="0"/>
              <a:t> </a:t>
            </a:r>
            <a:r>
              <a:rPr lang="fr-FR" dirty="0" err="1"/>
              <a:t>origins</a:t>
            </a:r>
            <a:endParaRPr lang="fr-FR" dirty="0"/>
          </a:p>
          <a:p>
            <a:pPr lvl="1"/>
            <a:r>
              <a:rPr lang="fr-FR" dirty="0"/>
              <a:t>Overlay capacitance</a:t>
            </a:r>
          </a:p>
          <a:p>
            <a:pPr lvl="1"/>
            <a:r>
              <a:rPr lang="fr-FR" dirty="0"/>
              <a:t>Oxyde capacitance</a:t>
            </a:r>
          </a:p>
          <a:p>
            <a:pPr lvl="1"/>
            <a:r>
              <a:rPr lang="fr-FR" dirty="0"/>
              <a:t>Junction capacitance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Important point : capacitances are dependent of bias voltage / working point.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MOSFET capacitances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Pr. Ph.Lorenzini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From MOS Capacitor to CMOS inverter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8D9-C7FA-48F9-9DC8-3025E1CF8AA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46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52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52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BA39F7-C56F-48FD-9C1F-111DAB34B2AD}" type="slidenum">
              <a:rPr lang="fr-FR" altLang="en-US" smtClean="0"/>
              <a:pPr eaLnBrk="1" hangingPunct="1"/>
              <a:t>86</a:t>
            </a:fld>
            <a:endParaRPr lang="fr-FR" altLang="en-US"/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/>
              <a:t>Overlay capacitances:</a:t>
            </a:r>
          </a:p>
          <a:p>
            <a:pPr lvl="1" eaLnBrk="1" hangingPunct="1"/>
            <a:r>
              <a:rPr lang="fr-FR" i="1" dirty="0"/>
              <a:t>L</a:t>
            </a:r>
            <a:r>
              <a:rPr lang="fr-FR" i="1" baseline="-25000" dirty="0"/>
              <a:t>D</a:t>
            </a:r>
            <a:r>
              <a:rPr lang="fr-FR" dirty="0"/>
              <a:t>, </a:t>
            </a:r>
            <a:r>
              <a:rPr lang="fr-FR" dirty="0" err="1"/>
              <a:t>gate</a:t>
            </a:r>
            <a:r>
              <a:rPr lang="fr-FR" dirty="0"/>
              <a:t> – drain and </a:t>
            </a:r>
            <a:r>
              <a:rPr lang="fr-FR" dirty="0" err="1"/>
              <a:t>gate</a:t>
            </a:r>
            <a:r>
              <a:rPr lang="fr-FR" dirty="0"/>
              <a:t> – source overlay</a:t>
            </a:r>
          </a:p>
          <a:p>
            <a:pPr lvl="1" eaLnBrk="1" hangingPunct="1"/>
            <a:r>
              <a:rPr lang="fr-FR" i="1" dirty="0"/>
              <a:t>L</a:t>
            </a:r>
            <a:r>
              <a:rPr lang="fr-FR" i="1" baseline="-25000" dirty="0"/>
              <a:t>M</a:t>
            </a:r>
            <a:r>
              <a:rPr lang="fr-FR" dirty="0"/>
              <a:t>,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length</a:t>
            </a:r>
            <a:endParaRPr lang="fr-FR" dirty="0"/>
          </a:p>
          <a:p>
            <a:pPr lvl="1" eaLnBrk="1" hangingPunct="1">
              <a:buFont typeface="Wingdings" pitchFamily="2" charset="2"/>
              <a:buNone/>
            </a:pPr>
            <a:endParaRPr lang="fr-FR" dirty="0"/>
          </a:p>
        </p:txBody>
      </p:sp>
      <p:grpSp>
        <p:nvGrpSpPr>
          <p:cNvPr id="95239" name="Group 19"/>
          <p:cNvGrpSpPr>
            <a:grpSpLocks/>
          </p:cNvGrpSpPr>
          <p:nvPr/>
        </p:nvGrpSpPr>
        <p:grpSpPr bwMode="auto">
          <a:xfrm>
            <a:off x="1143000" y="3619501"/>
            <a:ext cx="3581400" cy="1962151"/>
            <a:chOff x="720" y="2280"/>
            <a:chExt cx="2256" cy="1236"/>
          </a:xfrm>
        </p:grpSpPr>
        <p:sp>
          <p:nvSpPr>
            <p:cNvPr id="95242" name="Rectangle 4"/>
            <p:cNvSpPr>
              <a:spLocks noChangeArrowheads="1"/>
            </p:cNvSpPr>
            <p:nvPr/>
          </p:nvSpPr>
          <p:spPr bwMode="auto">
            <a:xfrm>
              <a:off x="1248" y="2304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Rectangle 5"/>
            <p:cNvSpPr>
              <a:spLocks noChangeArrowheads="1"/>
            </p:cNvSpPr>
            <p:nvPr/>
          </p:nvSpPr>
          <p:spPr bwMode="auto">
            <a:xfrm>
              <a:off x="720" y="2448"/>
              <a:ext cx="72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Rectangle 6"/>
            <p:cNvSpPr>
              <a:spLocks noChangeArrowheads="1"/>
            </p:cNvSpPr>
            <p:nvPr/>
          </p:nvSpPr>
          <p:spPr bwMode="auto">
            <a:xfrm>
              <a:off x="2256" y="2448"/>
              <a:ext cx="72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Line 7"/>
            <p:cNvSpPr>
              <a:spLocks noChangeShapeType="1"/>
            </p:cNvSpPr>
            <p:nvPr/>
          </p:nvSpPr>
          <p:spPr bwMode="auto">
            <a:xfrm>
              <a:off x="1248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6" name="Line 8"/>
            <p:cNvSpPr>
              <a:spLocks noChangeShapeType="1"/>
            </p:cNvSpPr>
            <p:nvPr/>
          </p:nvSpPr>
          <p:spPr bwMode="auto">
            <a:xfrm>
              <a:off x="2256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7" name="Line 9"/>
            <p:cNvSpPr>
              <a:spLocks noChangeShapeType="1"/>
            </p:cNvSpPr>
            <p:nvPr/>
          </p:nvSpPr>
          <p:spPr bwMode="auto">
            <a:xfrm>
              <a:off x="1248" y="326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8" name="Line 10"/>
            <p:cNvSpPr>
              <a:spLocks noChangeShapeType="1"/>
            </p:cNvSpPr>
            <p:nvPr/>
          </p:nvSpPr>
          <p:spPr bwMode="auto">
            <a:xfrm>
              <a:off x="1488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11"/>
            <p:cNvSpPr txBox="1">
              <a:spLocks noChangeArrowheads="1"/>
            </p:cNvSpPr>
            <p:nvPr/>
          </p:nvSpPr>
          <p:spPr bwMode="auto">
            <a:xfrm>
              <a:off x="1717" y="3225"/>
              <a:ext cx="3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>
                  <a:latin typeface="Calibri" panose="020F0502020204030204" pitchFamily="34" charset="0"/>
                </a:rPr>
                <a:t>L</a:t>
              </a:r>
              <a:r>
                <a:rPr kumimoji="1" lang="fr-FR" sz="2400" baseline="-25000" dirty="0">
                  <a:latin typeface="Calibri" panose="020F0502020204030204" pitchFamily="34" charset="0"/>
                </a:rPr>
                <a:t>M</a:t>
              </a:r>
            </a:p>
          </p:txBody>
        </p:sp>
        <p:sp>
          <p:nvSpPr>
            <p:cNvPr id="95250" name="Text Box 12"/>
            <p:cNvSpPr txBox="1">
              <a:spLocks noChangeArrowheads="1"/>
            </p:cNvSpPr>
            <p:nvPr/>
          </p:nvSpPr>
          <p:spPr bwMode="auto">
            <a:xfrm>
              <a:off x="1718" y="253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95251" name="Text Box 13"/>
            <p:cNvSpPr txBox="1">
              <a:spLocks noChangeArrowheads="1"/>
            </p:cNvSpPr>
            <p:nvPr/>
          </p:nvSpPr>
          <p:spPr bwMode="auto">
            <a:xfrm>
              <a:off x="1223" y="2451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>
                  <a:latin typeface="Calibri" panose="020F0502020204030204" pitchFamily="34" charset="0"/>
                </a:rPr>
                <a:t>L</a:t>
              </a:r>
              <a:r>
                <a:rPr kumimoji="1" lang="fr-FR" baseline="-25000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95252" name="Text Box 14"/>
            <p:cNvSpPr txBox="1">
              <a:spLocks noChangeArrowheads="1"/>
            </p:cNvSpPr>
            <p:nvPr/>
          </p:nvSpPr>
          <p:spPr bwMode="auto">
            <a:xfrm>
              <a:off x="2226" y="2448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>
                  <a:latin typeface="Calibri" panose="020F0502020204030204" pitchFamily="34" charset="0"/>
                </a:rPr>
                <a:t>L</a:t>
              </a:r>
              <a:r>
                <a:rPr kumimoji="1" lang="fr-FR" baseline="-25000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95253" name="Text Box 15"/>
            <p:cNvSpPr txBox="1">
              <a:spLocks noChangeArrowheads="1"/>
            </p:cNvSpPr>
            <p:nvPr/>
          </p:nvSpPr>
          <p:spPr bwMode="auto">
            <a:xfrm>
              <a:off x="815" y="2556"/>
              <a:ext cx="3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>
                  <a:latin typeface="Calibri" panose="020F0502020204030204" pitchFamily="34" charset="0"/>
                </a:rPr>
                <a:t>(n</a:t>
              </a:r>
              <a:r>
                <a:rPr kumimoji="1" lang="fr-FR" baseline="30000" dirty="0">
                  <a:latin typeface="Calibri" panose="020F0502020204030204" pitchFamily="34" charset="0"/>
                </a:rPr>
                <a:t>+</a:t>
              </a:r>
              <a:r>
                <a:rPr kumimoji="1" lang="fr-FR" dirty="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95254" name="Text Box 16"/>
            <p:cNvSpPr txBox="1">
              <a:spLocks noChangeArrowheads="1"/>
            </p:cNvSpPr>
            <p:nvPr/>
          </p:nvSpPr>
          <p:spPr bwMode="auto">
            <a:xfrm>
              <a:off x="2614" y="2556"/>
              <a:ext cx="3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>
                  <a:latin typeface="Calibri" panose="020F0502020204030204" pitchFamily="34" charset="0"/>
                </a:rPr>
                <a:t>(n</a:t>
              </a:r>
              <a:r>
                <a:rPr kumimoji="1" lang="fr-FR" baseline="30000" dirty="0">
                  <a:latin typeface="Calibri" panose="020F0502020204030204" pitchFamily="34" charset="0"/>
                </a:rPr>
                <a:t>+</a:t>
              </a:r>
              <a:r>
                <a:rPr kumimoji="1" lang="fr-FR" dirty="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95255" name="Text Box 17"/>
            <p:cNvSpPr txBox="1">
              <a:spLocks noChangeArrowheads="1"/>
            </p:cNvSpPr>
            <p:nvPr/>
          </p:nvSpPr>
          <p:spPr bwMode="auto">
            <a:xfrm>
              <a:off x="1622" y="2280"/>
              <a:ext cx="3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dirty="0" err="1">
                  <a:latin typeface="Calibri" panose="020F0502020204030204" pitchFamily="34" charset="0"/>
                </a:rPr>
                <a:t>gate</a:t>
              </a:r>
              <a:endParaRPr kumimoji="1" lang="fr-FR" dirty="0">
                <a:latin typeface="Calibri" panose="020F0502020204030204" pitchFamily="34" charset="0"/>
              </a:endParaRPr>
            </a:p>
          </p:txBody>
        </p:sp>
      </p:grpSp>
      <p:sp>
        <p:nvSpPr>
          <p:cNvPr id="95240" name="Text Box 18"/>
          <p:cNvSpPr txBox="1">
            <a:spLocks noChangeArrowheads="1"/>
          </p:cNvSpPr>
          <p:nvPr/>
        </p:nvSpPr>
        <p:spPr bwMode="auto">
          <a:xfrm>
            <a:off x="5364088" y="3209502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latin typeface="Calibri" panose="020F0502020204030204" pitchFamily="34" charset="0"/>
              </a:rPr>
              <a:t>L=L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M  </a:t>
            </a:r>
            <a:r>
              <a:rPr kumimoji="1" lang="fr-FR" sz="2400" i="1" dirty="0">
                <a:latin typeface="Calibri" panose="020F0502020204030204" pitchFamily="34" charset="0"/>
              </a:rPr>
              <a:t>-  2.L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D</a:t>
            </a:r>
          </a:p>
        </p:txBody>
      </p:sp>
      <p:graphicFrame>
        <p:nvGraphicFramePr>
          <p:cNvPr id="9524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728827"/>
              </p:ext>
            </p:extLst>
          </p:nvPr>
        </p:nvGraphicFramePr>
        <p:xfrm>
          <a:off x="5510213" y="4318000"/>
          <a:ext cx="301942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Équation" r:id="rId4" imgW="1434960" imgH="888840" progId="Equation.3">
                  <p:embed/>
                </p:oleObj>
              </mc:Choice>
              <mc:Fallback>
                <p:oleObj name="Équation" r:id="rId4" imgW="1434960" imgH="888840" progId="Equation.3">
                  <p:embed/>
                  <p:pic>
                    <p:nvPicPr>
                      <p:cNvPr id="9524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318000"/>
                        <a:ext cx="3019425" cy="18700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r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MOSFET capacitances</a:t>
            </a:r>
            <a:endParaRPr lang="en-US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899592" y="3890963"/>
            <a:ext cx="0" cy="7572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2680" y="408491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079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42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42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7CA82-CBC8-49A4-85FE-5E9178D4CC20}" type="slidenum">
              <a:rPr lang="fr-FR" altLang="en-US" smtClean="0"/>
              <a:pPr eaLnBrk="1" hangingPunct="1"/>
              <a:t>87</a:t>
            </a:fld>
            <a:endParaRPr lang="fr-FR" altLang="en-US"/>
          </a:p>
        </p:txBody>
      </p:sp>
      <p:grpSp>
        <p:nvGrpSpPr>
          <p:cNvPr id="94214" name="Group 89"/>
          <p:cNvGrpSpPr>
            <a:grpSpLocks/>
          </p:cNvGrpSpPr>
          <p:nvPr/>
        </p:nvGrpSpPr>
        <p:grpSpPr bwMode="auto">
          <a:xfrm>
            <a:off x="4359275" y="2362200"/>
            <a:ext cx="4175125" cy="3429000"/>
            <a:chOff x="2746" y="1392"/>
            <a:chExt cx="2630" cy="2160"/>
          </a:xfrm>
        </p:grpSpPr>
        <p:pic>
          <p:nvPicPr>
            <p:cNvPr id="94276" name="Picture 4" descr="singh916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1392"/>
              <a:ext cx="263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77" name="Text Box 81"/>
            <p:cNvSpPr txBox="1">
              <a:spLocks noChangeArrowheads="1"/>
            </p:cNvSpPr>
            <p:nvPr/>
          </p:nvSpPr>
          <p:spPr bwMode="auto">
            <a:xfrm>
              <a:off x="4881" y="3148"/>
              <a:ext cx="27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400" b="1">
                  <a:latin typeface="Times New Roman" pitchFamily="18" charset="0"/>
                </a:rPr>
                <a:t>C</a:t>
              </a:r>
              <a:r>
                <a:rPr kumimoji="1" lang="fr-FR" sz="1400" b="1" baseline="-25000">
                  <a:latin typeface="Times New Roman" pitchFamily="18" charset="0"/>
                </a:rPr>
                <a:t>db</a:t>
              </a:r>
              <a:endParaRPr kumimoji="1" lang="fr-FR" sz="1400" b="1">
                <a:latin typeface="Times New Roman" pitchFamily="18" charset="0"/>
              </a:endParaRPr>
            </a:p>
          </p:txBody>
        </p:sp>
      </p:grpSp>
      <p:grpSp>
        <p:nvGrpSpPr>
          <p:cNvPr id="94215" name="Group 92"/>
          <p:cNvGrpSpPr>
            <a:grpSpLocks/>
          </p:cNvGrpSpPr>
          <p:nvPr/>
        </p:nvGrpSpPr>
        <p:grpSpPr bwMode="auto">
          <a:xfrm>
            <a:off x="381000" y="2479675"/>
            <a:ext cx="3840163" cy="3697288"/>
            <a:chOff x="240" y="1562"/>
            <a:chExt cx="2419" cy="2329"/>
          </a:xfrm>
        </p:grpSpPr>
        <p:grpSp>
          <p:nvGrpSpPr>
            <p:cNvPr id="94219" name="Group 74"/>
            <p:cNvGrpSpPr>
              <a:grpSpLocks/>
            </p:cNvGrpSpPr>
            <p:nvPr/>
          </p:nvGrpSpPr>
          <p:grpSpPr bwMode="auto">
            <a:xfrm>
              <a:off x="480" y="1872"/>
              <a:ext cx="1920" cy="1779"/>
              <a:chOff x="336" y="1872"/>
              <a:chExt cx="1920" cy="1779"/>
            </a:xfrm>
          </p:grpSpPr>
          <p:sp>
            <p:nvSpPr>
              <p:cNvPr id="94230" name="Oval 67"/>
              <p:cNvSpPr>
                <a:spLocks noChangeArrowheads="1"/>
              </p:cNvSpPr>
              <p:nvPr/>
            </p:nvSpPr>
            <p:spPr bwMode="auto">
              <a:xfrm>
                <a:off x="1278" y="328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1" name="Oval 68"/>
              <p:cNvSpPr>
                <a:spLocks noChangeArrowheads="1"/>
              </p:cNvSpPr>
              <p:nvPr/>
            </p:nvSpPr>
            <p:spPr bwMode="auto">
              <a:xfrm>
                <a:off x="1953" y="274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2" name="Oval 69"/>
              <p:cNvSpPr>
                <a:spLocks noChangeArrowheads="1"/>
              </p:cNvSpPr>
              <p:nvPr/>
            </p:nvSpPr>
            <p:spPr bwMode="auto">
              <a:xfrm>
                <a:off x="2091" y="274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3" name="Oval 70"/>
              <p:cNvSpPr>
                <a:spLocks noChangeArrowheads="1"/>
              </p:cNvSpPr>
              <p:nvPr/>
            </p:nvSpPr>
            <p:spPr bwMode="auto">
              <a:xfrm>
                <a:off x="408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4" name="Rectangle 5"/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76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5" name="Line 7"/>
              <p:cNvSpPr>
                <a:spLocks noChangeShapeType="1"/>
              </p:cNvSpPr>
              <p:nvPr/>
            </p:nvSpPr>
            <p:spPr bwMode="auto">
              <a:xfrm>
                <a:off x="336" y="2769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6" name="Line 8"/>
              <p:cNvSpPr>
                <a:spLocks noChangeShapeType="1"/>
              </p:cNvSpPr>
              <p:nvPr/>
            </p:nvSpPr>
            <p:spPr bwMode="auto">
              <a:xfrm>
                <a:off x="1680" y="2769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7" name="Line 9"/>
              <p:cNvSpPr>
                <a:spLocks noChangeShapeType="1"/>
              </p:cNvSpPr>
              <p:nvPr/>
            </p:nvSpPr>
            <p:spPr bwMode="auto">
              <a:xfrm rot="5400000">
                <a:off x="1008" y="3363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8" name="Line 10"/>
              <p:cNvSpPr>
                <a:spLocks noChangeShapeType="1"/>
              </p:cNvSpPr>
              <p:nvPr/>
            </p:nvSpPr>
            <p:spPr bwMode="auto">
              <a:xfrm rot="5400000">
                <a:off x="1008" y="216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4239" name="Group 23"/>
              <p:cNvGrpSpPr>
                <a:grpSpLocks/>
              </p:cNvGrpSpPr>
              <p:nvPr/>
            </p:nvGrpSpPr>
            <p:grpSpPr bwMode="auto">
              <a:xfrm>
                <a:off x="768" y="1917"/>
                <a:ext cx="48" cy="192"/>
                <a:chOff x="480" y="3456"/>
                <a:chExt cx="48" cy="192"/>
              </a:xfrm>
            </p:grpSpPr>
            <p:sp>
              <p:nvSpPr>
                <p:cNvPr id="94274" name="Line 24"/>
                <p:cNvSpPr>
                  <a:spLocks noChangeShapeType="1"/>
                </p:cNvSpPr>
                <p:nvPr/>
              </p:nvSpPr>
              <p:spPr bwMode="auto">
                <a:xfrm>
                  <a:off x="48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75" name="Line 25"/>
                <p:cNvSpPr>
                  <a:spLocks noChangeShapeType="1"/>
                </p:cNvSpPr>
                <p:nvPr/>
              </p:nvSpPr>
              <p:spPr bwMode="auto">
                <a:xfrm>
                  <a:off x="528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4240" name="Line 26"/>
              <p:cNvSpPr>
                <a:spLocks noChangeShapeType="1"/>
              </p:cNvSpPr>
              <p:nvPr/>
            </p:nvSpPr>
            <p:spPr bwMode="auto">
              <a:xfrm flipV="1">
                <a:off x="432" y="200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1" name="Line 27"/>
              <p:cNvSpPr>
                <a:spLocks noChangeShapeType="1"/>
              </p:cNvSpPr>
              <p:nvPr/>
            </p:nvSpPr>
            <p:spPr bwMode="auto">
              <a:xfrm>
                <a:off x="432" y="2001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2" name="Line 28"/>
              <p:cNvSpPr>
                <a:spLocks noChangeShapeType="1"/>
              </p:cNvSpPr>
              <p:nvPr/>
            </p:nvSpPr>
            <p:spPr bwMode="auto">
              <a:xfrm>
                <a:off x="816" y="2001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3" name="Line 29"/>
              <p:cNvSpPr>
                <a:spLocks noChangeShapeType="1"/>
              </p:cNvSpPr>
              <p:nvPr/>
            </p:nvSpPr>
            <p:spPr bwMode="auto">
              <a:xfrm>
                <a:off x="2112" y="200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4244" name="Group 36"/>
              <p:cNvGrpSpPr>
                <a:grpSpLocks/>
              </p:cNvGrpSpPr>
              <p:nvPr/>
            </p:nvGrpSpPr>
            <p:grpSpPr bwMode="auto">
              <a:xfrm>
                <a:off x="518" y="2241"/>
                <a:ext cx="769" cy="527"/>
                <a:chOff x="566" y="2208"/>
                <a:chExt cx="769" cy="527"/>
              </a:xfrm>
            </p:grpSpPr>
            <p:grpSp>
              <p:nvGrpSpPr>
                <p:cNvPr id="94268" name="Group 20"/>
                <p:cNvGrpSpPr>
                  <a:grpSpLocks/>
                </p:cNvGrpSpPr>
                <p:nvPr/>
              </p:nvGrpSpPr>
              <p:grpSpPr bwMode="auto">
                <a:xfrm rot="-5400000">
                  <a:off x="638" y="2279"/>
                  <a:ext cx="48" cy="192"/>
                  <a:chOff x="480" y="3456"/>
                  <a:chExt cx="48" cy="192"/>
                </a:xfrm>
              </p:grpSpPr>
              <p:sp>
                <p:nvSpPr>
                  <p:cNvPr id="9427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427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269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485" y="2567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7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654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71" name="Line 35"/>
                <p:cNvSpPr>
                  <a:spLocks noChangeShapeType="1"/>
                </p:cNvSpPr>
                <p:nvPr/>
              </p:nvSpPr>
              <p:spPr bwMode="auto">
                <a:xfrm>
                  <a:off x="663" y="2208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45" name="Group 40"/>
              <p:cNvGrpSpPr>
                <a:grpSpLocks/>
              </p:cNvGrpSpPr>
              <p:nvPr/>
            </p:nvGrpSpPr>
            <p:grpSpPr bwMode="auto">
              <a:xfrm rot="10800000">
                <a:off x="1296" y="2769"/>
                <a:ext cx="769" cy="527"/>
                <a:chOff x="566" y="2208"/>
                <a:chExt cx="769" cy="527"/>
              </a:xfrm>
            </p:grpSpPr>
            <p:grpSp>
              <p:nvGrpSpPr>
                <p:cNvPr id="94262" name="Group 41"/>
                <p:cNvGrpSpPr>
                  <a:grpSpLocks/>
                </p:cNvGrpSpPr>
                <p:nvPr/>
              </p:nvGrpSpPr>
              <p:grpSpPr bwMode="auto">
                <a:xfrm rot="-5400000">
                  <a:off x="638" y="2279"/>
                  <a:ext cx="48" cy="192"/>
                  <a:chOff x="480" y="3456"/>
                  <a:chExt cx="48" cy="192"/>
                </a:xfrm>
              </p:grpSpPr>
              <p:sp>
                <p:nvSpPr>
                  <p:cNvPr id="942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426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26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85" y="2567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6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54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65" name="Line 46"/>
                <p:cNvSpPr>
                  <a:spLocks noChangeShapeType="1"/>
                </p:cNvSpPr>
                <p:nvPr/>
              </p:nvSpPr>
              <p:spPr bwMode="auto">
                <a:xfrm>
                  <a:off x="663" y="2208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46" name="Group 47"/>
              <p:cNvGrpSpPr>
                <a:grpSpLocks/>
              </p:cNvGrpSpPr>
              <p:nvPr/>
            </p:nvGrpSpPr>
            <p:grpSpPr bwMode="auto">
              <a:xfrm flipH="1">
                <a:off x="1296" y="2241"/>
                <a:ext cx="769" cy="527"/>
                <a:chOff x="566" y="2208"/>
                <a:chExt cx="769" cy="527"/>
              </a:xfrm>
            </p:grpSpPr>
            <p:grpSp>
              <p:nvGrpSpPr>
                <p:cNvPr id="94256" name="Group 48"/>
                <p:cNvGrpSpPr>
                  <a:grpSpLocks/>
                </p:cNvGrpSpPr>
                <p:nvPr/>
              </p:nvGrpSpPr>
              <p:grpSpPr bwMode="auto">
                <a:xfrm rot="-5400000">
                  <a:off x="638" y="2279"/>
                  <a:ext cx="48" cy="192"/>
                  <a:chOff x="480" y="3456"/>
                  <a:chExt cx="48" cy="192"/>
                </a:xfrm>
              </p:grpSpPr>
              <p:sp>
                <p:nvSpPr>
                  <p:cNvPr id="9426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426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257" name="Line 51"/>
                <p:cNvSpPr>
                  <a:spLocks noChangeShapeType="1"/>
                </p:cNvSpPr>
                <p:nvPr/>
              </p:nvSpPr>
              <p:spPr bwMode="auto">
                <a:xfrm rot="-5400000">
                  <a:off x="485" y="2567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54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9" name="Line 53"/>
                <p:cNvSpPr>
                  <a:spLocks noChangeShapeType="1"/>
                </p:cNvSpPr>
                <p:nvPr/>
              </p:nvSpPr>
              <p:spPr bwMode="auto">
                <a:xfrm>
                  <a:off x="663" y="2208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47" name="Group 54"/>
              <p:cNvGrpSpPr>
                <a:grpSpLocks/>
              </p:cNvGrpSpPr>
              <p:nvPr/>
            </p:nvGrpSpPr>
            <p:grpSpPr bwMode="auto">
              <a:xfrm flipV="1">
                <a:off x="519" y="2769"/>
                <a:ext cx="769" cy="527"/>
                <a:chOff x="566" y="2208"/>
                <a:chExt cx="769" cy="527"/>
              </a:xfrm>
            </p:grpSpPr>
            <p:grpSp>
              <p:nvGrpSpPr>
                <p:cNvPr id="94250" name="Group 55"/>
                <p:cNvGrpSpPr>
                  <a:grpSpLocks/>
                </p:cNvGrpSpPr>
                <p:nvPr/>
              </p:nvGrpSpPr>
              <p:grpSpPr bwMode="auto">
                <a:xfrm rot="-5400000">
                  <a:off x="638" y="2279"/>
                  <a:ext cx="48" cy="192"/>
                  <a:chOff x="480" y="3456"/>
                  <a:chExt cx="48" cy="192"/>
                </a:xfrm>
              </p:grpSpPr>
              <p:sp>
                <p:nvSpPr>
                  <p:cNvPr id="9425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425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45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251" name="Line 58"/>
                <p:cNvSpPr>
                  <a:spLocks noChangeShapeType="1"/>
                </p:cNvSpPr>
                <p:nvPr/>
              </p:nvSpPr>
              <p:spPr bwMode="auto">
                <a:xfrm rot="-5400000">
                  <a:off x="485" y="2567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2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54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3" name="Line 60"/>
                <p:cNvSpPr>
                  <a:spLocks noChangeShapeType="1"/>
                </p:cNvSpPr>
                <p:nvPr/>
              </p:nvSpPr>
              <p:spPr bwMode="auto">
                <a:xfrm>
                  <a:off x="663" y="2208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4248" name="Oval 71"/>
              <p:cNvSpPr>
                <a:spLocks noChangeArrowheads="1"/>
              </p:cNvSpPr>
              <p:nvPr/>
            </p:nvSpPr>
            <p:spPr bwMode="auto">
              <a:xfrm>
                <a:off x="1278" y="22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9" name="Oval 73"/>
              <p:cNvSpPr>
                <a:spLocks noChangeArrowheads="1"/>
              </p:cNvSpPr>
              <p:nvPr/>
            </p:nvSpPr>
            <p:spPr bwMode="auto">
              <a:xfrm>
                <a:off x="579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20" name="Text Box 75"/>
            <p:cNvSpPr txBox="1">
              <a:spLocks noChangeArrowheads="1"/>
            </p:cNvSpPr>
            <p:nvPr/>
          </p:nvSpPr>
          <p:spPr bwMode="auto">
            <a:xfrm>
              <a:off x="1088" y="2511"/>
              <a:ext cx="7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kumimoji="1" lang="fr-FR" sz="1600" dirty="0">
                  <a:latin typeface="Calibri" panose="020F0502020204030204" pitchFamily="34" charset="0"/>
                </a:rPr>
                <a:t>MOSFET</a:t>
              </a:r>
            </a:p>
            <a:p>
              <a:pPr algn="ctr" eaLnBrk="1" hangingPunct="1"/>
              <a:r>
                <a:rPr kumimoji="1" lang="fr-FR" sz="1600" dirty="0">
                  <a:latin typeface="Calibri" panose="020F0502020204030204" pitchFamily="34" charset="0"/>
                </a:rPr>
                <a:t>(DC Model)</a:t>
              </a:r>
            </a:p>
          </p:txBody>
        </p:sp>
        <p:sp>
          <p:nvSpPr>
            <p:cNvPr id="94221" name="Text Box 76"/>
            <p:cNvSpPr txBox="1">
              <a:spLocks noChangeArrowheads="1"/>
            </p:cNvSpPr>
            <p:nvPr/>
          </p:nvSpPr>
          <p:spPr bwMode="auto">
            <a:xfrm>
              <a:off x="720" y="1584"/>
              <a:ext cx="3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33CC33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400" baseline="-25000" dirty="0" err="1">
                  <a:solidFill>
                    <a:srgbClr val="33CC33"/>
                  </a:solidFill>
                  <a:latin typeface="Calibri" panose="020F0502020204030204" pitchFamily="34" charset="0"/>
                </a:rPr>
                <a:t>gb</a:t>
              </a:r>
              <a:endParaRPr kumimoji="1" lang="fr-FR" sz="2400" dirty="0">
                <a:solidFill>
                  <a:srgbClr val="33CC3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222" name="Text Box 77"/>
            <p:cNvSpPr txBox="1">
              <a:spLocks noChangeArrowheads="1"/>
            </p:cNvSpPr>
            <p:nvPr/>
          </p:nvSpPr>
          <p:spPr bwMode="auto">
            <a:xfrm>
              <a:off x="708" y="2400"/>
              <a:ext cx="3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6600FF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400" baseline="-25000" dirty="0" err="1">
                  <a:solidFill>
                    <a:srgbClr val="6600FF"/>
                  </a:solidFill>
                  <a:latin typeface="Calibri" panose="020F0502020204030204" pitchFamily="34" charset="0"/>
                </a:rPr>
                <a:t>gd</a:t>
              </a:r>
              <a:endParaRPr kumimoji="1" lang="fr-FR" sz="2400" dirty="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223" name="Text Box 78"/>
            <p:cNvSpPr txBox="1">
              <a:spLocks noChangeArrowheads="1"/>
            </p:cNvSpPr>
            <p:nvPr/>
          </p:nvSpPr>
          <p:spPr bwMode="auto">
            <a:xfrm>
              <a:off x="384" y="3024"/>
              <a:ext cx="3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6600FF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400" baseline="-25000" dirty="0" err="1">
                  <a:solidFill>
                    <a:srgbClr val="6600FF"/>
                  </a:solidFill>
                  <a:latin typeface="Calibri" panose="020F0502020204030204" pitchFamily="34" charset="0"/>
                </a:rPr>
                <a:t>gs</a:t>
              </a:r>
              <a:endParaRPr kumimoji="1" lang="fr-FR" sz="2400" dirty="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224" name="Text Box 79"/>
            <p:cNvSpPr txBox="1">
              <a:spLocks noChangeArrowheads="1"/>
            </p:cNvSpPr>
            <p:nvPr/>
          </p:nvSpPr>
          <p:spPr bwMode="auto">
            <a:xfrm>
              <a:off x="1791" y="2313"/>
              <a:ext cx="3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400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db</a:t>
              </a:r>
              <a:endParaRPr kumimoji="1" lang="fr-FR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225" name="Text Box 80"/>
            <p:cNvSpPr txBox="1">
              <a:spLocks noChangeArrowheads="1"/>
            </p:cNvSpPr>
            <p:nvPr/>
          </p:nvSpPr>
          <p:spPr bwMode="auto">
            <a:xfrm>
              <a:off x="1743" y="2997"/>
              <a:ext cx="3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C</a:t>
              </a:r>
              <a:r>
                <a:rPr kumimoji="1" lang="fr-FR" sz="2400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sb</a:t>
              </a:r>
              <a:endParaRPr kumimoji="1" lang="fr-FR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226" name="Text Box 83"/>
            <p:cNvSpPr txBox="1">
              <a:spLocks noChangeArrowheads="1"/>
            </p:cNvSpPr>
            <p:nvPr/>
          </p:nvSpPr>
          <p:spPr bwMode="auto">
            <a:xfrm>
              <a:off x="1334" y="3600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>
                  <a:latin typeface="Calibri" panose="020F0502020204030204" pitchFamily="34" charset="0"/>
                </a:rPr>
                <a:t>S</a:t>
              </a:r>
            </a:p>
          </p:txBody>
        </p:sp>
        <p:sp>
          <p:nvSpPr>
            <p:cNvPr id="94227" name="Text Box 84"/>
            <p:cNvSpPr txBox="1">
              <a:spLocks noChangeArrowheads="1"/>
            </p:cNvSpPr>
            <p:nvPr/>
          </p:nvSpPr>
          <p:spPr bwMode="auto">
            <a:xfrm>
              <a:off x="1323" y="1562"/>
              <a:ext cx="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94228" name="Text Box 85"/>
            <p:cNvSpPr txBox="1">
              <a:spLocks noChangeArrowheads="1"/>
            </p:cNvSpPr>
            <p:nvPr/>
          </p:nvSpPr>
          <p:spPr bwMode="auto">
            <a:xfrm>
              <a:off x="240" y="2618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>
                  <a:latin typeface="Calibri" panose="020F0502020204030204" pitchFamily="34" charset="0"/>
                </a:rPr>
                <a:t>G</a:t>
              </a:r>
            </a:p>
          </p:txBody>
        </p:sp>
        <p:sp>
          <p:nvSpPr>
            <p:cNvPr id="94229" name="Text Box 86"/>
            <p:cNvSpPr txBox="1">
              <a:spLocks noChangeArrowheads="1"/>
            </p:cNvSpPr>
            <p:nvPr/>
          </p:nvSpPr>
          <p:spPr bwMode="auto">
            <a:xfrm>
              <a:off x="2438" y="2618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2400" dirty="0">
                  <a:latin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94216" name="Line 90"/>
          <p:cNvSpPr>
            <a:spLocks noChangeShapeType="1"/>
          </p:cNvSpPr>
          <p:nvPr/>
        </p:nvSpPr>
        <p:spPr bwMode="auto">
          <a:xfrm flipV="1">
            <a:off x="4267200" y="1524000"/>
            <a:ext cx="0" cy="47244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7" name="Text Box 93"/>
          <p:cNvSpPr txBox="1">
            <a:spLocks noChangeArrowheads="1"/>
          </p:cNvSpPr>
          <p:nvPr/>
        </p:nvSpPr>
        <p:spPr bwMode="auto">
          <a:xfrm>
            <a:off x="432753" y="1833344"/>
            <a:ext cx="3584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dirty="0" err="1">
                <a:solidFill>
                  <a:srgbClr val="FF6600"/>
                </a:solidFill>
                <a:latin typeface="Calibri" panose="020F0502020204030204" pitchFamily="34" charset="0"/>
              </a:rPr>
              <a:t>Lumped</a:t>
            </a:r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kumimoji="1" lang="fr-FR" dirty="0" err="1">
                <a:solidFill>
                  <a:srgbClr val="FF6600"/>
                </a:solidFill>
                <a:latin typeface="Calibri" panose="020F0502020204030204" pitchFamily="34" charset="0"/>
              </a:rPr>
              <a:t>representation</a:t>
            </a:r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 of </a:t>
            </a:r>
            <a:r>
              <a:rPr kumimoji="1" lang="fr-FR" dirty="0" err="1">
                <a:solidFill>
                  <a:srgbClr val="FF6600"/>
                </a:solidFill>
                <a:latin typeface="Calibri" panose="020F0502020204030204" pitchFamily="34" charset="0"/>
              </a:rPr>
              <a:t>parasistics</a:t>
            </a:r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 capacitances</a:t>
            </a:r>
          </a:p>
        </p:txBody>
      </p:sp>
      <p:sp>
        <p:nvSpPr>
          <p:cNvPr id="94218" name="Text Box 94"/>
          <p:cNvSpPr txBox="1">
            <a:spLocks noChangeArrowheads="1"/>
          </p:cNvSpPr>
          <p:nvPr/>
        </p:nvSpPr>
        <p:spPr bwMode="auto">
          <a:xfrm>
            <a:off x="4687681" y="1752600"/>
            <a:ext cx="3846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Equivalent model (</a:t>
            </a:r>
            <a:r>
              <a:rPr kumimoji="1" lang="fr-FR" dirty="0" err="1">
                <a:solidFill>
                  <a:srgbClr val="FF6600"/>
                </a:solidFill>
                <a:latin typeface="Calibri" panose="020F0502020204030204" pitchFamily="34" charset="0"/>
              </a:rPr>
              <a:t>with</a:t>
            </a:r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kumimoji="1" lang="fr-FR" dirty="0" err="1">
                <a:solidFill>
                  <a:srgbClr val="FF6600"/>
                </a:solidFill>
                <a:latin typeface="Calibri" panose="020F0502020204030204" pitchFamily="34" charset="0"/>
              </a:rPr>
              <a:t>overlap</a:t>
            </a:r>
            <a:r>
              <a:rPr kumimoji="1" lang="fr-FR" dirty="0">
                <a:solidFill>
                  <a:srgbClr val="FF6600"/>
                </a:solidFill>
                <a:latin typeface="Calibri" panose="020F0502020204030204" pitchFamily="34" charset="0"/>
              </a:rPr>
              <a:t> capacitances)</a:t>
            </a:r>
          </a:p>
        </p:txBody>
      </p:sp>
      <p:sp>
        <p:nvSpPr>
          <p:cNvPr id="72" name="Titr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MOSFET capacitances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94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625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62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6768FA-EDD8-4EEE-BD94-92D67F67A4BC}" type="slidenum">
              <a:rPr lang="fr-FR" altLang="en-US" smtClean="0"/>
              <a:pPr eaLnBrk="1" hangingPunct="1"/>
              <a:t>88</a:t>
            </a:fld>
            <a:endParaRPr lang="fr-FR" altLang="en-US"/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534150" cy="685800"/>
          </a:xfrm>
          <a:solidFill>
            <a:schemeClr val="accent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/>
              <a:t>Gate</a:t>
            </a:r>
            <a:r>
              <a:rPr lang="fr-FR" dirty="0"/>
              <a:t> – Channel capacitances</a:t>
            </a:r>
          </a:p>
        </p:txBody>
      </p:sp>
      <p:grpSp>
        <p:nvGrpSpPr>
          <p:cNvPr id="96262" name="Group 123"/>
          <p:cNvGrpSpPr>
            <a:grpSpLocks/>
          </p:cNvGrpSpPr>
          <p:nvPr/>
        </p:nvGrpSpPr>
        <p:grpSpPr bwMode="auto">
          <a:xfrm>
            <a:off x="909638" y="3429000"/>
            <a:ext cx="3733800" cy="1128713"/>
            <a:chOff x="573" y="2160"/>
            <a:chExt cx="2352" cy="711"/>
          </a:xfrm>
        </p:grpSpPr>
        <p:grpSp>
          <p:nvGrpSpPr>
            <p:cNvPr id="96332" name="Group 41"/>
            <p:cNvGrpSpPr>
              <a:grpSpLocks/>
            </p:cNvGrpSpPr>
            <p:nvPr/>
          </p:nvGrpSpPr>
          <p:grpSpPr bwMode="auto">
            <a:xfrm>
              <a:off x="573" y="2160"/>
              <a:ext cx="2352" cy="711"/>
              <a:chOff x="480" y="1209"/>
              <a:chExt cx="2352" cy="711"/>
            </a:xfrm>
          </p:grpSpPr>
          <p:sp>
            <p:nvSpPr>
              <p:cNvPr id="96336" name="Rectangle 4"/>
              <p:cNvSpPr>
                <a:spLocks noChangeArrowheads="1"/>
              </p:cNvSpPr>
              <p:nvPr/>
            </p:nvSpPr>
            <p:spPr bwMode="auto">
              <a:xfrm>
                <a:off x="480" y="1392"/>
                <a:ext cx="2352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37" name="Rectangle 5"/>
              <p:cNvSpPr>
                <a:spLocks noChangeArrowheads="1"/>
              </p:cNvSpPr>
              <p:nvPr/>
            </p:nvSpPr>
            <p:spPr bwMode="auto">
              <a:xfrm>
                <a:off x="624" y="1392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38" name="Rectangle 6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39" name="Rectangle 7"/>
              <p:cNvSpPr>
                <a:spLocks noChangeArrowheads="1"/>
              </p:cNvSpPr>
              <p:nvPr/>
            </p:nvSpPr>
            <p:spPr bwMode="auto">
              <a:xfrm>
                <a:off x="1008" y="1248"/>
                <a:ext cx="1296" cy="144"/>
              </a:xfrm>
              <a:prstGeom prst="rect">
                <a:avLst/>
              </a:prstGeom>
              <a:solidFill>
                <a:schemeClr val="folHlink">
                  <a:alpha val="28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40" name="Rectangle 8"/>
              <p:cNvSpPr>
                <a:spLocks noChangeArrowheads="1"/>
              </p:cNvSpPr>
              <p:nvPr/>
            </p:nvSpPr>
            <p:spPr bwMode="auto">
              <a:xfrm>
                <a:off x="1077" y="1209"/>
                <a:ext cx="1152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6341" name="Group 40"/>
              <p:cNvGrpSpPr>
                <a:grpSpLocks/>
              </p:cNvGrpSpPr>
              <p:nvPr/>
            </p:nvGrpSpPr>
            <p:grpSpPr bwMode="auto">
              <a:xfrm>
                <a:off x="1200" y="1221"/>
                <a:ext cx="1008" cy="240"/>
                <a:chOff x="1200" y="1230"/>
                <a:chExt cx="1008" cy="240"/>
              </a:xfrm>
            </p:grpSpPr>
            <p:grpSp>
              <p:nvGrpSpPr>
                <p:cNvPr id="96342" name="Group 15"/>
                <p:cNvGrpSpPr>
                  <a:grpSpLocks/>
                </p:cNvGrpSpPr>
                <p:nvPr/>
              </p:nvGrpSpPr>
              <p:grpSpPr bwMode="auto">
                <a:xfrm>
                  <a:off x="1200" y="1230"/>
                  <a:ext cx="144" cy="240"/>
                  <a:chOff x="651" y="2448"/>
                  <a:chExt cx="144" cy="240"/>
                </a:xfrm>
              </p:grpSpPr>
              <p:grpSp>
                <p:nvGrpSpPr>
                  <p:cNvPr id="96367" name="Group 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02" y="2496"/>
                    <a:ext cx="42" cy="144"/>
                    <a:chOff x="720" y="2496"/>
                    <a:chExt cx="42" cy="144"/>
                  </a:xfrm>
                </p:grpSpPr>
                <p:sp>
                  <p:nvSpPr>
                    <p:cNvPr id="9637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7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2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36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592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6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4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343" name="Group 16"/>
                <p:cNvGrpSpPr>
                  <a:grpSpLocks/>
                </p:cNvGrpSpPr>
                <p:nvPr/>
              </p:nvGrpSpPr>
              <p:grpSpPr bwMode="auto">
                <a:xfrm>
                  <a:off x="1440" y="1230"/>
                  <a:ext cx="144" cy="240"/>
                  <a:chOff x="651" y="2448"/>
                  <a:chExt cx="144" cy="240"/>
                </a:xfrm>
              </p:grpSpPr>
              <p:grpSp>
                <p:nvGrpSpPr>
                  <p:cNvPr id="96362" name="Group 1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02" y="2496"/>
                    <a:ext cx="42" cy="144"/>
                    <a:chOff x="720" y="2496"/>
                    <a:chExt cx="42" cy="144"/>
                  </a:xfrm>
                </p:grpSpPr>
                <p:sp>
                  <p:nvSpPr>
                    <p:cNvPr id="9636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6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2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36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592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6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4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344" name="Group 22"/>
                <p:cNvGrpSpPr>
                  <a:grpSpLocks/>
                </p:cNvGrpSpPr>
                <p:nvPr/>
              </p:nvGrpSpPr>
              <p:grpSpPr bwMode="auto">
                <a:xfrm>
                  <a:off x="1680" y="1230"/>
                  <a:ext cx="144" cy="240"/>
                  <a:chOff x="651" y="2448"/>
                  <a:chExt cx="144" cy="240"/>
                </a:xfrm>
              </p:grpSpPr>
              <p:grpSp>
                <p:nvGrpSpPr>
                  <p:cNvPr id="96357" name="Group 2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02" y="2496"/>
                    <a:ext cx="42" cy="144"/>
                    <a:chOff x="720" y="2496"/>
                    <a:chExt cx="42" cy="144"/>
                  </a:xfrm>
                </p:grpSpPr>
                <p:sp>
                  <p:nvSpPr>
                    <p:cNvPr id="9636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6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2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3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592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5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4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345" name="Group 28"/>
                <p:cNvGrpSpPr>
                  <a:grpSpLocks/>
                </p:cNvGrpSpPr>
                <p:nvPr/>
              </p:nvGrpSpPr>
              <p:grpSpPr bwMode="auto">
                <a:xfrm>
                  <a:off x="1872" y="1230"/>
                  <a:ext cx="144" cy="240"/>
                  <a:chOff x="651" y="2448"/>
                  <a:chExt cx="144" cy="240"/>
                </a:xfrm>
              </p:grpSpPr>
              <p:grpSp>
                <p:nvGrpSpPr>
                  <p:cNvPr id="96352" name="Group 2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02" y="2496"/>
                    <a:ext cx="42" cy="144"/>
                    <a:chOff x="720" y="2496"/>
                    <a:chExt cx="42" cy="144"/>
                  </a:xfrm>
                </p:grpSpPr>
                <p:sp>
                  <p:nvSpPr>
                    <p:cNvPr id="96355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56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2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3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592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4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346" name="Group 34"/>
                <p:cNvGrpSpPr>
                  <a:grpSpLocks/>
                </p:cNvGrpSpPr>
                <p:nvPr/>
              </p:nvGrpSpPr>
              <p:grpSpPr bwMode="auto">
                <a:xfrm>
                  <a:off x="2064" y="1230"/>
                  <a:ext cx="144" cy="240"/>
                  <a:chOff x="651" y="2448"/>
                  <a:chExt cx="144" cy="240"/>
                </a:xfrm>
              </p:grpSpPr>
              <p:grpSp>
                <p:nvGrpSpPr>
                  <p:cNvPr id="96347" name="Group 3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02" y="2496"/>
                    <a:ext cx="42" cy="144"/>
                    <a:chOff x="720" y="2496"/>
                    <a:chExt cx="42" cy="144"/>
                  </a:xfrm>
                </p:grpSpPr>
                <p:sp>
                  <p:nvSpPr>
                    <p:cNvPr id="9635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5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2" y="2496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34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592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4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48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6333" name="Line 79"/>
            <p:cNvSpPr>
              <a:spLocks noChangeShapeType="1"/>
            </p:cNvSpPr>
            <p:nvPr/>
          </p:nvSpPr>
          <p:spPr bwMode="auto">
            <a:xfrm flipV="1">
              <a:off x="1200" y="2400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34" name="Text Box 80"/>
            <p:cNvSpPr txBox="1">
              <a:spLocks noChangeArrowheads="1"/>
            </p:cNvSpPr>
            <p:nvPr/>
          </p:nvSpPr>
          <p:spPr bwMode="auto">
            <a:xfrm>
              <a:off x="854" y="2583"/>
              <a:ext cx="5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i="1" dirty="0" err="1">
                  <a:solidFill>
                    <a:srgbClr val="FF6600"/>
                  </a:solidFill>
                  <a:latin typeface="Calibri" panose="020F0502020204030204" pitchFamily="34" charset="0"/>
                </a:rPr>
                <a:t>channel</a:t>
              </a:r>
              <a:endParaRPr kumimoji="1" lang="fr-FR" sz="1600" i="1" dirty="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335" name="Line 81"/>
            <p:cNvSpPr>
              <a:spLocks noChangeShapeType="1"/>
            </p:cNvSpPr>
            <p:nvPr/>
          </p:nvSpPr>
          <p:spPr bwMode="auto">
            <a:xfrm flipV="1">
              <a:off x="1248" y="2400"/>
              <a:ext cx="28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63" name="Group 82"/>
          <p:cNvGrpSpPr>
            <a:grpSpLocks/>
          </p:cNvGrpSpPr>
          <p:nvPr/>
        </p:nvGrpSpPr>
        <p:grpSpPr bwMode="auto">
          <a:xfrm>
            <a:off x="762000" y="1919288"/>
            <a:ext cx="3733800" cy="1128712"/>
            <a:chOff x="480" y="1209"/>
            <a:chExt cx="2352" cy="711"/>
          </a:xfrm>
        </p:grpSpPr>
        <p:sp>
          <p:nvSpPr>
            <p:cNvPr id="96296" name="Rectangle 83"/>
            <p:cNvSpPr>
              <a:spLocks noChangeArrowheads="1"/>
            </p:cNvSpPr>
            <p:nvPr/>
          </p:nvSpPr>
          <p:spPr bwMode="auto">
            <a:xfrm>
              <a:off x="480" y="1392"/>
              <a:ext cx="23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7" name="Rectangle 84"/>
            <p:cNvSpPr>
              <a:spLocks noChangeArrowheads="1"/>
            </p:cNvSpPr>
            <p:nvPr/>
          </p:nvSpPr>
          <p:spPr bwMode="auto">
            <a:xfrm>
              <a:off x="624" y="1392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8" name="Rectangle 85"/>
            <p:cNvSpPr>
              <a:spLocks noChangeArrowheads="1"/>
            </p:cNvSpPr>
            <p:nvPr/>
          </p:nvSpPr>
          <p:spPr bwMode="auto">
            <a:xfrm>
              <a:off x="2208" y="1392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Rectangle 86"/>
            <p:cNvSpPr>
              <a:spLocks noChangeArrowheads="1"/>
            </p:cNvSpPr>
            <p:nvPr/>
          </p:nvSpPr>
          <p:spPr bwMode="auto">
            <a:xfrm>
              <a:off x="1008" y="1248"/>
              <a:ext cx="1296" cy="144"/>
            </a:xfrm>
            <a:prstGeom prst="rect">
              <a:avLst/>
            </a:prstGeom>
            <a:solidFill>
              <a:schemeClr val="folHlink">
                <a:alpha val="2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0" name="Rectangle 87"/>
            <p:cNvSpPr>
              <a:spLocks noChangeArrowheads="1"/>
            </p:cNvSpPr>
            <p:nvPr/>
          </p:nvSpPr>
          <p:spPr bwMode="auto">
            <a:xfrm>
              <a:off x="1077" y="1209"/>
              <a:ext cx="1152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301" name="Group 88"/>
            <p:cNvGrpSpPr>
              <a:grpSpLocks/>
            </p:cNvGrpSpPr>
            <p:nvPr/>
          </p:nvGrpSpPr>
          <p:grpSpPr bwMode="auto">
            <a:xfrm>
              <a:off x="1200" y="1221"/>
              <a:ext cx="1008" cy="240"/>
              <a:chOff x="1200" y="1230"/>
              <a:chExt cx="1008" cy="240"/>
            </a:xfrm>
          </p:grpSpPr>
          <p:grpSp>
            <p:nvGrpSpPr>
              <p:cNvPr id="96302" name="Group 89"/>
              <p:cNvGrpSpPr>
                <a:grpSpLocks/>
              </p:cNvGrpSpPr>
              <p:nvPr/>
            </p:nvGrpSpPr>
            <p:grpSpPr bwMode="auto">
              <a:xfrm>
                <a:off x="1200" y="1230"/>
                <a:ext cx="144" cy="240"/>
                <a:chOff x="651" y="2448"/>
                <a:chExt cx="144" cy="240"/>
              </a:xfrm>
            </p:grpSpPr>
            <p:grpSp>
              <p:nvGrpSpPr>
                <p:cNvPr id="96327" name="Group 90"/>
                <p:cNvGrpSpPr>
                  <a:grpSpLocks/>
                </p:cNvGrpSpPr>
                <p:nvPr/>
              </p:nvGrpSpPr>
              <p:grpSpPr bwMode="auto">
                <a:xfrm rot="5400000">
                  <a:off x="702" y="2496"/>
                  <a:ext cx="42" cy="144"/>
                  <a:chOff x="720" y="2496"/>
                  <a:chExt cx="42" cy="144"/>
                </a:xfrm>
              </p:grpSpPr>
              <p:sp>
                <p:nvSpPr>
                  <p:cNvPr id="96330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3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328" name="Line 93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29" name="Line 94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03" name="Group 95"/>
              <p:cNvGrpSpPr>
                <a:grpSpLocks/>
              </p:cNvGrpSpPr>
              <p:nvPr/>
            </p:nvGrpSpPr>
            <p:grpSpPr bwMode="auto">
              <a:xfrm>
                <a:off x="1440" y="1230"/>
                <a:ext cx="144" cy="240"/>
                <a:chOff x="651" y="2448"/>
                <a:chExt cx="144" cy="240"/>
              </a:xfrm>
            </p:grpSpPr>
            <p:grpSp>
              <p:nvGrpSpPr>
                <p:cNvPr id="96322" name="Group 96"/>
                <p:cNvGrpSpPr>
                  <a:grpSpLocks/>
                </p:cNvGrpSpPr>
                <p:nvPr/>
              </p:nvGrpSpPr>
              <p:grpSpPr bwMode="auto">
                <a:xfrm rot="5400000">
                  <a:off x="702" y="2496"/>
                  <a:ext cx="42" cy="144"/>
                  <a:chOff x="720" y="2496"/>
                  <a:chExt cx="42" cy="144"/>
                </a:xfrm>
              </p:grpSpPr>
              <p:sp>
                <p:nvSpPr>
                  <p:cNvPr id="9632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2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323" name="Line 99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24" name="Line 100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04" name="Group 101"/>
              <p:cNvGrpSpPr>
                <a:grpSpLocks/>
              </p:cNvGrpSpPr>
              <p:nvPr/>
            </p:nvGrpSpPr>
            <p:grpSpPr bwMode="auto">
              <a:xfrm>
                <a:off x="1680" y="1230"/>
                <a:ext cx="144" cy="240"/>
                <a:chOff x="651" y="2448"/>
                <a:chExt cx="144" cy="240"/>
              </a:xfrm>
            </p:grpSpPr>
            <p:grpSp>
              <p:nvGrpSpPr>
                <p:cNvPr id="96317" name="Group 102"/>
                <p:cNvGrpSpPr>
                  <a:grpSpLocks/>
                </p:cNvGrpSpPr>
                <p:nvPr/>
              </p:nvGrpSpPr>
              <p:grpSpPr bwMode="auto">
                <a:xfrm rot="5400000">
                  <a:off x="702" y="2496"/>
                  <a:ext cx="42" cy="144"/>
                  <a:chOff x="720" y="2496"/>
                  <a:chExt cx="42" cy="144"/>
                </a:xfrm>
              </p:grpSpPr>
              <p:sp>
                <p:nvSpPr>
                  <p:cNvPr id="9632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2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318" name="Line 105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19" name="Line 106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05" name="Group 107"/>
              <p:cNvGrpSpPr>
                <a:grpSpLocks/>
              </p:cNvGrpSpPr>
              <p:nvPr/>
            </p:nvGrpSpPr>
            <p:grpSpPr bwMode="auto">
              <a:xfrm>
                <a:off x="1872" y="1230"/>
                <a:ext cx="144" cy="240"/>
                <a:chOff x="651" y="2448"/>
                <a:chExt cx="144" cy="240"/>
              </a:xfrm>
            </p:grpSpPr>
            <p:grpSp>
              <p:nvGrpSpPr>
                <p:cNvPr id="96312" name="Group 108"/>
                <p:cNvGrpSpPr>
                  <a:grpSpLocks/>
                </p:cNvGrpSpPr>
                <p:nvPr/>
              </p:nvGrpSpPr>
              <p:grpSpPr bwMode="auto">
                <a:xfrm rot="5400000">
                  <a:off x="702" y="2496"/>
                  <a:ext cx="42" cy="144"/>
                  <a:chOff x="720" y="2496"/>
                  <a:chExt cx="42" cy="144"/>
                </a:xfrm>
              </p:grpSpPr>
              <p:sp>
                <p:nvSpPr>
                  <p:cNvPr id="96315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1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313" name="Line 111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14" name="Line 112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06" name="Group 113"/>
              <p:cNvGrpSpPr>
                <a:grpSpLocks/>
              </p:cNvGrpSpPr>
              <p:nvPr/>
            </p:nvGrpSpPr>
            <p:grpSpPr bwMode="auto">
              <a:xfrm>
                <a:off x="2064" y="1230"/>
                <a:ext cx="144" cy="240"/>
                <a:chOff x="651" y="2448"/>
                <a:chExt cx="144" cy="240"/>
              </a:xfrm>
            </p:grpSpPr>
            <p:grpSp>
              <p:nvGrpSpPr>
                <p:cNvPr id="96307" name="Group 114"/>
                <p:cNvGrpSpPr>
                  <a:grpSpLocks/>
                </p:cNvGrpSpPr>
                <p:nvPr/>
              </p:nvGrpSpPr>
              <p:grpSpPr bwMode="auto">
                <a:xfrm rot="5400000">
                  <a:off x="702" y="2496"/>
                  <a:ext cx="42" cy="144"/>
                  <a:chOff x="720" y="2496"/>
                  <a:chExt cx="42" cy="144"/>
                </a:xfrm>
              </p:grpSpPr>
              <p:sp>
                <p:nvSpPr>
                  <p:cNvPr id="96310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9631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2496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308" name="Line 117"/>
                <p:cNvSpPr>
                  <a:spLocks noChangeShapeType="1"/>
                </p:cNvSpPr>
                <p:nvPr/>
              </p:nvSpPr>
              <p:spPr bwMode="auto">
                <a:xfrm>
                  <a:off x="720" y="25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09" name="Line 118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264" name="Group 124"/>
          <p:cNvGrpSpPr>
            <a:grpSpLocks/>
          </p:cNvGrpSpPr>
          <p:nvPr/>
        </p:nvGrpSpPr>
        <p:grpSpPr bwMode="auto">
          <a:xfrm>
            <a:off x="914400" y="5119688"/>
            <a:ext cx="3733800" cy="1128712"/>
            <a:chOff x="576" y="3072"/>
            <a:chExt cx="2352" cy="711"/>
          </a:xfrm>
        </p:grpSpPr>
        <p:sp>
          <p:nvSpPr>
            <p:cNvPr id="96270" name="Rectangle 43"/>
            <p:cNvSpPr>
              <a:spLocks noChangeArrowheads="1"/>
            </p:cNvSpPr>
            <p:nvPr/>
          </p:nvSpPr>
          <p:spPr bwMode="auto">
            <a:xfrm>
              <a:off x="576" y="3255"/>
              <a:ext cx="235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Rectangle 44"/>
            <p:cNvSpPr>
              <a:spLocks noChangeArrowheads="1"/>
            </p:cNvSpPr>
            <p:nvPr/>
          </p:nvSpPr>
          <p:spPr bwMode="auto">
            <a:xfrm>
              <a:off x="720" y="3255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Rectangle 45"/>
            <p:cNvSpPr>
              <a:spLocks noChangeArrowheads="1"/>
            </p:cNvSpPr>
            <p:nvPr/>
          </p:nvSpPr>
          <p:spPr bwMode="auto">
            <a:xfrm>
              <a:off x="2304" y="3255"/>
              <a:ext cx="48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Rectangle 46"/>
            <p:cNvSpPr>
              <a:spLocks noChangeArrowheads="1"/>
            </p:cNvSpPr>
            <p:nvPr/>
          </p:nvSpPr>
          <p:spPr bwMode="auto">
            <a:xfrm>
              <a:off x="1104" y="3111"/>
              <a:ext cx="1296" cy="144"/>
            </a:xfrm>
            <a:prstGeom prst="rect">
              <a:avLst/>
            </a:prstGeom>
            <a:solidFill>
              <a:schemeClr val="folHlink">
                <a:alpha val="2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4" name="Rectangle 47"/>
            <p:cNvSpPr>
              <a:spLocks noChangeArrowheads="1"/>
            </p:cNvSpPr>
            <p:nvPr/>
          </p:nvSpPr>
          <p:spPr bwMode="auto">
            <a:xfrm>
              <a:off x="1173" y="3072"/>
              <a:ext cx="1152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5" name="Group 49"/>
            <p:cNvGrpSpPr>
              <a:grpSpLocks/>
            </p:cNvGrpSpPr>
            <p:nvPr/>
          </p:nvGrpSpPr>
          <p:grpSpPr bwMode="auto">
            <a:xfrm>
              <a:off x="1296" y="3084"/>
              <a:ext cx="144" cy="240"/>
              <a:chOff x="651" y="2448"/>
              <a:chExt cx="144" cy="240"/>
            </a:xfrm>
          </p:grpSpPr>
          <p:grpSp>
            <p:nvGrpSpPr>
              <p:cNvPr id="96291" name="Group 50"/>
              <p:cNvGrpSpPr>
                <a:grpSpLocks/>
              </p:cNvGrpSpPr>
              <p:nvPr/>
            </p:nvGrpSpPr>
            <p:grpSpPr bwMode="auto">
              <a:xfrm rot="5400000">
                <a:off x="702" y="2496"/>
                <a:ext cx="42" cy="144"/>
                <a:chOff x="720" y="2496"/>
                <a:chExt cx="42" cy="144"/>
              </a:xfrm>
            </p:grpSpPr>
            <p:sp>
              <p:nvSpPr>
                <p:cNvPr id="96294" name="Line 51"/>
                <p:cNvSpPr>
                  <a:spLocks noChangeShapeType="1"/>
                </p:cNvSpPr>
                <p:nvPr/>
              </p:nvSpPr>
              <p:spPr bwMode="auto">
                <a:xfrm>
                  <a:off x="720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295" name="Line 52"/>
                <p:cNvSpPr>
                  <a:spLocks noChangeShapeType="1"/>
                </p:cNvSpPr>
                <p:nvPr/>
              </p:nvSpPr>
              <p:spPr bwMode="auto">
                <a:xfrm>
                  <a:off x="762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6292" name="Line 53"/>
              <p:cNvSpPr>
                <a:spLocks noChangeShapeType="1"/>
              </p:cNvSpPr>
              <p:nvPr/>
            </p:nvSpPr>
            <p:spPr bwMode="auto">
              <a:xfrm>
                <a:off x="720" y="259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93" name="Line 54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6276" name="Group 55"/>
            <p:cNvGrpSpPr>
              <a:grpSpLocks/>
            </p:cNvGrpSpPr>
            <p:nvPr/>
          </p:nvGrpSpPr>
          <p:grpSpPr bwMode="auto">
            <a:xfrm>
              <a:off x="1536" y="3084"/>
              <a:ext cx="144" cy="240"/>
              <a:chOff x="651" y="2448"/>
              <a:chExt cx="144" cy="240"/>
            </a:xfrm>
          </p:grpSpPr>
          <p:grpSp>
            <p:nvGrpSpPr>
              <p:cNvPr id="96286" name="Group 56"/>
              <p:cNvGrpSpPr>
                <a:grpSpLocks/>
              </p:cNvGrpSpPr>
              <p:nvPr/>
            </p:nvGrpSpPr>
            <p:grpSpPr bwMode="auto">
              <a:xfrm rot="5400000">
                <a:off x="702" y="2496"/>
                <a:ext cx="42" cy="144"/>
                <a:chOff x="720" y="2496"/>
                <a:chExt cx="42" cy="144"/>
              </a:xfrm>
            </p:grpSpPr>
            <p:sp>
              <p:nvSpPr>
                <p:cNvPr id="96289" name="Line 57"/>
                <p:cNvSpPr>
                  <a:spLocks noChangeShapeType="1"/>
                </p:cNvSpPr>
                <p:nvPr/>
              </p:nvSpPr>
              <p:spPr bwMode="auto">
                <a:xfrm>
                  <a:off x="720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290" name="Line 58"/>
                <p:cNvSpPr>
                  <a:spLocks noChangeShapeType="1"/>
                </p:cNvSpPr>
                <p:nvPr/>
              </p:nvSpPr>
              <p:spPr bwMode="auto">
                <a:xfrm>
                  <a:off x="762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6287" name="Line 59"/>
              <p:cNvSpPr>
                <a:spLocks noChangeShapeType="1"/>
              </p:cNvSpPr>
              <p:nvPr/>
            </p:nvSpPr>
            <p:spPr bwMode="auto">
              <a:xfrm>
                <a:off x="720" y="259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8" name="Line 60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6277" name="Group 61"/>
            <p:cNvGrpSpPr>
              <a:grpSpLocks/>
            </p:cNvGrpSpPr>
            <p:nvPr/>
          </p:nvGrpSpPr>
          <p:grpSpPr bwMode="auto">
            <a:xfrm>
              <a:off x="1776" y="3084"/>
              <a:ext cx="144" cy="240"/>
              <a:chOff x="651" y="2448"/>
              <a:chExt cx="144" cy="240"/>
            </a:xfrm>
          </p:grpSpPr>
          <p:grpSp>
            <p:nvGrpSpPr>
              <p:cNvPr id="96281" name="Group 62"/>
              <p:cNvGrpSpPr>
                <a:grpSpLocks/>
              </p:cNvGrpSpPr>
              <p:nvPr/>
            </p:nvGrpSpPr>
            <p:grpSpPr bwMode="auto">
              <a:xfrm rot="5400000">
                <a:off x="702" y="2496"/>
                <a:ext cx="42" cy="144"/>
                <a:chOff x="720" y="2496"/>
                <a:chExt cx="42" cy="144"/>
              </a:xfrm>
            </p:grpSpPr>
            <p:sp>
              <p:nvSpPr>
                <p:cNvPr id="96284" name="Line 63"/>
                <p:cNvSpPr>
                  <a:spLocks noChangeShapeType="1"/>
                </p:cNvSpPr>
                <p:nvPr/>
              </p:nvSpPr>
              <p:spPr bwMode="auto">
                <a:xfrm>
                  <a:off x="720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285" name="Line 64"/>
                <p:cNvSpPr>
                  <a:spLocks noChangeShapeType="1"/>
                </p:cNvSpPr>
                <p:nvPr/>
              </p:nvSpPr>
              <p:spPr bwMode="auto">
                <a:xfrm>
                  <a:off x="762" y="2496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6282" name="Line 65"/>
              <p:cNvSpPr>
                <a:spLocks noChangeShapeType="1"/>
              </p:cNvSpPr>
              <p:nvPr/>
            </p:nvSpPr>
            <p:spPr bwMode="auto">
              <a:xfrm>
                <a:off x="720" y="259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3" name="Line 66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6278" name="Line 119"/>
            <p:cNvSpPr>
              <a:spLocks noChangeShapeType="1"/>
            </p:cNvSpPr>
            <p:nvPr/>
          </p:nvSpPr>
          <p:spPr bwMode="auto">
            <a:xfrm flipV="1">
              <a:off x="1200" y="3264"/>
              <a:ext cx="86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79" name="Text Box 120"/>
            <p:cNvSpPr txBox="1">
              <a:spLocks noChangeArrowheads="1"/>
            </p:cNvSpPr>
            <p:nvPr/>
          </p:nvSpPr>
          <p:spPr bwMode="auto">
            <a:xfrm>
              <a:off x="720" y="3504"/>
              <a:ext cx="5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fr-FR" sz="1600" i="1" dirty="0" err="1">
                  <a:solidFill>
                    <a:srgbClr val="FF6600"/>
                  </a:solidFill>
                  <a:latin typeface="Calibri" panose="020F0502020204030204" pitchFamily="34" charset="0"/>
                </a:rPr>
                <a:t>channel</a:t>
              </a:r>
              <a:endParaRPr kumimoji="1" lang="fr-FR" sz="1600" i="1" dirty="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280" name="Line 121"/>
            <p:cNvSpPr>
              <a:spLocks noChangeShapeType="1"/>
            </p:cNvSpPr>
            <p:nvPr/>
          </p:nvSpPr>
          <p:spPr bwMode="auto">
            <a:xfrm flipV="1">
              <a:off x="1114" y="3321"/>
              <a:ext cx="28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6265" name="Text Box 125"/>
          <p:cNvSpPr txBox="1">
            <a:spLocks noChangeArrowheads="1"/>
          </p:cNvSpPr>
          <p:nvPr/>
        </p:nvSpPr>
        <p:spPr bwMode="auto">
          <a:xfrm>
            <a:off x="5622925" y="331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12766" name="Rectangle 126"/>
          <p:cNvSpPr>
            <a:spLocks noGrp="1" noChangeArrowheads="1"/>
          </p:cNvSpPr>
          <p:nvPr>
            <p:ph type="body" idx="1"/>
          </p:nvPr>
        </p:nvSpPr>
        <p:spPr>
          <a:xfrm>
            <a:off x="4953000" y="1219200"/>
            <a:ext cx="3733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fr-FR" sz="19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Cut</a:t>
            </a:r>
            <a:r>
              <a:rPr lang="fr-FR" sz="19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off mode</a:t>
            </a:r>
            <a:r>
              <a:rPr lang="fr-FR" sz="1900" dirty="0"/>
              <a:t>:</a:t>
            </a:r>
          </a:p>
          <a:p>
            <a:pPr eaLnBrk="1" hangingPunct="1">
              <a:defRPr/>
            </a:pPr>
            <a:endParaRPr lang="fr-FR" sz="1900" dirty="0"/>
          </a:p>
          <a:p>
            <a:pPr eaLnBrk="1" hangingPunct="1">
              <a:defRPr/>
            </a:pPr>
            <a:endParaRPr lang="fr-FR" sz="1900" dirty="0"/>
          </a:p>
          <a:p>
            <a:pPr eaLnBrk="1" hangingPunct="1">
              <a:defRPr/>
            </a:pPr>
            <a:endParaRPr lang="fr-FR" sz="19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sz="19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Linear</a:t>
            </a:r>
            <a:r>
              <a:rPr lang="fr-FR" sz="19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 mode</a:t>
            </a:r>
          </a:p>
          <a:p>
            <a:pPr eaLnBrk="1" hangingPunct="1">
              <a:defRPr/>
            </a:pPr>
            <a:endParaRPr lang="fr-FR" sz="19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endParaRPr lang="fr-FR" sz="19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defRPr/>
            </a:pPr>
            <a:endParaRPr lang="fr-FR" sz="1900" dirty="0">
              <a:sym typeface="Wingdings" pitchFamily="2" charset="2"/>
            </a:endParaRPr>
          </a:p>
          <a:p>
            <a:pPr eaLnBrk="1" hangingPunct="1">
              <a:defRPr/>
            </a:pPr>
            <a:endParaRPr lang="fr-FR" sz="19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FR" sz="19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Saturation mode</a:t>
            </a:r>
          </a:p>
        </p:txBody>
      </p:sp>
      <p:sp>
        <p:nvSpPr>
          <p:cNvPr id="96267" name="Text Box 127"/>
          <p:cNvSpPr txBox="1">
            <a:spLocks noChangeArrowheads="1"/>
          </p:cNvSpPr>
          <p:nvPr/>
        </p:nvSpPr>
        <p:spPr bwMode="auto">
          <a:xfrm>
            <a:off x="5800725" y="1758950"/>
            <a:ext cx="1619354" cy="830997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 err="1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gs</a:t>
            </a:r>
            <a:r>
              <a:rPr kumimoji="1" lang="fr-FR" sz="2400" i="1" dirty="0">
                <a:latin typeface="Calibri" panose="020F0502020204030204" pitchFamily="34" charset="0"/>
              </a:rPr>
              <a:t> = </a:t>
            </a:r>
            <a:r>
              <a:rPr kumimoji="1" lang="fr-FR" sz="2400" i="1" dirty="0" err="1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gd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 </a:t>
            </a:r>
            <a:r>
              <a:rPr kumimoji="1" lang="fr-FR" sz="2400" i="1" dirty="0">
                <a:latin typeface="Calibri" panose="020F0502020204030204" pitchFamily="34" charset="0"/>
              </a:rPr>
              <a:t>= 0</a:t>
            </a:r>
          </a:p>
          <a:p>
            <a:pPr eaLnBrk="1" hangingPunct="1"/>
            <a:r>
              <a:rPr kumimoji="1" lang="fr-FR" sz="2400" i="1" dirty="0" err="1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gb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 </a:t>
            </a:r>
            <a:r>
              <a:rPr kumimoji="1" lang="fr-FR" sz="2400" i="1" dirty="0">
                <a:latin typeface="Calibri" panose="020F0502020204030204" pitchFamily="34" charset="0"/>
              </a:rPr>
              <a:t>= </a:t>
            </a:r>
            <a:r>
              <a:rPr kumimoji="1" lang="fr-FR" sz="2400" i="1" dirty="0" err="1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ox</a:t>
            </a:r>
            <a:r>
              <a:rPr kumimoji="1" lang="fr-FR" sz="2400" i="1" dirty="0" err="1">
                <a:latin typeface="Calibri" panose="020F0502020204030204" pitchFamily="34" charset="0"/>
              </a:rPr>
              <a:t>WL</a:t>
            </a:r>
            <a:endParaRPr kumimoji="1" lang="fr-FR" sz="2400" i="1" dirty="0">
              <a:latin typeface="Calibri" panose="020F0502020204030204" pitchFamily="34" charset="0"/>
            </a:endParaRPr>
          </a:p>
        </p:txBody>
      </p:sp>
      <p:graphicFrame>
        <p:nvGraphicFramePr>
          <p:cNvPr id="96268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86960"/>
              </p:ext>
            </p:extLst>
          </p:nvPr>
        </p:nvGraphicFramePr>
        <p:xfrm>
          <a:off x="4962525" y="3127375"/>
          <a:ext cx="3873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4" imgW="2171520" imgH="634680" progId="Equation.DSMT4">
                  <p:embed/>
                </p:oleObj>
              </mc:Choice>
              <mc:Fallback>
                <p:oleObj name="Equation" r:id="rId4" imgW="2171520" imgH="634680" progId="Equation.DSMT4">
                  <p:embed/>
                  <p:pic>
                    <p:nvPicPr>
                      <p:cNvPr id="96268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3127375"/>
                        <a:ext cx="3873500" cy="1130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9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41862"/>
              </p:ext>
            </p:extLst>
          </p:nvPr>
        </p:nvGraphicFramePr>
        <p:xfrm>
          <a:off x="4978400" y="4884738"/>
          <a:ext cx="38703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6" imgW="2171520" imgH="634680" progId="Equation.DSMT4">
                  <p:embed/>
                </p:oleObj>
              </mc:Choice>
              <mc:Fallback>
                <p:oleObj name="Equation" r:id="rId6" imgW="2171520" imgH="634680" progId="Equation.DSMT4">
                  <p:embed/>
                  <p:pic>
                    <p:nvPicPr>
                      <p:cNvPr id="96269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884738"/>
                        <a:ext cx="3870325" cy="1130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5568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728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72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723C0-5819-4B7F-930A-4788410AB556}" type="slidenum">
              <a:rPr lang="fr-FR" altLang="en-US" smtClean="0"/>
              <a:pPr eaLnBrk="1" hangingPunct="1"/>
              <a:t>89</a:t>
            </a:fld>
            <a:endParaRPr lang="fr-FR" altLang="en-US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838200"/>
          </a:xfrm>
        </p:spPr>
        <p:txBody>
          <a:bodyPr/>
          <a:lstStyle/>
          <a:p>
            <a:pPr eaLnBrk="1" hangingPunct="1"/>
            <a:r>
              <a:rPr lang="fr-FR" dirty="0"/>
              <a:t>Oxyde capacitance</a:t>
            </a:r>
          </a:p>
        </p:txBody>
      </p:sp>
      <p:graphicFrame>
        <p:nvGraphicFramePr>
          <p:cNvPr id="113751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43905"/>
              </p:ext>
            </p:extLst>
          </p:nvPr>
        </p:nvGraphicFramePr>
        <p:xfrm>
          <a:off x="533400" y="2057400"/>
          <a:ext cx="8458200" cy="2971800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(total)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gd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(total)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gs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(total)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</a:t>
                      </a: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</a:t>
                      </a: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WL</a:t>
                      </a:r>
                      <a:r>
                        <a:rPr kumimoji="0" lang="fr-FR" sz="22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fr-FR" sz="22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</a:t>
                      </a:r>
                      <a:r>
                        <a:rPr kumimoji="0" lang="fr-FR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WL</a:t>
                      </a:r>
                      <a:r>
                        <a:rPr kumimoji="0" lang="fr-FR" sz="22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303" name="Object 77"/>
          <p:cNvGraphicFramePr>
            <a:graphicFrameLocks noChangeAspect="1"/>
          </p:cNvGraphicFramePr>
          <p:nvPr/>
        </p:nvGraphicFramePr>
        <p:xfrm>
          <a:off x="4286250" y="3352800"/>
          <a:ext cx="2209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4" imgW="1282700" imgH="444500" progId="Equation.3">
                  <p:embed/>
                </p:oleObj>
              </mc:Choice>
              <mc:Fallback>
                <p:oleObj name="Equation" r:id="rId4" imgW="1282700" imgH="444500" progId="Equation.3">
                  <p:embed/>
                  <p:pic>
                    <p:nvPicPr>
                      <p:cNvPr id="9730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3352800"/>
                        <a:ext cx="22098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4" name="Object 82"/>
          <p:cNvGraphicFramePr>
            <a:graphicFrameLocks noChangeAspect="1"/>
          </p:cNvGraphicFramePr>
          <p:nvPr/>
        </p:nvGraphicFramePr>
        <p:xfrm>
          <a:off x="4267200" y="4191000"/>
          <a:ext cx="2209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6" imgW="1282700" imgH="444500" progId="Equation.3">
                  <p:embed/>
                </p:oleObj>
              </mc:Choice>
              <mc:Fallback>
                <p:oleObj name="Equation" r:id="rId6" imgW="1282700" imgH="444500" progId="Equation.3">
                  <p:embed/>
                  <p:pic>
                    <p:nvPicPr>
                      <p:cNvPr id="9730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91000"/>
                        <a:ext cx="22098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5" name="Object 83"/>
          <p:cNvGraphicFramePr>
            <a:graphicFrameLocks noChangeAspect="1"/>
          </p:cNvGraphicFramePr>
          <p:nvPr/>
        </p:nvGraphicFramePr>
        <p:xfrm>
          <a:off x="7112000" y="3481388"/>
          <a:ext cx="1041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545863" imgH="241195" progId="Equation.3">
                  <p:embed/>
                </p:oleObj>
              </mc:Choice>
              <mc:Fallback>
                <p:oleObj name="Equation" r:id="rId7" imgW="545863" imgH="241195" progId="Equation.3">
                  <p:embed/>
                  <p:pic>
                    <p:nvPicPr>
                      <p:cNvPr id="9730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481388"/>
                        <a:ext cx="1041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6" name="Object 84"/>
          <p:cNvGraphicFramePr>
            <a:graphicFrameLocks noChangeAspect="1"/>
          </p:cNvGraphicFramePr>
          <p:nvPr/>
        </p:nvGraphicFramePr>
        <p:xfrm>
          <a:off x="6672263" y="4191000"/>
          <a:ext cx="22098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1282700" imgH="457200" progId="Equation.3">
                  <p:embed/>
                </p:oleObj>
              </mc:Choice>
              <mc:Fallback>
                <p:oleObj name="Equation" r:id="rId9" imgW="1282700" imgH="457200" progId="Equation.3">
                  <p:embed/>
                  <p:pic>
                    <p:nvPicPr>
                      <p:cNvPr id="9730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4191000"/>
                        <a:ext cx="22098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86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8DE43-B4FF-4A5D-8F9C-C411448904FB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6" y="1052736"/>
            <a:ext cx="4176464" cy="25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 bwMode="auto">
          <a:xfrm>
            <a:off x="4543222" y="1129333"/>
            <a:ext cx="3983128" cy="23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5" y="3933056"/>
            <a:ext cx="4059146" cy="22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4110"/>
          <a:stretch/>
        </p:blipFill>
        <p:spPr bwMode="auto">
          <a:xfrm>
            <a:off x="4386700" y="3417723"/>
            <a:ext cx="1697468" cy="16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589" b="4801"/>
          <a:stretch/>
        </p:blipFill>
        <p:spPr bwMode="auto">
          <a:xfrm>
            <a:off x="6778701" y="3445324"/>
            <a:ext cx="1547874" cy="15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7" b="54412"/>
          <a:stretch/>
        </p:blipFill>
        <p:spPr bwMode="auto">
          <a:xfrm>
            <a:off x="5580112" y="5067215"/>
            <a:ext cx="1530590" cy="14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899592" y="2276872"/>
            <a:ext cx="72008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eur en arc 3"/>
          <p:cNvCxnSpPr>
            <a:stCxn id="2" idx="6"/>
          </p:cNvCxnSpPr>
          <p:nvPr/>
        </p:nvCxnSpPr>
        <p:spPr>
          <a:xfrm>
            <a:off x="1619672" y="2348880"/>
            <a:ext cx="1800200" cy="57606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984300" y="5220692"/>
            <a:ext cx="720080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011858" y="5074556"/>
            <a:ext cx="720080" cy="14613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stCxn id="16" idx="6"/>
          </p:cNvCxnSpPr>
          <p:nvPr/>
        </p:nvCxnSpPr>
        <p:spPr>
          <a:xfrm flipV="1">
            <a:off x="1731938" y="4509120"/>
            <a:ext cx="1471910" cy="6385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731938" y="4869160"/>
            <a:ext cx="1471910" cy="387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220072" y="2218556"/>
            <a:ext cx="792088" cy="202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>
            <a:stCxn id="21" idx="6"/>
          </p:cNvCxnSpPr>
          <p:nvPr/>
        </p:nvCxnSpPr>
        <p:spPr>
          <a:xfrm flipV="1">
            <a:off x="6012160" y="2060848"/>
            <a:ext cx="1440160" cy="258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830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83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52A72-02F5-407E-9D41-65AA93811C6F}" type="slidenum">
              <a:rPr lang="fr-FR" altLang="en-US" smtClean="0"/>
              <a:pPr eaLnBrk="1" hangingPunct="1"/>
              <a:t>90</a:t>
            </a:fld>
            <a:endParaRPr lang="fr-FR" altLang="en-US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7705725" cy="116681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 (1)</a:t>
            </a:r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419600" cy="4540250"/>
          </a:xfrm>
        </p:spPr>
        <p:txBody>
          <a:bodyPr/>
          <a:lstStyle/>
          <a:p>
            <a:pPr eaLnBrk="1" hangingPunct="1"/>
            <a:r>
              <a:rPr lang="fr-FR" u="sng" dirty="0"/>
              <a:t>Conductance</a:t>
            </a:r>
            <a:r>
              <a:rPr lang="fr-FR" dirty="0"/>
              <a:t>:</a:t>
            </a:r>
          </a:p>
          <a:p>
            <a:pPr eaLnBrk="1" hangingPunct="1"/>
            <a:endParaRPr lang="fr-FR" dirty="0"/>
          </a:p>
          <a:p>
            <a:pPr lvl="1" eaLnBrk="1" hangingPunct="1"/>
            <a:endParaRPr lang="fr-FR" dirty="0"/>
          </a:p>
          <a:p>
            <a:pPr lvl="1" eaLnBrk="1" hangingPunct="1"/>
            <a:endParaRPr lang="fr-FR" dirty="0"/>
          </a:p>
          <a:p>
            <a:pPr lvl="1" eaLnBrk="1" hangingPunct="1"/>
            <a:r>
              <a:rPr lang="fr-FR" u="sng" dirty="0" err="1"/>
              <a:t>Linear</a:t>
            </a:r>
            <a:r>
              <a:rPr lang="fr-FR" u="sng" dirty="0"/>
              <a:t> mode</a:t>
            </a:r>
          </a:p>
          <a:p>
            <a:pPr lvl="1" eaLnBrk="1" hangingPunct="1"/>
            <a:endParaRPr lang="fr-FR" u="sng" dirty="0"/>
          </a:p>
          <a:p>
            <a:pPr lvl="1" eaLnBrk="1" hangingPunct="1"/>
            <a:endParaRPr lang="fr-FR" dirty="0"/>
          </a:p>
          <a:p>
            <a:pPr lvl="1" eaLnBrk="1" hangingPunct="1"/>
            <a:r>
              <a:rPr lang="fr-FR" u="sng" dirty="0"/>
              <a:t>Saturation mode</a:t>
            </a:r>
          </a:p>
          <a:p>
            <a:pPr lvl="1" eaLnBrk="1" hangingPunct="1"/>
            <a:endParaRPr lang="fr-FR" dirty="0"/>
          </a:p>
          <a:p>
            <a:pPr lvl="1" eaLnBrk="1" hangingPunct="1"/>
            <a:endParaRPr lang="fr-FR" dirty="0"/>
          </a:p>
          <a:p>
            <a:pPr eaLnBrk="1" hangingPunct="1"/>
            <a:endParaRPr lang="fr-FR" dirty="0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219075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83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19382"/>
              </p:ext>
            </p:extLst>
          </p:nvPr>
        </p:nvGraphicFramePr>
        <p:xfrm>
          <a:off x="107950" y="2185988"/>
          <a:ext cx="88423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Équation" r:id="rId4" imgW="5067300" imgH="596900" progId="Equation.3">
                  <p:embed/>
                </p:oleObj>
              </mc:Choice>
              <mc:Fallback>
                <p:oleObj name="Équation" r:id="rId4" imgW="5067300" imgH="596900" progId="Equation.3">
                  <p:embed/>
                  <p:pic>
                    <p:nvPicPr>
                      <p:cNvPr id="983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185988"/>
                        <a:ext cx="8842375" cy="1038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376713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83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54786"/>
              </p:ext>
            </p:extLst>
          </p:nvPr>
        </p:nvGraphicFramePr>
        <p:xfrm>
          <a:off x="3275856" y="3573016"/>
          <a:ext cx="3122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Équation" r:id="rId6" imgW="1409400" imgH="380880" progId="Equation.3">
                  <p:embed/>
                </p:oleObj>
              </mc:Choice>
              <mc:Fallback>
                <p:oleObj name="Équation" r:id="rId6" imgW="1409400" imgH="380880" progId="Equation.3">
                  <p:embed/>
                  <p:pic>
                    <p:nvPicPr>
                      <p:cNvPr id="983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6"/>
                        <a:ext cx="3122612" cy="850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291013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8316" name="Object 10"/>
          <p:cNvGraphicFramePr>
            <a:graphicFrameLocks noChangeAspect="1"/>
          </p:cNvGraphicFramePr>
          <p:nvPr/>
        </p:nvGraphicFramePr>
        <p:xfrm>
          <a:off x="2411413" y="5300663"/>
          <a:ext cx="6205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Équation" r:id="rId8" imgW="2870200" imgH="393700" progId="Equation.3">
                  <p:embed/>
                </p:oleObj>
              </mc:Choice>
              <mc:Fallback>
                <p:oleObj name="Équation" r:id="rId8" imgW="2870200" imgH="393700" progId="Equation.3">
                  <p:embed/>
                  <p:pic>
                    <p:nvPicPr>
                      <p:cNvPr id="983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300663"/>
                        <a:ext cx="6205537" cy="8334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706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9933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993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D7DA66-EB2A-4232-A3CF-38FFFB64CD4B}" type="slidenum">
              <a:rPr lang="fr-FR" altLang="en-US" smtClean="0"/>
              <a:pPr eaLnBrk="1" hangingPunct="1"/>
              <a:t>91</a:t>
            </a:fld>
            <a:endParaRPr lang="fr-FR" altLang="en-US"/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304800" y="1676400"/>
            <a:ext cx="85344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3200" u="sng" dirty="0">
                <a:latin typeface="Calibri" panose="020F0502020204030204" pitchFamily="34" charset="0"/>
              </a:rPr>
              <a:t>transconductance</a:t>
            </a:r>
            <a:r>
              <a:rPr lang="fr-FR" sz="3200" dirty="0">
                <a:latin typeface="Calibri" panose="020F0502020204030204" pitchFamily="34" charset="0"/>
              </a:rPr>
              <a:t>: </a:t>
            </a:r>
            <a:r>
              <a:rPr lang="fr-FR" sz="3200" dirty="0" err="1">
                <a:latin typeface="Calibri" panose="020F0502020204030204" pitchFamily="34" charset="0"/>
                <a:cs typeface="Times New Roman" pitchFamily="18" charset="0"/>
              </a:rPr>
              <a:t>device</a:t>
            </a:r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 speed</a:t>
            </a:r>
            <a:endParaRPr lang="fr-FR" sz="3200" dirty="0">
              <a:latin typeface="Calibri" panose="020F0502020204030204" pitchFamily="34" charset="0"/>
            </a:endParaRPr>
          </a:p>
          <a:p>
            <a:pPr marL="1027113" lvl="1" indent="-455613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2800" dirty="0" err="1">
                <a:latin typeface="Calibri" panose="020F0502020204030204" pitchFamily="34" charset="0"/>
              </a:rPr>
              <a:t>linear</a:t>
            </a:r>
            <a:endParaRPr lang="fr-FR" sz="2800" dirty="0">
              <a:latin typeface="Calibri" panose="020F0502020204030204" pitchFamily="34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fr-FR" sz="2800" u="sng" dirty="0">
              <a:latin typeface="Times New Roman" pitchFamily="18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fr-FR" sz="2800" dirty="0">
              <a:latin typeface="Times New Roman" pitchFamily="18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fr-FR" sz="2800" dirty="0">
              <a:latin typeface="Times New Roman" pitchFamily="18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fr-FR" sz="2800" dirty="0">
                <a:latin typeface="Calibri" panose="020F0502020204030204" pitchFamily="34" charset="0"/>
              </a:rPr>
              <a:t>« </a:t>
            </a:r>
            <a:r>
              <a:rPr lang="fr-FR" sz="2800" i="1" dirty="0">
                <a:latin typeface="Calibri" panose="020F0502020204030204" pitchFamily="34" charset="0"/>
              </a:rPr>
              <a:t>active </a:t>
            </a:r>
            <a:r>
              <a:rPr lang="fr-FR" sz="2800" i="1" dirty="0" err="1">
                <a:latin typeface="Calibri" panose="020F0502020204030204" pitchFamily="34" charset="0"/>
              </a:rPr>
              <a:t>region</a:t>
            </a:r>
            <a:r>
              <a:rPr lang="fr-FR" sz="2800" i="1" dirty="0">
                <a:latin typeface="Calibri" panose="020F0502020204030204" pitchFamily="34" charset="0"/>
              </a:rPr>
              <a:t> »</a:t>
            </a:r>
            <a:endParaRPr lang="fr-FR" sz="2800" dirty="0">
              <a:latin typeface="Calibri" panose="020F0502020204030204" pitchFamily="34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fr-FR" sz="2800" dirty="0">
              <a:latin typeface="Times New Roman" pitchFamily="18" charset="0"/>
            </a:endParaRPr>
          </a:p>
          <a:p>
            <a:pPr marL="1027113" lvl="1" indent="-45561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fr-FR" sz="2800" dirty="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396716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93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78"/>
              </p:ext>
            </p:extLst>
          </p:nvPr>
        </p:nvGraphicFramePr>
        <p:xfrm>
          <a:off x="3289300" y="3003550"/>
          <a:ext cx="25638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Équation" r:id="rId4" imgW="1193760" imgH="393480" progId="Equation.3">
                  <p:embed/>
                </p:oleObj>
              </mc:Choice>
              <mc:Fallback>
                <p:oleObj name="Équation" r:id="rId4" imgW="1193760" imgH="393480" progId="Equation.3">
                  <p:embed/>
                  <p:pic>
                    <p:nvPicPr>
                      <p:cNvPr id="993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3003550"/>
                        <a:ext cx="2563813" cy="84931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2867"/>
              </p:ext>
            </p:extLst>
          </p:nvPr>
        </p:nvGraphicFramePr>
        <p:xfrm>
          <a:off x="723900" y="5029200"/>
          <a:ext cx="8115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6" imgW="3822700" imgH="533400" progId="Equation.3">
                  <p:embed/>
                </p:oleObj>
              </mc:Choice>
              <mc:Fallback>
                <p:oleObj name="Equation" r:id="rId6" imgW="3822700" imgH="533400" progId="Equation.3">
                  <p:embed/>
                  <p:pic>
                    <p:nvPicPr>
                      <p:cNvPr id="993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029200"/>
                        <a:ext cx="81153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0825" y="533400"/>
            <a:ext cx="7705725" cy="1166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7469491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035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03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A216D-7FEE-4CDD-AACC-78FCF29F5947}" type="slidenum">
              <a:rPr lang="fr-FR" altLang="en-US" smtClean="0"/>
              <a:pPr eaLnBrk="1" hangingPunct="1"/>
              <a:t>92</a:t>
            </a:fld>
            <a:endParaRPr lang="fr-FR" altLang="en-US"/>
          </a:p>
        </p:txBody>
      </p:sp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30560"/>
            <a:ext cx="6457950" cy="838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i="1" dirty="0"/>
              <a:t>HF </a:t>
            </a:r>
            <a:r>
              <a:rPr lang="fr-FR" dirty="0" err="1"/>
              <a:t>Caracteristics</a:t>
            </a:r>
            <a:endParaRPr lang="fr-FR" i="1" dirty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/>
            <a:r>
              <a:rPr lang="fr-FR" dirty="0" err="1"/>
              <a:t>Cut</a:t>
            </a:r>
            <a:r>
              <a:rPr lang="fr-FR" dirty="0"/>
              <a:t> off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</a:t>
            </a:r>
            <a:r>
              <a:rPr lang="fr-FR" dirty="0" err="1">
                <a:sym typeface="Wingdings" pitchFamily="2" charset="2"/>
              </a:rPr>
              <a:t>current</a:t>
            </a:r>
            <a:r>
              <a:rPr lang="fr-FR" dirty="0">
                <a:sym typeface="Wingdings" pitchFamily="2" charset="2"/>
              </a:rPr>
              <a:t> gain = 1</a:t>
            </a:r>
            <a:endParaRPr lang="fr-FR" dirty="0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519488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03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065490"/>
              </p:ext>
            </p:extLst>
          </p:nvPr>
        </p:nvGraphicFramePr>
        <p:xfrm>
          <a:off x="4446588" y="2057400"/>
          <a:ext cx="3632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Équation" r:id="rId4" imgW="1993680" imgH="241200" progId="Equation.3">
                  <p:embed/>
                </p:oleObj>
              </mc:Choice>
              <mc:Fallback>
                <p:oleObj name="Équation" r:id="rId4" imgW="1993680" imgH="241200" progId="Equation.3">
                  <p:embed/>
                  <p:pic>
                    <p:nvPicPr>
                      <p:cNvPr id="1003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057400"/>
                        <a:ext cx="36322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3386138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0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78123"/>
              </p:ext>
            </p:extLst>
          </p:nvPr>
        </p:nvGraphicFramePr>
        <p:xfrm>
          <a:off x="4695825" y="2790825"/>
          <a:ext cx="3019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Équation" r:id="rId6" imgW="2006280" imgH="431640" progId="Equation.3">
                  <p:embed/>
                </p:oleObj>
              </mc:Choice>
              <mc:Fallback>
                <p:oleObj name="Équation" r:id="rId6" imgW="2006280" imgH="431640" progId="Equation.3">
                  <p:embed/>
                  <p:pic>
                    <p:nvPicPr>
                      <p:cNvPr id="1003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790825"/>
                        <a:ext cx="3019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228600" y="1981200"/>
            <a:ext cx="3594100" cy="4175125"/>
            <a:chOff x="144" y="1248"/>
            <a:chExt cx="2264" cy="2630"/>
          </a:xfrm>
        </p:grpSpPr>
        <p:pic>
          <p:nvPicPr>
            <p:cNvPr id="100371" name="Picture 5" descr="singh917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2264" cy="263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72" name="Oval 10"/>
            <p:cNvSpPr>
              <a:spLocks noChangeArrowheads="1"/>
            </p:cNvSpPr>
            <p:nvPr/>
          </p:nvSpPr>
          <p:spPr bwMode="auto">
            <a:xfrm>
              <a:off x="1116" y="288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211638" y="4292600"/>
            <a:ext cx="3718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latin typeface="Calibri" panose="020F0502020204030204" pitchFamily="34" charset="0"/>
              </a:rPr>
              <a:t>If </a:t>
            </a:r>
            <a:r>
              <a:rPr kumimoji="1" lang="fr-FR" sz="2400" dirty="0" err="1">
                <a:latin typeface="Calibri" panose="020F0502020204030204" pitchFamily="34" charset="0"/>
              </a:rPr>
              <a:t>we</a:t>
            </a:r>
            <a:r>
              <a:rPr kumimoji="1" lang="fr-FR" sz="2400" dirty="0"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latin typeface="Calibri" panose="020F0502020204030204" pitchFamily="34" charset="0"/>
              </a:rPr>
              <a:t>neglect</a:t>
            </a:r>
            <a:r>
              <a:rPr kumimoji="1" lang="fr-FR" sz="2400" dirty="0">
                <a:latin typeface="Calibri" panose="020F0502020204030204" pitchFamily="34" charset="0"/>
              </a:rPr>
              <a:t> </a:t>
            </a:r>
            <a:r>
              <a:rPr kumimoji="1" lang="fr-FR" sz="2400" i="1" dirty="0" err="1">
                <a:latin typeface="Calibri" panose="020F0502020204030204" pitchFamily="34" charset="0"/>
              </a:rPr>
              <a:t>j</a:t>
            </a:r>
            <a:r>
              <a:rPr kumimoji="1" lang="fr-FR" sz="2400" i="1" dirty="0" err="1">
                <a:latin typeface="Symbol" panose="05050102010706020507" pitchFamily="18" charset="2"/>
              </a:rPr>
              <a:t>w</a:t>
            </a:r>
            <a:r>
              <a:rPr kumimoji="1" lang="fr-FR" sz="2400" i="1" dirty="0" err="1">
                <a:latin typeface="Calibri" panose="020F0502020204030204" pitchFamily="34" charset="0"/>
              </a:rPr>
              <a:t>R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L</a:t>
            </a:r>
            <a:r>
              <a:rPr kumimoji="1" lang="fr-FR" sz="2400" i="1" dirty="0" err="1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gd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 </a:t>
            </a:r>
            <a:r>
              <a:rPr kumimoji="1" lang="fr-FR" sz="2400" dirty="0">
                <a:latin typeface="Calibri" panose="020F0502020204030204" pitchFamily="34" charset="0"/>
              </a:rPr>
              <a:t>(</a:t>
            </a:r>
            <a:r>
              <a:rPr kumimoji="1" lang="fr-FR" sz="2400" dirty="0" err="1">
                <a:latin typeface="Calibri" panose="020F0502020204030204" pitchFamily="34" charset="0"/>
              </a:rPr>
              <a:t>small</a:t>
            </a:r>
            <a:r>
              <a:rPr kumimoji="1" lang="fr-FR" sz="24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100365" name="Rectangle 14"/>
          <p:cNvSpPr>
            <a:spLocks noChangeArrowheads="1"/>
          </p:cNvSpPr>
          <p:nvPr/>
        </p:nvSpPr>
        <p:spPr bwMode="auto">
          <a:xfrm>
            <a:off x="352425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036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62661"/>
              </p:ext>
            </p:extLst>
          </p:nvPr>
        </p:nvGraphicFramePr>
        <p:xfrm>
          <a:off x="4618038" y="4810125"/>
          <a:ext cx="32972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Équation" r:id="rId9" imgW="1726920" imgH="215640" progId="Equation.3">
                  <p:embed/>
                </p:oleObj>
              </mc:Choice>
              <mc:Fallback>
                <p:oleObj name="Équation" r:id="rId9" imgW="1726920" imgH="215640" progId="Equation.3">
                  <p:embed/>
                  <p:pic>
                    <p:nvPicPr>
                      <p:cNvPr id="10036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4810125"/>
                        <a:ext cx="32972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386715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036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82376"/>
              </p:ext>
            </p:extLst>
          </p:nvPr>
        </p:nvGraphicFramePr>
        <p:xfrm>
          <a:off x="4522788" y="5495925"/>
          <a:ext cx="21939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Équation" r:id="rId11" imgW="1143000" imgH="215640" progId="Equation.3">
                  <p:embed/>
                </p:oleObj>
              </mc:Choice>
              <mc:Fallback>
                <p:oleObj name="Équation" r:id="rId11" imgW="1143000" imgH="215640" progId="Equation.3">
                  <p:embed/>
                  <p:pic>
                    <p:nvPicPr>
                      <p:cNvPr id="10036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5495925"/>
                        <a:ext cx="21939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4251325" y="5949950"/>
            <a:ext cx="3076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>
                <a:latin typeface="Calibri" panose="020F0502020204030204" pitchFamily="34" charset="0"/>
              </a:rPr>
              <a:t>C</a:t>
            </a:r>
            <a:r>
              <a:rPr kumimoji="1" lang="fr-FR" sz="2400" i="1" baseline="-25000" dirty="0">
                <a:latin typeface="Calibri" panose="020F0502020204030204" pitchFamily="34" charset="0"/>
              </a:rPr>
              <a:t>M</a:t>
            </a:r>
            <a:r>
              <a:rPr kumimoji="1" lang="fr-FR" sz="2400" dirty="0">
                <a:latin typeface="Calibri" panose="020F0502020204030204" pitchFamily="34" charset="0"/>
              </a:rPr>
              <a:t> : Miller capacitance</a:t>
            </a:r>
          </a:p>
        </p:txBody>
      </p:sp>
      <p:graphicFrame>
        <p:nvGraphicFramePr>
          <p:cNvPr id="1003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62830"/>
              </p:ext>
            </p:extLst>
          </p:nvPr>
        </p:nvGraphicFramePr>
        <p:xfrm>
          <a:off x="4294188" y="3429000"/>
          <a:ext cx="4022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Équation" r:id="rId13" imgW="2361960" imgH="507960" progId="Equation.3">
                  <p:embed/>
                </p:oleObj>
              </mc:Choice>
              <mc:Fallback>
                <p:oleObj name="Équation" r:id="rId13" imgW="2361960" imgH="507960" progId="Equation.3">
                  <p:embed/>
                  <p:pic>
                    <p:nvPicPr>
                      <p:cNvPr id="1003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429000"/>
                        <a:ext cx="40227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0488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137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13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FE98C-F7C6-4E68-8D50-3EDE79157A4C}" type="slidenum">
              <a:rPr lang="fr-FR" altLang="en-US" smtClean="0"/>
              <a:pPr eaLnBrk="1" hangingPunct="1"/>
              <a:t>93</a:t>
            </a:fld>
            <a:endParaRPr lang="fr-FR" altLang="en-US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600825" cy="76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i="1" dirty="0"/>
              <a:t>HF </a:t>
            </a:r>
            <a:r>
              <a:rPr lang="fr-FR" dirty="0" err="1"/>
              <a:t>Caracteristics</a:t>
            </a:r>
            <a:endParaRPr lang="fr-FR" i="1" dirty="0"/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392906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13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10034"/>
              </p:ext>
            </p:extLst>
          </p:nvPr>
        </p:nvGraphicFramePr>
        <p:xfrm>
          <a:off x="3789363" y="3289300"/>
          <a:ext cx="2155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Équation" r:id="rId4" imgW="1066680" imgH="431640" progId="Equation.3">
                  <p:embed/>
                </p:oleObj>
              </mc:Choice>
              <mc:Fallback>
                <p:oleObj name="Équation" r:id="rId4" imgW="1066680" imgH="431640" progId="Equation.3">
                  <p:embed/>
                  <p:pic>
                    <p:nvPicPr>
                      <p:cNvPr id="10138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3289300"/>
                        <a:ext cx="2155825" cy="876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55564"/>
              </p:ext>
            </p:extLst>
          </p:nvPr>
        </p:nvGraphicFramePr>
        <p:xfrm>
          <a:off x="1325563" y="2027238"/>
          <a:ext cx="2173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Équation" r:id="rId6" imgW="901440" imgH="228600" progId="Equation.3">
                  <p:embed/>
                </p:oleObj>
              </mc:Choice>
              <mc:Fallback>
                <p:oleObj name="Équation" r:id="rId6" imgW="901440" imgH="228600" progId="Equation.3">
                  <p:embed/>
                  <p:pic>
                    <p:nvPicPr>
                      <p:cNvPr id="1013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2027238"/>
                        <a:ext cx="2173287" cy="5492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86876"/>
              </p:ext>
            </p:extLst>
          </p:nvPr>
        </p:nvGraphicFramePr>
        <p:xfrm>
          <a:off x="6324600" y="2087563"/>
          <a:ext cx="10922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Équation" r:id="rId8" imgW="457200" imgH="215640" progId="Equation.3">
                  <p:embed/>
                </p:oleObj>
              </mc:Choice>
              <mc:Fallback>
                <p:oleObj name="Équation" r:id="rId8" imgW="457200" imgH="215640" progId="Equation.3">
                  <p:embed/>
                  <p:pic>
                    <p:nvPicPr>
                      <p:cNvPr id="1013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87563"/>
                        <a:ext cx="1092200" cy="51593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6" name="Group 11"/>
          <p:cNvGrpSpPr>
            <a:grpSpLocks/>
          </p:cNvGrpSpPr>
          <p:nvPr/>
        </p:nvGrpSpPr>
        <p:grpSpPr bwMode="auto">
          <a:xfrm>
            <a:off x="4038600" y="2286000"/>
            <a:ext cx="1600200" cy="914400"/>
            <a:chOff x="2544" y="1440"/>
            <a:chExt cx="1008" cy="576"/>
          </a:xfrm>
        </p:grpSpPr>
        <p:sp>
          <p:nvSpPr>
            <p:cNvPr id="101393" name="Line 9"/>
            <p:cNvSpPr>
              <a:spLocks noChangeShapeType="1"/>
            </p:cNvSpPr>
            <p:nvPr/>
          </p:nvSpPr>
          <p:spPr bwMode="auto">
            <a:xfrm>
              <a:off x="2544" y="1440"/>
              <a:ext cx="100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94" name="Line 10"/>
            <p:cNvSpPr>
              <a:spLocks noChangeShapeType="1"/>
            </p:cNvSpPr>
            <p:nvPr/>
          </p:nvSpPr>
          <p:spPr bwMode="auto">
            <a:xfrm>
              <a:off x="3060" y="1440"/>
              <a:ext cx="0" cy="576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179512" y="4420977"/>
            <a:ext cx="8820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If C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M 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= 0 (or minimum)  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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cut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 off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frequency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is</a:t>
            </a:r>
            <a:r>
              <a:rPr kumimoji="1" lang="fr-FR" sz="2400" dirty="0">
                <a:solidFill>
                  <a:srgbClr val="FF0000"/>
                </a:solidFill>
                <a:latin typeface="Calibri" panose="020F0502020204030204" pitchFamily="34" charset="0"/>
                <a:sym typeface="Wingdings" pitchFamily="2" charset="2"/>
              </a:rPr>
              <a:t> maximum (saturation mode):</a:t>
            </a:r>
            <a:endParaRPr kumimoji="1" lang="fr-FR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1388" name="Rectangle 14"/>
          <p:cNvSpPr>
            <a:spLocks noChangeArrowheads="1"/>
          </p:cNvSpPr>
          <p:nvPr/>
        </p:nvSpPr>
        <p:spPr bwMode="auto">
          <a:xfrm>
            <a:off x="391953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9032"/>
              </p:ext>
            </p:extLst>
          </p:nvPr>
        </p:nvGraphicFramePr>
        <p:xfrm>
          <a:off x="266700" y="5348288"/>
          <a:ext cx="27511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Équation" r:id="rId10" imgW="1206360" imgH="393480" progId="Equation.3">
                  <p:embed/>
                </p:oleObj>
              </mc:Choice>
              <mc:Fallback>
                <p:oleObj name="Équation" r:id="rId10" imgW="1206360" imgH="393480" progId="Equation.3">
                  <p:embed/>
                  <p:pic>
                    <p:nvPicPr>
                      <p:cNvPr id="101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348288"/>
                        <a:ext cx="2751138" cy="9064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0" name="Text Box 15"/>
          <p:cNvSpPr txBox="1">
            <a:spLocks noChangeArrowheads="1"/>
          </p:cNvSpPr>
          <p:nvPr/>
        </p:nvSpPr>
        <p:spPr bwMode="auto">
          <a:xfrm>
            <a:off x="3131840" y="5527674"/>
            <a:ext cx="3919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>
                <a:solidFill>
                  <a:srgbClr val="6600FF"/>
                </a:solidFill>
                <a:latin typeface="Calibri" panose="020F0502020204030204" pitchFamily="34" charset="0"/>
              </a:rPr>
              <a:t>or (if short chanel and/or </a:t>
            </a:r>
            <a:r>
              <a:rPr kumimoji="1" lang="fr-FR" sz="2400" dirty="0" err="1">
                <a:solidFill>
                  <a:srgbClr val="6600FF"/>
                </a:solidFill>
                <a:latin typeface="Calibri" panose="020F0502020204030204" pitchFamily="34" charset="0"/>
              </a:rPr>
              <a:t>v</a:t>
            </a:r>
            <a:r>
              <a:rPr kumimoji="1" lang="fr-FR" sz="2400" baseline="-25000" dirty="0" err="1">
                <a:solidFill>
                  <a:srgbClr val="6600FF"/>
                </a:solidFill>
                <a:latin typeface="Calibri" panose="020F0502020204030204" pitchFamily="34" charset="0"/>
              </a:rPr>
              <a:t>sat</a:t>
            </a:r>
            <a:r>
              <a:rPr kumimoji="1" lang="fr-FR" sz="2400" baseline="-25000" dirty="0">
                <a:solidFill>
                  <a:srgbClr val="6600FF"/>
                </a:solidFill>
                <a:latin typeface="Calibri" panose="020F0502020204030204" pitchFamily="34" charset="0"/>
              </a:rPr>
              <a:t> </a:t>
            </a:r>
            <a:r>
              <a:rPr kumimoji="1" lang="fr-FR" sz="2400" dirty="0">
                <a:solidFill>
                  <a:srgbClr val="6600FF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1391" name="Rectangle 17"/>
          <p:cNvSpPr>
            <a:spLocks noChangeArrowheads="1"/>
          </p:cNvSpPr>
          <p:nvPr/>
        </p:nvSpPr>
        <p:spPr bwMode="auto">
          <a:xfrm>
            <a:off x="425291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79520"/>
              </p:ext>
            </p:extLst>
          </p:nvPr>
        </p:nvGraphicFramePr>
        <p:xfrm>
          <a:off x="7188200" y="5316538"/>
          <a:ext cx="16732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Équation" r:id="rId12" imgW="711000" imgH="380880" progId="Equation.3">
                  <p:embed/>
                </p:oleObj>
              </mc:Choice>
              <mc:Fallback>
                <p:oleObj name="Équation" r:id="rId12" imgW="711000" imgH="380880" progId="Equation.3">
                  <p:embed/>
                  <p:pic>
                    <p:nvPicPr>
                      <p:cNvPr id="1013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5316538"/>
                        <a:ext cx="1673225" cy="9001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5077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240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24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267297-87F7-401B-BA29-C896F6274B4E}" type="slidenum">
              <a:rPr lang="fr-FR" altLang="en-US" smtClean="0"/>
              <a:pPr eaLnBrk="1" hangingPunct="1"/>
              <a:t>94</a:t>
            </a:fld>
            <a:endParaRPr lang="fr-FR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7688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An </a:t>
            </a:r>
            <a:r>
              <a:rPr lang="fr-FR" dirty="0" err="1"/>
              <a:t>other</a:t>
            </a:r>
            <a:r>
              <a:rPr lang="fr-FR" dirty="0"/>
              <a:t> figure of </a:t>
            </a:r>
            <a:r>
              <a:rPr lang="fr-FR" dirty="0" err="1"/>
              <a:t>merit</a:t>
            </a:r>
            <a:r>
              <a:rPr lang="fr-FR" dirty="0"/>
              <a:t> : power gain =1 </a:t>
            </a:r>
            <a:r>
              <a:rPr lang="fr-FR" dirty="0">
                <a:sym typeface="Wingdings" pitchFamily="2" charset="2"/>
              </a:rPr>
              <a:t> </a:t>
            </a:r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oscillation </a:t>
            </a:r>
            <a:r>
              <a:rPr lang="fr-FR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frequency</a:t>
            </a:r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16575"/>
              </p:ext>
            </p:extLst>
          </p:nvPr>
        </p:nvGraphicFramePr>
        <p:xfrm>
          <a:off x="2699792" y="2924944"/>
          <a:ext cx="3657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4" imgW="1803400" imgH="533400" progId="Equation.3">
                  <p:embed/>
                </p:oleObj>
              </mc:Choice>
              <mc:Fallback>
                <p:oleObj name="Equation" r:id="rId4" imgW="1803400" imgH="533400" progId="Equation.3">
                  <p:embed/>
                  <p:pic>
                    <p:nvPicPr>
                      <p:cNvPr id="1024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924944"/>
                        <a:ext cx="3657600" cy="10826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Text Box 5"/>
          <p:cNvSpPr txBox="1">
            <a:spLocks noChangeArrowheads="1"/>
          </p:cNvSpPr>
          <p:nvPr/>
        </p:nvSpPr>
        <p:spPr bwMode="auto">
          <a:xfrm>
            <a:off x="533400" y="5867400"/>
            <a:ext cx="1809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dirty="0" err="1">
                <a:latin typeface="Calibri" panose="020F0502020204030204" pitchFamily="34" charset="0"/>
              </a:rPr>
              <a:t>Ref</a:t>
            </a:r>
            <a:r>
              <a:rPr kumimoji="1" lang="fr-FR" sz="2400" dirty="0">
                <a:latin typeface="Calibri" panose="020F0502020204030204" pitchFamily="34" charset="0"/>
              </a:rPr>
              <a:t>: (</a:t>
            </a:r>
            <a:r>
              <a:rPr kumimoji="1" lang="fr-FR" sz="2400" dirty="0" err="1">
                <a:latin typeface="Calibri" panose="020F0502020204030204" pitchFamily="34" charset="0"/>
              </a:rPr>
              <a:t>Tsividis</a:t>
            </a:r>
            <a:r>
              <a:rPr kumimoji="1" lang="fr-FR" sz="2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2409" name="Text Box 6"/>
          <p:cNvSpPr txBox="1">
            <a:spLocks noChangeArrowheads="1"/>
          </p:cNvSpPr>
          <p:nvPr/>
        </p:nvSpPr>
        <p:spPr bwMode="auto">
          <a:xfrm>
            <a:off x="593725" y="4689475"/>
            <a:ext cx="2469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fr-FR" sz="2400" i="1" dirty="0" err="1">
                <a:latin typeface="Calibri" panose="020F0502020204030204" pitchFamily="34" charset="0"/>
              </a:rPr>
              <a:t>R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g</a:t>
            </a:r>
            <a:r>
              <a:rPr kumimoji="1" lang="fr-FR" sz="2400" dirty="0">
                <a:latin typeface="Calibri" panose="020F0502020204030204" pitchFamily="34" charset="0"/>
              </a:rPr>
              <a:t>: </a:t>
            </a:r>
            <a:r>
              <a:rPr kumimoji="1" lang="fr-FR" sz="2400" dirty="0" err="1">
                <a:latin typeface="Calibri" panose="020F0502020204030204" pitchFamily="34" charset="0"/>
              </a:rPr>
              <a:t>gate</a:t>
            </a:r>
            <a:r>
              <a:rPr kumimoji="1" lang="fr-FR" sz="2400" dirty="0">
                <a:latin typeface="Calibri" panose="020F0502020204030204" pitchFamily="34" charset="0"/>
              </a:rPr>
              <a:t> </a:t>
            </a:r>
            <a:r>
              <a:rPr kumimoji="1" lang="fr-FR" sz="2400" dirty="0" err="1">
                <a:latin typeface="Calibri" panose="020F0502020204030204" pitchFamily="34" charset="0"/>
              </a:rPr>
              <a:t>resistance</a:t>
            </a:r>
            <a:endParaRPr kumimoji="1" lang="fr-FR" sz="2400" dirty="0">
              <a:latin typeface="Calibri" panose="020F0502020204030204" pitchFamily="34" charset="0"/>
            </a:endParaRPr>
          </a:p>
          <a:p>
            <a:pPr eaLnBrk="1" hangingPunct="1"/>
            <a:r>
              <a:rPr kumimoji="1" lang="fr-FR" sz="2400" i="1" dirty="0" err="1">
                <a:latin typeface="Calibri" panose="020F0502020204030204" pitchFamily="34" charset="0"/>
              </a:rPr>
              <a:t>R</a:t>
            </a:r>
            <a:r>
              <a:rPr kumimoji="1" lang="fr-FR" sz="2400" i="1" baseline="-25000" dirty="0" err="1">
                <a:latin typeface="Calibri" panose="020F0502020204030204" pitchFamily="34" charset="0"/>
              </a:rPr>
              <a:t>s</a:t>
            </a:r>
            <a:r>
              <a:rPr kumimoji="1" lang="fr-FR" sz="2400" dirty="0">
                <a:latin typeface="Calibri" panose="020F0502020204030204" pitchFamily="34" charset="0"/>
              </a:rPr>
              <a:t> : </a:t>
            </a:r>
            <a:r>
              <a:rPr kumimoji="1" lang="fr-FR" sz="2400" dirty="0" err="1">
                <a:latin typeface="Calibri" panose="020F0502020204030204" pitchFamily="34" charset="0"/>
              </a:rPr>
              <a:t>negligeable</a:t>
            </a:r>
            <a:endParaRPr kumimoji="1" lang="fr-FR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600825" cy="76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i="1" dirty="0"/>
              <a:t>HF </a:t>
            </a:r>
            <a:r>
              <a:rPr lang="fr-FR" dirty="0" err="1"/>
              <a:t>Caracteristics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924829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MOS transistors </a:t>
            </a:r>
            <a:r>
              <a:rPr lang="fr-FR" dirty="0" err="1"/>
              <a:t>InverTERS</a:t>
            </a:r>
            <a:r>
              <a:rPr lang="fr-FR" dirty="0"/>
              <a:t> 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err="1"/>
              <a:t>Statics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6662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4451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445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9C25F-7387-4FA8-ABF0-123BDCAFEB47}" type="slidenum">
              <a:rPr lang="fr-FR" altLang="en-US" smtClean="0"/>
              <a:pPr eaLnBrk="1" hangingPunct="1"/>
              <a:t>96</a:t>
            </a:fld>
            <a:endParaRPr lang="fr-FR" altLang="en-US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" y="719138"/>
            <a:ext cx="4538662" cy="609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600" dirty="0"/>
              <a:t> </a:t>
            </a:r>
            <a:r>
              <a:rPr lang="fr-FR" sz="2600" dirty="0" err="1"/>
              <a:t>ideal</a:t>
            </a:r>
            <a:r>
              <a:rPr lang="fr-FR" sz="2600" dirty="0"/>
              <a:t> </a:t>
            </a:r>
            <a:r>
              <a:rPr lang="fr-FR" sz="2600" dirty="0" err="1"/>
              <a:t>Inverter</a:t>
            </a:r>
            <a:r>
              <a:rPr lang="fr-FR" sz="2600" dirty="0"/>
              <a:t> : </a:t>
            </a:r>
            <a:r>
              <a:rPr lang="fr-FR" sz="2600" dirty="0" err="1"/>
              <a:t>definition</a:t>
            </a:r>
            <a:endParaRPr lang="fr-FR" sz="2600" dirty="0"/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419600" cy="4267200"/>
          </a:xfrm>
        </p:spPr>
        <p:txBody>
          <a:bodyPr/>
          <a:lstStyle/>
          <a:p>
            <a:pPr eaLnBrk="1" hangingPunct="1"/>
            <a:r>
              <a:rPr lang="fr-FR" sz="2600" dirty="0"/>
              <a:t>Input voltage: </a:t>
            </a:r>
            <a:r>
              <a:rPr lang="fr-FR" sz="2600" i="1" dirty="0"/>
              <a:t>V</a:t>
            </a:r>
            <a:r>
              <a:rPr lang="fr-FR" sz="2600" i="1" baseline="-25000" dirty="0"/>
              <a:t>in</a:t>
            </a:r>
            <a:endParaRPr lang="fr-FR" sz="2600" i="1" dirty="0"/>
          </a:p>
          <a:p>
            <a:pPr eaLnBrk="1" hangingPunct="1"/>
            <a:r>
              <a:rPr lang="fr-FR" sz="2600" dirty="0"/>
              <a:t>Output voltage</a:t>
            </a:r>
            <a:r>
              <a:rPr lang="fr-FR" sz="2600" i="1" dirty="0"/>
              <a:t>: </a:t>
            </a:r>
            <a:r>
              <a:rPr lang="fr-FR" sz="2600" i="1" dirty="0" err="1"/>
              <a:t>V</a:t>
            </a:r>
            <a:r>
              <a:rPr lang="fr-FR" sz="2600" i="1" baseline="-25000" dirty="0" err="1"/>
              <a:t>out</a:t>
            </a:r>
            <a:endParaRPr lang="fr-FR" sz="2600" i="1" baseline="-25000" dirty="0"/>
          </a:p>
          <a:p>
            <a:pPr eaLnBrk="1" hangingPunct="1"/>
            <a:r>
              <a:rPr lang="fr-FR" sz="2600" dirty="0" err="1"/>
              <a:t>Inverter</a:t>
            </a:r>
            <a:r>
              <a:rPr lang="fr-FR" sz="2600" dirty="0"/>
              <a:t> </a:t>
            </a:r>
            <a:r>
              <a:rPr lang="fr-FR" sz="2600" dirty="0" err="1"/>
              <a:t>threshold</a:t>
            </a:r>
            <a:r>
              <a:rPr lang="fr-FR" sz="2600" dirty="0"/>
              <a:t> </a:t>
            </a:r>
            <a:r>
              <a:rPr lang="fr-FR" sz="2600" dirty="0" err="1"/>
              <a:t>voltage</a:t>
            </a:r>
            <a:r>
              <a:rPr lang="fr-FR" sz="2600" i="1" dirty="0" err="1"/>
              <a:t>:V</a:t>
            </a:r>
            <a:r>
              <a:rPr lang="fr-FR" sz="2600" i="1" baseline="-25000" dirty="0" err="1"/>
              <a:t>th</a:t>
            </a:r>
            <a:r>
              <a:rPr lang="fr-FR" sz="2600" i="1" dirty="0"/>
              <a:t>=V</a:t>
            </a:r>
            <a:r>
              <a:rPr lang="fr-FR" sz="2600" i="1" baseline="-25000" dirty="0"/>
              <a:t>DD</a:t>
            </a:r>
            <a:r>
              <a:rPr lang="fr-FR" sz="2600" i="1" dirty="0"/>
              <a:t>/2</a:t>
            </a:r>
            <a:endParaRPr lang="fr-FR" sz="2600" i="1" baseline="-25000" dirty="0"/>
          </a:p>
          <a:p>
            <a:pPr eaLnBrk="1" hangingPunct="1"/>
            <a:r>
              <a:rPr lang="fr-FR" sz="2600" dirty="0" err="1"/>
              <a:t>Logic</a:t>
            </a:r>
            <a:r>
              <a:rPr lang="fr-FR" sz="2600" dirty="0"/>
              <a:t> « 1 » output</a:t>
            </a:r>
            <a:r>
              <a:rPr lang="fr-FR" sz="2600" i="1" dirty="0"/>
              <a:t> :</a:t>
            </a:r>
          </a:p>
          <a:p>
            <a:pPr lvl="1"/>
            <a:r>
              <a:rPr lang="fr-FR" sz="2200" i="1" dirty="0"/>
              <a:t>0&lt;</a:t>
            </a:r>
            <a:r>
              <a:rPr lang="fr-FR" sz="2400" i="1" dirty="0"/>
              <a:t>V</a:t>
            </a:r>
            <a:r>
              <a:rPr lang="fr-FR" sz="2400" i="1" baseline="-25000" dirty="0"/>
              <a:t>in</a:t>
            </a:r>
            <a:r>
              <a:rPr lang="fr-FR" sz="2200" i="1" dirty="0"/>
              <a:t>&lt;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th</a:t>
            </a:r>
            <a:endParaRPr lang="fr-FR" sz="2200" i="1" baseline="-25000" dirty="0"/>
          </a:p>
          <a:p>
            <a:r>
              <a:rPr lang="fr-FR" sz="2600" dirty="0" err="1"/>
              <a:t>Logic</a:t>
            </a:r>
            <a:r>
              <a:rPr lang="fr-FR" sz="2600" dirty="0"/>
              <a:t> « 0 » output:</a:t>
            </a:r>
          </a:p>
          <a:p>
            <a:pPr lvl="1"/>
            <a:r>
              <a:rPr lang="fr-FR" sz="2200" i="1" dirty="0"/>
              <a:t> </a:t>
            </a:r>
            <a:r>
              <a:rPr lang="fr-FR" sz="2200" i="1" dirty="0" err="1"/>
              <a:t>V</a:t>
            </a:r>
            <a:r>
              <a:rPr lang="fr-FR" sz="2200" i="1" baseline="-25000" dirty="0" err="1"/>
              <a:t>th</a:t>
            </a:r>
            <a:r>
              <a:rPr lang="fr-FR" sz="2200" i="1" dirty="0"/>
              <a:t>&lt; V</a:t>
            </a:r>
            <a:r>
              <a:rPr lang="fr-FR" sz="2200" i="1" baseline="-25000" dirty="0"/>
              <a:t>in</a:t>
            </a:r>
            <a:r>
              <a:rPr lang="fr-FR" sz="2200" i="1" dirty="0"/>
              <a:t> &lt;V</a:t>
            </a:r>
            <a:r>
              <a:rPr lang="fr-FR" sz="2200" i="1" baseline="-25000" dirty="0"/>
              <a:t>DD</a:t>
            </a:r>
            <a:endParaRPr lang="fr-FR" sz="2200" i="1" dirty="0"/>
          </a:p>
        </p:txBody>
      </p:sp>
      <p:pic>
        <p:nvPicPr>
          <p:cNvPr id="104455" name="Picture 5" descr="leble_5_2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1171575"/>
            <a:ext cx="4343400" cy="5181600"/>
          </a:xfrm>
          <a:solidFill>
            <a:schemeClr val="folHlink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104456" name="Oval 6"/>
          <p:cNvSpPr>
            <a:spLocks noChangeArrowheads="1"/>
          </p:cNvSpPr>
          <p:nvPr/>
        </p:nvSpPr>
        <p:spPr bwMode="auto">
          <a:xfrm>
            <a:off x="5943600" y="3657600"/>
            <a:ext cx="762000" cy="23622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Freeform 7"/>
          <p:cNvSpPr>
            <a:spLocks/>
          </p:cNvSpPr>
          <p:nvPr/>
        </p:nvSpPr>
        <p:spPr bwMode="auto">
          <a:xfrm>
            <a:off x="6553200" y="3429000"/>
            <a:ext cx="609600" cy="381000"/>
          </a:xfrm>
          <a:custGeom>
            <a:avLst/>
            <a:gdLst>
              <a:gd name="T0" fmla="*/ 0 w 624"/>
              <a:gd name="T1" fmla="*/ 2147483647 h 512"/>
              <a:gd name="T2" fmla="*/ 2147483647 w 624"/>
              <a:gd name="T3" fmla="*/ 2147483647 h 512"/>
              <a:gd name="T4" fmla="*/ 2147483647 w 624"/>
              <a:gd name="T5" fmla="*/ 2147483647 h 512"/>
              <a:gd name="T6" fmla="*/ 0 60000 65536"/>
              <a:gd name="T7" fmla="*/ 0 60000 65536"/>
              <a:gd name="T8" fmla="*/ 0 60000 65536"/>
              <a:gd name="T9" fmla="*/ 0 w 624"/>
              <a:gd name="T10" fmla="*/ 0 h 512"/>
              <a:gd name="T11" fmla="*/ 624 w 624"/>
              <a:gd name="T12" fmla="*/ 512 h 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512">
                <a:moveTo>
                  <a:pt x="0" y="512"/>
                </a:moveTo>
                <a:cubicBezTo>
                  <a:pt x="116" y="336"/>
                  <a:pt x="232" y="160"/>
                  <a:pt x="336" y="80"/>
                </a:cubicBezTo>
                <a:cubicBezTo>
                  <a:pt x="440" y="0"/>
                  <a:pt x="532" y="16"/>
                  <a:pt x="624" y="3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7162800" y="309245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Vertical drop in ideal case</a:t>
            </a:r>
            <a:endParaRPr kumimoji="1" lang="fr-FR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49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547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547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ABD5A-E8DA-4542-839D-D92F654AA5E5}" type="slidenum">
              <a:rPr lang="fr-FR" altLang="en-US" smtClean="0"/>
              <a:pPr eaLnBrk="1" hangingPunct="1"/>
              <a:t>97</a:t>
            </a:fld>
            <a:endParaRPr lang="fr-FR" altLang="en-US"/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4838" cy="8747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/>
              <a:t>NMOS </a:t>
            </a:r>
            <a:r>
              <a:rPr lang="fr-FR" dirty="0" err="1"/>
              <a:t>Inverter</a:t>
            </a:r>
            <a:r>
              <a:rPr lang="fr-FR" dirty="0"/>
              <a:t>: </a:t>
            </a:r>
            <a:r>
              <a:rPr lang="fr-FR" dirty="0" err="1"/>
              <a:t>general</a:t>
            </a:r>
            <a:r>
              <a:rPr lang="fr-FR" dirty="0"/>
              <a:t> circuit structure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8" y="1546225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600" dirty="0" err="1">
                <a:solidFill>
                  <a:srgbClr val="FF0000"/>
                </a:solidFill>
                <a:latin typeface="Calibri" pitchFamily="34" charset="0"/>
              </a:rPr>
              <a:t>Load</a:t>
            </a:r>
            <a:r>
              <a:rPr lang="fr-FR" sz="2600" dirty="0">
                <a:solidFill>
                  <a:srgbClr val="FF0000"/>
                </a:solidFill>
                <a:latin typeface="Calibri" pitchFamily="34" charset="0"/>
              </a:rPr>
              <a:t>: active (MOS) or passive (</a:t>
            </a:r>
            <a:r>
              <a:rPr lang="fr-FR" sz="2600" dirty="0" err="1">
                <a:solidFill>
                  <a:srgbClr val="FF0000"/>
                </a:solidFill>
                <a:latin typeface="Calibri" pitchFamily="34" charset="0"/>
              </a:rPr>
              <a:t>resistor</a:t>
            </a:r>
            <a:r>
              <a:rPr lang="fr-FR" sz="26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2600" dirty="0">
                <a:solidFill>
                  <a:srgbClr val="33CC33"/>
                </a:solidFill>
                <a:latin typeface="Calibri" pitchFamily="34" charset="0"/>
              </a:rPr>
              <a:t>« driver »</a:t>
            </a:r>
          </a:p>
          <a:p>
            <a:pPr eaLnBrk="1" hangingPunct="1">
              <a:lnSpc>
                <a:spcPct val="90000"/>
              </a:lnSpc>
            </a:pPr>
            <a:endParaRPr lang="fr-FR" sz="2600" dirty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2600" dirty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600" i="1" dirty="0" err="1">
                <a:solidFill>
                  <a:srgbClr val="6600FF"/>
                </a:solidFill>
                <a:latin typeface="Calibri" pitchFamily="34" charset="0"/>
              </a:rPr>
              <a:t>C</a:t>
            </a:r>
            <a:r>
              <a:rPr lang="fr-FR" sz="2600" i="1" baseline="-25000" dirty="0" err="1">
                <a:solidFill>
                  <a:srgbClr val="6600FF"/>
                </a:solidFill>
                <a:latin typeface="Calibri" pitchFamily="34" charset="0"/>
              </a:rPr>
              <a:t>load</a:t>
            </a:r>
            <a:r>
              <a:rPr lang="fr-FR" sz="2600" dirty="0">
                <a:solidFill>
                  <a:srgbClr val="6600FF"/>
                </a:solidFill>
                <a:latin typeface="Calibri" pitchFamily="34" charset="0"/>
              </a:rPr>
              <a:t> :</a:t>
            </a:r>
            <a:r>
              <a:rPr lang="fr-FR" sz="2600" dirty="0" err="1">
                <a:solidFill>
                  <a:srgbClr val="6600FF"/>
                </a:solidFill>
                <a:latin typeface="Calibri" pitchFamily="34" charset="0"/>
              </a:rPr>
              <a:t>lumped</a:t>
            </a:r>
            <a:r>
              <a:rPr lang="fr-FR" sz="2600" dirty="0">
                <a:solidFill>
                  <a:srgbClr val="6600FF"/>
                </a:solidFill>
                <a:latin typeface="Calibri" pitchFamily="34" charset="0"/>
              </a:rPr>
              <a:t> capacitance  </a:t>
            </a:r>
          </a:p>
          <a:p>
            <a:pPr eaLnBrk="1" hangingPunct="1">
              <a:lnSpc>
                <a:spcPct val="90000"/>
              </a:lnSpc>
            </a:pPr>
            <a:r>
              <a:rPr lang="fr-FR" sz="2600" dirty="0">
                <a:latin typeface="Calibri" pitchFamily="34" charset="0"/>
              </a:rPr>
              <a:t>Input Voltage: </a:t>
            </a:r>
            <a:r>
              <a:rPr lang="fr-FR" sz="2600" i="1" dirty="0">
                <a:latin typeface="Calibri" pitchFamily="34" charset="0"/>
              </a:rPr>
              <a:t>V</a:t>
            </a:r>
            <a:r>
              <a:rPr lang="fr-FR" sz="2600" i="1" baseline="-25000" dirty="0">
                <a:latin typeface="Calibri" pitchFamily="34" charset="0"/>
              </a:rPr>
              <a:t>in</a:t>
            </a:r>
            <a:r>
              <a:rPr lang="fr-FR" sz="2600" i="1" dirty="0">
                <a:latin typeface="Calibri" pitchFamily="34" charset="0"/>
              </a:rPr>
              <a:t>=</a:t>
            </a:r>
            <a:r>
              <a:rPr lang="fr-FR" sz="2600" i="1" dirty="0" err="1">
                <a:latin typeface="Calibri" pitchFamily="34" charset="0"/>
              </a:rPr>
              <a:t>V</a:t>
            </a:r>
            <a:r>
              <a:rPr lang="fr-FR" sz="2600" i="1" baseline="-25000" dirty="0" err="1">
                <a:latin typeface="Calibri" pitchFamily="34" charset="0"/>
              </a:rPr>
              <a:t>gs</a:t>
            </a:r>
            <a:endParaRPr lang="fr-FR" sz="2600" i="1" baseline="-25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600" dirty="0">
                <a:latin typeface="Calibri" pitchFamily="34" charset="0"/>
              </a:rPr>
              <a:t>Output Voltage: </a:t>
            </a:r>
            <a:r>
              <a:rPr lang="fr-FR" sz="2600" i="1" dirty="0" err="1">
                <a:latin typeface="Calibri" pitchFamily="34" charset="0"/>
              </a:rPr>
              <a:t>V</a:t>
            </a:r>
            <a:r>
              <a:rPr lang="fr-FR" sz="2600" i="1" baseline="-25000" dirty="0" err="1">
                <a:latin typeface="Calibri" pitchFamily="34" charset="0"/>
              </a:rPr>
              <a:t>out</a:t>
            </a:r>
            <a:r>
              <a:rPr lang="fr-FR" sz="2600" i="1" dirty="0">
                <a:latin typeface="Calibri" pitchFamily="34" charset="0"/>
              </a:rPr>
              <a:t>=V</a:t>
            </a:r>
            <a:r>
              <a:rPr lang="fr-FR" sz="2600" i="1" baseline="-25000" dirty="0">
                <a:latin typeface="Calibri" pitchFamily="34" charset="0"/>
              </a:rPr>
              <a:t>ds</a:t>
            </a:r>
          </a:p>
        </p:txBody>
      </p:sp>
      <p:pic>
        <p:nvPicPr>
          <p:cNvPr id="105479" name="Picture 5" descr="leble_5_3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12900"/>
            <a:ext cx="3810000" cy="3654425"/>
          </a:xfrm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105480" name="Oval 6"/>
          <p:cNvSpPr>
            <a:spLocks noChangeArrowheads="1"/>
          </p:cNvSpPr>
          <p:nvPr/>
        </p:nvSpPr>
        <p:spPr bwMode="auto">
          <a:xfrm>
            <a:off x="5715000" y="1993900"/>
            <a:ext cx="10668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Freeform 7"/>
          <p:cNvSpPr>
            <a:spLocks/>
          </p:cNvSpPr>
          <p:nvPr/>
        </p:nvSpPr>
        <p:spPr bwMode="auto">
          <a:xfrm>
            <a:off x="4343400" y="1524000"/>
            <a:ext cx="1447800" cy="698500"/>
          </a:xfrm>
          <a:custGeom>
            <a:avLst/>
            <a:gdLst>
              <a:gd name="T0" fmla="*/ 2147483647 w 912"/>
              <a:gd name="T1" fmla="*/ 2147483647 h 440"/>
              <a:gd name="T2" fmla="*/ 2147483647 w 912"/>
              <a:gd name="T3" fmla="*/ 2147483647 h 440"/>
              <a:gd name="T4" fmla="*/ 0 w 912"/>
              <a:gd name="T5" fmla="*/ 2147483647 h 440"/>
              <a:gd name="T6" fmla="*/ 0 60000 65536"/>
              <a:gd name="T7" fmla="*/ 0 60000 65536"/>
              <a:gd name="T8" fmla="*/ 0 60000 65536"/>
              <a:gd name="T9" fmla="*/ 0 w 912"/>
              <a:gd name="T10" fmla="*/ 0 h 440"/>
              <a:gd name="T11" fmla="*/ 912 w 91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40">
                <a:moveTo>
                  <a:pt x="912" y="440"/>
                </a:moveTo>
                <a:cubicBezTo>
                  <a:pt x="652" y="276"/>
                  <a:pt x="392" y="112"/>
                  <a:pt x="240" y="56"/>
                </a:cubicBezTo>
                <a:cubicBezTo>
                  <a:pt x="88" y="0"/>
                  <a:pt x="44" y="52"/>
                  <a:pt x="0" y="10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2" name="Oval 8"/>
          <p:cNvSpPr>
            <a:spLocks noChangeArrowheads="1"/>
          </p:cNvSpPr>
          <p:nvPr/>
        </p:nvSpPr>
        <p:spPr bwMode="auto">
          <a:xfrm>
            <a:off x="5715000" y="3365500"/>
            <a:ext cx="838200" cy="1295400"/>
          </a:xfrm>
          <a:prstGeom prst="ellipse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Freeform 9"/>
          <p:cNvSpPr>
            <a:spLocks/>
          </p:cNvSpPr>
          <p:nvPr/>
        </p:nvSpPr>
        <p:spPr bwMode="auto">
          <a:xfrm>
            <a:off x="2051720" y="2708920"/>
            <a:ext cx="3663280" cy="1037580"/>
          </a:xfrm>
          <a:custGeom>
            <a:avLst/>
            <a:gdLst>
              <a:gd name="T0" fmla="*/ 2147483647 w 1296"/>
              <a:gd name="T1" fmla="*/ 2147483647 h 384"/>
              <a:gd name="T2" fmla="*/ 2147483647 w 1296"/>
              <a:gd name="T3" fmla="*/ 2147483647 h 384"/>
              <a:gd name="T4" fmla="*/ 0 w 1296"/>
              <a:gd name="T5" fmla="*/ 0 h 384"/>
              <a:gd name="T6" fmla="*/ 0 60000 65536"/>
              <a:gd name="T7" fmla="*/ 0 60000 65536"/>
              <a:gd name="T8" fmla="*/ 0 60000 65536"/>
              <a:gd name="T9" fmla="*/ 0 w 1296"/>
              <a:gd name="T10" fmla="*/ 0 h 384"/>
              <a:gd name="T11" fmla="*/ 1296 w 129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384">
                <a:moveTo>
                  <a:pt x="1296" y="384"/>
                </a:moveTo>
                <a:cubicBezTo>
                  <a:pt x="924" y="344"/>
                  <a:pt x="552" y="304"/>
                  <a:pt x="336" y="240"/>
                </a:cubicBezTo>
                <a:cubicBezTo>
                  <a:pt x="120" y="176"/>
                  <a:pt x="60" y="88"/>
                  <a:pt x="0" y="0"/>
                </a:cubicBezTo>
              </a:path>
            </a:pathLst>
          </a:custGeom>
          <a:noFill/>
          <a:ln w="28575" cap="flat" cmpd="sng">
            <a:solidFill>
              <a:srgbClr val="33CC33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Oval 10"/>
          <p:cNvSpPr>
            <a:spLocks noChangeArrowheads="1"/>
          </p:cNvSpPr>
          <p:nvPr/>
        </p:nvSpPr>
        <p:spPr bwMode="auto">
          <a:xfrm>
            <a:off x="7086600" y="3289300"/>
            <a:ext cx="685800" cy="1371600"/>
          </a:xfrm>
          <a:prstGeom prst="ellipse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Freeform 11"/>
          <p:cNvSpPr>
            <a:spLocks/>
          </p:cNvSpPr>
          <p:nvPr/>
        </p:nvSpPr>
        <p:spPr bwMode="auto">
          <a:xfrm>
            <a:off x="4191000" y="4203700"/>
            <a:ext cx="3048000" cy="1625600"/>
          </a:xfrm>
          <a:custGeom>
            <a:avLst/>
            <a:gdLst>
              <a:gd name="T0" fmla="*/ 2147483647 w 1920"/>
              <a:gd name="T1" fmla="*/ 2147483647 h 1024"/>
              <a:gd name="T2" fmla="*/ 2147483647 w 1920"/>
              <a:gd name="T3" fmla="*/ 2147483647 h 1024"/>
              <a:gd name="T4" fmla="*/ 2147483647 w 1920"/>
              <a:gd name="T5" fmla="*/ 2147483647 h 1024"/>
              <a:gd name="T6" fmla="*/ 0 w 1920"/>
              <a:gd name="T7" fmla="*/ 0 h 1024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1024"/>
              <a:gd name="T14" fmla="*/ 1920 w 1920"/>
              <a:gd name="T15" fmla="*/ 1024 h 1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1024">
                <a:moveTo>
                  <a:pt x="1920" y="144"/>
                </a:moveTo>
                <a:cubicBezTo>
                  <a:pt x="1724" y="472"/>
                  <a:pt x="1528" y="800"/>
                  <a:pt x="1296" y="912"/>
                </a:cubicBezTo>
                <a:cubicBezTo>
                  <a:pt x="1064" y="1024"/>
                  <a:pt x="744" y="968"/>
                  <a:pt x="528" y="816"/>
                </a:cubicBezTo>
                <a:cubicBezTo>
                  <a:pt x="312" y="664"/>
                  <a:pt x="156" y="332"/>
                  <a:pt x="0" y="0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100138" y="5867400"/>
            <a:ext cx="6980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DC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domain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: no input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current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neither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output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current</a:t>
            </a:r>
            <a:endParaRPr kumimoji="1"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Kirchoff’s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current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law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: I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LOAD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(V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) = I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DS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(V</a:t>
            </a:r>
            <a:r>
              <a:rPr kumimoji="1" lang="fr-FR" sz="2400" baseline="-25000" dirty="0">
                <a:solidFill>
                  <a:srgbClr val="FF0000"/>
                </a:solidFill>
                <a:latin typeface="Calibri" pitchFamily="34" charset="0"/>
              </a:rPr>
              <a:t>in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kumimoji="1" lang="fr-FR" sz="2400" dirty="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kumimoji="1" lang="fr-FR" sz="2400" baseline="-25000" dirty="0" err="1">
                <a:solidFill>
                  <a:srgbClr val="FF0000"/>
                </a:solidFill>
                <a:latin typeface="Calibri" pitchFamily="34" charset="0"/>
              </a:rPr>
              <a:t>out</a:t>
            </a:r>
            <a:r>
              <a:rPr kumimoji="1" lang="fr-FR" sz="24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1" lang="fr-FR" sz="2400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5487" name="Rectangle 16"/>
          <p:cNvSpPr>
            <a:spLocks noChangeArrowheads="1"/>
          </p:cNvSpPr>
          <p:nvPr/>
        </p:nvSpPr>
        <p:spPr bwMode="auto">
          <a:xfrm>
            <a:off x="38814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5488" name="Object 15"/>
          <p:cNvGraphicFramePr>
            <a:graphicFrameLocks noChangeAspect="1"/>
          </p:cNvGraphicFramePr>
          <p:nvPr/>
        </p:nvGraphicFramePr>
        <p:xfrm>
          <a:off x="7000875" y="2030413"/>
          <a:ext cx="16859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r:id="rId5" imgW="1384300" imgH="228600" progId="Equation.3">
                  <p:embed/>
                </p:oleObj>
              </mc:Choice>
              <mc:Fallback>
                <p:oleObj r:id="rId5" imgW="1384300" imgH="228600" progId="Equation.3">
                  <p:embed/>
                  <p:pic>
                    <p:nvPicPr>
                      <p:cNvPr id="10548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2030413"/>
                        <a:ext cx="1685925" cy="2794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513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649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650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49CEE-770B-485D-A25A-C9BAD9CF1269}" type="slidenum">
              <a:rPr lang="fr-FR" altLang="en-US" smtClean="0"/>
              <a:pPr eaLnBrk="1" hangingPunct="1"/>
              <a:t>98</a:t>
            </a:fld>
            <a:endParaRPr lang="fr-FR" altLang="en-US"/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609600"/>
          </a:xfrm>
        </p:spPr>
        <p:txBody>
          <a:bodyPr/>
          <a:lstStyle/>
          <a:p>
            <a:pPr eaLnBrk="1" hangingPunct="1"/>
            <a:r>
              <a:rPr lang="fr-FR" sz="2600" dirty="0" err="1"/>
              <a:t>Inverter</a:t>
            </a:r>
            <a:r>
              <a:rPr lang="fr-FR" sz="2600" dirty="0"/>
              <a:t>: voltage </a:t>
            </a:r>
            <a:r>
              <a:rPr lang="fr-FR" sz="2600" dirty="0" err="1"/>
              <a:t>transfer</a:t>
            </a:r>
            <a:r>
              <a:rPr lang="fr-FR" sz="2600" dirty="0"/>
              <a:t> </a:t>
            </a:r>
            <a:r>
              <a:rPr lang="fr-FR" sz="2600" dirty="0" err="1"/>
              <a:t>characteristics</a:t>
            </a:r>
            <a:endParaRPr lang="fr-FR" sz="2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3" y="1500188"/>
            <a:ext cx="4572000" cy="48768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100" dirty="0" err="1"/>
              <a:t>With</a:t>
            </a:r>
            <a:r>
              <a:rPr lang="fr-FR" sz="2100" dirty="0"/>
              <a:t> </a:t>
            </a:r>
            <a:r>
              <a:rPr lang="fr-FR" sz="2100" dirty="0" err="1"/>
              <a:t>analytical</a:t>
            </a:r>
            <a:r>
              <a:rPr lang="fr-FR" sz="2100" dirty="0"/>
              <a:t> </a:t>
            </a:r>
            <a:r>
              <a:rPr lang="fr-FR" sz="2100" dirty="0" err="1"/>
              <a:t>solving</a:t>
            </a:r>
            <a:endParaRPr lang="fr-F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100" dirty="0"/>
              <a:t>     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DS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V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fr-FR" sz="2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2100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)=I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V</a:t>
            </a:r>
            <a:r>
              <a:rPr lang="fr-FR" sz="21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</a:t>
            </a:r>
            <a:r>
              <a:rPr lang="fr-FR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fr-FR" sz="2100" dirty="0"/>
              <a:t> </a:t>
            </a:r>
            <a:r>
              <a:rPr lang="fr-FR" sz="2100" dirty="0" err="1"/>
              <a:t>we</a:t>
            </a:r>
            <a:r>
              <a:rPr lang="fr-FR" sz="2100" dirty="0"/>
              <a:t> </a:t>
            </a:r>
            <a:r>
              <a:rPr lang="fr-FR" sz="2100" dirty="0" err="1"/>
              <a:t>found</a:t>
            </a:r>
            <a:r>
              <a:rPr lang="fr-FR" sz="2100" dirty="0"/>
              <a:t> the VTC </a:t>
            </a:r>
            <a:r>
              <a:rPr lang="fr-FR" sz="2100" dirty="0" err="1"/>
              <a:t>characteristics</a:t>
            </a:r>
            <a:r>
              <a:rPr lang="fr-FR" sz="2100" dirty="0"/>
              <a:t>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100" i="1" dirty="0"/>
              <a:t>	</a:t>
            </a:r>
            <a:r>
              <a:rPr lang="fr-FR" sz="2100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2100" i="1" baseline="-25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</a:t>
            </a:r>
            <a:r>
              <a:rPr lang="fr-FR" sz="2100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f ( V</a:t>
            </a:r>
            <a:r>
              <a:rPr lang="fr-FR" sz="2100" i="1" baseline="-250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fr-FR" sz="2100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100" dirty="0"/>
              <a:t>Key voltages: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i="1" dirty="0">
                <a:solidFill>
                  <a:srgbClr val="FF0000"/>
                </a:solidFill>
              </a:rPr>
              <a:t>V</a:t>
            </a:r>
            <a:r>
              <a:rPr lang="fr-FR" sz="2000" i="1" baseline="-25000" dirty="0">
                <a:solidFill>
                  <a:srgbClr val="FF0000"/>
                </a:solidFill>
              </a:rPr>
              <a:t>IL</a:t>
            </a:r>
            <a:r>
              <a:rPr lang="fr-FR" sz="2000" baseline="-25000" dirty="0"/>
              <a:t> </a:t>
            </a:r>
            <a:r>
              <a:rPr lang="fr-FR" sz="2000" dirty="0"/>
              <a:t>: </a:t>
            </a:r>
            <a:r>
              <a:rPr lang="fr-FR" sz="1800" dirty="0">
                <a:cs typeface="Times New Roman" pitchFamily="18" charset="0"/>
              </a:rPr>
              <a:t>maximum input voltage </a:t>
            </a:r>
            <a:r>
              <a:rPr lang="fr-FR" sz="1800" dirty="0" err="1">
                <a:cs typeface="Times New Roman" pitchFamily="18" charset="0"/>
              </a:rPr>
              <a:t>wich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can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be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interpreted</a:t>
            </a:r>
            <a:r>
              <a:rPr lang="fr-FR" sz="1800" dirty="0">
                <a:cs typeface="Times New Roman" pitchFamily="18" charset="0"/>
              </a:rPr>
              <a:t> as a « 0 » </a:t>
            </a:r>
            <a:r>
              <a:rPr lang="fr-FR" sz="1800" dirty="0" err="1">
                <a:cs typeface="Times New Roman" pitchFamily="18" charset="0"/>
              </a:rPr>
              <a:t>logic</a:t>
            </a:r>
            <a:r>
              <a:rPr lang="fr-FR" sz="1800" dirty="0">
                <a:cs typeface="Times New Roman" pitchFamily="18" charset="0"/>
              </a:rPr>
              <a:t> input</a:t>
            </a:r>
            <a:r>
              <a:rPr lang="fr-FR" sz="2000" dirty="0"/>
              <a:t> </a:t>
            </a:r>
            <a:endParaRPr lang="fr-FR" sz="2000" baseline="-25000" dirty="0"/>
          </a:p>
          <a:p>
            <a:pPr lvl="1">
              <a:lnSpc>
                <a:spcPct val="90000"/>
              </a:lnSpc>
              <a:defRPr/>
            </a:pPr>
            <a:r>
              <a:rPr lang="fr-FR" sz="2000" i="1" dirty="0">
                <a:solidFill>
                  <a:srgbClr val="FF0000"/>
                </a:solidFill>
              </a:rPr>
              <a:t>V</a:t>
            </a:r>
            <a:r>
              <a:rPr lang="fr-FR" sz="2000" i="1" baseline="-25000" dirty="0">
                <a:solidFill>
                  <a:srgbClr val="FF0000"/>
                </a:solidFill>
              </a:rPr>
              <a:t>IH</a:t>
            </a:r>
            <a:r>
              <a:rPr lang="fr-FR" sz="2000" baseline="-25000" dirty="0"/>
              <a:t> </a:t>
            </a:r>
            <a:r>
              <a:rPr lang="fr-FR" sz="2000" dirty="0"/>
              <a:t>: </a:t>
            </a:r>
            <a:r>
              <a:rPr lang="fr-FR" sz="1800" dirty="0">
                <a:cs typeface="Times New Roman" pitchFamily="18" charset="0"/>
              </a:rPr>
              <a:t>minimum input voltage </a:t>
            </a:r>
            <a:r>
              <a:rPr lang="fr-FR" sz="1800" dirty="0" err="1">
                <a:cs typeface="Times New Roman" pitchFamily="18" charset="0"/>
              </a:rPr>
              <a:t>wich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can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be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interpreted</a:t>
            </a:r>
            <a:r>
              <a:rPr lang="fr-FR" sz="1800" dirty="0">
                <a:cs typeface="Times New Roman" pitchFamily="18" charset="0"/>
              </a:rPr>
              <a:t> as a « 1 » </a:t>
            </a:r>
            <a:r>
              <a:rPr lang="fr-FR" sz="1800" dirty="0" err="1">
                <a:cs typeface="Times New Roman" pitchFamily="18" charset="0"/>
              </a:rPr>
              <a:t>logic</a:t>
            </a:r>
            <a:r>
              <a:rPr lang="fr-FR" sz="1800" dirty="0">
                <a:cs typeface="Times New Roman" pitchFamily="18" charset="0"/>
              </a:rPr>
              <a:t> input</a:t>
            </a:r>
            <a:r>
              <a:rPr lang="fr-FR" dirty="0"/>
              <a:t> </a:t>
            </a:r>
            <a:endParaRPr lang="fr-FR" sz="2000" baseline="-25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i="1" dirty="0">
                <a:solidFill>
                  <a:srgbClr val="FF0000"/>
                </a:solidFill>
              </a:rPr>
              <a:t>V</a:t>
            </a:r>
            <a:r>
              <a:rPr lang="fr-FR" sz="2000" i="1" baseline="-25000" dirty="0">
                <a:solidFill>
                  <a:srgbClr val="FF0000"/>
                </a:solidFill>
              </a:rPr>
              <a:t>OL</a:t>
            </a:r>
            <a:r>
              <a:rPr lang="fr-FR" sz="2000" baseline="-25000" dirty="0"/>
              <a:t> </a:t>
            </a:r>
            <a:r>
              <a:rPr lang="fr-FR" sz="2000" dirty="0"/>
              <a:t>: </a:t>
            </a:r>
            <a:r>
              <a:rPr lang="fr-FR" sz="1800" dirty="0" err="1">
                <a:cs typeface="Times New Roman" pitchFamily="18" charset="0"/>
              </a:rPr>
              <a:t>minimun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ouput</a:t>
            </a:r>
            <a:r>
              <a:rPr lang="fr-FR" sz="1800" dirty="0">
                <a:cs typeface="Times New Roman" pitchFamily="18" charset="0"/>
              </a:rPr>
              <a:t> voltage </a:t>
            </a:r>
            <a:r>
              <a:rPr lang="fr-FR" sz="1800" dirty="0" err="1">
                <a:cs typeface="Times New Roman" pitchFamily="18" charset="0"/>
              </a:rPr>
              <a:t>when</a:t>
            </a:r>
            <a:r>
              <a:rPr lang="fr-FR" sz="1800" dirty="0">
                <a:cs typeface="Times New Roman" pitchFamily="18" charset="0"/>
              </a:rPr>
              <a:t> the output </a:t>
            </a:r>
            <a:r>
              <a:rPr lang="fr-FR" sz="1800" dirty="0" err="1">
                <a:cs typeface="Times New Roman" pitchFamily="18" charset="0"/>
              </a:rPr>
              <a:t>level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is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logic</a:t>
            </a:r>
            <a:r>
              <a:rPr lang="fr-FR" sz="1800" dirty="0">
                <a:cs typeface="Times New Roman" pitchFamily="18" charset="0"/>
              </a:rPr>
              <a:t> « 0 »</a:t>
            </a:r>
            <a:r>
              <a:rPr lang="fr-FR" sz="2000" dirty="0"/>
              <a:t> </a:t>
            </a:r>
            <a:endParaRPr lang="fr-FR" sz="2000" baseline="-25000" dirty="0"/>
          </a:p>
          <a:p>
            <a:pPr lvl="1">
              <a:lnSpc>
                <a:spcPct val="90000"/>
              </a:lnSpc>
              <a:defRPr/>
            </a:pPr>
            <a:r>
              <a:rPr lang="fr-FR" sz="2000" i="1" dirty="0">
                <a:solidFill>
                  <a:srgbClr val="FF0000"/>
                </a:solidFill>
              </a:rPr>
              <a:t>V</a:t>
            </a:r>
            <a:r>
              <a:rPr lang="fr-FR" sz="2000" i="1" baseline="-25000" dirty="0">
                <a:solidFill>
                  <a:srgbClr val="FF0000"/>
                </a:solidFill>
              </a:rPr>
              <a:t>OH</a:t>
            </a:r>
            <a:r>
              <a:rPr lang="fr-FR" sz="2000" baseline="-25000" dirty="0"/>
              <a:t> </a:t>
            </a:r>
            <a:r>
              <a:rPr lang="fr-FR" sz="2000" dirty="0"/>
              <a:t>: </a:t>
            </a:r>
            <a:r>
              <a:rPr lang="fr-FR" sz="1800" dirty="0">
                <a:cs typeface="Times New Roman" pitchFamily="18" charset="0"/>
              </a:rPr>
              <a:t>maximum </a:t>
            </a:r>
            <a:r>
              <a:rPr lang="fr-FR" sz="1800" dirty="0" err="1">
                <a:cs typeface="Times New Roman" pitchFamily="18" charset="0"/>
              </a:rPr>
              <a:t>ouput</a:t>
            </a:r>
            <a:r>
              <a:rPr lang="fr-FR" sz="1800" dirty="0">
                <a:cs typeface="Times New Roman" pitchFamily="18" charset="0"/>
              </a:rPr>
              <a:t> voltage </a:t>
            </a:r>
            <a:r>
              <a:rPr lang="fr-FR" sz="1800" dirty="0" err="1">
                <a:cs typeface="Times New Roman" pitchFamily="18" charset="0"/>
              </a:rPr>
              <a:t>when</a:t>
            </a:r>
            <a:r>
              <a:rPr lang="fr-FR" sz="1800" dirty="0">
                <a:cs typeface="Times New Roman" pitchFamily="18" charset="0"/>
              </a:rPr>
              <a:t> the output </a:t>
            </a:r>
            <a:r>
              <a:rPr lang="fr-FR" sz="1800" dirty="0" err="1">
                <a:cs typeface="Times New Roman" pitchFamily="18" charset="0"/>
              </a:rPr>
              <a:t>level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is</a:t>
            </a:r>
            <a:r>
              <a:rPr lang="fr-FR" sz="1800" dirty="0">
                <a:cs typeface="Times New Roman" pitchFamily="18" charset="0"/>
              </a:rPr>
              <a:t> </a:t>
            </a:r>
            <a:r>
              <a:rPr lang="fr-FR" sz="1800" dirty="0" err="1">
                <a:cs typeface="Times New Roman" pitchFamily="18" charset="0"/>
              </a:rPr>
              <a:t>logic</a:t>
            </a:r>
            <a:r>
              <a:rPr lang="fr-FR" sz="1800" dirty="0">
                <a:cs typeface="Times New Roman" pitchFamily="18" charset="0"/>
              </a:rPr>
              <a:t> « 1 »</a:t>
            </a:r>
            <a:r>
              <a:rPr lang="fr-FR" dirty="0"/>
              <a:t> </a:t>
            </a:r>
            <a:endParaRPr lang="fr-FR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sz="1800" dirty="0"/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38814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6504" name="Picture 7" descr="leble_5_4_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825" y="2128838"/>
            <a:ext cx="4343400" cy="3810000"/>
          </a:xfrm>
          <a:solidFill>
            <a:schemeClr val="accent1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06505" name="Line 8"/>
          <p:cNvSpPr>
            <a:spLocks noChangeShapeType="1"/>
          </p:cNvSpPr>
          <p:nvPr/>
        </p:nvSpPr>
        <p:spPr bwMode="auto">
          <a:xfrm flipH="1">
            <a:off x="5334000" y="3109913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06" name="Line 9"/>
          <p:cNvSpPr>
            <a:spLocks noChangeShapeType="1"/>
          </p:cNvSpPr>
          <p:nvPr/>
        </p:nvSpPr>
        <p:spPr bwMode="auto">
          <a:xfrm flipH="1">
            <a:off x="5348288" y="5057775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13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18288"/>
            <a:ext cx="28956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Pr. Ph.Lorenzini</a:t>
            </a:r>
            <a:endParaRPr lang="fr-FR" altLang="en-US"/>
          </a:p>
        </p:txBody>
      </p:sp>
      <p:sp>
        <p:nvSpPr>
          <p:cNvPr id="1075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From MOS Capacitor to CMOS inverter</a:t>
            </a:r>
            <a:endParaRPr lang="fr-FR" altLang="en-US"/>
          </a:p>
        </p:txBody>
      </p:sp>
      <p:sp>
        <p:nvSpPr>
          <p:cNvPr id="1075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E2DE87-3B38-4017-8FBF-D98A70CDC62C}" type="slidenum">
              <a:rPr lang="fr-FR" altLang="en-US" smtClean="0"/>
              <a:pPr eaLnBrk="1" hangingPunct="1"/>
              <a:t>99</a:t>
            </a:fld>
            <a:endParaRPr lang="fr-FR" altLang="en-US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6986588" cy="80168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2600" dirty="0" err="1"/>
              <a:t>Inverters</a:t>
            </a:r>
            <a:r>
              <a:rPr lang="fr-FR" sz="2600" dirty="0"/>
              <a:t>:  noise </a:t>
            </a:r>
            <a:r>
              <a:rPr lang="fr-FR" sz="2600" dirty="0" err="1"/>
              <a:t>margins</a:t>
            </a:r>
            <a:r>
              <a:rPr lang="fr-FR" sz="2600" dirty="0"/>
              <a:t> 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61" y="4797152"/>
            <a:ext cx="7772400" cy="1676400"/>
          </a:xfr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fr-FR" sz="2100" dirty="0"/>
              <a:t>Interconnexions and </a:t>
            </a:r>
            <a:r>
              <a:rPr lang="fr-FR" sz="2100" dirty="0" err="1"/>
              <a:t>gate</a:t>
            </a:r>
            <a:r>
              <a:rPr lang="fr-FR" sz="2100" dirty="0"/>
              <a:t> noise </a:t>
            </a:r>
            <a:r>
              <a:rPr lang="fr-FR" sz="2100" dirty="0" err="1"/>
              <a:t>can</a:t>
            </a:r>
            <a:r>
              <a:rPr lang="fr-FR" sz="2100" dirty="0"/>
              <a:t> </a:t>
            </a:r>
            <a:r>
              <a:rPr lang="fr-FR" sz="2100" dirty="0" err="1"/>
              <a:t>add</a:t>
            </a:r>
            <a:r>
              <a:rPr lang="fr-FR" sz="2100" dirty="0"/>
              <a:t> </a:t>
            </a:r>
            <a:r>
              <a:rPr lang="fr-FR" sz="2100" dirty="0" err="1"/>
              <a:t>parasitics</a:t>
            </a:r>
            <a:r>
              <a:rPr lang="fr-FR" sz="2100" dirty="0"/>
              <a:t> voltage </a:t>
            </a:r>
            <a:r>
              <a:rPr lang="fr-FR" sz="2100" dirty="0">
                <a:sym typeface="Wingdings" pitchFamily="2" charset="2"/>
              </a:rPr>
              <a:t> </a:t>
            </a:r>
            <a:r>
              <a:rPr lang="fr-FR" sz="2100" dirty="0" err="1">
                <a:sym typeface="Wingdings" pitchFamily="2" charset="2"/>
              </a:rPr>
              <a:t>logic</a:t>
            </a:r>
            <a:r>
              <a:rPr lang="fr-FR" sz="2100" dirty="0">
                <a:sym typeface="Wingdings" pitchFamily="2" charset="2"/>
              </a:rPr>
              <a:t> </a:t>
            </a:r>
            <a:r>
              <a:rPr lang="fr-FR" sz="2100" dirty="0" err="1">
                <a:sym typeface="Wingdings" pitchFamily="2" charset="2"/>
              </a:rPr>
              <a:t>faults</a:t>
            </a:r>
            <a:r>
              <a:rPr lang="fr-FR" sz="2100" dirty="0">
                <a:sym typeface="Wingdings" pitchFamily="2" charset="2"/>
              </a:rPr>
              <a:t> . </a:t>
            </a:r>
            <a:r>
              <a:rPr lang="fr-FR" sz="2100" dirty="0" err="1">
                <a:sym typeface="Wingdings" pitchFamily="2" charset="2"/>
              </a:rPr>
              <a:t>We</a:t>
            </a:r>
            <a:r>
              <a:rPr lang="fr-FR" sz="2100" dirty="0">
                <a:sym typeface="Wingdings" pitchFamily="2" charset="2"/>
              </a:rPr>
              <a:t> </a:t>
            </a:r>
            <a:r>
              <a:rPr lang="fr-FR" sz="2100" dirty="0" err="1">
                <a:sym typeface="Wingdings" pitchFamily="2" charset="2"/>
              </a:rPr>
              <a:t>introduce</a:t>
            </a:r>
            <a:r>
              <a:rPr lang="fr-FR" sz="2100" dirty="0">
                <a:sym typeface="Wingdings" pitchFamily="2" charset="2"/>
              </a:rPr>
              <a:t> for </a:t>
            </a:r>
            <a:r>
              <a:rPr lang="fr-FR" sz="2100" dirty="0" err="1">
                <a:sym typeface="Wingdings" pitchFamily="2" charset="2"/>
              </a:rPr>
              <a:t>quantify</a:t>
            </a:r>
            <a:r>
              <a:rPr lang="fr-FR" sz="2100" dirty="0">
                <a:sym typeface="Wingdings" pitchFamily="2" charset="2"/>
              </a:rPr>
              <a:t> the noise  </a:t>
            </a:r>
            <a:r>
              <a:rPr lang="fr-FR" sz="2100" dirty="0" err="1">
                <a:sym typeface="Wingdings" pitchFamily="2" charset="2"/>
              </a:rPr>
              <a:t>immunity</a:t>
            </a:r>
            <a:r>
              <a:rPr lang="fr-FR" sz="2100" dirty="0">
                <a:sym typeface="Wingdings" pitchFamily="2" charset="2"/>
              </a:rPr>
              <a:t> of the circuit the «noise </a:t>
            </a:r>
            <a:r>
              <a:rPr lang="fr-FR" sz="2100" dirty="0" err="1">
                <a:sym typeface="Wingdings" pitchFamily="2" charset="2"/>
              </a:rPr>
              <a:t>margins</a:t>
            </a:r>
            <a:r>
              <a:rPr lang="fr-FR" sz="2100" dirty="0">
                <a:sym typeface="Wingdings" pitchFamily="2" charset="2"/>
              </a:rPr>
              <a:t> ». </a:t>
            </a:r>
          </a:p>
          <a:p>
            <a:pPr>
              <a:defRPr/>
            </a:pPr>
            <a:r>
              <a:rPr lang="fr-FR" sz="2100" dirty="0">
                <a:sym typeface="Wingdings" pitchFamily="2" charset="2"/>
              </a:rPr>
              <a:t>The noise </a:t>
            </a:r>
            <a:r>
              <a:rPr lang="fr-FR" sz="2100" dirty="0" err="1">
                <a:sym typeface="Wingdings" pitchFamily="2" charset="2"/>
              </a:rPr>
              <a:t>immunity</a:t>
            </a:r>
            <a:r>
              <a:rPr lang="fr-FR" sz="2100" dirty="0">
                <a:sym typeface="Wingdings" pitchFamily="2" charset="2"/>
              </a:rPr>
              <a:t> </a:t>
            </a:r>
            <a:r>
              <a:rPr lang="fr-FR" sz="2100" dirty="0" err="1">
                <a:sym typeface="Wingdings" pitchFamily="2" charset="2"/>
              </a:rPr>
              <a:t>increases</a:t>
            </a:r>
            <a:r>
              <a:rPr lang="fr-FR" sz="2100" dirty="0">
                <a:sym typeface="Wingdings" pitchFamily="2" charset="2"/>
              </a:rPr>
              <a:t> </a:t>
            </a:r>
            <a:r>
              <a:rPr lang="fr-FR" sz="2100" dirty="0" err="1">
                <a:sym typeface="Wingdings" pitchFamily="2" charset="2"/>
              </a:rPr>
              <a:t>with</a:t>
            </a:r>
            <a:r>
              <a:rPr lang="fr-FR" sz="2100" dirty="0">
                <a:sym typeface="Wingdings" pitchFamily="2" charset="2"/>
              </a:rPr>
              <a:t> the noise </a:t>
            </a:r>
            <a:r>
              <a:rPr lang="fr-FR" sz="2100" dirty="0" err="1">
                <a:sym typeface="Wingdings" pitchFamily="2" charset="2"/>
              </a:rPr>
              <a:t>margins</a:t>
            </a:r>
            <a:endParaRPr lang="fr-FR" sz="2100" dirty="0"/>
          </a:p>
        </p:txBody>
      </p:sp>
      <p:pic>
        <p:nvPicPr>
          <p:cNvPr id="107527" name="Picture 4" descr="leble_5_5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15225" cy="280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19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39508</TotalTime>
  <Words>6857</Words>
  <Application>Microsoft Office PowerPoint</Application>
  <PresentationFormat>Affichage à l'écran (4:3)</PresentationFormat>
  <Paragraphs>1469</Paragraphs>
  <Slides>135</Slides>
  <Notes>119</Notes>
  <HiddenSlides>0</HiddenSlides>
  <MMClips>1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135</vt:i4>
      </vt:variant>
    </vt:vector>
  </HeadingPairs>
  <TitlesOfParts>
    <vt:vector size="147" baseType="lpstr">
      <vt:lpstr>Arial</vt:lpstr>
      <vt:lpstr>Calibri</vt:lpstr>
      <vt:lpstr>Cambria Math</vt:lpstr>
      <vt:lpstr>Symbol</vt:lpstr>
      <vt:lpstr>Times New Roman</vt:lpstr>
      <vt:lpstr>Wingdings</vt:lpstr>
      <vt:lpstr>Clarté</vt:lpstr>
      <vt:lpstr>Equation</vt:lpstr>
      <vt:lpstr>Image</vt:lpstr>
      <vt:lpstr>Équation</vt:lpstr>
      <vt:lpstr>Equation.3</vt:lpstr>
      <vt:lpstr>MathType 7.0 Equation</vt:lpstr>
      <vt:lpstr>MOS capacitor –  MOSFET transistor –  MOS inverterS</vt:lpstr>
      <vt:lpstr>Outline</vt:lpstr>
      <vt:lpstr>Présentation PowerPoint</vt:lpstr>
      <vt:lpstr>Metal Oxyde Semiconductor Structure</vt:lpstr>
      <vt:lpstr>Field Effect Transistor</vt:lpstr>
      <vt:lpstr>Equilibrium of MOS structure</vt:lpstr>
      <vt:lpstr>The five regimes : a function of work function  </vt:lpstr>
      <vt:lpstr>Energy band diagram for ideal n and p type MOS capacitors under different  bias conditions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Weak / Strong Inversion</vt:lpstr>
      <vt:lpstr>Measurement of capacitance in Ideal MOS  Structure</vt:lpstr>
      <vt:lpstr>Measurement of capacitance in Ideal MOS  Structure</vt:lpstr>
      <vt:lpstr>Présentation PowerPoint</vt:lpstr>
      <vt:lpstr>Measurement of capacitance in Ideal MOS  Structure</vt:lpstr>
      <vt:lpstr>Measurement of capacitance in Ideal MOS  Structure</vt:lpstr>
      <vt:lpstr>Measurement of capacitance in Ideal MOS  Structure</vt:lpstr>
      <vt:lpstr>Measurement of capacitance in Ideal MOS  Structure</vt:lpstr>
      <vt:lpstr>Measurement of capacitance in Ideal MOS 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Capacitance of MOS structure</vt:lpstr>
      <vt:lpstr>Présentation PowerPoint</vt:lpstr>
      <vt:lpstr>Présentation PowerPoint</vt:lpstr>
      <vt:lpstr>Présentation PowerPoint</vt:lpstr>
      <vt:lpstr>MOS capacitor : parasitic effects</vt:lpstr>
      <vt:lpstr>MOS capacitor :oxide charge</vt:lpstr>
      <vt:lpstr>MOS capacitor :oxide charge</vt:lpstr>
      <vt:lpstr>MOS capacitor :oxide charge</vt:lpstr>
      <vt:lpstr>Work function difference</vt:lpstr>
      <vt:lpstr>Work function difference</vt:lpstr>
      <vt:lpstr>Non ideal MOS capacitor</vt:lpstr>
      <vt:lpstr>Présentation PowerPoint</vt:lpstr>
      <vt:lpstr>Présentation PowerPoint</vt:lpstr>
      <vt:lpstr>Threshold voltage</vt:lpstr>
      <vt:lpstr>Threshold voltage</vt:lpstr>
      <vt:lpstr>Threshold voltage</vt:lpstr>
      <vt:lpstr>Threshold voltage</vt:lpstr>
      <vt:lpstr>Threshold voltage</vt:lpstr>
      <vt:lpstr>Threshold voltage</vt:lpstr>
      <vt:lpstr>Présentation PowerPoint</vt:lpstr>
      <vt:lpstr>MOS-FET  transistor </vt:lpstr>
      <vt:lpstr>Présentation PowerPoint</vt:lpstr>
      <vt:lpstr>Graphical summary of the major processing steps in the formation of a MOSFET Transistor </vt:lpstr>
      <vt:lpstr>Présentation PowerPoint</vt:lpstr>
      <vt:lpstr>Linear regime</vt:lpstr>
      <vt:lpstr>Saturation / linear limit</vt:lpstr>
      <vt:lpstr>Saturation regime</vt:lpstr>
      <vt:lpstr>Basic MOSFET IV Model</vt:lpstr>
      <vt:lpstr>Charge sheet approximation</vt:lpstr>
      <vt:lpstr>Charge sheet approximation</vt:lpstr>
      <vt:lpstr>Charge sheet approximation</vt:lpstr>
      <vt:lpstr>Charge sheet approximation</vt:lpstr>
      <vt:lpstr>Charge sheet approximation</vt:lpstr>
      <vt:lpstr>Characteristics in the linear (triode) region</vt:lpstr>
      <vt:lpstr>Présentation PowerPoint</vt:lpstr>
      <vt:lpstr>Characteristics in the saturation region</vt:lpstr>
      <vt:lpstr>Présentation PowerPoint</vt:lpstr>
      <vt:lpstr>Subthreshold characteristics  – weak inversion region</vt:lpstr>
      <vt:lpstr>MOSFET basics</vt:lpstr>
      <vt:lpstr>MOSFET basics</vt:lpstr>
      <vt:lpstr>Short channel MOSFETs</vt:lpstr>
      <vt:lpstr>Threshold voltage reduction: short channel effect  (Kang et al)</vt:lpstr>
      <vt:lpstr>Threshold voltage reduction: short channel effect  (Kang et al)</vt:lpstr>
      <vt:lpstr>Threshold voltage reduction: short channel effect  (Kang et al)</vt:lpstr>
      <vt:lpstr>Threshold voltage reduction: short channel effect  (Kang et al)</vt:lpstr>
      <vt:lpstr>Drain Induced Barrier Lowering (DIBL)</vt:lpstr>
      <vt:lpstr>Channel length modulation (saturation operation)</vt:lpstr>
      <vt:lpstr>MOSFET Breakdown</vt:lpstr>
      <vt:lpstr>MOSFET capacitances</vt:lpstr>
      <vt:lpstr>MOSFET capacitances</vt:lpstr>
      <vt:lpstr>MOSFET capacitances</vt:lpstr>
      <vt:lpstr>Gate – Channel capacitances</vt:lpstr>
      <vt:lpstr>Oxyde capacitance</vt:lpstr>
      <vt:lpstr>Dynamic characteristics (1)</vt:lpstr>
      <vt:lpstr>Présentation PowerPoint</vt:lpstr>
      <vt:lpstr>HF Caracteristics</vt:lpstr>
      <vt:lpstr>HF Caracteristics</vt:lpstr>
      <vt:lpstr>HF Caracteristics</vt:lpstr>
      <vt:lpstr>MOS transistors InverTERS </vt:lpstr>
      <vt:lpstr> ideal Inverter : definition</vt:lpstr>
      <vt:lpstr>NMOS Inverter: general circuit structure</vt:lpstr>
      <vt:lpstr>Inverter: voltage transfer characteristics</vt:lpstr>
      <vt:lpstr>Inverters:  noise margins </vt:lpstr>
      <vt:lpstr>Présentation PowerPoint</vt:lpstr>
      <vt:lpstr>Présentation PowerPoint</vt:lpstr>
      <vt:lpstr>Resistive-load Inverter</vt:lpstr>
      <vt:lpstr>Resistive-load Inverter : VTC</vt:lpstr>
      <vt:lpstr>Resistive-load Inverter : VTC</vt:lpstr>
      <vt:lpstr>Saturated enhancement-type nMOS Inverters : </vt:lpstr>
      <vt:lpstr>Saturated enhancement-type nMOS Inverters : graphic analysis </vt:lpstr>
      <vt:lpstr>Saturated enhancement-type nMOS Inverters : graphic analysis </vt:lpstr>
      <vt:lpstr>Saturated enhancement-type nMOS Inverters : graphic analysis </vt:lpstr>
      <vt:lpstr>Inverter with linear enhancement type load</vt:lpstr>
      <vt:lpstr>Inverter with linear enhancement type load</vt:lpstr>
      <vt:lpstr>Inverter with linear enhancement type load</vt:lpstr>
      <vt:lpstr>Depletion Load NMOS inverter</vt:lpstr>
      <vt:lpstr>Depletion Load NMOS inverter</vt:lpstr>
      <vt:lpstr>Depletion Load NMOS inverter</vt:lpstr>
      <vt:lpstr>Depletion Load NMOS inverter: power considerations</vt:lpstr>
      <vt:lpstr>C-MOS inverter</vt:lpstr>
      <vt:lpstr>C-MOS inverter</vt:lpstr>
      <vt:lpstr>C-MOS inverter</vt:lpstr>
      <vt:lpstr>C-MOS inverter</vt:lpstr>
      <vt:lpstr>C-MOS inverter</vt:lpstr>
      <vt:lpstr>C-MOS inverter</vt:lpstr>
      <vt:lpstr>C-MOS inverter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C-MOS inverter: switching characteristics</vt:lpstr>
      <vt:lpstr>bibliographic references</vt:lpstr>
      <vt:lpstr> MERCI! Thank you for your attention!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Lorenz</dc:creator>
  <cp:lastModifiedBy>philippe lorenzini</cp:lastModifiedBy>
  <cp:revision>326</cp:revision>
  <cp:lastPrinted>2013-12-03T10:35:55Z</cp:lastPrinted>
  <dcterms:created xsi:type="dcterms:W3CDTF">2013-02-27T17:20:54Z</dcterms:created>
  <dcterms:modified xsi:type="dcterms:W3CDTF">2020-10-15T06:03:20Z</dcterms:modified>
</cp:coreProperties>
</file>