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6" r:id="rId2"/>
    <p:sldId id="261" r:id="rId3"/>
    <p:sldId id="262" r:id="rId4"/>
    <p:sldId id="293" r:id="rId5"/>
    <p:sldId id="294" r:id="rId6"/>
    <p:sldId id="295" r:id="rId7"/>
    <p:sldId id="257" r:id="rId8"/>
    <p:sldId id="258" r:id="rId9"/>
    <p:sldId id="280" r:id="rId10"/>
    <p:sldId id="291" r:id="rId11"/>
    <p:sldId id="281" r:id="rId12"/>
    <p:sldId id="292" r:id="rId13"/>
    <p:sldId id="277" r:id="rId14"/>
    <p:sldId id="259" r:id="rId15"/>
    <p:sldId id="282" r:id="rId16"/>
    <p:sldId id="278" r:id="rId17"/>
    <p:sldId id="260" r:id="rId18"/>
    <p:sldId id="283" r:id="rId19"/>
    <p:sldId id="263" r:id="rId20"/>
    <p:sldId id="279" r:id="rId21"/>
    <p:sldId id="296" r:id="rId22"/>
    <p:sldId id="297" r:id="rId23"/>
    <p:sldId id="298" r:id="rId24"/>
    <p:sldId id="299" r:id="rId25"/>
    <p:sldId id="300" r:id="rId26"/>
    <p:sldId id="264" r:id="rId27"/>
    <p:sldId id="265" r:id="rId28"/>
    <p:sldId id="266" r:id="rId29"/>
    <p:sldId id="267" r:id="rId30"/>
    <p:sldId id="268" r:id="rId31"/>
    <p:sldId id="269" r:id="rId32"/>
    <p:sldId id="270" r:id="rId33"/>
    <p:sldId id="271" r:id="rId34"/>
    <p:sldId id="285" r:id="rId35"/>
    <p:sldId id="273" r:id="rId36"/>
    <p:sldId id="274" r:id="rId37"/>
    <p:sldId id="275" r:id="rId38"/>
    <p:sldId id="276" r:id="rId39"/>
    <p:sldId id="286" r:id="rId40"/>
  </p:sldIdLst>
  <p:sldSz cx="12192000" cy="6858000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309" autoAdjust="0"/>
    <p:restoredTop sz="94660"/>
  </p:normalViewPr>
  <p:slideViewPr>
    <p:cSldViewPr snapToGrid="0">
      <p:cViewPr>
        <p:scale>
          <a:sx n="63" d="100"/>
          <a:sy n="63" d="100"/>
        </p:scale>
        <p:origin x="-499" y="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4" Type="http://schemas.openxmlformats.org/officeDocument/2006/relationships/image" Target="../media/image6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4" Type="http://schemas.openxmlformats.org/officeDocument/2006/relationships/image" Target="../media/image7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DDEED03-D0A2-4142-9426-91980DC74F8A}" type="datetimeFigureOut">
              <a:rPr lang="fr-FR"/>
              <a:pPr>
                <a:defRPr/>
              </a:pPr>
              <a:t>09/12/2019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9C0E05C-798C-43E3-9185-597060515365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0626800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EF14951-6B35-4AE5-835A-D792AF3B0828}" type="datetimeFigureOut">
              <a:rPr lang="fr-FR"/>
              <a:pPr>
                <a:defRPr/>
              </a:pPr>
              <a:t>09/12/2019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779F7F6-49E0-4B3D-A5EE-1A6AA15C3BE1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0675901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22275" y="1241425"/>
            <a:ext cx="59531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2970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33EFAF18-95FF-49BB-960E-31C4F8135478}" type="slidenum">
              <a:rPr lang="fr-FR" altLang="fr-FR">
                <a:latin typeface="Times New Roman" pitchFamily="18" charset="0"/>
              </a:rPr>
              <a:pPr/>
              <a:t>32</a:t>
            </a:fld>
            <a:endParaRPr lang="fr-FR" altLang="fr-FR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22275" y="1241425"/>
            <a:ext cx="5953125" cy="33496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3482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8CE85C68-E35A-4DC8-AB0F-974F4104EACB}" type="slidenum">
              <a:rPr lang="fr-FR" altLang="fr-FR">
                <a:latin typeface="Times New Roman" pitchFamily="18" charset="0"/>
              </a:rPr>
              <a:pPr/>
              <a:t>36</a:t>
            </a:fld>
            <a:endParaRPr lang="fr-FR" altLang="fr-FR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FFDA9-0C10-44C9-A457-97224780A8E1}" type="datetimeFigureOut">
              <a:rPr lang="fr-FR"/>
              <a:pPr>
                <a:defRPr/>
              </a:pPr>
              <a:t>09/12/2019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25139-CF3A-4809-A1DC-5DD9DBAB99CB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362180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481AD-F265-4C28-B23E-D737A354F195}" type="datetimeFigureOut">
              <a:rPr lang="fr-FR"/>
              <a:pPr>
                <a:defRPr/>
              </a:pPr>
              <a:t>09/12/2019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469589-E184-4BC4-980C-D1C25649B487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385335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B4AD3-AA75-493F-B07B-65D8E07E7F70}" type="datetimeFigureOut">
              <a:rPr lang="fr-FR"/>
              <a:pPr>
                <a:defRPr/>
              </a:pPr>
              <a:t>09/12/2019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E6F8B-939D-4B93-A841-9AC9CCAEEA0E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624456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461C48-FDEF-4999-86B7-B5F1AFE11DF6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54496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D7A56-ED4B-42CA-8272-DAFCB97A3FCE}" type="datetimeFigureOut">
              <a:rPr lang="fr-FR"/>
              <a:pPr>
                <a:defRPr/>
              </a:pPr>
              <a:t>09/12/2019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4CB243-69A7-4EE4-93F9-92EEB665DFB5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148056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49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ACCFE-93B4-4D2E-A9C2-B5B793177628}" type="datetimeFigureOut">
              <a:rPr lang="fr-FR"/>
              <a:pPr>
                <a:defRPr/>
              </a:pPr>
              <a:t>09/12/2019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B10A02-86E9-458B-995B-7F640BD8DD20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99747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8E75F-644B-4938-B00B-2B3CE040F04C}" type="datetimeFigureOut">
              <a:rPr lang="fr-FR"/>
              <a:pPr>
                <a:defRPr/>
              </a:pPr>
              <a:t>09/12/2019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39B0B5-F7A5-4769-96BC-2EAAC37E3AD2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67265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23477-C943-47EA-8BD1-1A415D0BACD5}" type="datetimeFigureOut">
              <a:rPr lang="fr-FR"/>
              <a:pPr>
                <a:defRPr/>
              </a:pPr>
              <a:t>09/12/2019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916E7-F644-44AC-B8A7-4EC1A789BCC7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919341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80276-8F65-48E1-9261-CEE5F4AB9F7F}" type="datetimeFigureOut">
              <a:rPr lang="fr-FR"/>
              <a:pPr>
                <a:defRPr/>
              </a:pPr>
              <a:t>09/12/2019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FE451-0597-44A1-8336-E3AF83C45584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764404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F6EA-292D-46A2-8A22-69B1EA164801}" type="datetimeFigureOut">
              <a:rPr lang="fr-FR"/>
              <a:pPr>
                <a:defRPr/>
              </a:pPr>
              <a:t>09/12/2019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B8BE6E-2F45-4987-9766-34DF97E5F2AC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322183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65F97-BB4C-4809-A95B-BB5D789DC221}" type="datetimeFigureOut">
              <a:rPr lang="fr-FR"/>
              <a:pPr>
                <a:defRPr/>
              </a:pPr>
              <a:t>09/12/2019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031E14-25FB-4A6A-BFC0-E34BD91BD7CA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4219477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DCBC1-E1AC-4B78-AF09-01D6DB9E1461}" type="datetimeFigureOut">
              <a:rPr lang="fr-FR"/>
              <a:pPr>
                <a:defRPr/>
              </a:pPr>
              <a:t>09/12/2019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B934C-41D7-4214-8298-8200CB1204AB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773613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6AACC2D-E2F2-43E8-A93E-678CBDF3CFDC}" type="datetimeFigureOut">
              <a:rPr lang="fr-FR"/>
              <a:pPr>
                <a:defRPr/>
              </a:pPr>
              <a:t>09/12/2019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B9FFA522-CBFA-4526-A8E3-B0024B4BFE7B}" type="slidenum">
              <a:rPr lang="fr-FR" altLang="en-US"/>
              <a:pPr/>
              <a:t>‹N°›</a:t>
            </a:fld>
            <a:endParaRPr lang="fr-F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9" r:id="rId1"/>
    <p:sldLayoutId id="2147483910" r:id="rId2"/>
    <p:sldLayoutId id="2147483911" r:id="rId3"/>
    <p:sldLayoutId id="2147483912" r:id="rId4"/>
    <p:sldLayoutId id="2147483913" r:id="rId5"/>
    <p:sldLayoutId id="2147483914" r:id="rId6"/>
    <p:sldLayoutId id="2147483915" r:id="rId7"/>
    <p:sldLayoutId id="2147483916" r:id="rId8"/>
    <p:sldLayoutId id="2147483917" r:id="rId9"/>
    <p:sldLayoutId id="2147483918" r:id="rId10"/>
    <p:sldLayoutId id="2147483919" r:id="rId11"/>
    <p:sldLayoutId id="2147483920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5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emf"/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47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49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2.wmf"/><Relationship Id="rId4" Type="http://schemas.openxmlformats.org/officeDocument/2006/relationships/oleObject" Target="../embeddings/oleObject11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54.wmf"/><Relationship Id="rId4" Type="http://schemas.openxmlformats.org/officeDocument/2006/relationships/oleObject" Target="../embeddings/oleObject12.bin"/><Relationship Id="rId9" Type="http://schemas.openxmlformats.org/officeDocument/2006/relationships/image" Target="../media/image56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emf"/><Relationship Id="rId2" Type="http://schemas.openxmlformats.org/officeDocument/2006/relationships/image" Target="../media/image57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9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63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65.wmf"/><Relationship Id="rId4" Type="http://schemas.openxmlformats.org/officeDocument/2006/relationships/image" Target="../media/image62.wmf"/><Relationship Id="rId9" Type="http://schemas.openxmlformats.org/officeDocument/2006/relationships/oleObject" Target="../embeddings/oleObject18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66.wmf"/><Relationship Id="rId4" Type="http://schemas.openxmlformats.org/officeDocument/2006/relationships/oleObject" Target="../embeddings/oleObject19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68.wmf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70.wmf"/><Relationship Id="rId4" Type="http://schemas.openxmlformats.org/officeDocument/2006/relationships/image" Target="../media/image67.wmf"/><Relationship Id="rId9" Type="http://schemas.openxmlformats.org/officeDocument/2006/relationships/oleObject" Target="../embeddings/oleObject23.bin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1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oneTexte 3"/>
          <p:cNvSpPr txBox="1">
            <a:spLocks noChangeArrowheads="1"/>
          </p:cNvSpPr>
          <p:nvPr/>
        </p:nvSpPr>
        <p:spPr bwMode="auto">
          <a:xfrm>
            <a:off x="1455739" y="2984503"/>
            <a:ext cx="1007256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3200" b="1"/>
              <a:t>Chapitre II : Conditionneurs de capteurs et amplificateurs  </a:t>
            </a:r>
          </a:p>
        </p:txBody>
      </p:sp>
      <p:sp>
        <p:nvSpPr>
          <p:cNvPr id="5" name="Rectangle 4"/>
          <p:cNvSpPr/>
          <p:nvPr/>
        </p:nvSpPr>
        <p:spPr>
          <a:xfrm>
            <a:off x="1363663" y="2679704"/>
            <a:ext cx="10007600" cy="12985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oneTexte 21"/>
          <p:cNvSpPr txBox="1">
            <a:spLocks noChangeArrowheads="1"/>
          </p:cNvSpPr>
          <p:nvPr/>
        </p:nvSpPr>
        <p:spPr bwMode="auto">
          <a:xfrm>
            <a:off x="1009649" y="2557463"/>
            <a:ext cx="72914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/>
              <a:t>Dans le cas d’un montage potentiométrique constitué par R</a:t>
            </a:r>
            <a:r>
              <a:rPr lang="fr-FR" altLang="fr-FR" sz="2000" baseline="-25000"/>
              <a:t>1</a:t>
            </a:r>
            <a:r>
              <a:rPr lang="fr-FR" altLang="fr-FR" sz="2000"/>
              <a:t> et R</a:t>
            </a:r>
            <a:r>
              <a:rPr lang="fr-FR" altLang="fr-FR" sz="2000" baseline="-25000"/>
              <a:t>c</a:t>
            </a:r>
            <a:r>
              <a:rPr lang="fr-FR" altLang="fr-FR" sz="2000"/>
              <a:t> </a:t>
            </a:r>
            <a:r>
              <a:rPr lang="fr-FR" altLang="fr-FR" sz="1800"/>
              <a:t>:   </a:t>
            </a:r>
          </a:p>
        </p:txBody>
      </p:sp>
      <p:sp>
        <p:nvSpPr>
          <p:cNvPr id="5" name="ZoneTexte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232681" y="2337476"/>
            <a:ext cx="1709635" cy="807168"/>
          </a:xfrm>
          <a:prstGeom prst="rect">
            <a:avLst/>
          </a:prstGeom>
          <a:blipFill rotWithShape="0">
            <a:blip r:embed="rId2"/>
            <a:srcRect/>
            <a:stretch>
              <a:fillRect l="-653" t="-794" r="653" b="272"/>
            </a:stretch>
          </a:blipFill>
        </p:spPr>
        <p:txBody>
          <a:bodyPr/>
          <a:lstStyle/>
          <a:p>
            <a:pPr>
              <a:defRPr/>
            </a:pPr>
            <a:r>
              <a:rPr lang="fr-FR">
                <a:noFill/>
              </a:rPr>
              <a:t> </a:t>
            </a:r>
          </a:p>
        </p:txBody>
      </p:sp>
      <p:sp>
        <p:nvSpPr>
          <p:cNvPr id="6" name="ZoneTexte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327303" y="3850784"/>
            <a:ext cx="2395471" cy="927279"/>
          </a:xfrm>
          <a:prstGeom prst="rect">
            <a:avLst/>
          </a:prstGeom>
          <a:blipFill rotWithShape="0">
            <a:blip r:embed="rId3"/>
            <a:srcRect/>
            <a:stretch>
              <a:fillRect l="5945" r="6255" b="13022"/>
            </a:stretch>
          </a:blipFill>
        </p:spPr>
        <p:txBody>
          <a:bodyPr/>
          <a:lstStyle/>
          <a:p>
            <a:pPr>
              <a:defRPr/>
            </a:pPr>
            <a:r>
              <a:rPr lang="fr-FR">
                <a:noFill/>
              </a:rPr>
              <a:t> </a:t>
            </a:r>
          </a:p>
        </p:txBody>
      </p:sp>
      <p:sp>
        <p:nvSpPr>
          <p:cNvPr id="7" name="ZoneTexte 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170764" y="5100034"/>
            <a:ext cx="2697149" cy="914400"/>
          </a:xfrm>
          <a:prstGeom prst="rect">
            <a:avLst/>
          </a:prstGeom>
          <a:blipFill rotWithShape="0">
            <a:blip r:embed="rId4"/>
            <a:srcRect/>
            <a:stretch>
              <a:fillRect l="-478" t="2817" r="478" b="5634"/>
            </a:stretch>
          </a:blipFill>
        </p:spPr>
        <p:txBody>
          <a:bodyPr/>
          <a:lstStyle/>
          <a:p>
            <a:pPr>
              <a:defRPr/>
            </a:pPr>
            <a:r>
              <a:rPr lang="fr-FR">
                <a:noFill/>
              </a:rPr>
              <a:t> </a:t>
            </a:r>
          </a:p>
        </p:txBody>
      </p:sp>
      <p:sp>
        <p:nvSpPr>
          <p:cNvPr id="11270" name="ZoneTexte 28"/>
          <p:cNvSpPr txBox="1">
            <a:spLocks noChangeArrowheads="1"/>
          </p:cNvSpPr>
          <p:nvPr/>
        </p:nvSpPr>
        <p:spPr bwMode="auto">
          <a:xfrm>
            <a:off x="868364" y="5384800"/>
            <a:ext cx="26241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La sensibilité globale est : </a:t>
            </a:r>
          </a:p>
        </p:txBody>
      </p:sp>
      <p:sp>
        <p:nvSpPr>
          <p:cNvPr id="9" name="Rectangle 8"/>
          <p:cNvSpPr/>
          <p:nvPr/>
        </p:nvSpPr>
        <p:spPr>
          <a:xfrm>
            <a:off x="4284663" y="3741742"/>
            <a:ext cx="2489200" cy="103663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4054477" y="5029204"/>
            <a:ext cx="2886075" cy="108902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273" name="ZoneTexte 31"/>
          <p:cNvSpPr txBox="1">
            <a:spLocks noChangeArrowheads="1"/>
          </p:cNvSpPr>
          <p:nvPr/>
        </p:nvSpPr>
        <p:spPr bwMode="auto">
          <a:xfrm>
            <a:off x="7620000" y="6335714"/>
            <a:ext cx="41093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Attention à la linéarité de la sensibilité !!! </a:t>
            </a:r>
          </a:p>
        </p:txBody>
      </p:sp>
      <p:sp>
        <p:nvSpPr>
          <p:cNvPr id="11274" name="Rectangle 12"/>
          <p:cNvSpPr>
            <a:spLocks noChangeArrowheads="1"/>
          </p:cNvSpPr>
          <p:nvPr/>
        </p:nvSpPr>
        <p:spPr bwMode="auto">
          <a:xfrm>
            <a:off x="0" y="1"/>
            <a:ext cx="12192000" cy="836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>
              <a:latin typeface="Arial" charset="0"/>
            </a:endParaRPr>
          </a:p>
        </p:txBody>
      </p:sp>
      <p:sp>
        <p:nvSpPr>
          <p:cNvPr id="11275" name="ZoneTexte 5"/>
          <p:cNvSpPr txBox="1">
            <a:spLocks noChangeArrowheads="1"/>
          </p:cNvSpPr>
          <p:nvPr/>
        </p:nvSpPr>
        <p:spPr bwMode="auto">
          <a:xfrm>
            <a:off x="574675" y="1222379"/>
            <a:ext cx="6198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 b="1"/>
              <a:t>  Sensibilité globale (capteur + conditionneur):  </a:t>
            </a:r>
          </a:p>
        </p:txBody>
      </p:sp>
      <p:sp>
        <p:nvSpPr>
          <p:cNvPr id="11276" name="Text Box 4"/>
          <p:cNvSpPr txBox="1">
            <a:spLocks noChangeArrowheads="1"/>
          </p:cNvSpPr>
          <p:nvPr/>
        </p:nvSpPr>
        <p:spPr bwMode="auto">
          <a:xfrm>
            <a:off x="3152777" y="152401"/>
            <a:ext cx="609974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b="1">
                <a:latin typeface="Arial" charset="0"/>
              </a:rPr>
              <a:t>Conditionneur de capteurs passifs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44540" y="2011363"/>
            <a:ext cx="10702925" cy="140335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2"/>
          <p:cNvSpPr>
            <a:spLocks noChangeArrowheads="1"/>
          </p:cNvSpPr>
          <p:nvPr/>
        </p:nvSpPr>
        <p:spPr bwMode="auto">
          <a:xfrm>
            <a:off x="0" y="1"/>
            <a:ext cx="12192000" cy="836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>
              <a:latin typeface="Arial" charset="0"/>
            </a:endParaRP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3152777" y="152401"/>
            <a:ext cx="609974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b="1">
                <a:latin typeface="Arial" charset="0"/>
              </a:rPr>
              <a:t>Conditionneur de capteurs passifs</a:t>
            </a:r>
          </a:p>
        </p:txBody>
      </p:sp>
      <p:sp>
        <p:nvSpPr>
          <p:cNvPr id="12292" name="ZoneTexte 7"/>
          <p:cNvSpPr txBox="1">
            <a:spLocks noChangeArrowheads="1"/>
          </p:cNvSpPr>
          <p:nvPr/>
        </p:nvSpPr>
        <p:spPr bwMode="auto">
          <a:xfrm>
            <a:off x="331790" y="1527178"/>
            <a:ext cx="116983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Dans le cas précédent </a:t>
            </a:r>
            <a:r>
              <a:rPr lang="fr-FR" altLang="fr-FR" sz="1800" b="1"/>
              <a:t>V</a:t>
            </a:r>
            <a:r>
              <a:rPr lang="fr-FR" altLang="fr-FR" sz="1800" b="1" baseline="-25000"/>
              <a:t>m</a:t>
            </a:r>
            <a:r>
              <a:rPr lang="fr-FR" altLang="fr-FR" sz="1800"/>
              <a:t> n’est pas une fonction linéaire de </a:t>
            </a:r>
            <a:r>
              <a:rPr lang="fr-FR" altLang="fr-FR" sz="1800" b="1"/>
              <a:t>R</a:t>
            </a:r>
            <a:r>
              <a:rPr lang="fr-FR" altLang="fr-FR" sz="1800" b="1" baseline="-25000"/>
              <a:t>c</a:t>
            </a:r>
            <a:r>
              <a:rPr lang="fr-FR" altLang="fr-FR" sz="1800"/>
              <a:t> . Si l’on veut que </a:t>
            </a:r>
            <a:r>
              <a:rPr lang="fr-FR" altLang="fr-FR" sz="1800" b="1">
                <a:sym typeface="Symbol" pitchFamily="18" charset="2"/>
              </a:rPr>
              <a:t>V</a:t>
            </a:r>
            <a:r>
              <a:rPr lang="fr-FR" altLang="fr-FR" sz="1800" b="1" baseline="-25000">
                <a:sym typeface="Symbol" pitchFamily="18" charset="2"/>
              </a:rPr>
              <a:t>m</a:t>
            </a:r>
            <a:r>
              <a:rPr lang="fr-FR" altLang="fr-FR" sz="1800" b="1">
                <a:sym typeface="Symbol" pitchFamily="18" charset="2"/>
              </a:rPr>
              <a:t> </a:t>
            </a:r>
            <a:r>
              <a:rPr lang="fr-FR" altLang="fr-FR" sz="1800">
                <a:sym typeface="Symbol" pitchFamily="18" charset="2"/>
              </a:rPr>
              <a:t>soit linéaire en fonction de la variation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b="1">
                <a:sym typeface="Symbol" pitchFamily="18" charset="2"/>
              </a:rPr>
              <a:t>R</a:t>
            </a:r>
            <a:r>
              <a:rPr lang="fr-FR" altLang="fr-FR" sz="1800" b="1" baseline="-25000">
                <a:sym typeface="Symbol" pitchFamily="18" charset="2"/>
              </a:rPr>
              <a:t>c</a:t>
            </a:r>
            <a:r>
              <a:rPr lang="fr-FR" altLang="fr-FR" sz="1800" b="1">
                <a:sym typeface="Symbol" pitchFamily="18" charset="2"/>
              </a:rPr>
              <a:t> </a:t>
            </a:r>
            <a:r>
              <a:rPr lang="fr-FR" altLang="fr-FR" sz="1800">
                <a:sym typeface="Symbol" pitchFamily="18" charset="2"/>
              </a:rPr>
              <a:t>il y a trois solutions possibles : </a:t>
            </a:r>
            <a:r>
              <a:rPr lang="fr-FR" altLang="fr-FR" sz="1800"/>
              <a:t> - fonctionnement petits signaux, - montage push pull, - montage à source de courant</a:t>
            </a:r>
            <a:endParaRPr lang="fr-FR" altLang="fr-FR" sz="1800" baseline="-25000"/>
          </a:p>
        </p:txBody>
      </p:sp>
      <p:sp>
        <p:nvSpPr>
          <p:cNvPr id="2" name="ZoneTexte 1"/>
          <p:cNvSpPr txBox="1"/>
          <p:nvPr/>
        </p:nvSpPr>
        <p:spPr>
          <a:xfrm>
            <a:off x="560388" y="2522542"/>
            <a:ext cx="11072326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  <a:defRPr/>
            </a:pPr>
            <a:r>
              <a:rPr lang="fr-FR" sz="2000" b="1" u="sng" dirty="0"/>
              <a:t>Fonctionnement en petits signaux (solution 1)</a:t>
            </a:r>
            <a:r>
              <a:rPr lang="fr-FR" sz="2000" b="1" dirty="0"/>
              <a:t>:</a:t>
            </a:r>
          </a:p>
          <a:p>
            <a:pPr>
              <a:defRPr/>
            </a:pPr>
            <a:r>
              <a:rPr lang="fr-FR" dirty="0"/>
              <a:t>On suppose que la résistance du capteur varie autour de R</a:t>
            </a:r>
            <a:r>
              <a:rPr lang="fr-FR" baseline="-25000" dirty="0"/>
              <a:t>C0</a:t>
            </a:r>
            <a:r>
              <a:rPr lang="fr-FR" dirty="0"/>
              <a:t> de  </a:t>
            </a:r>
            <a:r>
              <a:rPr lang="fr-FR" dirty="0">
                <a:sym typeface="Symbol" panose="05050102010706020507" pitchFamily="18" charset="2"/>
              </a:rPr>
              <a:t>R</a:t>
            </a:r>
            <a:r>
              <a:rPr lang="fr-FR" baseline="-25000" dirty="0">
                <a:sym typeface="Symbol" panose="05050102010706020507" pitchFamily="18" charset="2"/>
              </a:rPr>
              <a:t>C</a:t>
            </a:r>
            <a:r>
              <a:rPr lang="fr-FR" dirty="0"/>
              <a:t>   (R</a:t>
            </a:r>
            <a:r>
              <a:rPr lang="fr-FR" baseline="-25000" dirty="0"/>
              <a:t>c0</a:t>
            </a:r>
            <a:r>
              <a:rPr lang="fr-FR" dirty="0"/>
              <a:t> + </a:t>
            </a:r>
            <a:r>
              <a:rPr lang="fr-FR" dirty="0">
                <a:sym typeface="Symbol" panose="05050102010706020507" pitchFamily="18" charset="2"/>
              </a:rPr>
              <a:t>R</a:t>
            </a:r>
            <a:r>
              <a:rPr lang="fr-FR" baseline="-25000" dirty="0">
                <a:sym typeface="Symbol" panose="05050102010706020507" pitchFamily="18" charset="2"/>
              </a:rPr>
              <a:t>C</a:t>
            </a:r>
            <a:r>
              <a:rPr lang="fr-FR" dirty="0">
                <a:sym typeface="Symbol" panose="05050102010706020507" pitchFamily="18" charset="2"/>
              </a:rPr>
              <a:t> ) lorsque le </a:t>
            </a:r>
            <a:r>
              <a:rPr lang="fr-FR" dirty="0" err="1">
                <a:sym typeface="Symbol" panose="05050102010706020507" pitchFamily="18" charset="2"/>
              </a:rPr>
              <a:t>mesurande</a:t>
            </a:r>
            <a:r>
              <a:rPr lang="fr-FR" dirty="0">
                <a:sym typeface="Symbol" panose="05050102010706020507" pitchFamily="18" charset="2"/>
              </a:rPr>
              <a:t> varie autour </a:t>
            </a:r>
          </a:p>
          <a:p>
            <a:pPr>
              <a:defRPr/>
            </a:pPr>
            <a:r>
              <a:rPr lang="fr-FR" dirty="0">
                <a:sym typeface="Symbol" panose="05050102010706020507" pitchFamily="18" charset="2"/>
              </a:rPr>
              <a:t>m</a:t>
            </a:r>
            <a:r>
              <a:rPr lang="fr-FR" baseline="-25000" dirty="0">
                <a:sym typeface="Symbol" panose="05050102010706020507" pitchFamily="18" charset="2"/>
              </a:rPr>
              <a:t>0</a:t>
            </a:r>
            <a:r>
              <a:rPr lang="fr-FR" dirty="0">
                <a:sym typeface="Symbol" panose="05050102010706020507" pitchFamily="18" charset="2"/>
              </a:rPr>
              <a:t> de m. La tension </a:t>
            </a:r>
            <a:r>
              <a:rPr lang="fr-FR" dirty="0" err="1">
                <a:sym typeface="Symbol" panose="05050102010706020507" pitchFamily="18" charset="2"/>
              </a:rPr>
              <a:t>V</a:t>
            </a:r>
            <a:r>
              <a:rPr lang="fr-FR" baseline="-25000" dirty="0" err="1">
                <a:sym typeface="Symbol" panose="05050102010706020507" pitchFamily="18" charset="2"/>
              </a:rPr>
              <a:t>m</a:t>
            </a:r>
            <a:r>
              <a:rPr lang="fr-FR" dirty="0">
                <a:sym typeface="Symbol" panose="05050102010706020507" pitchFamily="18" charset="2"/>
              </a:rPr>
              <a:t> peut aussi s’écrire </a:t>
            </a:r>
            <a:r>
              <a:rPr lang="fr-FR" dirty="0" err="1">
                <a:sym typeface="Symbol" panose="05050102010706020507" pitchFamily="18" charset="2"/>
              </a:rPr>
              <a:t>V</a:t>
            </a:r>
            <a:r>
              <a:rPr lang="fr-FR" baseline="-25000" dirty="0" err="1">
                <a:sym typeface="Symbol" panose="05050102010706020507" pitchFamily="18" charset="2"/>
              </a:rPr>
              <a:t>m</a:t>
            </a:r>
            <a:r>
              <a:rPr lang="fr-FR" dirty="0">
                <a:sym typeface="Symbol" panose="05050102010706020507" pitchFamily="18" charset="2"/>
              </a:rPr>
              <a:t> = V</a:t>
            </a:r>
            <a:r>
              <a:rPr lang="fr-FR" baseline="-25000" dirty="0">
                <a:sym typeface="Symbol" panose="05050102010706020507" pitchFamily="18" charset="2"/>
              </a:rPr>
              <a:t>m0</a:t>
            </a:r>
            <a:r>
              <a:rPr lang="fr-FR" dirty="0">
                <a:sym typeface="Symbol" panose="05050102010706020507" pitchFamily="18" charset="2"/>
              </a:rPr>
              <a:t> + </a:t>
            </a:r>
            <a:r>
              <a:rPr lang="fr-FR" dirty="0" err="1">
                <a:sym typeface="Symbol" panose="05050102010706020507" pitchFamily="18" charset="2"/>
              </a:rPr>
              <a:t>V</a:t>
            </a:r>
            <a:r>
              <a:rPr lang="fr-FR" baseline="-25000" dirty="0" err="1">
                <a:sym typeface="Symbol" panose="05050102010706020507" pitchFamily="18" charset="2"/>
              </a:rPr>
              <a:t>m</a:t>
            </a:r>
            <a:r>
              <a:rPr lang="fr-FR" dirty="0">
                <a:sym typeface="Symbol" panose="05050102010706020507" pitchFamily="18" charset="2"/>
              </a:rPr>
              <a:t> .   </a:t>
            </a:r>
            <a:r>
              <a:rPr lang="fr-FR" dirty="0"/>
              <a:t> </a:t>
            </a:r>
          </a:p>
        </p:txBody>
      </p:sp>
      <p:sp>
        <p:nvSpPr>
          <p:cNvPr id="12294" name="ZoneTexte 16"/>
          <p:cNvSpPr txBox="1">
            <a:spLocks noChangeArrowheads="1"/>
          </p:cNvSpPr>
          <p:nvPr/>
        </p:nvSpPr>
        <p:spPr bwMode="auto">
          <a:xfrm>
            <a:off x="271462" y="1039814"/>
            <a:ext cx="14280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 b="1"/>
              <a:t> Linéarité</a:t>
            </a:r>
            <a:r>
              <a:rPr lang="fr-FR" altLang="fr-FR" sz="1800"/>
              <a:t> </a:t>
            </a:r>
          </a:p>
        </p:txBody>
      </p:sp>
      <p:sp>
        <p:nvSpPr>
          <p:cNvPr id="12295" name="ZoneTexte 2"/>
          <p:cNvSpPr txBox="1">
            <a:spLocks noChangeArrowheads="1"/>
          </p:cNvSpPr>
          <p:nvPr/>
        </p:nvSpPr>
        <p:spPr bwMode="auto">
          <a:xfrm>
            <a:off x="328614" y="4408488"/>
            <a:ext cx="38407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/>
              <a:t>m</a:t>
            </a:r>
            <a:r>
              <a:rPr lang="fr-FR" altLang="fr-FR" sz="2000" baseline="-25000"/>
              <a:t>0</a:t>
            </a:r>
            <a:r>
              <a:rPr lang="fr-FR" altLang="fr-FR" sz="2000"/>
              <a:t>+ </a:t>
            </a:r>
            <a:r>
              <a:rPr lang="fr-FR" altLang="fr-FR" sz="2000">
                <a:sym typeface="Symbol" pitchFamily="18" charset="2"/>
              </a:rPr>
              <a:t>m  </a:t>
            </a:r>
            <a:r>
              <a:rPr lang="fr-FR" altLang="fr-FR" sz="2000">
                <a:sym typeface="Wingdings" pitchFamily="2" charset="2"/>
              </a:rPr>
              <a:t> </a:t>
            </a:r>
            <a:r>
              <a:rPr lang="fr-FR" altLang="fr-FR" sz="2000"/>
              <a:t>R</a:t>
            </a:r>
            <a:r>
              <a:rPr lang="fr-FR" altLang="fr-FR" sz="2000" baseline="-25000"/>
              <a:t>c0</a:t>
            </a:r>
            <a:r>
              <a:rPr lang="fr-FR" altLang="fr-FR" sz="2000"/>
              <a:t> + </a:t>
            </a:r>
            <a:r>
              <a:rPr lang="fr-FR" altLang="fr-FR" sz="2000">
                <a:sym typeface="Symbol" pitchFamily="18" charset="2"/>
              </a:rPr>
              <a:t>R</a:t>
            </a:r>
            <a:r>
              <a:rPr lang="fr-FR" altLang="fr-FR" sz="2000" baseline="-25000">
                <a:sym typeface="Symbol" pitchFamily="18" charset="2"/>
              </a:rPr>
              <a:t>C</a:t>
            </a:r>
            <a:r>
              <a:rPr lang="fr-FR" altLang="fr-FR" sz="2000">
                <a:sym typeface="Symbol" pitchFamily="18" charset="2"/>
              </a:rPr>
              <a:t> </a:t>
            </a:r>
            <a:r>
              <a:rPr lang="fr-FR" altLang="fr-FR" sz="2000">
                <a:sym typeface="Wingdings" pitchFamily="2" charset="2"/>
              </a:rPr>
              <a:t> </a:t>
            </a:r>
            <a:r>
              <a:rPr lang="fr-FR" altLang="fr-FR" sz="2000">
                <a:sym typeface="Symbol" pitchFamily="18" charset="2"/>
              </a:rPr>
              <a:t> V</a:t>
            </a:r>
            <a:r>
              <a:rPr lang="fr-FR" altLang="fr-FR" sz="2000" baseline="-25000">
                <a:sym typeface="Symbol" pitchFamily="18" charset="2"/>
              </a:rPr>
              <a:t>m0</a:t>
            </a:r>
            <a:r>
              <a:rPr lang="fr-FR" altLang="fr-FR" sz="2000">
                <a:sym typeface="Symbol" pitchFamily="18" charset="2"/>
              </a:rPr>
              <a:t> + V</a:t>
            </a:r>
            <a:r>
              <a:rPr lang="fr-FR" altLang="fr-FR" sz="2000" baseline="-25000">
                <a:sym typeface="Symbol" pitchFamily="18" charset="2"/>
              </a:rPr>
              <a:t>m</a:t>
            </a:r>
            <a:endParaRPr lang="fr-FR" altLang="fr-FR" sz="2000"/>
          </a:p>
        </p:txBody>
      </p:sp>
      <p:sp>
        <p:nvSpPr>
          <p:cNvPr id="31" name="Rectangle 30"/>
          <p:cNvSpPr/>
          <p:nvPr/>
        </p:nvSpPr>
        <p:spPr>
          <a:xfrm>
            <a:off x="244474" y="4240217"/>
            <a:ext cx="4108451" cy="70643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2" name="ZoneTexte 3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847255" y="4172759"/>
            <a:ext cx="2429311" cy="927279"/>
          </a:xfrm>
          <a:prstGeom prst="rect">
            <a:avLst/>
          </a:prstGeom>
          <a:blipFill rotWithShape="0">
            <a:blip r:embed="rId2"/>
            <a:srcRect/>
            <a:stretch>
              <a:fillRect l="531" t="2778" r="1659" b="9722"/>
            </a:stretch>
          </a:blipFill>
        </p:spPr>
        <p:txBody>
          <a:bodyPr/>
          <a:lstStyle/>
          <a:p>
            <a:pPr>
              <a:defRPr/>
            </a:pPr>
            <a:r>
              <a:rPr lang="fr-FR">
                <a:noFill/>
              </a:rPr>
              <a:t> </a:t>
            </a:r>
          </a:p>
        </p:txBody>
      </p:sp>
      <p:sp>
        <p:nvSpPr>
          <p:cNvPr id="33" name="ZoneTexte 3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240876" y="4197923"/>
            <a:ext cx="3255405" cy="1082419"/>
          </a:xfrm>
          <a:prstGeom prst="rect">
            <a:avLst/>
          </a:prstGeom>
          <a:blipFill rotWithShape="0">
            <a:blip r:embed="rId3"/>
            <a:srcRect/>
            <a:stretch>
              <a:fillRect l="1978" t="55" r="386" b="9519"/>
            </a:stretch>
          </a:blipFill>
        </p:spPr>
        <p:txBody>
          <a:bodyPr/>
          <a:lstStyle/>
          <a:p>
            <a:pPr>
              <a:defRPr/>
            </a:pPr>
            <a:r>
              <a:rPr lang="fr-FR">
                <a:noFill/>
              </a:rPr>
              <a:t> 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752977" y="4108454"/>
            <a:ext cx="5872163" cy="1223963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35" name="Connecteur droit 34"/>
          <p:cNvCxnSpPr/>
          <p:nvPr/>
        </p:nvCxnSpPr>
        <p:spPr>
          <a:xfrm flipH="1">
            <a:off x="9347201" y="4730750"/>
            <a:ext cx="795339" cy="285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9542464" y="4687888"/>
            <a:ext cx="766763" cy="3857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02" name="ZoneTexte 24"/>
          <p:cNvSpPr txBox="1">
            <a:spLocks noChangeArrowheads="1"/>
          </p:cNvSpPr>
          <p:nvPr/>
        </p:nvSpPr>
        <p:spPr bwMode="auto">
          <a:xfrm>
            <a:off x="4314825" y="4392613"/>
            <a:ext cx="4315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>
                <a:sym typeface="Wingdings" pitchFamily="2" charset="2"/>
              </a:rPr>
              <a:t></a:t>
            </a:r>
            <a:endParaRPr lang="fr-FR" altLang="fr-FR" sz="1800"/>
          </a:p>
        </p:txBody>
      </p:sp>
      <p:sp>
        <p:nvSpPr>
          <p:cNvPr id="38" name="ZoneTexte 3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847812" y="5589435"/>
            <a:ext cx="1596179" cy="1133341"/>
          </a:xfrm>
          <a:prstGeom prst="rect">
            <a:avLst/>
          </a:prstGeom>
          <a:blipFill rotWithShape="0">
            <a:blip r:embed="rId3"/>
            <a:srcRect/>
            <a:stretch>
              <a:fillRect l="2411" t="4545" r="-101540" b="7955"/>
            </a:stretch>
          </a:blipFill>
        </p:spPr>
        <p:txBody>
          <a:bodyPr/>
          <a:lstStyle/>
          <a:p>
            <a:pPr>
              <a:defRPr/>
            </a:pPr>
            <a:r>
              <a:rPr lang="fr-FR">
                <a:noFill/>
              </a:rPr>
              <a:t> </a:t>
            </a:r>
          </a:p>
        </p:txBody>
      </p:sp>
      <p:sp>
        <p:nvSpPr>
          <p:cNvPr id="4" name="Rectangle 3"/>
          <p:cNvSpPr/>
          <p:nvPr/>
        </p:nvSpPr>
        <p:spPr>
          <a:xfrm>
            <a:off x="4746627" y="5576892"/>
            <a:ext cx="3432175" cy="115887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274766" y="3773492"/>
            <a:ext cx="10707675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  <a:defRPr/>
            </a:pPr>
            <a:r>
              <a:rPr lang="fr-FR" sz="2000" b="1" u="sng" dirty="0"/>
              <a:t>Montage push pull (solution 2) </a:t>
            </a:r>
            <a:r>
              <a:rPr lang="fr-FR" dirty="0"/>
              <a:t>:</a:t>
            </a:r>
          </a:p>
          <a:p>
            <a:pPr>
              <a:defRPr/>
            </a:pPr>
            <a:r>
              <a:rPr lang="fr-FR" dirty="0"/>
              <a:t>On remplace la résistance R1 par un second capteur dont les variations sont de signe contraire à </a:t>
            </a:r>
            <a:r>
              <a:rPr lang="fr-FR" dirty="0" err="1"/>
              <a:t>R</a:t>
            </a:r>
            <a:r>
              <a:rPr lang="fr-FR" baseline="-25000" dirty="0" err="1"/>
              <a:t>c</a:t>
            </a:r>
            <a:r>
              <a:rPr lang="fr-FR" dirty="0"/>
              <a:t>. Ce montage </a:t>
            </a:r>
          </a:p>
          <a:p>
            <a:pPr>
              <a:defRPr/>
            </a:pPr>
            <a:r>
              <a:rPr lang="fr-FR" dirty="0"/>
              <a:t>fonctionnant en opposition est appelé push pull.     </a:t>
            </a:r>
          </a:p>
        </p:txBody>
      </p:sp>
      <p:sp>
        <p:nvSpPr>
          <p:cNvPr id="13315" name="ZoneTexte 9"/>
          <p:cNvSpPr txBox="1">
            <a:spLocks noChangeArrowheads="1"/>
          </p:cNvSpPr>
          <p:nvPr/>
        </p:nvSpPr>
        <p:spPr bwMode="auto">
          <a:xfrm>
            <a:off x="419102" y="5099050"/>
            <a:ext cx="12197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>
                <a:sym typeface="Symbol" pitchFamily="18" charset="2"/>
              </a:rPr>
              <a:t>R</a:t>
            </a:r>
            <a:r>
              <a:rPr lang="fr-FR" altLang="fr-FR" sz="1800" baseline="-25000">
                <a:sym typeface="Symbol" pitchFamily="18" charset="2"/>
              </a:rPr>
              <a:t>C</a:t>
            </a:r>
            <a:r>
              <a:rPr lang="fr-FR" altLang="fr-FR" sz="1800">
                <a:sym typeface="Symbol" pitchFamily="18" charset="2"/>
              </a:rPr>
              <a:t> = - R</a:t>
            </a:r>
            <a:r>
              <a:rPr lang="fr-FR" altLang="fr-FR" sz="1800" baseline="-25000">
                <a:sym typeface="Symbol" pitchFamily="18" charset="2"/>
              </a:rPr>
              <a:t>1</a:t>
            </a:r>
            <a:endParaRPr lang="fr-FR" altLang="fr-FR" sz="1800" baseline="-25000"/>
          </a:p>
        </p:txBody>
      </p:sp>
      <p:sp>
        <p:nvSpPr>
          <p:cNvPr id="13316" name="Rectangle 10"/>
          <p:cNvSpPr>
            <a:spLocks noChangeArrowheads="1"/>
          </p:cNvSpPr>
          <p:nvPr/>
        </p:nvSpPr>
        <p:spPr bwMode="auto">
          <a:xfrm>
            <a:off x="1638300" y="4889503"/>
            <a:ext cx="31281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>
                <a:sym typeface="Wingdings" pitchFamily="2" charset="2"/>
              </a:rPr>
              <a:t> R1 = R</a:t>
            </a:r>
            <a:r>
              <a:rPr lang="fr-FR" altLang="fr-FR" sz="2000" baseline="-25000">
                <a:sym typeface="Wingdings" pitchFamily="2" charset="2"/>
              </a:rPr>
              <a:t>C0</a:t>
            </a:r>
            <a:r>
              <a:rPr lang="fr-FR" altLang="fr-FR" sz="2000">
                <a:sym typeface="Wingdings" pitchFamily="2" charset="2"/>
              </a:rPr>
              <a:t> + </a:t>
            </a:r>
            <a:r>
              <a:rPr lang="fr-FR" altLang="fr-FR" sz="2000">
                <a:sym typeface="Symbol" pitchFamily="18" charset="2"/>
              </a:rPr>
              <a:t>R</a:t>
            </a:r>
            <a:r>
              <a:rPr lang="fr-FR" altLang="fr-FR" sz="2000" baseline="-25000">
                <a:sym typeface="Symbol" pitchFamily="18" charset="2"/>
              </a:rPr>
              <a:t>1</a:t>
            </a:r>
            <a:r>
              <a:rPr lang="fr-FR" altLang="fr-FR" sz="2000">
                <a:sym typeface="Symbol" pitchFamily="18" charset="2"/>
              </a:rPr>
              <a:t> = </a:t>
            </a:r>
            <a:r>
              <a:rPr lang="fr-FR" altLang="fr-FR" sz="2000">
                <a:sym typeface="Wingdings" pitchFamily="2" charset="2"/>
              </a:rPr>
              <a:t>R</a:t>
            </a:r>
            <a:r>
              <a:rPr lang="fr-FR" altLang="fr-FR" sz="2000" baseline="-25000">
                <a:sym typeface="Wingdings" pitchFamily="2" charset="2"/>
              </a:rPr>
              <a:t>C0</a:t>
            </a:r>
            <a:r>
              <a:rPr lang="fr-FR" altLang="fr-FR" sz="2000">
                <a:sym typeface="Wingdings" pitchFamily="2" charset="2"/>
              </a:rPr>
              <a:t> - </a:t>
            </a:r>
            <a:r>
              <a:rPr lang="fr-FR" altLang="fr-FR" sz="2000">
                <a:sym typeface="Symbol" pitchFamily="18" charset="2"/>
              </a:rPr>
              <a:t>R</a:t>
            </a:r>
            <a:r>
              <a:rPr lang="fr-FR" altLang="fr-FR" sz="2000" baseline="-25000">
                <a:sym typeface="Symbol" pitchFamily="18" charset="2"/>
              </a:rPr>
              <a:t>c</a:t>
            </a:r>
            <a:r>
              <a:rPr lang="fr-FR" altLang="fr-FR" sz="2000">
                <a:sym typeface="Symbol" pitchFamily="18" charset="2"/>
              </a:rPr>
              <a:t> </a:t>
            </a:r>
            <a:endParaRPr lang="fr-FR" altLang="fr-FR" sz="2000" baseline="-2500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>
                <a:sym typeface="Wingdings" pitchFamily="2" charset="2"/>
              </a:rPr>
              <a:t>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>
                <a:sym typeface="Wingdings" pitchFamily="2" charset="2"/>
              </a:rPr>
              <a:t> Rc =</a:t>
            </a:r>
            <a:r>
              <a:rPr lang="fr-FR" altLang="fr-FR" sz="2000">
                <a:sym typeface="Symbol" pitchFamily="18" charset="2"/>
              </a:rPr>
              <a:t> </a:t>
            </a:r>
            <a:r>
              <a:rPr lang="fr-FR" altLang="fr-FR" sz="2000">
                <a:sym typeface="Wingdings" pitchFamily="2" charset="2"/>
              </a:rPr>
              <a:t>R</a:t>
            </a:r>
            <a:r>
              <a:rPr lang="fr-FR" altLang="fr-FR" sz="2000" baseline="-25000">
                <a:sym typeface="Wingdings" pitchFamily="2" charset="2"/>
              </a:rPr>
              <a:t>C0</a:t>
            </a:r>
            <a:r>
              <a:rPr lang="fr-FR" altLang="fr-FR" sz="2000">
                <a:sym typeface="Wingdings" pitchFamily="2" charset="2"/>
              </a:rPr>
              <a:t> + </a:t>
            </a:r>
            <a:r>
              <a:rPr lang="fr-FR" altLang="fr-FR" sz="2000">
                <a:sym typeface="Symbol" pitchFamily="18" charset="2"/>
              </a:rPr>
              <a:t>R</a:t>
            </a:r>
            <a:r>
              <a:rPr lang="fr-FR" altLang="fr-FR" sz="2000" baseline="-25000">
                <a:sym typeface="Symbol" pitchFamily="18" charset="2"/>
              </a:rPr>
              <a:t>c</a:t>
            </a:r>
            <a:r>
              <a:rPr lang="fr-FR" altLang="fr-FR" sz="2000">
                <a:sym typeface="Symbol" pitchFamily="18" charset="2"/>
              </a:rPr>
              <a:t> </a:t>
            </a:r>
            <a:r>
              <a:rPr lang="fr-FR" altLang="fr-FR" sz="2000">
                <a:sym typeface="Wingdings" pitchFamily="2" charset="2"/>
              </a:rPr>
              <a:t>  </a:t>
            </a:r>
            <a:endParaRPr lang="fr-FR" altLang="fr-FR" sz="2000"/>
          </a:p>
        </p:txBody>
      </p:sp>
      <p:cxnSp>
        <p:nvCxnSpPr>
          <p:cNvPr id="7" name="Connecteur droit 6"/>
          <p:cNvCxnSpPr/>
          <p:nvPr/>
        </p:nvCxnSpPr>
        <p:spPr>
          <a:xfrm>
            <a:off x="1658939" y="4889504"/>
            <a:ext cx="0" cy="8286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296863" y="4864100"/>
            <a:ext cx="4456112" cy="10414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ZoneTexte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955934" y="4932608"/>
            <a:ext cx="3350940" cy="914400"/>
          </a:xfrm>
          <a:prstGeom prst="rect">
            <a:avLst/>
          </a:prstGeom>
          <a:blipFill rotWithShape="0">
            <a:blip r:embed="rId2"/>
            <a:srcRect/>
            <a:stretch>
              <a:fillRect t="9773" r="3076" b="15493"/>
            </a:stretch>
          </a:blipFill>
        </p:spPr>
        <p:txBody>
          <a:bodyPr/>
          <a:lstStyle/>
          <a:p>
            <a:pPr>
              <a:defRPr/>
            </a:pPr>
            <a:r>
              <a:rPr lang="fr-FR">
                <a:noFill/>
              </a:rPr>
              <a:t> </a:t>
            </a:r>
          </a:p>
        </p:txBody>
      </p:sp>
      <p:sp>
        <p:nvSpPr>
          <p:cNvPr id="10" name="ZoneTexte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223045" y="5009882"/>
            <a:ext cx="1745203" cy="798490"/>
          </a:xfrm>
          <a:prstGeom prst="rect">
            <a:avLst/>
          </a:prstGeom>
          <a:blipFill rotWithShape="0">
            <a:blip r:embed="rId3"/>
            <a:srcRect/>
            <a:stretch>
              <a:fillRect l="1" t="3512" r="7890" b="6454"/>
            </a:stretch>
          </a:blipFill>
        </p:spPr>
        <p:txBody>
          <a:bodyPr/>
          <a:lstStyle/>
          <a:p>
            <a:pPr>
              <a:defRPr/>
            </a:pPr>
            <a:r>
              <a:rPr lang="fr-FR">
                <a:noFill/>
              </a:rPr>
              <a:t> 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956175" y="4878388"/>
            <a:ext cx="5119688" cy="10795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ZoneTexte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251889" y="4953185"/>
            <a:ext cx="1609555" cy="855191"/>
          </a:xfrm>
          <a:prstGeom prst="rect">
            <a:avLst/>
          </a:prstGeom>
          <a:blipFill rotWithShape="0">
            <a:blip r:embed="rId4"/>
            <a:srcRect/>
            <a:stretch>
              <a:fillRect r="2400" b="6024"/>
            </a:stretch>
          </a:blipFill>
        </p:spPr>
        <p:txBody>
          <a:bodyPr/>
          <a:lstStyle/>
          <a:p>
            <a:pPr>
              <a:defRPr/>
            </a:pPr>
            <a:r>
              <a:rPr lang="fr-FR">
                <a:noFill/>
              </a:rPr>
              <a:t> 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142540" y="4878388"/>
            <a:ext cx="1895475" cy="10795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0" y="1"/>
            <a:ext cx="12192000" cy="836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>
              <a:latin typeface="Arial" charset="0"/>
            </a:endParaRPr>
          </a:p>
        </p:txBody>
      </p:sp>
      <p:sp>
        <p:nvSpPr>
          <p:cNvPr id="13325" name="Text Box 4"/>
          <p:cNvSpPr txBox="1">
            <a:spLocks noChangeArrowheads="1"/>
          </p:cNvSpPr>
          <p:nvPr/>
        </p:nvSpPr>
        <p:spPr bwMode="auto">
          <a:xfrm>
            <a:off x="3152777" y="152401"/>
            <a:ext cx="609974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b="1">
                <a:latin typeface="Arial" charset="0"/>
              </a:rPr>
              <a:t>Conditionneur de capteurs passifs</a:t>
            </a:r>
          </a:p>
        </p:txBody>
      </p:sp>
      <p:sp>
        <p:nvSpPr>
          <p:cNvPr id="13326" name="ZoneTexte 16"/>
          <p:cNvSpPr txBox="1">
            <a:spLocks noChangeArrowheads="1"/>
          </p:cNvSpPr>
          <p:nvPr/>
        </p:nvSpPr>
        <p:spPr bwMode="auto">
          <a:xfrm>
            <a:off x="254000" y="860428"/>
            <a:ext cx="14280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 b="1"/>
              <a:t> Linéarité</a:t>
            </a:r>
            <a:r>
              <a:rPr lang="fr-FR" altLang="fr-FR" sz="1800"/>
              <a:t> </a:t>
            </a:r>
          </a:p>
        </p:txBody>
      </p:sp>
      <p:grpSp>
        <p:nvGrpSpPr>
          <p:cNvPr id="13327" name="Groupe 37"/>
          <p:cNvGrpSpPr>
            <a:grpSpLocks/>
          </p:cNvGrpSpPr>
          <p:nvPr/>
        </p:nvGrpSpPr>
        <p:grpSpPr bwMode="auto">
          <a:xfrm>
            <a:off x="4752976" y="1162053"/>
            <a:ext cx="3142178" cy="2589213"/>
            <a:chOff x="1621510" y="2325688"/>
            <a:chExt cx="3142176" cy="2589212"/>
          </a:xfrm>
        </p:grpSpPr>
        <p:sp>
          <p:nvSpPr>
            <p:cNvPr id="39" name="Ellipse 38"/>
            <p:cNvSpPr/>
            <p:nvPr/>
          </p:nvSpPr>
          <p:spPr>
            <a:xfrm>
              <a:off x="1621510" y="3973512"/>
              <a:ext cx="528638" cy="463550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grpSp>
          <p:nvGrpSpPr>
            <p:cNvPr id="13330" name="Groupe 39"/>
            <p:cNvGrpSpPr>
              <a:grpSpLocks/>
            </p:cNvGrpSpPr>
            <p:nvPr/>
          </p:nvGrpSpPr>
          <p:grpSpPr bwMode="auto">
            <a:xfrm>
              <a:off x="1758035" y="2325688"/>
              <a:ext cx="3005651" cy="2589212"/>
              <a:chOff x="1758035" y="2325688"/>
              <a:chExt cx="3005651" cy="2589212"/>
            </a:xfrm>
          </p:grpSpPr>
          <p:cxnSp>
            <p:nvCxnSpPr>
              <p:cNvPr id="41" name="Connecteur droit 40"/>
              <p:cNvCxnSpPr>
                <a:stCxn id="39" idx="0"/>
                <a:endCxn id="52" idx="2"/>
              </p:cNvCxnSpPr>
              <p:nvPr/>
            </p:nvCxnSpPr>
            <p:spPr>
              <a:xfrm flipV="1">
                <a:off x="1885035" y="3203576"/>
                <a:ext cx="11113" cy="769937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Connecteur droit 41"/>
              <p:cNvCxnSpPr/>
              <p:nvPr/>
            </p:nvCxnSpPr>
            <p:spPr>
              <a:xfrm>
                <a:off x="1873923" y="4421187"/>
                <a:ext cx="0" cy="47783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necteur droit 42"/>
              <p:cNvCxnSpPr/>
              <p:nvPr/>
            </p:nvCxnSpPr>
            <p:spPr>
              <a:xfrm>
                <a:off x="1905673" y="2325688"/>
                <a:ext cx="1543049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Rectangle 43"/>
              <p:cNvSpPr/>
              <p:nvPr/>
            </p:nvSpPr>
            <p:spPr>
              <a:xfrm>
                <a:off x="3310609" y="3857625"/>
                <a:ext cx="276225" cy="688975"/>
              </a:xfrm>
              <a:prstGeom prst="rect">
                <a:avLst/>
              </a:prstGeom>
              <a:solidFill>
                <a:schemeClr val="bg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cxnSp>
            <p:nvCxnSpPr>
              <p:cNvPr id="45" name="Connecteur droit 44"/>
              <p:cNvCxnSpPr/>
              <p:nvPr/>
            </p:nvCxnSpPr>
            <p:spPr>
              <a:xfrm>
                <a:off x="3448722" y="3484563"/>
                <a:ext cx="0" cy="373063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Connecteur droit 45"/>
              <p:cNvCxnSpPr/>
              <p:nvPr/>
            </p:nvCxnSpPr>
            <p:spPr>
              <a:xfrm>
                <a:off x="3448722" y="4570412"/>
                <a:ext cx="0" cy="34448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necteur droit 46"/>
              <p:cNvCxnSpPr/>
              <p:nvPr/>
            </p:nvCxnSpPr>
            <p:spPr>
              <a:xfrm>
                <a:off x="1880273" y="4900612"/>
                <a:ext cx="1582736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338" name="ZoneTexte 33"/>
              <p:cNvSpPr txBox="1">
                <a:spLocks noChangeArrowheads="1"/>
              </p:cNvSpPr>
              <p:nvPr/>
            </p:nvSpPr>
            <p:spPr bwMode="auto">
              <a:xfrm>
                <a:off x="2935960" y="3990975"/>
                <a:ext cx="37542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charset="0"/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fr-FR" altLang="fr-FR" sz="1800"/>
                  <a:t>R</a:t>
                </a:r>
                <a:r>
                  <a:rPr lang="fr-FR" altLang="fr-FR" sz="1800" baseline="-25000"/>
                  <a:t>c</a:t>
                </a:r>
                <a:endParaRPr lang="fr-FR" altLang="fr-FR" sz="1800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3286797" y="2516188"/>
                <a:ext cx="276225" cy="688975"/>
              </a:xfrm>
              <a:prstGeom prst="rect">
                <a:avLst/>
              </a:prstGeom>
              <a:solidFill>
                <a:schemeClr val="bg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cxnSp>
            <p:nvCxnSpPr>
              <p:cNvPr id="50" name="Connecteur droit 49"/>
              <p:cNvCxnSpPr/>
              <p:nvPr/>
            </p:nvCxnSpPr>
            <p:spPr>
              <a:xfrm flipH="1">
                <a:off x="3450309" y="3198813"/>
                <a:ext cx="0" cy="307975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necteur droit 50"/>
              <p:cNvCxnSpPr>
                <a:stCxn id="49" idx="0"/>
              </p:cNvCxnSpPr>
              <p:nvPr/>
            </p:nvCxnSpPr>
            <p:spPr>
              <a:xfrm flipV="1">
                <a:off x="3424909" y="2325688"/>
                <a:ext cx="0" cy="19050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Rectangle 51"/>
              <p:cNvSpPr/>
              <p:nvPr/>
            </p:nvSpPr>
            <p:spPr>
              <a:xfrm>
                <a:off x="1758035" y="2514601"/>
                <a:ext cx="276225" cy="688975"/>
              </a:xfrm>
              <a:prstGeom prst="rect">
                <a:avLst/>
              </a:prstGeom>
              <a:solidFill>
                <a:schemeClr val="bg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cxnSp>
            <p:nvCxnSpPr>
              <p:cNvPr id="53" name="Connecteur droit 52"/>
              <p:cNvCxnSpPr>
                <a:stCxn id="52" idx="0"/>
              </p:cNvCxnSpPr>
              <p:nvPr/>
            </p:nvCxnSpPr>
            <p:spPr>
              <a:xfrm flipV="1">
                <a:off x="1896148" y="2325688"/>
                <a:ext cx="0" cy="188913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344" name="ZoneTexte 40"/>
              <p:cNvSpPr txBox="1">
                <a:spLocks noChangeArrowheads="1"/>
              </p:cNvSpPr>
              <p:nvPr/>
            </p:nvSpPr>
            <p:spPr bwMode="auto">
              <a:xfrm>
                <a:off x="2145386" y="3995738"/>
                <a:ext cx="37221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charset="0"/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fr-FR" altLang="fr-FR" sz="1800"/>
                  <a:t>e</a:t>
                </a:r>
                <a:r>
                  <a:rPr lang="fr-FR" altLang="fr-FR" sz="1800" baseline="-25000"/>
                  <a:t>g</a:t>
                </a:r>
                <a:endParaRPr lang="fr-FR" altLang="fr-FR" sz="1800"/>
              </a:p>
            </p:txBody>
          </p:sp>
          <p:sp>
            <p:nvSpPr>
              <p:cNvPr id="13345" name="ZoneTexte 41"/>
              <p:cNvSpPr txBox="1">
                <a:spLocks noChangeArrowheads="1"/>
              </p:cNvSpPr>
              <p:nvPr/>
            </p:nvSpPr>
            <p:spPr bwMode="auto">
              <a:xfrm>
                <a:off x="2039022" y="2654300"/>
                <a:ext cx="38183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charset="0"/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fr-FR" altLang="fr-FR" sz="1800"/>
                  <a:t>R</a:t>
                </a:r>
                <a:r>
                  <a:rPr lang="fr-FR" altLang="fr-FR" sz="1800" baseline="-25000"/>
                  <a:t>g</a:t>
                </a:r>
                <a:endParaRPr lang="fr-FR" altLang="fr-FR" sz="1800"/>
              </a:p>
            </p:txBody>
          </p:sp>
          <p:sp>
            <p:nvSpPr>
              <p:cNvPr id="13346" name="ZoneTexte 42"/>
              <p:cNvSpPr txBox="1">
                <a:spLocks noChangeArrowheads="1"/>
              </p:cNvSpPr>
              <p:nvPr/>
            </p:nvSpPr>
            <p:spPr bwMode="auto">
              <a:xfrm>
                <a:off x="2939135" y="2665413"/>
                <a:ext cx="38824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charset="0"/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fr-FR" altLang="fr-FR" sz="1800"/>
                  <a:t>R</a:t>
                </a:r>
                <a:r>
                  <a:rPr lang="fr-FR" altLang="fr-FR" sz="1800" baseline="-25000"/>
                  <a:t>1</a:t>
                </a:r>
              </a:p>
            </p:txBody>
          </p:sp>
          <p:cxnSp>
            <p:nvCxnSpPr>
              <p:cNvPr id="57" name="Connecteur droit 56"/>
              <p:cNvCxnSpPr/>
              <p:nvPr/>
            </p:nvCxnSpPr>
            <p:spPr>
              <a:xfrm>
                <a:off x="3448722" y="3589338"/>
                <a:ext cx="930275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Connecteur droit 57"/>
              <p:cNvCxnSpPr/>
              <p:nvPr/>
            </p:nvCxnSpPr>
            <p:spPr>
              <a:xfrm>
                <a:off x="3448722" y="4911725"/>
                <a:ext cx="1008062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Connecteur droit avec flèche 58"/>
              <p:cNvCxnSpPr/>
              <p:nvPr/>
            </p:nvCxnSpPr>
            <p:spPr>
              <a:xfrm flipV="1">
                <a:off x="4282159" y="3635375"/>
                <a:ext cx="0" cy="1228725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350" name="ZoneTexte 39"/>
              <p:cNvSpPr txBox="1">
                <a:spLocks noChangeArrowheads="1"/>
              </p:cNvSpPr>
              <p:nvPr/>
            </p:nvSpPr>
            <p:spPr bwMode="auto">
              <a:xfrm>
                <a:off x="4329785" y="4043363"/>
                <a:ext cx="433901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charset="0"/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fr-FR" altLang="fr-FR" sz="1800"/>
                  <a:t>V</a:t>
                </a:r>
                <a:r>
                  <a:rPr lang="fr-FR" altLang="fr-FR" sz="1800" baseline="-25000"/>
                  <a:t>m</a:t>
                </a:r>
                <a:endParaRPr lang="fr-FR" altLang="fr-FR" sz="1800"/>
              </a:p>
            </p:txBody>
          </p:sp>
        </p:grpSp>
      </p:grpSp>
      <p:sp>
        <p:nvSpPr>
          <p:cNvPr id="13328" name="Rectangle 60"/>
          <p:cNvSpPr>
            <a:spLocks noChangeArrowheads="1"/>
          </p:cNvSpPr>
          <p:nvPr/>
        </p:nvSpPr>
        <p:spPr bwMode="auto">
          <a:xfrm>
            <a:off x="1274763" y="6080125"/>
            <a:ext cx="58142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 b="1"/>
              <a:t>- Montage à source de courant continue (solution 3) </a:t>
            </a:r>
            <a:r>
              <a:rPr lang="fr-FR" altLang="fr-FR" sz="1800" b="1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2"/>
          <p:cNvSpPr>
            <a:spLocks noChangeArrowheads="1"/>
          </p:cNvSpPr>
          <p:nvPr/>
        </p:nvSpPr>
        <p:spPr bwMode="auto">
          <a:xfrm>
            <a:off x="0" y="1"/>
            <a:ext cx="12192000" cy="836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>
              <a:latin typeface="Arial" charset="0"/>
            </a:endParaRP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3152777" y="152401"/>
            <a:ext cx="609974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b="1">
                <a:latin typeface="Arial" charset="0"/>
              </a:rPr>
              <a:t>Conditionneur de capteurs passifs</a:t>
            </a:r>
          </a:p>
        </p:txBody>
      </p:sp>
      <p:sp>
        <p:nvSpPr>
          <p:cNvPr id="14340" name="ZoneTexte 5"/>
          <p:cNvSpPr txBox="1">
            <a:spLocks noChangeArrowheads="1"/>
          </p:cNvSpPr>
          <p:nvPr/>
        </p:nvSpPr>
        <p:spPr bwMode="auto">
          <a:xfrm>
            <a:off x="1662115" y="1368429"/>
            <a:ext cx="64363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 b="1" u="sng">
                <a:solidFill>
                  <a:srgbClr val="FF0000"/>
                </a:solidFill>
                <a:latin typeface="Arial" charset="0"/>
                <a:cs typeface="Arial" charset="0"/>
              </a:rPr>
              <a:t>II. Montage à source de courant continue  </a:t>
            </a:r>
            <a:r>
              <a:rPr lang="fr-FR" altLang="fr-FR" sz="2400" b="1">
                <a:solidFill>
                  <a:srgbClr val="FF0000"/>
                </a:solidFill>
                <a:latin typeface="Arial" charset="0"/>
                <a:cs typeface="Arial" charset="0"/>
              </a:rPr>
              <a:t>:</a:t>
            </a:r>
          </a:p>
        </p:txBody>
      </p:sp>
      <p:sp>
        <p:nvSpPr>
          <p:cNvPr id="8" name="Ellipse 7"/>
          <p:cNvSpPr/>
          <p:nvPr/>
        </p:nvSpPr>
        <p:spPr>
          <a:xfrm>
            <a:off x="1533525" y="3246438"/>
            <a:ext cx="527051" cy="46355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1533525" y="3001963"/>
            <a:ext cx="527051" cy="45085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1" name="Connecteur droit 10"/>
          <p:cNvCxnSpPr>
            <a:stCxn id="9" idx="0"/>
          </p:cNvCxnSpPr>
          <p:nvPr/>
        </p:nvCxnSpPr>
        <p:spPr>
          <a:xfrm flipH="1" flipV="1">
            <a:off x="1790702" y="2576513"/>
            <a:ext cx="6351" cy="4254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>
            <a:stCxn id="8" idx="4"/>
          </p:cNvCxnSpPr>
          <p:nvPr/>
        </p:nvCxnSpPr>
        <p:spPr>
          <a:xfrm flipH="1">
            <a:off x="1790702" y="3709988"/>
            <a:ext cx="6351" cy="4889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flipV="1">
            <a:off x="1797051" y="3052767"/>
            <a:ext cx="0" cy="60483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46" name="ZoneTexte 17"/>
          <p:cNvSpPr txBox="1">
            <a:spLocks noChangeArrowheads="1"/>
          </p:cNvSpPr>
          <p:nvPr/>
        </p:nvSpPr>
        <p:spPr bwMode="auto">
          <a:xfrm>
            <a:off x="2135188" y="3246438"/>
            <a:ext cx="3401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I</a:t>
            </a:r>
            <a:r>
              <a:rPr lang="fr-FR" altLang="fr-FR" sz="1800" baseline="-25000"/>
              <a:t>G</a:t>
            </a:r>
            <a:endParaRPr lang="fr-FR" altLang="fr-FR" sz="1800"/>
          </a:p>
        </p:txBody>
      </p:sp>
      <p:cxnSp>
        <p:nvCxnSpPr>
          <p:cNvPr id="20" name="Connecteur droit 19"/>
          <p:cNvCxnSpPr/>
          <p:nvPr/>
        </p:nvCxnSpPr>
        <p:spPr>
          <a:xfrm>
            <a:off x="1790700" y="2576513"/>
            <a:ext cx="158432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221041" y="3001967"/>
            <a:ext cx="276225" cy="688975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23" name="Connecteur droit 22"/>
          <p:cNvCxnSpPr/>
          <p:nvPr/>
        </p:nvCxnSpPr>
        <p:spPr>
          <a:xfrm flipH="1">
            <a:off x="3359151" y="2576513"/>
            <a:ext cx="0" cy="4254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>
            <a:stCxn id="21" idx="2"/>
          </p:cNvCxnSpPr>
          <p:nvPr/>
        </p:nvCxnSpPr>
        <p:spPr>
          <a:xfrm>
            <a:off x="3359151" y="3690938"/>
            <a:ext cx="0" cy="50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1790700" y="4186238"/>
            <a:ext cx="158432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283078" y="3014667"/>
            <a:ext cx="276225" cy="688975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33" name="Connecteur droit 32"/>
          <p:cNvCxnSpPr/>
          <p:nvPr/>
        </p:nvCxnSpPr>
        <p:spPr>
          <a:xfrm flipH="1">
            <a:off x="4421188" y="2571750"/>
            <a:ext cx="0" cy="4254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>
            <a:stCxn id="32" idx="2"/>
          </p:cNvCxnSpPr>
          <p:nvPr/>
        </p:nvCxnSpPr>
        <p:spPr>
          <a:xfrm>
            <a:off x="4421188" y="3703638"/>
            <a:ext cx="0" cy="508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3359151" y="2571750"/>
            <a:ext cx="106203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3359151" y="4186238"/>
            <a:ext cx="1062039" cy="127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>
            <a:off x="4057649" y="2770188"/>
            <a:ext cx="1531939" cy="2381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4057649" y="3951288"/>
            <a:ext cx="1531939" cy="254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>
            <a:off x="4057651" y="2770188"/>
            <a:ext cx="0" cy="11811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 flipH="1">
            <a:off x="5581649" y="2781300"/>
            <a:ext cx="7939" cy="11826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1" name="ZoneTexte 49"/>
          <p:cNvSpPr txBox="1">
            <a:spLocks noChangeArrowheads="1"/>
          </p:cNvSpPr>
          <p:nvPr/>
        </p:nvSpPr>
        <p:spPr bwMode="auto">
          <a:xfrm>
            <a:off x="2847975" y="3121025"/>
            <a:ext cx="3754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R</a:t>
            </a:r>
            <a:r>
              <a:rPr lang="fr-FR" altLang="fr-FR" sz="1800" baseline="-25000"/>
              <a:t>c</a:t>
            </a:r>
            <a:endParaRPr lang="fr-FR" altLang="fr-FR" sz="1800"/>
          </a:p>
        </p:txBody>
      </p:sp>
      <p:sp>
        <p:nvSpPr>
          <p:cNvPr id="14362" name="ZoneTexte 50"/>
          <p:cNvSpPr txBox="1">
            <a:spLocks noChangeArrowheads="1"/>
          </p:cNvSpPr>
          <p:nvPr/>
        </p:nvSpPr>
        <p:spPr bwMode="auto">
          <a:xfrm>
            <a:off x="4675189" y="3163889"/>
            <a:ext cx="34496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R</a:t>
            </a:r>
            <a:r>
              <a:rPr lang="fr-FR" altLang="fr-FR" sz="1800" baseline="-25000"/>
              <a:t>i</a:t>
            </a:r>
            <a:endParaRPr lang="fr-FR" altLang="fr-FR" sz="1800"/>
          </a:p>
        </p:txBody>
      </p:sp>
      <p:cxnSp>
        <p:nvCxnSpPr>
          <p:cNvPr id="53" name="Connecteur droit avec flèche 52"/>
          <p:cNvCxnSpPr/>
          <p:nvPr/>
        </p:nvCxnSpPr>
        <p:spPr>
          <a:xfrm flipV="1">
            <a:off x="5037137" y="2776538"/>
            <a:ext cx="0" cy="1155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4" name="ZoneTexte 53"/>
          <p:cNvSpPr txBox="1">
            <a:spLocks noChangeArrowheads="1"/>
          </p:cNvSpPr>
          <p:nvPr/>
        </p:nvSpPr>
        <p:spPr bwMode="auto">
          <a:xfrm>
            <a:off x="5111753" y="3246438"/>
            <a:ext cx="43390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V</a:t>
            </a:r>
            <a:r>
              <a:rPr lang="fr-FR" altLang="fr-FR" sz="1800" baseline="-25000"/>
              <a:t>m</a:t>
            </a:r>
            <a:endParaRPr lang="fr-FR" altLang="fr-FR" sz="1800"/>
          </a:p>
        </p:txBody>
      </p:sp>
      <p:sp>
        <p:nvSpPr>
          <p:cNvPr id="3" name="ZoneTexte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413681" y="2538511"/>
            <a:ext cx="2704563" cy="861512"/>
          </a:xfrm>
          <a:prstGeom prst="rect">
            <a:avLst/>
          </a:prstGeom>
          <a:blipFill rotWithShape="0">
            <a:blip r:embed="rId2"/>
            <a:srcRect/>
            <a:stretch>
              <a:fillRect l="1429" r="7687" b="7475"/>
            </a:stretch>
          </a:blipFill>
        </p:spPr>
        <p:txBody>
          <a:bodyPr/>
          <a:lstStyle/>
          <a:p>
            <a:pPr>
              <a:defRPr/>
            </a:pPr>
            <a:r>
              <a:rPr lang="fr-FR">
                <a:noFill/>
              </a:rPr>
              <a:t> </a:t>
            </a:r>
          </a:p>
        </p:txBody>
      </p:sp>
      <p:sp>
        <p:nvSpPr>
          <p:cNvPr id="4" name="Rectangle 3"/>
          <p:cNvSpPr/>
          <p:nvPr/>
        </p:nvSpPr>
        <p:spPr>
          <a:xfrm>
            <a:off x="6350000" y="2352679"/>
            <a:ext cx="2844800" cy="117951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367" name="ZoneTexte 4"/>
          <p:cNvSpPr txBox="1">
            <a:spLocks noChangeArrowheads="1"/>
          </p:cNvSpPr>
          <p:nvPr/>
        </p:nvSpPr>
        <p:spPr bwMode="auto">
          <a:xfrm>
            <a:off x="1662113" y="4522788"/>
            <a:ext cx="22527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/>
              <a:t>Si R</a:t>
            </a:r>
            <a:r>
              <a:rPr lang="fr-FR" altLang="fr-FR" sz="2000" baseline="-25000"/>
              <a:t>i</a:t>
            </a:r>
            <a:r>
              <a:rPr lang="fr-FR" altLang="fr-FR" sz="2000"/>
              <a:t> &gt;&gt; R</a:t>
            </a:r>
            <a:r>
              <a:rPr lang="fr-FR" altLang="fr-FR" sz="2000" baseline="-25000"/>
              <a:t>f</a:t>
            </a:r>
            <a:r>
              <a:rPr lang="fr-FR" altLang="fr-FR" sz="2000"/>
              <a:t> et R</a:t>
            </a:r>
            <a:r>
              <a:rPr lang="fr-FR" altLang="fr-FR" sz="2000" baseline="-25000"/>
              <a:t>i</a:t>
            </a:r>
            <a:r>
              <a:rPr lang="fr-FR" altLang="fr-FR" sz="2000"/>
              <a:t> &gt;&gt; R</a:t>
            </a:r>
            <a:r>
              <a:rPr lang="fr-FR" altLang="fr-FR" sz="2000" baseline="-25000"/>
              <a:t>c</a:t>
            </a:r>
          </a:p>
        </p:txBody>
      </p:sp>
      <p:sp>
        <p:nvSpPr>
          <p:cNvPr id="14368" name="ZoneTexte 5"/>
          <p:cNvSpPr txBox="1">
            <a:spLocks noChangeArrowheads="1"/>
          </p:cNvSpPr>
          <p:nvPr/>
        </p:nvSpPr>
        <p:spPr bwMode="auto">
          <a:xfrm>
            <a:off x="7559676" y="4352925"/>
            <a:ext cx="126682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/>
              <a:t>V</a:t>
            </a:r>
            <a:r>
              <a:rPr lang="fr-FR" altLang="fr-FR" sz="2000" baseline="-25000"/>
              <a:t>m</a:t>
            </a:r>
            <a:r>
              <a:rPr lang="fr-FR" altLang="fr-FR" sz="2000"/>
              <a:t> =  R</a:t>
            </a:r>
            <a:r>
              <a:rPr lang="fr-FR" altLang="fr-FR" sz="2000" baseline="-25000"/>
              <a:t>c</a:t>
            </a:r>
            <a:r>
              <a:rPr lang="fr-FR" altLang="fr-FR" sz="2000"/>
              <a:t>.I</a:t>
            </a:r>
            <a:r>
              <a:rPr lang="fr-FR" altLang="fr-FR" sz="2000" baseline="-25000"/>
              <a:t>G</a:t>
            </a:r>
            <a:r>
              <a:rPr lang="fr-FR" altLang="fr-FR" sz="200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6826251" y="4164013"/>
            <a:ext cx="2368551" cy="82391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370" name="ZoneTexte 9"/>
          <p:cNvSpPr txBox="1">
            <a:spLocks noChangeArrowheads="1"/>
          </p:cNvSpPr>
          <p:nvPr/>
        </p:nvSpPr>
        <p:spPr bwMode="auto">
          <a:xfrm>
            <a:off x="6032500" y="5357813"/>
            <a:ext cx="519161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Remarque : dans ce cas V</a:t>
            </a:r>
            <a:r>
              <a:rPr lang="fr-FR" altLang="fr-FR" sz="1800" baseline="-25000"/>
              <a:t>m</a:t>
            </a:r>
            <a:r>
              <a:rPr lang="fr-FR" altLang="fr-FR" sz="1800"/>
              <a:t> dépend uniquement de R</a:t>
            </a:r>
            <a:r>
              <a:rPr lang="fr-FR" altLang="fr-FR" sz="1800" baseline="-25000"/>
              <a:t>c</a:t>
            </a:r>
            <a:endParaRPr lang="fr-FR" altLang="fr-FR" sz="1800"/>
          </a:p>
        </p:txBody>
      </p:sp>
      <p:sp>
        <p:nvSpPr>
          <p:cNvPr id="14371" name="ZoneTexte 5"/>
          <p:cNvSpPr txBox="1">
            <a:spLocks noChangeArrowheads="1"/>
          </p:cNvSpPr>
          <p:nvPr/>
        </p:nvSpPr>
        <p:spPr bwMode="auto">
          <a:xfrm>
            <a:off x="7180263" y="5911850"/>
            <a:ext cx="158101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>
                <a:sym typeface="Symbol" pitchFamily="18" charset="2"/>
              </a:rPr>
              <a:t></a:t>
            </a:r>
            <a:r>
              <a:rPr lang="fr-FR" altLang="fr-FR" sz="2000"/>
              <a:t>V</a:t>
            </a:r>
            <a:r>
              <a:rPr lang="fr-FR" altLang="fr-FR" sz="2000" baseline="-25000"/>
              <a:t>m</a:t>
            </a:r>
            <a:r>
              <a:rPr lang="fr-FR" altLang="fr-FR" sz="2000"/>
              <a:t> =  </a:t>
            </a:r>
            <a:r>
              <a:rPr lang="fr-FR" altLang="fr-FR" sz="2000">
                <a:sym typeface="Symbol" pitchFamily="18" charset="2"/>
              </a:rPr>
              <a:t></a:t>
            </a:r>
            <a:r>
              <a:rPr lang="fr-FR" altLang="fr-FR" sz="2000"/>
              <a:t>R</a:t>
            </a:r>
            <a:r>
              <a:rPr lang="fr-FR" altLang="fr-FR" sz="2000" baseline="-25000"/>
              <a:t>c</a:t>
            </a:r>
            <a:r>
              <a:rPr lang="fr-FR" altLang="fr-FR" sz="2000"/>
              <a:t>.I</a:t>
            </a:r>
            <a:r>
              <a:rPr lang="fr-FR" altLang="fr-FR" sz="2000" baseline="-25000"/>
              <a:t>G</a:t>
            </a:r>
            <a:r>
              <a:rPr lang="fr-FR" altLang="fr-FR" sz="2000"/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6992937" y="5911850"/>
            <a:ext cx="1822451" cy="50165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373" name="ZoneTexte 15"/>
          <p:cNvSpPr txBox="1">
            <a:spLocks noChangeArrowheads="1"/>
          </p:cNvSpPr>
          <p:nvPr/>
        </p:nvSpPr>
        <p:spPr bwMode="auto">
          <a:xfrm>
            <a:off x="1587502" y="1797050"/>
            <a:ext cx="1007865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On remplace le générateur de tension par un générateur de courant alimentant directement le capteur R</a:t>
            </a:r>
            <a:r>
              <a:rPr lang="fr-FR" altLang="fr-FR" sz="1800" baseline="-25000"/>
              <a:t>C</a:t>
            </a:r>
          </a:p>
        </p:txBody>
      </p:sp>
      <p:sp>
        <p:nvSpPr>
          <p:cNvPr id="14374" name="ZoneTexte 4"/>
          <p:cNvSpPr txBox="1">
            <a:spLocks noChangeArrowheads="1"/>
          </p:cNvSpPr>
          <p:nvPr/>
        </p:nvSpPr>
        <p:spPr bwMode="auto">
          <a:xfrm>
            <a:off x="639766" y="5186364"/>
            <a:ext cx="94769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u="sng"/>
              <a:t>Rappel :</a:t>
            </a:r>
          </a:p>
        </p:txBody>
      </p:sp>
      <p:sp>
        <p:nvSpPr>
          <p:cNvPr id="6" name="Rectangle 5"/>
          <p:cNvSpPr/>
          <p:nvPr/>
        </p:nvSpPr>
        <p:spPr>
          <a:xfrm>
            <a:off x="620715" y="5629275"/>
            <a:ext cx="443525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fr-FR" altLang="fr-FR" dirty="0">
                <a:latin typeface="+mn-lt"/>
              </a:rPr>
              <a:t>R</a:t>
            </a:r>
            <a:r>
              <a:rPr lang="fr-FR" altLang="fr-FR" baseline="-25000" dirty="0">
                <a:latin typeface="+mn-lt"/>
              </a:rPr>
              <a:t>i</a:t>
            </a:r>
            <a:r>
              <a:rPr lang="fr-FR" altLang="fr-FR" dirty="0">
                <a:latin typeface="+mn-lt"/>
              </a:rPr>
              <a:t> : résistance interne de l’appareil de mesure</a:t>
            </a:r>
          </a:p>
          <a:p>
            <a:pPr eaLnBrk="1" hangingPunct="1">
              <a:defRPr/>
            </a:pPr>
            <a:r>
              <a:rPr lang="fr-FR" altLang="fr-FR" dirty="0">
                <a:latin typeface="+mn-lt"/>
              </a:rPr>
              <a:t>R</a:t>
            </a:r>
            <a:r>
              <a:rPr lang="fr-FR" altLang="fr-FR" baseline="-25000" dirty="0">
                <a:latin typeface="+mn-lt"/>
              </a:rPr>
              <a:t>f</a:t>
            </a:r>
            <a:r>
              <a:rPr lang="fr-FR" altLang="fr-FR" dirty="0">
                <a:latin typeface="+mn-lt"/>
              </a:rPr>
              <a:t>  : Résistance des fils de connexions</a:t>
            </a:r>
          </a:p>
          <a:p>
            <a:pPr eaLnBrk="1" hangingPunct="1">
              <a:defRPr/>
            </a:pPr>
            <a:r>
              <a:rPr lang="fr-FR" altLang="fr-FR" dirty="0">
                <a:latin typeface="+mn-lt"/>
              </a:rPr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6032500" y="2166938"/>
            <a:ext cx="5932488" cy="453072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476251" y="2166938"/>
            <a:ext cx="5395913" cy="453072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61925" y="885828"/>
            <a:ext cx="11977688" cy="18462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r>
              <a:rPr lang="fr-FR" altLang="fr-FR" sz="2400" b="1" u="sng">
                <a:solidFill>
                  <a:srgbClr val="FF0000"/>
                </a:solidFill>
                <a:latin typeface="Arial" charset="0"/>
              </a:rPr>
              <a:t>III.  Montage en pont: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endParaRPr lang="fr-FR" altLang="fr-FR" sz="1800" b="1" u="sng">
              <a:latin typeface="Arial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>
                <a:latin typeface="Arial" charset="0"/>
              </a:rPr>
              <a:t>L’utilisation des montages précédents </a:t>
            </a:r>
            <a:r>
              <a:rPr lang="fr-FR" altLang="fr-FR" sz="1800" u="sng">
                <a:latin typeface="Arial" charset="0"/>
              </a:rPr>
              <a:t>présente le défaut </a:t>
            </a:r>
            <a:r>
              <a:rPr lang="fr-FR" altLang="fr-FR" sz="1800">
                <a:latin typeface="Arial" charset="0"/>
              </a:rPr>
              <a:t>d’avoir en sortie </a:t>
            </a:r>
            <a:r>
              <a:rPr lang="fr-FR" altLang="fr-FR" sz="1800" u="sng">
                <a:latin typeface="Arial" charset="0"/>
              </a:rPr>
              <a:t>la présence d’une tension continue</a:t>
            </a:r>
            <a:r>
              <a:rPr lang="fr-FR" altLang="fr-FR" sz="1800">
                <a:latin typeface="Arial" charset="0"/>
              </a:rPr>
              <a:t>, et ceci en </a:t>
            </a:r>
            <a:r>
              <a:rPr lang="fr-FR" altLang="fr-FR" sz="1800" u="sng">
                <a:latin typeface="Arial" charset="0"/>
              </a:rPr>
              <a:t>l’absence de variations du mesurande</a:t>
            </a:r>
            <a:r>
              <a:rPr lang="fr-FR" altLang="fr-FR" sz="1800">
                <a:latin typeface="Arial" charset="0"/>
              </a:rPr>
              <a:t>.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>
                <a:latin typeface="Arial" charset="0"/>
              </a:rPr>
              <a:t>L’emploi d’un montage en pont présente l’avantage de </a:t>
            </a:r>
            <a:r>
              <a:rPr lang="fr-FR" altLang="fr-FR" sz="1800" u="sng">
                <a:latin typeface="Arial" charset="0"/>
              </a:rPr>
              <a:t>s’affranchir de cette tension continue</a:t>
            </a:r>
            <a:r>
              <a:rPr lang="fr-FR" altLang="fr-FR" sz="1800">
                <a:latin typeface="Arial" charset="0"/>
              </a:rPr>
              <a:t> et d’avoir une </a:t>
            </a:r>
            <a:r>
              <a:rPr lang="fr-FR" altLang="fr-FR" sz="1800" u="sng">
                <a:latin typeface="Arial" charset="0"/>
              </a:rPr>
              <a:t>mesure différentielle</a:t>
            </a:r>
            <a:r>
              <a:rPr lang="fr-FR" altLang="fr-FR" sz="1800">
                <a:latin typeface="Arial" charset="0"/>
              </a:rPr>
              <a:t>. </a:t>
            </a:r>
          </a:p>
        </p:txBody>
      </p:sp>
      <p:sp>
        <p:nvSpPr>
          <p:cNvPr id="15363" name="Text Box 7"/>
          <p:cNvSpPr txBox="1">
            <a:spLocks noChangeArrowheads="1"/>
          </p:cNvSpPr>
          <p:nvPr/>
        </p:nvSpPr>
        <p:spPr bwMode="auto">
          <a:xfrm>
            <a:off x="136525" y="2773367"/>
            <a:ext cx="3911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b="1">
                <a:latin typeface="Arial" charset="0"/>
              </a:rPr>
              <a:t> </a:t>
            </a:r>
            <a:r>
              <a:rPr lang="fr-FR" altLang="fr-FR" sz="2400" b="1">
                <a:latin typeface="Arial" charset="0"/>
              </a:rPr>
              <a:t>Pont de Wheatstone</a:t>
            </a:r>
          </a:p>
        </p:txBody>
      </p:sp>
      <p:sp>
        <p:nvSpPr>
          <p:cNvPr id="15364" name="Text Box 8"/>
          <p:cNvSpPr txBox="1">
            <a:spLocks noChangeArrowheads="1"/>
          </p:cNvSpPr>
          <p:nvPr/>
        </p:nvSpPr>
        <p:spPr bwMode="auto">
          <a:xfrm>
            <a:off x="7621590" y="4067178"/>
            <a:ext cx="14144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>
                <a:latin typeface="Arial" charset="0"/>
              </a:rPr>
              <a:t>V</a:t>
            </a:r>
            <a:r>
              <a:rPr lang="fr-FR" altLang="fr-FR" sz="1800" baseline="-25000">
                <a:latin typeface="Arial" charset="0"/>
              </a:rPr>
              <a:t>m </a:t>
            </a:r>
            <a:r>
              <a:rPr lang="fr-FR" altLang="fr-FR" sz="1800">
                <a:latin typeface="Arial" charset="0"/>
              </a:rPr>
              <a:t>= V</a:t>
            </a:r>
            <a:r>
              <a:rPr lang="fr-FR" altLang="fr-FR" sz="1800" baseline="-25000">
                <a:latin typeface="Arial" charset="0"/>
              </a:rPr>
              <a:t>A</a:t>
            </a:r>
            <a:r>
              <a:rPr lang="fr-FR" altLang="fr-FR" sz="1800">
                <a:latin typeface="Arial" charset="0"/>
              </a:rPr>
              <a:t> - V</a:t>
            </a:r>
            <a:r>
              <a:rPr lang="fr-FR" altLang="fr-FR" sz="1800" baseline="-25000">
                <a:latin typeface="Arial" charset="0"/>
              </a:rPr>
              <a:t>B</a:t>
            </a:r>
            <a:endParaRPr lang="fr-FR" altLang="fr-FR" sz="1800">
              <a:latin typeface="Arial" charset="0"/>
            </a:endParaRPr>
          </a:p>
        </p:txBody>
      </p:sp>
      <p:grpSp>
        <p:nvGrpSpPr>
          <p:cNvPr id="15365" name="Groupe 84"/>
          <p:cNvGrpSpPr>
            <a:grpSpLocks/>
          </p:cNvGrpSpPr>
          <p:nvPr/>
        </p:nvGrpSpPr>
        <p:grpSpPr bwMode="auto">
          <a:xfrm>
            <a:off x="3732215" y="3978275"/>
            <a:ext cx="2303463" cy="2147888"/>
            <a:chOff x="2343955" y="3051408"/>
            <a:chExt cx="2302832" cy="2147062"/>
          </a:xfrm>
        </p:grpSpPr>
        <p:grpSp>
          <p:nvGrpSpPr>
            <p:cNvPr id="15388" name="Groupe 10266"/>
            <p:cNvGrpSpPr>
              <a:grpSpLocks/>
            </p:cNvGrpSpPr>
            <p:nvPr/>
          </p:nvGrpSpPr>
          <p:grpSpPr bwMode="auto">
            <a:xfrm rot="2738716">
              <a:off x="2573539" y="3256684"/>
              <a:ext cx="1815764" cy="1772570"/>
              <a:chOff x="2573539" y="3256684"/>
              <a:chExt cx="1815764" cy="1772570"/>
            </a:xfrm>
          </p:grpSpPr>
          <p:sp>
            <p:nvSpPr>
              <p:cNvPr id="59" name="Rectangle 58"/>
              <p:cNvSpPr/>
              <p:nvPr/>
            </p:nvSpPr>
            <p:spPr>
              <a:xfrm rot="10800000">
                <a:off x="3171462" y="4789148"/>
                <a:ext cx="607779" cy="234886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grpSp>
            <p:nvGrpSpPr>
              <p:cNvPr id="15398" name="Groupe 10265"/>
              <p:cNvGrpSpPr>
                <a:grpSpLocks/>
              </p:cNvGrpSpPr>
              <p:nvPr/>
            </p:nvGrpSpPr>
            <p:grpSpPr bwMode="auto">
              <a:xfrm>
                <a:off x="2573539" y="3256684"/>
                <a:ext cx="1815764" cy="1205812"/>
                <a:chOff x="2573539" y="3256684"/>
                <a:chExt cx="1815764" cy="1205812"/>
              </a:xfrm>
            </p:grpSpPr>
            <p:sp>
              <p:nvSpPr>
                <p:cNvPr id="2" name="Rectangle 1"/>
                <p:cNvSpPr/>
                <p:nvPr/>
              </p:nvSpPr>
              <p:spPr>
                <a:xfrm rot="5382141">
                  <a:off x="2343441" y="4020380"/>
                  <a:ext cx="612607" cy="233272"/>
                </a:xfrm>
                <a:prstGeom prst="rect">
                  <a:avLst/>
                </a:prstGeom>
                <a:noFill/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fr-FR"/>
                </a:p>
              </p:txBody>
            </p:sp>
            <p:sp>
              <p:nvSpPr>
                <p:cNvPr id="9" name="Rectangle 8"/>
                <p:cNvSpPr/>
                <p:nvPr/>
              </p:nvSpPr>
              <p:spPr>
                <a:xfrm rot="10800000">
                  <a:off x="3125033" y="3229223"/>
                  <a:ext cx="620474" cy="222189"/>
                </a:xfrm>
                <a:prstGeom prst="rect">
                  <a:avLst/>
                </a:prstGeom>
                <a:noFill/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fr-FR" dirty="0"/>
                </a:p>
              </p:txBody>
            </p:sp>
            <p:sp>
              <p:nvSpPr>
                <p:cNvPr id="60" name="Rectangle 59"/>
                <p:cNvSpPr/>
                <p:nvPr/>
              </p:nvSpPr>
              <p:spPr>
                <a:xfrm rot="16240768">
                  <a:off x="3912182" y="4036812"/>
                  <a:ext cx="625304" cy="222164"/>
                </a:xfrm>
                <a:prstGeom prst="rect">
                  <a:avLst/>
                </a:prstGeom>
                <a:noFill/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fr-FR"/>
                </a:p>
              </p:txBody>
            </p:sp>
          </p:grpSp>
        </p:grpSp>
        <p:cxnSp>
          <p:nvCxnSpPr>
            <p:cNvPr id="10271" name="Connecteur droit 10270"/>
            <p:cNvCxnSpPr/>
            <p:nvPr/>
          </p:nvCxnSpPr>
          <p:spPr>
            <a:xfrm flipH="1" flipV="1">
              <a:off x="3497751" y="3068864"/>
              <a:ext cx="323761" cy="30944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cteur droit 65"/>
            <p:cNvCxnSpPr>
              <a:stCxn id="2" idx="1"/>
            </p:cNvCxnSpPr>
            <p:nvPr/>
          </p:nvCxnSpPr>
          <p:spPr>
            <a:xfrm flipV="1">
              <a:off x="3137488" y="3051408"/>
              <a:ext cx="360263" cy="31896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cteur droit 67"/>
            <p:cNvCxnSpPr>
              <a:stCxn id="2" idx="3"/>
            </p:cNvCxnSpPr>
            <p:nvPr/>
          </p:nvCxnSpPr>
          <p:spPr>
            <a:xfrm flipH="1">
              <a:off x="2343955" y="3800420"/>
              <a:ext cx="360263" cy="36022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cteur droit 69"/>
            <p:cNvCxnSpPr>
              <a:stCxn id="59" idx="3"/>
            </p:cNvCxnSpPr>
            <p:nvPr/>
          </p:nvCxnSpPr>
          <p:spPr>
            <a:xfrm flipH="1" flipV="1">
              <a:off x="2361412" y="4146362"/>
              <a:ext cx="355503" cy="314204"/>
            </a:xfrm>
            <a:prstGeom prst="line">
              <a:avLst/>
            </a:prstGeom>
            <a:ln w="38100"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cteur droit 71"/>
            <p:cNvCxnSpPr/>
            <p:nvPr/>
          </p:nvCxnSpPr>
          <p:spPr>
            <a:xfrm>
              <a:off x="4242086" y="3800420"/>
              <a:ext cx="404701" cy="36022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cteur droit 78"/>
            <p:cNvCxnSpPr>
              <a:stCxn id="60" idx="3"/>
            </p:cNvCxnSpPr>
            <p:nvPr/>
          </p:nvCxnSpPr>
          <p:spPr>
            <a:xfrm flipV="1">
              <a:off x="4256369" y="4146362"/>
              <a:ext cx="390418" cy="357051"/>
            </a:xfrm>
            <a:prstGeom prst="line">
              <a:avLst/>
            </a:prstGeom>
            <a:ln w="38100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cteur droit 80"/>
            <p:cNvCxnSpPr>
              <a:stCxn id="59" idx="1"/>
            </p:cNvCxnSpPr>
            <p:nvPr/>
          </p:nvCxnSpPr>
          <p:spPr>
            <a:xfrm>
              <a:off x="3143836" y="4896961"/>
              <a:ext cx="342806" cy="30150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cteur droit 83"/>
            <p:cNvCxnSpPr>
              <a:endCxn id="60" idx="1"/>
            </p:cNvCxnSpPr>
            <p:nvPr/>
          </p:nvCxnSpPr>
          <p:spPr>
            <a:xfrm flipV="1">
              <a:off x="3486642" y="4933459"/>
              <a:ext cx="320587" cy="26501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9" name="Connecteur droit avec flèche 88"/>
          <p:cNvCxnSpPr/>
          <p:nvPr/>
        </p:nvCxnSpPr>
        <p:spPr>
          <a:xfrm flipH="1">
            <a:off x="3913190" y="5087938"/>
            <a:ext cx="192722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7" name="ZoneTexte 91"/>
          <p:cNvSpPr txBox="1">
            <a:spLocks noChangeArrowheads="1"/>
          </p:cNvSpPr>
          <p:nvPr/>
        </p:nvSpPr>
        <p:spPr bwMode="auto">
          <a:xfrm>
            <a:off x="4610102" y="4716463"/>
            <a:ext cx="43390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V</a:t>
            </a:r>
            <a:r>
              <a:rPr lang="fr-FR" altLang="fr-FR" sz="1800" baseline="-25000"/>
              <a:t>m</a:t>
            </a:r>
            <a:endParaRPr lang="fr-FR" altLang="fr-FR" sz="1800"/>
          </a:p>
        </p:txBody>
      </p:sp>
      <p:sp>
        <p:nvSpPr>
          <p:cNvPr id="15368" name="ZoneTexte 92"/>
          <p:cNvSpPr txBox="1">
            <a:spLocks noChangeArrowheads="1"/>
          </p:cNvSpPr>
          <p:nvPr/>
        </p:nvSpPr>
        <p:spPr bwMode="auto">
          <a:xfrm>
            <a:off x="3860800" y="4124325"/>
            <a:ext cx="3882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R</a:t>
            </a:r>
            <a:r>
              <a:rPr lang="fr-FR" altLang="fr-FR" sz="1800" baseline="-25000"/>
              <a:t>1</a:t>
            </a:r>
          </a:p>
        </p:txBody>
      </p:sp>
      <p:sp>
        <p:nvSpPr>
          <p:cNvPr id="15369" name="ZoneTexte 93"/>
          <p:cNvSpPr txBox="1">
            <a:spLocks noChangeArrowheads="1"/>
          </p:cNvSpPr>
          <p:nvPr/>
        </p:nvSpPr>
        <p:spPr bwMode="auto">
          <a:xfrm>
            <a:off x="5451475" y="4138614"/>
            <a:ext cx="3882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R</a:t>
            </a:r>
            <a:r>
              <a:rPr lang="fr-FR" altLang="fr-FR" sz="1800" baseline="-25000"/>
              <a:t>2</a:t>
            </a:r>
          </a:p>
        </p:txBody>
      </p:sp>
      <p:sp>
        <p:nvSpPr>
          <p:cNvPr id="15370" name="ZoneTexte 94"/>
          <p:cNvSpPr txBox="1">
            <a:spLocks noChangeArrowheads="1"/>
          </p:cNvSpPr>
          <p:nvPr/>
        </p:nvSpPr>
        <p:spPr bwMode="auto">
          <a:xfrm>
            <a:off x="3860800" y="5624513"/>
            <a:ext cx="3754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R</a:t>
            </a:r>
            <a:r>
              <a:rPr lang="fr-FR" altLang="fr-FR" sz="1800" baseline="-25000"/>
              <a:t>c</a:t>
            </a:r>
          </a:p>
        </p:txBody>
      </p:sp>
      <p:sp>
        <p:nvSpPr>
          <p:cNvPr id="15371" name="ZoneTexte 10271"/>
          <p:cNvSpPr txBox="1">
            <a:spLocks noChangeArrowheads="1"/>
          </p:cNvSpPr>
          <p:nvPr/>
        </p:nvSpPr>
        <p:spPr bwMode="auto">
          <a:xfrm>
            <a:off x="5486400" y="5675314"/>
            <a:ext cx="3882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R</a:t>
            </a:r>
            <a:r>
              <a:rPr lang="fr-FR" altLang="fr-FR" sz="1800" baseline="-25000"/>
              <a:t>3</a:t>
            </a:r>
          </a:p>
        </p:txBody>
      </p:sp>
      <p:cxnSp>
        <p:nvCxnSpPr>
          <p:cNvPr id="10274" name="Connecteur droit 10273"/>
          <p:cNvCxnSpPr/>
          <p:nvPr/>
        </p:nvCxnSpPr>
        <p:spPr>
          <a:xfrm flipH="1">
            <a:off x="2635252" y="3990975"/>
            <a:ext cx="2239963" cy="0"/>
          </a:xfrm>
          <a:prstGeom prst="line">
            <a:avLst/>
          </a:prstGeom>
          <a:ln w="38100"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6" name="Connecteur droit 10275"/>
          <p:cNvCxnSpPr/>
          <p:nvPr/>
        </p:nvCxnSpPr>
        <p:spPr>
          <a:xfrm flipH="1">
            <a:off x="2663827" y="6126163"/>
            <a:ext cx="2211388" cy="0"/>
          </a:xfrm>
          <a:prstGeom prst="line">
            <a:avLst/>
          </a:prstGeom>
          <a:ln w="38100"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8" name="Connecteur droit 10277"/>
          <p:cNvCxnSpPr>
            <a:endCxn id="10281" idx="0"/>
          </p:cNvCxnSpPr>
          <p:nvPr/>
        </p:nvCxnSpPr>
        <p:spPr>
          <a:xfrm flipH="1">
            <a:off x="2635251" y="4006850"/>
            <a:ext cx="0" cy="7493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cteur droit 134"/>
          <p:cNvCxnSpPr/>
          <p:nvPr/>
        </p:nvCxnSpPr>
        <p:spPr>
          <a:xfrm>
            <a:off x="2663825" y="5351463"/>
            <a:ext cx="0" cy="7747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1" name="Ellipse 10280"/>
          <p:cNvSpPr/>
          <p:nvPr/>
        </p:nvSpPr>
        <p:spPr>
          <a:xfrm>
            <a:off x="2332040" y="4756150"/>
            <a:ext cx="604837" cy="57943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377" name="ZoneTexte 10288"/>
          <p:cNvSpPr txBox="1">
            <a:spLocks noChangeArrowheads="1"/>
          </p:cNvSpPr>
          <p:nvPr/>
        </p:nvSpPr>
        <p:spPr bwMode="auto">
          <a:xfrm>
            <a:off x="3435349" y="4892675"/>
            <a:ext cx="3241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b="1"/>
              <a:t>A</a:t>
            </a:r>
          </a:p>
        </p:txBody>
      </p:sp>
      <p:sp>
        <p:nvSpPr>
          <p:cNvPr id="15378" name="ZoneTexte 10289"/>
          <p:cNvSpPr txBox="1">
            <a:spLocks noChangeArrowheads="1"/>
          </p:cNvSpPr>
          <p:nvPr/>
        </p:nvSpPr>
        <p:spPr bwMode="auto">
          <a:xfrm>
            <a:off x="6073776" y="4892675"/>
            <a:ext cx="3145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b="1"/>
              <a:t>B</a:t>
            </a:r>
          </a:p>
        </p:txBody>
      </p:sp>
      <p:sp>
        <p:nvSpPr>
          <p:cNvPr id="10291" name="ZoneTexte 1029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664793" y="4579883"/>
            <a:ext cx="2612551" cy="520155"/>
          </a:xfrm>
          <a:prstGeom prst="rect">
            <a:avLst/>
          </a:prstGeom>
          <a:blipFill rotWithShape="0">
            <a:blip r:embed="rId3"/>
            <a:srcRect/>
            <a:stretch>
              <a:fillRect l="-5369" r="-2679" b="76"/>
            </a:stretch>
          </a:blipFill>
        </p:spPr>
        <p:txBody>
          <a:bodyPr/>
          <a:lstStyle/>
          <a:p>
            <a:pPr>
              <a:defRPr/>
            </a:pPr>
            <a:r>
              <a:rPr lang="fr-FR">
                <a:noFill/>
              </a:rPr>
              <a:t> </a:t>
            </a:r>
          </a:p>
        </p:txBody>
      </p:sp>
      <p:sp>
        <p:nvSpPr>
          <p:cNvPr id="15380" name="ZoneTexte 10291"/>
          <p:cNvSpPr txBox="1">
            <a:spLocks noChangeArrowheads="1"/>
          </p:cNvSpPr>
          <p:nvPr/>
        </p:nvSpPr>
        <p:spPr bwMode="auto">
          <a:xfrm>
            <a:off x="1912939" y="4841875"/>
            <a:ext cx="3722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e</a:t>
            </a:r>
            <a:r>
              <a:rPr lang="fr-FR" altLang="fr-FR" sz="1800" baseline="-25000"/>
              <a:t>g</a:t>
            </a:r>
          </a:p>
        </p:txBody>
      </p:sp>
      <p:sp>
        <p:nvSpPr>
          <p:cNvPr id="15381" name="ZoneTexte 10294"/>
          <p:cNvSpPr txBox="1">
            <a:spLocks noChangeArrowheads="1"/>
          </p:cNvSpPr>
          <p:nvPr/>
        </p:nvSpPr>
        <p:spPr bwMode="auto">
          <a:xfrm>
            <a:off x="4735513" y="3576639"/>
            <a:ext cx="3064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b="1"/>
              <a:t>C</a:t>
            </a:r>
          </a:p>
        </p:txBody>
      </p:sp>
      <p:sp>
        <p:nvSpPr>
          <p:cNvPr id="15382" name="ZoneTexte 10295"/>
          <p:cNvSpPr txBox="1">
            <a:spLocks noChangeArrowheads="1"/>
          </p:cNvSpPr>
          <p:nvPr/>
        </p:nvSpPr>
        <p:spPr bwMode="auto">
          <a:xfrm>
            <a:off x="4722813" y="6208713"/>
            <a:ext cx="3305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b="1"/>
              <a:t>D</a:t>
            </a:r>
          </a:p>
        </p:txBody>
      </p:sp>
      <p:sp>
        <p:nvSpPr>
          <p:cNvPr id="15383" name="ZoneTexte 10296"/>
          <p:cNvSpPr txBox="1">
            <a:spLocks noChangeArrowheads="1"/>
          </p:cNvSpPr>
          <p:nvPr/>
        </p:nvSpPr>
        <p:spPr bwMode="auto">
          <a:xfrm>
            <a:off x="176215" y="3168652"/>
            <a:ext cx="119776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Dans ce cas e</a:t>
            </a:r>
            <a:r>
              <a:rPr lang="fr-FR" altLang="fr-FR" sz="1800" baseline="-25000"/>
              <a:t>g</a:t>
            </a:r>
            <a:r>
              <a:rPr lang="fr-FR" altLang="fr-FR" sz="1800"/>
              <a:t> est une tension continue et R</a:t>
            </a:r>
            <a:r>
              <a:rPr lang="fr-FR" altLang="fr-FR" sz="1800" baseline="-25000"/>
              <a:t>c </a:t>
            </a:r>
            <a:r>
              <a:rPr lang="fr-FR" altLang="fr-FR" sz="1800"/>
              <a:t> un capteur passif de type résistif (on néglige la résistance interne du générateur) </a:t>
            </a:r>
          </a:p>
        </p:txBody>
      </p:sp>
      <p:sp>
        <p:nvSpPr>
          <p:cNvPr id="15384" name="Rectangle 12"/>
          <p:cNvSpPr>
            <a:spLocks noChangeArrowheads="1"/>
          </p:cNvSpPr>
          <p:nvPr/>
        </p:nvSpPr>
        <p:spPr bwMode="auto">
          <a:xfrm>
            <a:off x="0" y="1"/>
            <a:ext cx="12192000" cy="836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>
              <a:latin typeface="Arial" charset="0"/>
            </a:endParaRPr>
          </a:p>
        </p:txBody>
      </p:sp>
      <p:sp>
        <p:nvSpPr>
          <p:cNvPr id="15385" name="Text Box 4"/>
          <p:cNvSpPr txBox="1">
            <a:spLocks noChangeArrowheads="1"/>
          </p:cNvSpPr>
          <p:nvPr/>
        </p:nvSpPr>
        <p:spPr bwMode="auto">
          <a:xfrm>
            <a:off x="3152777" y="152401"/>
            <a:ext cx="609974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b="1">
                <a:latin typeface="Arial" charset="0"/>
              </a:rPr>
              <a:t>Conditionneur de capteurs passifs</a:t>
            </a:r>
          </a:p>
        </p:txBody>
      </p:sp>
      <p:graphicFrame>
        <p:nvGraphicFramePr>
          <p:cNvPr id="15386" name="Object 13"/>
          <p:cNvGraphicFramePr>
            <a:graphicFrameLocks noChangeAspect="1"/>
          </p:cNvGraphicFramePr>
          <p:nvPr/>
        </p:nvGraphicFramePr>
        <p:xfrm>
          <a:off x="7389815" y="5456238"/>
          <a:ext cx="31623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3" name="Équation" r:id="rId4" imgW="1777229" imgH="444307" progId="Equation.3">
                  <p:embed/>
                </p:oleObj>
              </mc:Choice>
              <mc:Fallback>
                <p:oleObj name="Équation" r:id="rId4" imgW="1777229" imgH="444307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9815" y="5456238"/>
                        <a:ext cx="3162300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7289800" y="5387975"/>
            <a:ext cx="3708400" cy="100488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2"/>
          <p:cNvSpPr>
            <a:spLocks noChangeArrowheads="1"/>
          </p:cNvSpPr>
          <p:nvPr/>
        </p:nvSpPr>
        <p:spPr bwMode="auto">
          <a:xfrm>
            <a:off x="0" y="1"/>
            <a:ext cx="12192000" cy="836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>
              <a:latin typeface="Arial" charset="0"/>
            </a:endParaRP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3152777" y="152401"/>
            <a:ext cx="609974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b="1">
                <a:latin typeface="Arial" charset="0"/>
              </a:rPr>
              <a:t>Conditionneur de capteurs passifs</a:t>
            </a:r>
          </a:p>
        </p:txBody>
      </p:sp>
      <p:sp>
        <p:nvSpPr>
          <p:cNvPr id="16388" name="ZoneTexte 4"/>
          <p:cNvSpPr txBox="1">
            <a:spLocks noChangeArrowheads="1"/>
          </p:cNvSpPr>
          <p:nvPr/>
        </p:nvSpPr>
        <p:spPr bwMode="auto">
          <a:xfrm>
            <a:off x="460377" y="1685926"/>
            <a:ext cx="11298239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Le pont de Wheatstone est un double potentiomètre sa sensibilité est maximale lorsque :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                                                                                                  R</a:t>
            </a:r>
            <a:r>
              <a:rPr lang="fr-FR" altLang="fr-FR" sz="1800" baseline="-25000"/>
              <a:t>C</a:t>
            </a:r>
            <a:r>
              <a:rPr lang="fr-FR" altLang="fr-FR" sz="1800"/>
              <a:t> = R</a:t>
            </a:r>
            <a:r>
              <a:rPr lang="fr-FR" altLang="fr-FR" sz="1800" baseline="-25000"/>
              <a:t>1</a:t>
            </a:r>
            <a:r>
              <a:rPr lang="fr-FR" altLang="fr-FR" sz="1800"/>
              <a:t> et R</a:t>
            </a:r>
            <a:r>
              <a:rPr lang="fr-FR" altLang="fr-FR" sz="1800" baseline="-25000"/>
              <a:t>2</a:t>
            </a:r>
            <a:r>
              <a:rPr lang="fr-FR" altLang="fr-FR" sz="1800"/>
              <a:t> = R</a:t>
            </a:r>
            <a:r>
              <a:rPr lang="fr-FR" altLang="fr-FR" sz="1800" baseline="-25000"/>
              <a:t>3</a:t>
            </a:r>
            <a:r>
              <a:rPr lang="fr-FR" altLang="fr-FR" sz="1800"/>
              <a:t>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Pour des raisons de simplicité on choisit souvent les résistances  pour qu’a l’équilibre  R</a:t>
            </a:r>
            <a:r>
              <a:rPr lang="fr-FR" altLang="fr-FR" sz="1800" baseline="-25000"/>
              <a:t>1</a:t>
            </a:r>
            <a:r>
              <a:rPr lang="fr-FR" altLang="fr-FR" sz="1800"/>
              <a:t> = R</a:t>
            </a:r>
            <a:r>
              <a:rPr lang="fr-FR" altLang="fr-FR" sz="1800" baseline="-25000"/>
              <a:t>2 </a:t>
            </a:r>
            <a:r>
              <a:rPr lang="fr-FR" altLang="fr-FR" sz="1800"/>
              <a:t>= R</a:t>
            </a:r>
            <a:r>
              <a:rPr lang="fr-FR" altLang="fr-FR" sz="1800" baseline="-25000"/>
              <a:t>3</a:t>
            </a:r>
            <a:r>
              <a:rPr lang="fr-FR" altLang="fr-FR" sz="1800"/>
              <a:t> = R</a:t>
            </a:r>
            <a:r>
              <a:rPr lang="fr-FR" altLang="fr-FR" sz="1800" baseline="-25000"/>
              <a:t>c0 </a:t>
            </a:r>
            <a:r>
              <a:rPr lang="fr-FR" altLang="fr-FR" sz="1800"/>
              <a:t>  </a:t>
            </a:r>
          </a:p>
        </p:txBody>
      </p:sp>
      <p:grpSp>
        <p:nvGrpSpPr>
          <p:cNvPr id="16389" name="Groupe 84"/>
          <p:cNvGrpSpPr>
            <a:grpSpLocks/>
          </p:cNvGrpSpPr>
          <p:nvPr/>
        </p:nvGrpSpPr>
        <p:grpSpPr bwMode="auto">
          <a:xfrm>
            <a:off x="3140078" y="3900489"/>
            <a:ext cx="2303463" cy="2147887"/>
            <a:chOff x="2343955" y="3051408"/>
            <a:chExt cx="2302832" cy="2147062"/>
          </a:xfrm>
        </p:grpSpPr>
        <p:grpSp>
          <p:nvGrpSpPr>
            <p:cNvPr id="16417" name="Groupe 10266"/>
            <p:cNvGrpSpPr>
              <a:grpSpLocks/>
            </p:cNvGrpSpPr>
            <p:nvPr/>
          </p:nvGrpSpPr>
          <p:grpSpPr bwMode="auto">
            <a:xfrm rot="2738716">
              <a:off x="2573539" y="3256684"/>
              <a:ext cx="1815764" cy="1772570"/>
              <a:chOff x="2573539" y="3256684"/>
              <a:chExt cx="1815764" cy="1772570"/>
            </a:xfrm>
          </p:grpSpPr>
          <p:sp>
            <p:nvSpPr>
              <p:cNvPr id="16" name="Rectangle 15"/>
              <p:cNvSpPr/>
              <p:nvPr/>
            </p:nvSpPr>
            <p:spPr>
              <a:xfrm rot="10800000">
                <a:off x="3171461" y="4789146"/>
                <a:ext cx="607778" cy="234886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grpSp>
            <p:nvGrpSpPr>
              <p:cNvPr id="16427" name="Groupe 10265"/>
              <p:cNvGrpSpPr>
                <a:grpSpLocks/>
              </p:cNvGrpSpPr>
              <p:nvPr/>
            </p:nvGrpSpPr>
            <p:grpSpPr bwMode="auto">
              <a:xfrm>
                <a:off x="2573539" y="3256684"/>
                <a:ext cx="1815764" cy="1205812"/>
                <a:chOff x="2573539" y="3256684"/>
                <a:chExt cx="1815764" cy="1205812"/>
              </a:xfrm>
            </p:grpSpPr>
            <p:sp>
              <p:nvSpPr>
                <p:cNvPr id="18" name="Rectangle 17"/>
                <p:cNvSpPr/>
                <p:nvPr/>
              </p:nvSpPr>
              <p:spPr>
                <a:xfrm rot="5382141">
                  <a:off x="2343439" y="4020379"/>
                  <a:ext cx="612607" cy="233273"/>
                </a:xfrm>
                <a:prstGeom prst="rect">
                  <a:avLst/>
                </a:prstGeom>
                <a:noFill/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fr-FR"/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 rot="10800000">
                  <a:off x="3125031" y="3229222"/>
                  <a:ext cx="620473" cy="222189"/>
                </a:xfrm>
                <a:prstGeom prst="rect">
                  <a:avLst/>
                </a:prstGeom>
                <a:noFill/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fr-FR" dirty="0"/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 rot="16240768">
                  <a:off x="3912181" y="4036810"/>
                  <a:ext cx="625303" cy="222165"/>
                </a:xfrm>
                <a:prstGeom prst="rect">
                  <a:avLst/>
                </a:prstGeom>
                <a:noFill/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fr-FR"/>
                </a:p>
              </p:txBody>
            </p:sp>
          </p:grpSp>
        </p:grpSp>
        <p:cxnSp>
          <p:nvCxnSpPr>
            <p:cNvPr id="8" name="Connecteur droit 7"/>
            <p:cNvCxnSpPr/>
            <p:nvPr/>
          </p:nvCxnSpPr>
          <p:spPr>
            <a:xfrm flipH="1" flipV="1">
              <a:off x="3497752" y="3068863"/>
              <a:ext cx="323761" cy="30944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/>
            <p:cNvCxnSpPr>
              <a:stCxn id="18" idx="1"/>
            </p:cNvCxnSpPr>
            <p:nvPr/>
          </p:nvCxnSpPr>
          <p:spPr>
            <a:xfrm flipV="1">
              <a:off x="3137488" y="3051408"/>
              <a:ext cx="360264" cy="3189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/>
            <p:cNvCxnSpPr>
              <a:stCxn id="18" idx="3"/>
            </p:cNvCxnSpPr>
            <p:nvPr/>
          </p:nvCxnSpPr>
          <p:spPr>
            <a:xfrm flipH="1">
              <a:off x="2343955" y="3800420"/>
              <a:ext cx="360264" cy="36022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/>
            <p:cNvCxnSpPr>
              <a:stCxn id="16" idx="3"/>
            </p:cNvCxnSpPr>
            <p:nvPr/>
          </p:nvCxnSpPr>
          <p:spPr>
            <a:xfrm flipH="1" flipV="1">
              <a:off x="2361413" y="4146362"/>
              <a:ext cx="355503" cy="314204"/>
            </a:xfrm>
            <a:prstGeom prst="line">
              <a:avLst/>
            </a:prstGeom>
            <a:ln w="38100"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>
              <a:off x="4242085" y="3800420"/>
              <a:ext cx="404702" cy="36022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>
              <a:stCxn id="20" idx="3"/>
            </p:cNvCxnSpPr>
            <p:nvPr/>
          </p:nvCxnSpPr>
          <p:spPr>
            <a:xfrm flipV="1">
              <a:off x="4256369" y="4146362"/>
              <a:ext cx="390418" cy="357050"/>
            </a:xfrm>
            <a:prstGeom prst="line">
              <a:avLst/>
            </a:prstGeom>
            <a:ln w="38100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/>
            <p:cNvCxnSpPr>
              <a:stCxn id="16" idx="1"/>
            </p:cNvCxnSpPr>
            <p:nvPr/>
          </p:nvCxnSpPr>
          <p:spPr>
            <a:xfrm>
              <a:off x="3143836" y="4896961"/>
              <a:ext cx="342806" cy="30150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/>
            <p:cNvCxnSpPr>
              <a:endCxn id="20" idx="1"/>
            </p:cNvCxnSpPr>
            <p:nvPr/>
          </p:nvCxnSpPr>
          <p:spPr>
            <a:xfrm flipV="1">
              <a:off x="3486642" y="4933460"/>
              <a:ext cx="320587" cy="26501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Connecteur droit avec flèche 20"/>
          <p:cNvCxnSpPr/>
          <p:nvPr/>
        </p:nvCxnSpPr>
        <p:spPr>
          <a:xfrm flipH="1">
            <a:off x="3321053" y="5010150"/>
            <a:ext cx="192722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1" name="ZoneTexte 91"/>
          <p:cNvSpPr txBox="1">
            <a:spLocks noChangeArrowheads="1"/>
          </p:cNvSpPr>
          <p:nvPr/>
        </p:nvSpPr>
        <p:spPr bwMode="auto">
          <a:xfrm>
            <a:off x="4017964" y="4638675"/>
            <a:ext cx="43390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V</a:t>
            </a:r>
            <a:r>
              <a:rPr lang="fr-FR" altLang="fr-FR" sz="1800" baseline="-25000"/>
              <a:t>m</a:t>
            </a:r>
            <a:endParaRPr lang="fr-FR" altLang="fr-FR" sz="1800"/>
          </a:p>
        </p:txBody>
      </p:sp>
      <p:sp>
        <p:nvSpPr>
          <p:cNvPr id="16392" name="ZoneTexte 92"/>
          <p:cNvSpPr txBox="1">
            <a:spLocks noChangeArrowheads="1"/>
          </p:cNvSpPr>
          <p:nvPr/>
        </p:nvSpPr>
        <p:spPr bwMode="auto">
          <a:xfrm>
            <a:off x="3268663" y="4046539"/>
            <a:ext cx="4539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R</a:t>
            </a:r>
            <a:r>
              <a:rPr lang="fr-FR" altLang="fr-FR" sz="1800" baseline="-25000"/>
              <a:t>c0</a:t>
            </a:r>
          </a:p>
        </p:txBody>
      </p:sp>
      <p:sp>
        <p:nvSpPr>
          <p:cNvPr id="16393" name="ZoneTexte 93"/>
          <p:cNvSpPr txBox="1">
            <a:spLocks noChangeArrowheads="1"/>
          </p:cNvSpPr>
          <p:nvPr/>
        </p:nvSpPr>
        <p:spPr bwMode="auto">
          <a:xfrm>
            <a:off x="4859339" y="4060825"/>
            <a:ext cx="4539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R</a:t>
            </a:r>
            <a:r>
              <a:rPr lang="fr-FR" altLang="fr-FR" sz="1800" baseline="-25000"/>
              <a:t>c0</a:t>
            </a:r>
          </a:p>
        </p:txBody>
      </p:sp>
      <p:sp>
        <p:nvSpPr>
          <p:cNvPr id="16394" name="ZoneTexte 94"/>
          <p:cNvSpPr txBox="1">
            <a:spLocks noChangeArrowheads="1"/>
          </p:cNvSpPr>
          <p:nvPr/>
        </p:nvSpPr>
        <p:spPr bwMode="auto">
          <a:xfrm>
            <a:off x="2500312" y="5562600"/>
            <a:ext cx="12882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R</a:t>
            </a:r>
            <a:r>
              <a:rPr lang="fr-FR" altLang="fr-FR" sz="1800" baseline="-25000"/>
              <a:t>c</a:t>
            </a:r>
            <a:r>
              <a:rPr lang="fr-FR" altLang="fr-FR" sz="1800"/>
              <a:t> =R</a:t>
            </a:r>
            <a:r>
              <a:rPr lang="fr-FR" altLang="fr-FR" sz="1800" baseline="-25000"/>
              <a:t>C0</a:t>
            </a:r>
            <a:r>
              <a:rPr lang="fr-FR" altLang="fr-FR" sz="1800"/>
              <a:t>+</a:t>
            </a:r>
            <a:r>
              <a:rPr lang="fr-FR" altLang="fr-FR" sz="1800">
                <a:sym typeface="Symbol" pitchFamily="18" charset="2"/>
              </a:rPr>
              <a:t>R</a:t>
            </a:r>
            <a:r>
              <a:rPr lang="fr-FR" altLang="fr-FR" sz="1800" baseline="-25000">
                <a:sym typeface="Symbol" pitchFamily="18" charset="2"/>
              </a:rPr>
              <a:t>C</a:t>
            </a:r>
            <a:endParaRPr lang="fr-FR" altLang="fr-FR" sz="1800" baseline="-25000"/>
          </a:p>
        </p:txBody>
      </p:sp>
      <p:sp>
        <p:nvSpPr>
          <p:cNvPr id="16395" name="ZoneTexte 10271"/>
          <p:cNvSpPr txBox="1">
            <a:spLocks noChangeArrowheads="1"/>
          </p:cNvSpPr>
          <p:nvPr/>
        </p:nvSpPr>
        <p:spPr bwMode="auto">
          <a:xfrm>
            <a:off x="4894264" y="5597525"/>
            <a:ext cx="4539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R</a:t>
            </a:r>
            <a:r>
              <a:rPr lang="fr-FR" altLang="fr-FR" sz="1800" baseline="-25000"/>
              <a:t>c0</a:t>
            </a:r>
          </a:p>
        </p:txBody>
      </p:sp>
      <p:cxnSp>
        <p:nvCxnSpPr>
          <p:cNvPr id="27" name="Connecteur droit 26"/>
          <p:cNvCxnSpPr/>
          <p:nvPr/>
        </p:nvCxnSpPr>
        <p:spPr>
          <a:xfrm flipH="1">
            <a:off x="2043113" y="3913188"/>
            <a:ext cx="2239963" cy="0"/>
          </a:xfrm>
          <a:prstGeom prst="line">
            <a:avLst/>
          </a:prstGeom>
          <a:ln w="38100"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 flipH="1">
            <a:off x="2071689" y="6048375"/>
            <a:ext cx="2211387" cy="0"/>
          </a:xfrm>
          <a:prstGeom prst="line">
            <a:avLst/>
          </a:prstGeom>
          <a:ln w="38100"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>
            <a:endCxn id="31" idx="0"/>
          </p:cNvCxnSpPr>
          <p:nvPr/>
        </p:nvCxnSpPr>
        <p:spPr>
          <a:xfrm flipH="1">
            <a:off x="2043113" y="3929063"/>
            <a:ext cx="0" cy="7493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2071688" y="5273675"/>
            <a:ext cx="0" cy="7747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llipse 30"/>
          <p:cNvSpPr/>
          <p:nvPr/>
        </p:nvSpPr>
        <p:spPr>
          <a:xfrm>
            <a:off x="1739902" y="4678367"/>
            <a:ext cx="604839" cy="579437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401" name="ZoneTexte 10288"/>
          <p:cNvSpPr txBox="1">
            <a:spLocks noChangeArrowheads="1"/>
          </p:cNvSpPr>
          <p:nvPr/>
        </p:nvSpPr>
        <p:spPr bwMode="auto">
          <a:xfrm>
            <a:off x="2843213" y="4814888"/>
            <a:ext cx="3241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b="1"/>
              <a:t>A</a:t>
            </a:r>
          </a:p>
        </p:txBody>
      </p:sp>
      <p:sp>
        <p:nvSpPr>
          <p:cNvPr id="16402" name="ZoneTexte 10289"/>
          <p:cNvSpPr txBox="1">
            <a:spLocks noChangeArrowheads="1"/>
          </p:cNvSpPr>
          <p:nvPr/>
        </p:nvSpPr>
        <p:spPr bwMode="auto">
          <a:xfrm>
            <a:off x="5481639" y="4814888"/>
            <a:ext cx="3145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b="1"/>
              <a:t>B</a:t>
            </a:r>
          </a:p>
        </p:txBody>
      </p:sp>
      <p:sp>
        <p:nvSpPr>
          <p:cNvPr id="16403" name="ZoneTexte 10291"/>
          <p:cNvSpPr txBox="1">
            <a:spLocks noChangeArrowheads="1"/>
          </p:cNvSpPr>
          <p:nvPr/>
        </p:nvSpPr>
        <p:spPr bwMode="auto">
          <a:xfrm>
            <a:off x="1320801" y="4764089"/>
            <a:ext cx="3722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e</a:t>
            </a:r>
            <a:r>
              <a:rPr lang="fr-FR" altLang="fr-FR" sz="1800" baseline="-25000"/>
              <a:t>g</a:t>
            </a:r>
          </a:p>
        </p:txBody>
      </p:sp>
      <p:sp>
        <p:nvSpPr>
          <p:cNvPr id="16404" name="ZoneTexte 10295"/>
          <p:cNvSpPr txBox="1">
            <a:spLocks noChangeArrowheads="1"/>
          </p:cNvSpPr>
          <p:nvPr/>
        </p:nvSpPr>
        <p:spPr bwMode="auto">
          <a:xfrm>
            <a:off x="4130675" y="6130925"/>
            <a:ext cx="3305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b="1"/>
              <a:t>D</a:t>
            </a:r>
          </a:p>
        </p:txBody>
      </p:sp>
      <p:sp>
        <p:nvSpPr>
          <p:cNvPr id="16405" name="ZoneTexte 35"/>
          <p:cNvSpPr txBox="1">
            <a:spLocks noChangeArrowheads="1"/>
          </p:cNvSpPr>
          <p:nvPr/>
        </p:nvSpPr>
        <p:spPr bwMode="auto">
          <a:xfrm>
            <a:off x="530225" y="3222625"/>
            <a:ext cx="15267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/>
              <a:t>R</a:t>
            </a:r>
            <a:r>
              <a:rPr lang="fr-FR" altLang="fr-FR" sz="2000" baseline="-25000"/>
              <a:t>C</a:t>
            </a:r>
            <a:r>
              <a:rPr lang="fr-FR" altLang="fr-FR" sz="2000"/>
              <a:t> = R</a:t>
            </a:r>
            <a:r>
              <a:rPr lang="fr-FR" altLang="fr-FR" sz="2000" baseline="-25000"/>
              <a:t>c0</a:t>
            </a:r>
            <a:r>
              <a:rPr lang="fr-FR" altLang="fr-FR" sz="2000"/>
              <a:t> +</a:t>
            </a:r>
            <a:r>
              <a:rPr lang="fr-FR" altLang="fr-FR" sz="2000">
                <a:sym typeface="Symbol" pitchFamily="18" charset="2"/>
              </a:rPr>
              <a:t>R</a:t>
            </a:r>
            <a:r>
              <a:rPr lang="fr-FR" altLang="fr-FR" sz="2000" baseline="-25000">
                <a:sym typeface="Symbol" pitchFamily="18" charset="2"/>
              </a:rPr>
              <a:t>C</a:t>
            </a:r>
            <a:endParaRPr lang="fr-FR" altLang="fr-FR" sz="2000" baseline="-25000"/>
          </a:p>
        </p:txBody>
      </p:sp>
      <p:sp>
        <p:nvSpPr>
          <p:cNvPr id="37" name="ZoneTexte 3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221405" y="4223075"/>
            <a:ext cx="2471835" cy="864080"/>
          </a:xfrm>
          <a:prstGeom prst="rect">
            <a:avLst/>
          </a:prstGeom>
          <a:blipFill rotWithShape="0">
            <a:blip r:embed="rId2"/>
            <a:srcRect/>
            <a:stretch>
              <a:fillRect r="8970" b="9619"/>
            </a:stretch>
          </a:blipFill>
        </p:spPr>
        <p:txBody>
          <a:bodyPr/>
          <a:lstStyle/>
          <a:p>
            <a:pPr>
              <a:defRPr/>
            </a:pPr>
            <a:r>
              <a:rPr lang="fr-FR">
                <a:noFill/>
              </a:rPr>
              <a:t> 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443541" y="2138367"/>
            <a:ext cx="2090737" cy="61753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9" name="Rectangle 38"/>
          <p:cNvSpPr/>
          <p:nvPr/>
        </p:nvSpPr>
        <p:spPr>
          <a:xfrm>
            <a:off x="5995989" y="4129088"/>
            <a:ext cx="2820987" cy="109855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409" name="ZoneTexte 42"/>
          <p:cNvSpPr txBox="1">
            <a:spLocks noChangeArrowheads="1"/>
          </p:cNvSpPr>
          <p:nvPr/>
        </p:nvSpPr>
        <p:spPr bwMode="auto">
          <a:xfrm>
            <a:off x="427041" y="1035054"/>
            <a:ext cx="96616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 b="1" u="sng">
                <a:latin typeface="Arial" charset="0"/>
                <a:cs typeface="Arial" charset="0"/>
              </a:rPr>
              <a:t>- Montage 3 résistances fixes et 1 résistance variable de capteur </a:t>
            </a:r>
          </a:p>
        </p:txBody>
      </p:sp>
      <p:sp>
        <p:nvSpPr>
          <p:cNvPr id="16410" name="ZoneTexte 39"/>
          <p:cNvSpPr txBox="1">
            <a:spLocks noChangeArrowheads="1"/>
          </p:cNvSpPr>
          <p:nvPr/>
        </p:nvSpPr>
        <p:spPr bwMode="auto">
          <a:xfrm>
            <a:off x="6788153" y="6488114"/>
            <a:ext cx="53954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Dans ce cas des ponts  V</a:t>
            </a:r>
            <a:r>
              <a:rPr lang="fr-FR" altLang="fr-FR" sz="1800" baseline="-25000"/>
              <a:t>m</a:t>
            </a:r>
            <a:r>
              <a:rPr lang="fr-FR" altLang="fr-FR" sz="1800"/>
              <a:t> = </a:t>
            </a:r>
            <a:r>
              <a:rPr lang="fr-FR" altLang="fr-FR" sz="1800">
                <a:sym typeface="Symbol" pitchFamily="18" charset="2"/>
              </a:rPr>
              <a:t>V</a:t>
            </a:r>
            <a:r>
              <a:rPr lang="fr-FR" altLang="fr-FR" sz="1800" baseline="-25000">
                <a:sym typeface="Symbol" pitchFamily="18" charset="2"/>
              </a:rPr>
              <a:t>m</a:t>
            </a:r>
            <a:r>
              <a:rPr lang="fr-FR" altLang="fr-FR" sz="1800">
                <a:sym typeface="Symbol" pitchFamily="18" charset="2"/>
              </a:rPr>
              <a:t> car à l’équilibre V</a:t>
            </a:r>
            <a:r>
              <a:rPr lang="fr-FR" altLang="fr-FR" sz="1800" baseline="-25000">
                <a:sym typeface="Symbol" pitchFamily="18" charset="2"/>
              </a:rPr>
              <a:t>m0</a:t>
            </a:r>
            <a:r>
              <a:rPr lang="fr-FR" altLang="fr-FR" sz="1800">
                <a:sym typeface="Symbol" pitchFamily="18" charset="2"/>
              </a:rPr>
              <a:t> = 0</a:t>
            </a:r>
            <a:endParaRPr lang="fr-FR" altLang="fr-FR" sz="1800" baseline="-25000"/>
          </a:p>
        </p:txBody>
      </p:sp>
      <p:sp>
        <p:nvSpPr>
          <p:cNvPr id="16411" name="ZoneTexte 40"/>
          <p:cNvSpPr txBox="1">
            <a:spLocks noChangeArrowheads="1"/>
          </p:cNvSpPr>
          <p:nvPr/>
        </p:nvSpPr>
        <p:spPr bwMode="auto">
          <a:xfrm>
            <a:off x="6186489" y="5732463"/>
            <a:ext cx="13479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Si </a:t>
            </a:r>
            <a:r>
              <a:rPr lang="fr-FR" altLang="fr-FR" sz="1800">
                <a:sym typeface="Symbol" pitchFamily="18" charset="2"/>
              </a:rPr>
              <a:t>R</a:t>
            </a:r>
            <a:r>
              <a:rPr lang="fr-FR" altLang="fr-FR" sz="1800" baseline="-25000">
                <a:sym typeface="Symbol" pitchFamily="18" charset="2"/>
              </a:rPr>
              <a:t>c</a:t>
            </a:r>
            <a:r>
              <a:rPr lang="fr-FR" altLang="fr-FR" sz="1800">
                <a:sym typeface="Symbol" pitchFamily="18" charset="2"/>
              </a:rPr>
              <a:t> &lt;&lt; R</a:t>
            </a:r>
            <a:r>
              <a:rPr lang="fr-FR" altLang="fr-FR" sz="1800" baseline="-25000">
                <a:sym typeface="Symbol" pitchFamily="18" charset="2"/>
              </a:rPr>
              <a:t>C0</a:t>
            </a:r>
            <a:endParaRPr lang="fr-FR" altLang="fr-FR" sz="1800" baseline="-25000"/>
          </a:p>
        </p:txBody>
      </p:sp>
      <p:sp>
        <p:nvSpPr>
          <p:cNvPr id="44" name="ZoneTexte 4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353640" y="5611629"/>
            <a:ext cx="1511579" cy="673265"/>
          </a:xfrm>
          <a:prstGeom prst="rect">
            <a:avLst/>
          </a:prstGeom>
          <a:blipFill rotWithShape="0">
            <a:blip r:embed="rId3"/>
            <a:srcRect/>
            <a:stretch>
              <a:fillRect t="1" r="16086" b="16432"/>
            </a:stretch>
          </a:blipFill>
        </p:spPr>
        <p:txBody>
          <a:bodyPr/>
          <a:lstStyle/>
          <a:p>
            <a:pPr>
              <a:defRPr/>
            </a:pPr>
            <a:r>
              <a:rPr lang="fr-FR">
                <a:noFill/>
              </a:rPr>
              <a:t> </a:t>
            </a:r>
          </a:p>
        </p:txBody>
      </p:sp>
      <p:sp>
        <p:nvSpPr>
          <p:cNvPr id="42" name="Rectangle 41"/>
          <p:cNvSpPr/>
          <p:nvPr/>
        </p:nvSpPr>
        <p:spPr>
          <a:xfrm>
            <a:off x="8202613" y="5416554"/>
            <a:ext cx="1828800" cy="96202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414" name="ZoneTexte 44"/>
          <p:cNvSpPr txBox="1">
            <a:spLocks noChangeArrowheads="1"/>
          </p:cNvSpPr>
          <p:nvPr/>
        </p:nvSpPr>
        <p:spPr bwMode="auto">
          <a:xfrm>
            <a:off x="7650163" y="5767389"/>
            <a:ext cx="4315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>
                <a:sym typeface="Wingdings" pitchFamily="2" charset="2"/>
              </a:rPr>
              <a:t></a:t>
            </a:r>
            <a:endParaRPr lang="fr-FR" altLang="fr-FR" sz="1800"/>
          </a:p>
        </p:txBody>
      </p:sp>
      <p:sp>
        <p:nvSpPr>
          <p:cNvPr id="3" name="Rectangle 2"/>
          <p:cNvSpPr/>
          <p:nvPr/>
        </p:nvSpPr>
        <p:spPr>
          <a:xfrm>
            <a:off x="5795963" y="3255967"/>
            <a:ext cx="5473700" cy="7905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8" name="ZoneTexte 4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728127" y="3311009"/>
            <a:ext cx="4177696" cy="720078"/>
          </a:xfrm>
          <a:prstGeom prst="rect">
            <a:avLst/>
          </a:prstGeom>
          <a:blipFill rotWithShape="0">
            <a:blip r:embed="rId4"/>
            <a:srcRect/>
            <a:stretch>
              <a:fillRect b="9312"/>
            </a:stretch>
          </a:blipFill>
        </p:spPr>
        <p:txBody>
          <a:bodyPr/>
          <a:lstStyle/>
          <a:p>
            <a:pPr>
              <a:defRPr/>
            </a:pPr>
            <a:r>
              <a:rPr lang="fr-FR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352425" y="790579"/>
            <a:ext cx="10955339" cy="5851525"/>
          </a:xfrm>
        </p:spPr>
        <p:txBody>
          <a:bodyPr/>
          <a:lstStyle/>
          <a:p>
            <a:pPr>
              <a:buFontTx/>
              <a:buChar char="-"/>
              <a:defRPr/>
            </a:pPr>
            <a:r>
              <a:rPr lang="fr-FR" sz="2400" b="1" u="sng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Montage push-pull :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  </a:t>
            </a:r>
            <a:r>
              <a:rPr lang="fr-FR" sz="2400" b="1" u="sng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R</a:t>
            </a:r>
            <a:r>
              <a:rPr lang="fr-FR" sz="2400" b="1" u="sng" baseline="-25000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1</a:t>
            </a:r>
            <a:r>
              <a:rPr lang="fr-FR" sz="2400" b="1" u="sng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est une résistance variable en plus de la résistance R</a:t>
            </a:r>
            <a:r>
              <a:rPr lang="fr-FR" sz="2400" b="1" baseline="-25000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C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fr-FR" sz="2000" dirty="0" smtClean="0">
                <a:sym typeface="Symbol" panose="05050102010706020507" pitchFamily="18" charset="2"/>
              </a:rPr>
              <a:t>	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fr-FR" sz="2000" dirty="0">
                <a:sym typeface="Symbol" panose="05050102010706020507" pitchFamily="18" charset="2"/>
              </a:rPr>
              <a:t> </a:t>
            </a:r>
            <a:r>
              <a:rPr lang="fr-FR" sz="2000" dirty="0" smtClean="0">
                <a:sym typeface="Symbol" panose="05050102010706020507" pitchFamily="18" charset="2"/>
              </a:rPr>
              <a:t>           Les deux résistances imposent des variations égales mais opposées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fr-FR" dirty="0" smtClean="0">
                <a:sym typeface="Symbol" panose="05050102010706020507" pitchFamily="18" charset="2"/>
              </a:rPr>
              <a:t>                              R</a:t>
            </a:r>
            <a:r>
              <a:rPr lang="fr-FR" baseline="-25000" dirty="0">
                <a:sym typeface="Symbol" panose="05050102010706020507" pitchFamily="18" charset="2"/>
              </a:rPr>
              <a:t>1</a:t>
            </a:r>
            <a:r>
              <a:rPr lang="fr-FR" dirty="0" smtClean="0">
                <a:sym typeface="Symbol" panose="05050102010706020507" pitchFamily="18" charset="2"/>
              </a:rPr>
              <a:t> =</a:t>
            </a:r>
            <a:r>
              <a:rPr lang="fr-FR" dirty="0">
                <a:sym typeface="Symbol" panose="05050102010706020507" pitchFamily="18" charset="2"/>
              </a:rPr>
              <a:t> </a:t>
            </a:r>
            <a:r>
              <a:rPr lang="fr-FR" dirty="0" smtClean="0">
                <a:sym typeface="Symbol" panose="05050102010706020507" pitchFamily="18" charset="2"/>
              </a:rPr>
              <a:t>-</a:t>
            </a:r>
            <a:r>
              <a:rPr lang="fr-FR" baseline="-25000" dirty="0" smtClean="0">
                <a:sym typeface="Symbol" panose="05050102010706020507" pitchFamily="18" charset="2"/>
              </a:rPr>
              <a:t> </a:t>
            </a:r>
            <a:r>
              <a:rPr lang="fr-FR" dirty="0" err="1" smtClean="0">
                <a:sym typeface="Symbol" panose="05050102010706020507" pitchFamily="18" charset="2"/>
              </a:rPr>
              <a:t>R</a:t>
            </a:r>
            <a:r>
              <a:rPr lang="fr-FR" baseline="-25000" dirty="0" err="1" smtClean="0">
                <a:sym typeface="Symbol" panose="05050102010706020507" pitchFamily="18" charset="2"/>
              </a:rPr>
              <a:t>c</a:t>
            </a:r>
            <a:r>
              <a:rPr lang="fr-FR" baseline="-25000" dirty="0" smtClean="0">
                <a:sym typeface="Symbol" panose="05050102010706020507" pitchFamily="18" charset="2"/>
              </a:rPr>
              <a:t>   </a:t>
            </a:r>
            <a:r>
              <a:rPr lang="fr-FR" dirty="0" smtClean="0">
                <a:sym typeface="Symbol" panose="05050102010706020507" pitchFamily="18" charset="2"/>
              </a:rPr>
              <a:t>  et R</a:t>
            </a:r>
            <a:r>
              <a:rPr lang="fr-FR" baseline="-25000" dirty="0" smtClean="0">
                <a:sym typeface="Symbol" panose="05050102010706020507" pitchFamily="18" charset="2"/>
              </a:rPr>
              <a:t>2</a:t>
            </a:r>
            <a:r>
              <a:rPr lang="fr-FR" dirty="0" smtClean="0">
                <a:sym typeface="Symbol" panose="05050102010706020507" pitchFamily="18" charset="2"/>
              </a:rPr>
              <a:t> = R</a:t>
            </a:r>
            <a:r>
              <a:rPr lang="fr-FR" baseline="-25000" dirty="0" smtClean="0">
                <a:sym typeface="Symbol" panose="05050102010706020507" pitchFamily="18" charset="2"/>
              </a:rPr>
              <a:t>3</a:t>
            </a:r>
            <a:r>
              <a:rPr lang="fr-FR" dirty="0" smtClean="0">
                <a:sym typeface="Symbol" panose="05050102010706020507" pitchFamily="18" charset="2"/>
              </a:rPr>
              <a:t> = R</a:t>
            </a:r>
            <a:r>
              <a:rPr lang="fr-FR" baseline="-25000" dirty="0" smtClean="0">
                <a:sym typeface="Symbol" panose="05050102010706020507" pitchFamily="18" charset="2"/>
              </a:rPr>
              <a:t>C0</a:t>
            </a:r>
          </a:p>
        </p:txBody>
      </p:sp>
      <p:sp>
        <p:nvSpPr>
          <p:cNvPr id="17411" name="Rectangle 12"/>
          <p:cNvSpPr>
            <a:spLocks noChangeArrowheads="1"/>
          </p:cNvSpPr>
          <p:nvPr/>
        </p:nvSpPr>
        <p:spPr bwMode="auto">
          <a:xfrm>
            <a:off x="0" y="1"/>
            <a:ext cx="12192000" cy="836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>
              <a:latin typeface="Arial" charset="0"/>
            </a:endParaRP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3152777" y="152401"/>
            <a:ext cx="609974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b="1">
                <a:latin typeface="Arial" charset="0"/>
              </a:rPr>
              <a:t>Conditionneur de capteurs passifs</a:t>
            </a:r>
          </a:p>
        </p:txBody>
      </p:sp>
      <p:grpSp>
        <p:nvGrpSpPr>
          <p:cNvPr id="17413" name="Groupe 84"/>
          <p:cNvGrpSpPr>
            <a:grpSpLocks/>
          </p:cNvGrpSpPr>
          <p:nvPr/>
        </p:nvGrpSpPr>
        <p:grpSpPr bwMode="auto">
          <a:xfrm>
            <a:off x="3116265" y="3527425"/>
            <a:ext cx="2301875" cy="2147888"/>
            <a:chOff x="2343955" y="3051408"/>
            <a:chExt cx="2302832" cy="2147062"/>
          </a:xfrm>
        </p:grpSpPr>
        <p:grpSp>
          <p:nvGrpSpPr>
            <p:cNvPr id="17434" name="Groupe 10266"/>
            <p:cNvGrpSpPr>
              <a:grpSpLocks/>
            </p:cNvGrpSpPr>
            <p:nvPr/>
          </p:nvGrpSpPr>
          <p:grpSpPr bwMode="auto">
            <a:xfrm rot="2738716">
              <a:off x="2573539" y="3256684"/>
              <a:ext cx="1815764" cy="1772570"/>
              <a:chOff x="2573539" y="3256684"/>
              <a:chExt cx="1815764" cy="1772570"/>
            </a:xfrm>
          </p:grpSpPr>
          <p:sp>
            <p:nvSpPr>
              <p:cNvPr id="17" name="Rectangle 16"/>
              <p:cNvSpPr/>
              <p:nvPr/>
            </p:nvSpPr>
            <p:spPr>
              <a:xfrm rot="10800000">
                <a:off x="3172943" y="4792943"/>
                <a:ext cx="609365" cy="235048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grpSp>
            <p:nvGrpSpPr>
              <p:cNvPr id="17444" name="Groupe 10265"/>
              <p:cNvGrpSpPr>
                <a:grpSpLocks/>
              </p:cNvGrpSpPr>
              <p:nvPr/>
            </p:nvGrpSpPr>
            <p:grpSpPr bwMode="auto">
              <a:xfrm>
                <a:off x="2573539" y="3256684"/>
                <a:ext cx="1815764" cy="1205812"/>
                <a:chOff x="2573539" y="3256684"/>
                <a:chExt cx="1815764" cy="1205812"/>
              </a:xfrm>
            </p:grpSpPr>
            <p:sp>
              <p:nvSpPr>
                <p:cNvPr id="19" name="Rectangle 18"/>
                <p:cNvSpPr/>
                <p:nvPr/>
              </p:nvSpPr>
              <p:spPr>
                <a:xfrm rot="5382141">
                  <a:off x="2343222" y="4057238"/>
                  <a:ext cx="608266" cy="234860"/>
                </a:xfrm>
                <a:prstGeom prst="rect">
                  <a:avLst/>
                </a:prstGeom>
                <a:noFill/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fr-FR"/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 rot="10800000">
                  <a:off x="3129714" y="3254956"/>
                  <a:ext cx="617300" cy="222342"/>
                </a:xfrm>
                <a:prstGeom prst="rect">
                  <a:avLst/>
                </a:prstGeom>
                <a:noFill/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fr-FR" dirty="0"/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 rot="16240768">
                  <a:off x="3921440" y="4048542"/>
                  <a:ext cx="619382" cy="222164"/>
                </a:xfrm>
                <a:prstGeom prst="rect">
                  <a:avLst/>
                </a:prstGeom>
                <a:noFill/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fr-FR"/>
                </a:p>
              </p:txBody>
            </p:sp>
          </p:grpSp>
        </p:grpSp>
        <p:cxnSp>
          <p:nvCxnSpPr>
            <p:cNvPr id="9" name="Connecteur droit 8"/>
            <p:cNvCxnSpPr/>
            <p:nvPr/>
          </p:nvCxnSpPr>
          <p:spPr>
            <a:xfrm flipH="1" flipV="1">
              <a:off x="3496959" y="3068864"/>
              <a:ext cx="323985" cy="30944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/>
            <p:cNvCxnSpPr>
              <a:stCxn id="19" idx="1"/>
            </p:cNvCxnSpPr>
            <p:nvPr/>
          </p:nvCxnSpPr>
          <p:spPr>
            <a:xfrm flipV="1">
              <a:off x="3138035" y="3051408"/>
              <a:ext cx="358924" cy="31896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/>
            <p:cNvCxnSpPr>
              <a:stCxn id="19" idx="3"/>
            </p:cNvCxnSpPr>
            <p:nvPr/>
          </p:nvCxnSpPr>
          <p:spPr>
            <a:xfrm flipH="1">
              <a:off x="2343955" y="3800420"/>
              <a:ext cx="360512" cy="36022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>
              <a:stCxn id="17" idx="3"/>
            </p:cNvCxnSpPr>
            <p:nvPr/>
          </p:nvCxnSpPr>
          <p:spPr>
            <a:xfrm flipH="1" flipV="1">
              <a:off x="2361424" y="4146362"/>
              <a:ext cx="355748" cy="314204"/>
            </a:xfrm>
            <a:prstGeom prst="line">
              <a:avLst/>
            </a:prstGeom>
            <a:ln w="38100"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>
              <a:off x="4241806" y="3800420"/>
              <a:ext cx="404981" cy="36022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/>
            <p:cNvCxnSpPr>
              <a:stCxn id="21" idx="3"/>
            </p:cNvCxnSpPr>
            <p:nvPr/>
          </p:nvCxnSpPr>
          <p:spPr>
            <a:xfrm flipV="1">
              <a:off x="4256100" y="4146362"/>
              <a:ext cx="390687" cy="357051"/>
            </a:xfrm>
            <a:prstGeom prst="line">
              <a:avLst/>
            </a:prstGeom>
            <a:ln w="38100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/>
            <p:cNvCxnSpPr>
              <a:stCxn id="17" idx="1"/>
            </p:cNvCxnSpPr>
            <p:nvPr/>
          </p:nvCxnSpPr>
          <p:spPr>
            <a:xfrm>
              <a:off x="3144388" y="4896961"/>
              <a:ext cx="343043" cy="30150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>
              <a:endCxn id="21" idx="1"/>
            </p:cNvCxnSpPr>
            <p:nvPr/>
          </p:nvCxnSpPr>
          <p:spPr>
            <a:xfrm flipV="1">
              <a:off x="3487430" y="4933459"/>
              <a:ext cx="319220" cy="26501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Connecteur droit avec flèche 21"/>
          <p:cNvCxnSpPr/>
          <p:nvPr/>
        </p:nvCxnSpPr>
        <p:spPr>
          <a:xfrm flipH="1">
            <a:off x="3297241" y="4637088"/>
            <a:ext cx="192722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5" name="ZoneTexte 91"/>
          <p:cNvSpPr txBox="1">
            <a:spLocks noChangeArrowheads="1"/>
          </p:cNvSpPr>
          <p:nvPr/>
        </p:nvSpPr>
        <p:spPr bwMode="auto">
          <a:xfrm>
            <a:off x="3992564" y="4265613"/>
            <a:ext cx="43390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V</a:t>
            </a:r>
            <a:r>
              <a:rPr lang="fr-FR" altLang="fr-FR" sz="1800" baseline="-25000"/>
              <a:t>m</a:t>
            </a:r>
            <a:endParaRPr lang="fr-FR" altLang="fr-FR" sz="1800"/>
          </a:p>
        </p:txBody>
      </p:sp>
      <p:sp>
        <p:nvSpPr>
          <p:cNvPr id="17416" name="ZoneTexte 92"/>
          <p:cNvSpPr txBox="1">
            <a:spLocks noChangeArrowheads="1"/>
          </p:cNvSpPr>
          <p:nvPr/>
        </p:nvSpPr>
        <p:spPr bwMode="auto">
          <a:xfrm>
            <a:off x="2303463" y="3635375"/>
            <a:ext cx="14677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R</a:t>
            </a:r>
            <a:r>
              <a:rPr lang="fr-FR" altLang="fr-FR" sz="1800" baseline="-25000"/>
              <a:t>1</a:t>
            </a:r>
            <a:r>
              <a:rPr lang="fr-FR" altLang="fr-FR" sz="1800"/>
              <a:t> = R</a:t>
            </a:r>
            <a:r>
              <a:rPr lang="fr-FR" altLang="fr-FR" sz="1800" baseline="-25000"/>
              <a:t>C0</a:t>
            </a:r>
            <a:r>
              <a:rPr lang="fr-FR" altLang="fr-FR" sz="1800"/>
              <a:t> - </a:t>
            </a:r>
            <a:r>
              <a:rPr lang="fr-FR" altLang="fr-FR" sz="1800">
                <a:sym typeface="Symbol" pitchFamily="18" charset="2"/>
              </a:rPr>
              <a:t>R</a:t>
            </a:r>
            <a:r>
              <a:rPr lang="fr-FR" altLang="fr-FR" sz="1800" baseline="-25000">
                <a:sym typeface="Symbol" pitchFamily="18" charset="2"/>
              </a:rPr>
              <a:t>C</a:t>
            </a:r>
            <a:r>
              <a:rPr lang="fr-FR" altLang="fr-FR" sz="1800"/>
              <a:t> </a:t>
            </a:r>
            <a:endParaRPr lang="fr-FR" altLang="fr-FR" sz="1800" baseline="-25000"/>
          </a:p>
        </p:txBody>
      </p:sp>
      <p:sp>
        <p:nvSpPr>
          <p:cNvPr id="17417" name="ZoneTexte 93"/>
          <p:cNvSpPr txBox="1">
            <a:spLocks noChangeArrowheads="1"/>
          </p:cNvSpPr>
          <p:nvPr/>
        </p:nvSpPr>
        <p:spPr bwMode="auto">
          <a:xfrm>
            <a:off x="4833939" y="3687764"/>
            <a:ext cx="4539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R</a:t>
            </a:r>
            <a:r>
              <a:rPr lang="fr-FR" altLang="fr-FR" sz="1800" baseline="-25000"/>
              <a:t>c0</a:t>
            </a:r>
          </a:p>
        </p:txBody>
      </p:sp>
      <p:sp>
        <p:nvSpPr>
          <p:cNvPr id="17418" name="ZoneTexte 94"/>
          <p:cNvSpPr txBox="1">
            <a:spLocks noChangeArrowheads="1"/>
          </p:cNvSpPr>
          <p:nvPr/>
        </p:nvSpPr>
        <p:spPr bwMode="auto">
          <a:xfrm>
            <a:off x="2336800" y="5133975"/>
            <a:ext cx="14998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R</a:t>
            </a:r>
            <a:r>
              <a:rPr lang="fr-FR" altLang="fr-FR" sz="1800" baseline="-25000"/>
              <a:t>c</a:t>
            </a:r>
            <a:r>
              <a:rPr lang="fr-FR" altLang="fr-FR" sz="1800"/>
              <a:t> = R</a:t>
            </a:r>
            <a:r>
              <a:rPr lang="fr-FR" altLang="fr-FR" sz="1800" baseline="-25000"/>
              <a:t>C0</a:t>
            </a:r>
            <a:r>
              <a:rPr lang="fr-FR" altLang="fr-FR" sz="1800"/>
              <a:t> + </a:t>
            </a:r>
            <a:r>
              <a:rPr lang="fr-FR" altLang="fr-FR" sz="1800">
                <a:sym typeface="Symbol" pitchFamily="18" charset="2"/>
              </a:rPr>
              <a:t>R</a:t>
            </a:r>
            <a:r>
              <a:rPr lang="fr-FR" altLang="fr-FR" sz="1800" baseline="-25000">
                <a:sym typeface="Symbol" pitchFamily="18" charset="2"/>
              </a:rPr>
              <a:t>C</a:t>
            </a:r>
            <a:r>
              <a:rPr lang="fr-FR" altLang="fr-FR" sz="1800"/>
              <a:t> </a:t>
            </a:r>
            <a:endParaRPr lang="fr-FR" altLang="fr-FR" sz="1800" baseline="-25000"/>
          </a:p>
        </p:txBody>
      </p:sp>
      <p:sp>
        <p:nvSpPr>
          <p:cNvPr id="17419" name="ZoneTexte 10271"/>
          <p:cNvSpPr txBox="1">
            <a:spLocks noChangeArrowheads="1"/>
          </p:cNvSpPr>
          <p:nvPr/>
        </p:nvSpPr>
        <p:spPr bwMode="auto">
          <a:xfrm>
            <a:off x="4868864" y="5224464"/>
            <a:ext cx="4539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R</a:t>
            </a:r>
            <a:r>
              <a:rPr lang="fr-FR" altLang="fr-FR" sz="1800" baseline="-25000"/>
              <a:t>c0</a:t>
            </a:r>
          </a:p>
        </p:txBody>
      </p:sp>
      <p:cxnSp>
        <p:nvCxnSpPr>
          <p:cNvPr id="28" name="Connecteur droit 27"/>
          <p:cNvCxnSpPr/>
          <p:nvPr/>
        </p:nvCxnSpPr>
        <p:spPr>
          <a:xfrm flipH="1">
            <a:off x="2017715" y="3540125"/>
            <a:ext cx="2241551" cy="0"/>
          </a:xfrm>
          <a:prstGeom prst="line">
            <a:avLst/>
          </a:prstGeom>
          <a:ln w="38100"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H="1">
            <a:off x="2046291" y="5675313"/>
            <a:ext cx="2212975" cy="0"/>
          </a:xfrm>
          <a:prstGeom prst="line">
            <a:avLst/>
          </a:prstGeom>
          <a:ln w="38100"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>
            <a:endCxn id="32" idx="0"/>
          </p:cNvCxnSpPr>
          <p:nvPr/>
        </p:nvCxnSpPr>
        <p:spPr>
          <a:xfrm flipH="1">
            <a:off x="2017713" y="3556000"/>
            <a:ext cx="0" cy="7493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2046288" y="4900613"/>
            <a:ext cx="0" cy="7747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lipse 31"/>
          <p:cNvSpPr/>
          <p:nvPr/>
        </p:nvSpPr>
        <p:spPr>
          <a:xfrm>
            <a:off x="1716089" y="4305300"/>
            <a:ext cx="603251" cy="57943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425" name="ZoneTexte 10288"/>
          <p:cNvSpPr txBox="1">
            <a:spLocks noChangeArrowheads="1"/>
          </p:cNvSpPr>
          <p:nvPr/>
        </p:nvSpPr>
        <p:spPr bwMode="auto">
          <a:xfrm>
            <a:off x="2817813" y="4441825"/>
            <a:ext cx="3241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b="1"/>
              <a:t>A</a:t>
            </a:r>
          </a:p>
        </p:txBody>
      </p:sp>
      <p:sp>
        <p:nvSpPr>
          <p:cNvPr id="17426" name="ZoneTexte 10289"/>
          <p:cNvSpPr txBox="1">
            <a:spLocks noChangeArrowheads="1"/>
          </p:cNvSpPr>
          <p:nvPr/>
        </p:nvSpPr>
        <p:spPr bwMode="auto">
          <a:xfrm>
            <a:off x="5456239" y="4441825"/>
            <a:ext cx="3145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b="1"/>
              <a:t>B</a:t>
            </a:r>
          </a:p>
        </p:txBody>
      </p:sp>
      <p:sp>
        <p:nvSpPr>
          <p:cNvPr id="17427" name="ZoneTexte 10291"/>
          <p:cNvSpPr txBox="1">
            <a:spLocks noChangeArrowheads="1"/>
          </p:cNvSpPr>
          <p:nvPr/>
        </p:nvSpPr>
        <p:spPr bwMode="auto">
          <a:xfrm>
            <a:off x="1296989" y="4391025"/>
            <a:ext cx="3722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e</a:t>
            </a:r>
            <a:r>
              <a:rPr lang="fr-FR" altLang="fr-FR" sz="1800" baseline="-25000"/>
              <a:t>g</a:t>
            </a:r>
          </a:p>
        </p:txBody>
      </p:sp>
      <p:sp>
        <p:nvSpPr>
          <p:cNvPr id="17428" name="ZoneTexte 10295"/>
          <p:cNvSpPr txBox="1">
            <a:spLocks noChangeArrowheads="1"/>
          </p:cNvSpPr>
          <p:nvPr/>
        </p:nvSpPr>
        <p:spPr bwMode="auto">
          <a:xfrm>
            <a:off x="4106863" y="5757863"/>
            <a:ext cx="3305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b="1"/>
              <a:t>D</a:t>
            </a:r>
          </a:p>
        </p:txBody>
      </p:sp>
      <p:sp>
        <p:nvSpPr>
          <p:cNvPr id="37" name="ZoneTexte 3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849597" y="4082603"/>
            <a:ext cx="1758043" cy="798490"/>
          </a:xfrm>
          <a:prstGeom prst="rect">
            <a:avLst/>
          </a:prstGeom>
          <a:blipFill rotWithShape="0">
            <a:blip r:embed="rId2"/>
            <a:srcRect/>
            <a:stretch>
              <a:fillRect t="1614" r="3663" b="3226"/>
            </a:stretch>
          </a:blipFill>
        </p:spPr>
        <p:txBody>
          <a:bodyPr/>
          <a:lstStyle/>
          <a:p>
            <a:pPr>
              <a:defRPr/>
            </a:pPr>
            <a:r>
              <a:rPr lang="fr-FR">
                <a:noFill/>
              </a:rPr>
              <a:t> </a:t>
            </a:r>
          </a:p>
        </p:txBody>
      </p:sp>
      <p:sp>
        <p:nvSpPr>
          <p:cNvPr id="4" name="Rectangle 3"/>
          <p:cNvSpPr/>
          <p:nvPr/>
        </p:nvSpPr>
        <p:spPr>
          <a:xfrm>
            <a:off x="7469188" y="4003679"/>
            <a:ext cx="2524125" cy="97631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431" name="ZoneTexte 2"/>
          <p:cNvSpPr txBox="1">
            <a:spLocks noChangeArrowheads="1"/>
          </p:cNvSpPr>
          <p:nvPr/>
        </p:nvSpPr>
        <p:spPr bwMode="auto">
          <a:xfrm>
            <a:off x="6992937" y="5503864"/>
            <a:ext cx="109831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V</a:t>
            </a:r>
            <a:r>
              <a:rPr lang="fr-FR" altLang="fr-FR" sz="1800" baseline="-25000"/>
              <a:t>m</a:t>
            </a:r>
            <a:r>
              <a:rPr lang="fr-FR" altLang="fr-FR" sz="1800"/>
              <a:t> = </a:t>
            </a:r>
            <a:r>
              <a:rPr lang="fr-FR" altLang="fr-FR" sz="1800">
                <a:sym typeface="Symbol" pitchFamily="18" charset="2"/>
              </a:rPr>
              <a:t>V</a:t>
            </a:r>
            <a:r>
              <a:rPr lang="fr-FR" altLang="fr-FR" sz="1800" baseline="-25000">
                <a:sym typeface="Symbol" pitchFamily="18" charset="2"/>
              </a:rPr>
              <a:t>m</a:t>
            </a:r>
            <a:r>
              <a:rPr lang="fr-FR" altLang="fr-FR" sz="1800">
                <a:sym typeface="Symbol" pitchFamily="18" charset="2"/>
              </a:rPr>
              <a:t> </a:t>
            </a:r>
            <a:endParaRPr lang="fr-FR" altLang="fr-FR" sz="1800"/>
          </a:p>
        </p:txBody>
      </p:sp>
      <p:cxnSp>
        <p:nvCxnSpPr>
          <p:cNvPr id="39" name="Connecteur droit avec flèche 38"/>
          <p:cNvCxnSpPr>
            <a:stCxn id="17431" idx="3"/>
          </p:cNvCxnSpPr>
          <p:nvPr/>
        </p:nvCxnSpPr>
        <p:spPr>
          <a:xfrm flipV="1">
            <a:off x="8091251" y="5675319"/>
            <a:ext cx="770174" cy="132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33" name="ZoneTexte 39"/>
          <p:cNvSpPr txBox="1">
            <a:spLocks noChangeArrowheads="1"/>
          </p:cNvSpPr>
          <p:nvPr/>
        </p:nvSpPr>
        <p:spPr bwMode="auto">
          <a:xfrm>
            <a:off x="8999541" y="5487989"/>
            <a:ext cx="17809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Variation linéaire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e 4"/>
          <p:cNvGrpSpPr>
            <a:grpSpLocks/>
          </p:cNvGrpSpPr>
          <p:nvPr/>
        </p:nvGrpSpPr>
        <p:grpSpPr bwMode="auto">
          <a:xfrm>
            <a:off x="2614613" y="2462214"/>
            <a:ext cx="2316163" cy="2130425"/>
            <a:chOff x="2331900" y="3068416"/>
            <a:chExt cx="2314887" cy="2130054"/>
          </a:xfrm>
        </p:grpSpPr>
        <p:grpSp>
          <p:nvGrpSpPr>
            <p:cNvPr id="18470" name="Groupe 15"/>
            <p:cNvGrpSpPr>
              <a:grpSpLocks/>
            </p:cNvGrpSpPr>
            <p:nvPr/>
          </p:nvGrpSpPr>
          <p:grpSpPr bwMode="auto">
            <a:xfrm rot="2738716">
              <a:off x="3279229" y="3553657"/>
              <a:ext cx="1223606" cy="1205812"/>
              <a:chOff x="3165697" y="3256684"/>
              <a:chExt cx="1223606" cy="1205812"/>
            </a:xfrm>
          </p:grpSpPr>
          <p:sp>
            <p:nvSpPr>
              <p:cNvPr id="18" name="Rectangle 17"/>
              <p:cNvSpPr/>
              <p:nvPr/>
            </p:nvSpPr>
            <p:spPr>
              <a:xfrm rot="10800000">
                <a:off x="3158663" y="3256192"/>
                <a:ext cx="622192" cy="222128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 dirty="0"/>
              </a:p>
            </p:txBody>
          </p:sp>
          <p:sp>
            <p:nvSpPr>
              <p:cNvPr id="19" name="Rectangle 18"/>
              <p:cNvSpPr/>
              <p:nvPr/>
            </p:nvSpPr>
            <p:spPr>
              <a:xfrm rot="16240768">
                <a:off x="3963427" y="4042578"/>
                <a:ext cx="621958" cy="222211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</p:grpSp>
        <p:cxnSp>
          <p:nvCxnSpPr>
            <p:cNvPr id="7" name="Connecteur droit 6"/>
            <p:cNvCxnSpPr/>
            <p:nvPr/>
          </p:nvCxnSpPr>
          <p:spPr>
            <a:xfrm flipH="1" flipV="1">
              <a:off x="3496484" y="3068416"/>
              <a:ext cx="323672" cy="30950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/>
            <p:cNvCxnSpPr/>
            <p:nvPr/>
          </p:nvCxnSpPr>
          <p:spPr>
            <a:xfrm flipV="1">
              <a:off x="2969724" y="3089049"/>
              <a:ext cx="539453" cy="50156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/>
            <p:cNvCxnSpPr/>
            <p:nvPr/>
          </p:nvCxnSpPr>
          <p:spPr>
            <a:xfrm flipH="1">
              <a:off x="2331900" y="3711241"/>
              <a:ext cx="528346" cy="47458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necteur droit 9"/>
            <p:cNvCxnSpPr/>
            <p:nvPr/>
          </p:nvCxnSpPr>
          <p:spPr>
            <a:xfrm flipH="1" flipV="1">
              <a:off x="2362045" y="4147728"/>
              <a:ext cx="477575" cy="439660"/>
            </a:xfrm>
            <a:prstGeom prst="line">
              <a:avLst/>
            </a:prstGeom>
            <a:ln w="38100">
              <a:headEnd type="none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/>
            <p:cNvCxnSpPr/>
            <p:nvPr/>
          </p:nvCxnSpPr>
          <p:spPr>
            <a:xfrm>
              <a:off x="4242198" y="3801713"/>
              <a:ext cx="404589" cy="35871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>
              <a:stCxn id="19" idx="3"/>
            </p:cNvCxnSpPr>
            <p:nvPr/>
          </p:nvCxnSpPr>
          <p:spPr>
            <a:xfrm flipV="1">
              <a:off x="4256477" y="4147728"/>
              <a:ext cx="390310" cy="355538"/>
            </a:xfrm>
            <a:prstGeom prst="line">
              <a:avLst/>
            </a:prstGeom>
            <a:ln w="38100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>
              <a:off x="2966550" y="4719128"/>
              <a:ext cx="520413" cy="47934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13"/>
            <p:cNvCxnSpPr>
              <a:endCxn id="19" idx="1"/>
            </p:cNvCxnSpPr>
            <p:nvPr/>
          </p:nvCxnSpPr>
          <p:spPr>
            <a:xfrm flipV="1">
              <a:off x="3486964" y="4933403"/>
              <a:ext cx="320498" cy="2650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Connecteur droit avec flèche 19"/>
          <p:cNvCxnSpPr/>
          <p:nvPr/>
        </p:nvCxnSpPr>
        <p:spPr>
          <a:xfrm flipH="1">
            <a:off x="2806700" y="3554413"/>
            <a:ext cx="192881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36" name="ZoneTexte 20"/>
          <p:cNvSpPr txBox="1">
            <a:spLocks noChangeArrowheads="1"/>
          </p:cNvSpPr>
          <p:nvPr/>
        </p:nvSpPr>
        <p:spPr bwMode="auto">
          <a:xfrm>
            <a:off x="3505202" y="3182938"/>
            <a:ext cx="43390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V</a:t>
            </a:r>
            <a:r>
              <a:rPr lang="fr-FR" altLang="fr-FR" sz="1800" baseline="-25000"/>
              <a:t>m</a:t>
            </a:r>
            <a:endParaRPr lang="fr-FR" altLang="fr-FR" sz="1800"/>
          </a:p>
        </p:txBody>
      </p:sp>
      <p:sp>
        <p:nvSpPr>
          <p:cNvPr id="18437" name="ZoneTexte 22"/>
          <p:cNvSpPr txBox="1">
            <a:spLocks noChangeArrowheads="1"/>
          </p:cNvSpPr>
          <p:nvPr/>
        </p:nvSpPr>
        <p:spPr bwMode="auto">
          <a:xfrm>
            <a:off x="4346575" y="2605089"/>
            <a:ext cx="3882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R</a:t>
            </a:r>
            <a:r>
              <a:rPr lang="fr-FR" altLang="fr-FR" sz="1800" baseline="-25000"/>
              <a:t>2</a:t>
            </a:r>
          </a:p>
        </p:txBody>
      </p:sp>
      <p:sp>
        <p:nvSpPr>
          <p:cNvPr id="18438" name="ZoneTexte 24"/>
          <p:cNvSpPr txBox="1">
            <a:spLocks noChangeArrowheads="1"/>
          </p:cNvSpPr>
          <p:nvPr/>
        </p:nvSpPr>
        <p:spPr bwMode="auto">
          <a:xfrm>
            <a:off x="4379913" y="4141789"/>
            <a:ext cx="3882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R</a:t>
            </a:r>
            <a:r>
              <a:rPr lang="fr-FR" altLang="fr-FR" sz="1800" baseline="-25000"/>
              <a:t>3</a:t>
            </a:r>
          </a:p>
        </p:txBody>
      </p:sp>
      <p:cxnSp>
        <p:nvCxnSpPr>
          <p:cNvPr id="26" name="Connecteur droit 25"/>
          <p:cNvCxnSpPr/>
          <p:nvPr/>
        </p:nvCxnSpPr>
        <p:spPr>
          <a:xfrm flipH="1">
            <a:off x="1528764" y="2457450"/>
            <a:ext cx="2241551" cy="0"/>
          </a:xfrm>
          <a:prstGeom prst="line">
            <a:avLst/>
          </a:prstGeom>
          <a:ln w="38100"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flipH="1">
            <a:off x="1558927" y="4592638"/>
            <a:ext cx="2211388" cy="0"/>
          </a:xfrm>
          <a:prstGeom prst="line">
            <a:avLst/>
          </a:prstGeom>
          <a:ln w="38100"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>
            <a:endCxn id="30" idx="0"/>
          </p:cNvCxnSpPr>
          <p:nvPr/>
        </p:nvCxnSpPr>
        <p:spPr>
          <a:xfrm flipH="1">
            <a:off x="1528763" y="2473325"/>
            <a:ext cx="0" cy="7508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1558925" y="3817938"/>
            <a:ext cx="0" cy="7747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e 29"/>
          <p:cNvSpPr/>
          <p:nvPr/>
        </p:nvSpPr>
        <p:spPr>
          <a:xfrm>
            <a:off x="1227140" y="3224213"/>
            <a:ext cx="604837" cy="57785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8444" name="ZoneTexte 30"/>
          <p:cNvSpPr txBox="1">
            <a:spLocks noChangeArrowheads="1"/>
          </p:cNvSpPr>
          <p:nvPr/>
        </p:nvSpPr>
        <p:spPr bwMode="auto">
          <a:xfrm>
            <a:off x="2330449" y="3359150"/>
            <a:ext cx="3241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b="1"/>
              <a:t>A</a:t>
            </a:r>
          </a:p>
        </p:txBody>
      </p:sp>
      <p:sp>
        <p:nvSpPr>
          <p:cNvPr id="18445" name="ZoneTexte 31"/>
          <p:cNvSpPr txBox="1">
            <a:spLocks noChangeArrowheads="1"/>
          </p:cNvSpPr>
          <p:nvPr/>
        </p:nvSpPr>
        <p:spPr bwMode="auto">
          <a:xfrm>
            <a:off x="4968876" y="3359150"/>
            <a:ext cx="3145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b="1"/>
              <a:t>B</a:t>
            </a:r>
          </a:p>
        </p:txBody>
      </p:sp>
      <p:sp>
        <p:nvSpPr>
          <p:cNvPr id="18446" name="ZoneTexte 32"/>
          <p:cNvSpPr txBox="1">
            <a:spLocks noChangeArrowheads="1"/>
          </p:cNvSpPr>
          <p:nvPr/>
        </p:nvSpPr>
        <p:spPr bwMode="auto">
          <a:xfrm>
            <a:off x="808039" y="3308350"/>
            <a:ext cx="3722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e</a:t>
            </a:r>
            <a:r>
              <a:rPr lang="fr-FR" altLang="fr-FR" sz="1800" baseline="-25000"/>
              <a:t>g</a:t>
            </a:r>
          </a:p>
        </p:txBody>
      </p:sp>
      <p:sp>
        <p:nvSpPr>
          <p:cNvPr id="18447" name="ZoneTexte 33"/>
          <p:cNvSpPr txBox="1">
            <a:spLocks noChangeArrowheads="1"/>
          </p:cNvSpPr>
          <p:nvPr/>
        </p:nvSpPr>
        <p:spPr bwMode="auto">
          <a:xfrm>
            <a:off x="3689351" y="2084388"/>
            <a:ext cx="3064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b="1"/>
              <a:t>C</a:t>
            </a:r>
          </a:p>
        </p:txBody>
      </p:sp>
      <p:sp>
        <p:nvSpPr>
          <p:cNvPr id="18448" name="ZoneTexte 34"/>
          <p:cNvSpPr txBox="1">
            <a:spLocks noChangeArrowheads="1"/>
          </p:cNvSpPr>
          <p:nvPr/>
        </p:nvSpPr>
        <p:spPr bwMode="auto">
          <a:xfrm>
            <a:off x="3616325" y="4675188"/>
            <a:ext cx="3305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b="1"/>
              <a:t>D</a:t>
            </a:r>
          </a:p>
        </p:txBody>
      </p:sp>
      <p:sp>
        <p:nvSpPr>
          <p:cNvPr id="18449" name="ZoneTexte 1"/>
          <p:cNvSpPr txBox="1">
            <a:spLocks noChangeArrowheads="1"/>
          </p:cNvSpPr>
          <p:nvPr/>
        </p:nvSpPr>
        <p:spPr bwMode="auto">
          <a:xfrm>
            <a:off x="273051" y="1046167"/>
            <a:ext cx="58121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 b="1"/>
              <a:t>Cas d’un capteur capacitif C</a:t>
            </a:r>
            <a:r>
              <a:rPr lang="fr-FR" altLang="fr-FR" sz="2400" b="1" baseline="-25000"/>
              <a:t>c</a:t>
            </a:r>
            <a:r>
              <a:rPr lang="fr-FR" altLang="fr-FR" sz="2400" b="1"/>
              <a:t> (pont de Sauty)</a:t>
            </a:r>
          </a:p>
        </p:txBody>
      </p:sp>
      <p:cxnSp>
        <p:nvCxnSpPr>
          <p:cNvPr id="4" name="Connecteur droit 3"/>
          <p:cNvCxnSpPr/>
          <p:nvPr/>
        </p:nvCxnSpPr>
        <p:spPr>
          <a:xfrm>
            <a:off x="3000378" y="2957513"/>
            <a:ext cx="296863" cy="2667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3103565" y="2865438"/>
            <a:ext cx="296863" cy="26511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V="1">
            <a:off x="3171827" y="2754317"/>
            <a:ext cx="93663" cy="58737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/>
          <p:cNvCxnSpPr/>
          <p:nvPr/>
        </p:nvCxnSpPr>
        <p:spPr>
          <a:xfrm flipV="1">
            <a:off x="3000378" y="3817939"/>
            <a:ext cx="296863" cy="2952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 flipV="1">
            <a:off x="3100390" y="3917954"/>
            <a:ext cx="296863" cy="2952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55" name="ZoneTexte 52"/>
          <p:cNvSpPr txBox="1">
            <a:spLocks noChangeArrowheads="1"/>
          </p:cNvSpPr>
          <p:nvPr/>
        </p:nvSpPr>
        <p:spPr bwMode="auto">
          <a:xfrm>
            <a:off x="2730501" y="2681288"/>
            <a:ext cx="3064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b="1"/>
              <a:t>C</a:t>
            </a:r>
          </a:p>
        </p:txBody>
      </p:sp>
      <p:sp>
        <p:nvSpPr>
          <p:cNvPr id="18456" name="ZoneTexte 53"/>
          <p:cNvSpPr txBox="1">
            <a:spLocks noChangeArrowheads="1"/>
          </p:cNvSpPr>
          <p:nvPr/>
        </p:nvSpPr>
        <p:spPr bwMode="auto">
          <a:xfrm>
            <a:off x="2663824" y="3833814"/>
            <a:ext cx="37061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b="1"/>
              <a:t>C</a:t>
            </a:r>
            <a:r>
              <a:rPr lang="fr-FR" altLang="fr-FR" sz="1800" b="1" baseline="-25000"/>
              <a:t>c</a:t>
            </a:r>
            <a:endParaRPr lang="fr-FR" altLang="fr-FR" sz="1800" b="1"/>
          </a:p>
        </p:txBody>
      </p:sp>
      <p:sp>
        <p:nvSpPr>
          <p:cNvPr id="56" name="ZoneTexte 5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697017" y="1243025"/>
            <a:ext cx="3096343" cy="599031"/>
          </a:xfrm>
          <a:prstGeom prst="rect">
            <a:avLst/>
          </a:prstGeom>
          <a:blipFill rotWithShape="0">
            <a:blip r:embed="rId2"/>
            <a:srcRect/>
            <a:stretch>
              <a:fillRect r="-1065" b="5326"/>
            </a:stretch>
          </a:blipFill>
        </p:spPr>
        <p:txBody>
          <a:bodyPr/>
          <a:lstStyle/>
          <a:p>
            <a:pPr>
              <a:defRPr/>
            </a:pPr>
            <a:r>
              <a:rPr lang="fr-FR">
                <a:noFill/>
              </a:rPr>
              <a:t> </a:t>
            </a:r>
          </a:p>
        </p:txBody>
      </p:sp>
      <p:sp>
        <p:nvSpPr>
          <p:cNvPr id="18458" name="ZoneTexte 56"/>
          <p:cNvSpPr txBox="1">
            <a:spLocks noChangeArrowheads="1"/>
          </p:cNvSpPr>
          <p:nvPr/>
        </p:nvSpPr>
        <p:spPr bwMode="auto">
          <a:xfrm>
            <a:off x="6680201" y="2074863"/>
            <a:ext cx="15263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Si R3 = R2 = R</a:t>
            </a:r>
            <a:r>
              <a:rPr lang="fr-FR" altLang="fr-FR" sz="1800" baseline="-25000"/>
              <a:t>0</a:t>
            </a:r>
          </a:p>
        </p:txBody>
      </p:sp>
      <p:sp>
        <p:nvSpPr>
          <p:cNvPr id="61" name="ZoneTexte 6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697015" y="2799129"/>
            <a:ext cx="2467087" cy="622350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fr-FR">
                <a:noFill/>
              </a:rPr>
              <a:t> </a:t>
            </a:r>
          </a:p>
        </p:txBody>
      </p:sp>
      <p:sp>
        <p:nvSpPr>
          <p:cNvPr id="62" name="ZoneTexte 6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748176" y="3920124"/>
            <a:ext cx="2357697" cy="622350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fr-FR">
                <a:noFill/>
              </a:rPr>
              <a:t> </a:t>
            </a:r>
          </a:p>
        </p:txBody>
      </p:sp>
      <p:sp>
        <p:nvSpPr>
          <p:cNvPr id="58" name="Rectangle 57"/>
          <p:cNvSpPr/>
          <p:nvPr/>
        </p:nvSpPr>
        <p:spPr>
          <a:xfrm>
            <a:off x="6451602" y="3778250"/>
            <a:ext cx="3181351" cy="96043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8462" name="Rectangle 12"/>
          <p:cNvSpPr>
            <a:spLocks noChangeArrowheads="1"/>
          </p:cNvSpPr>
          <p:nvPr/>
        </p:nvSpPr>
        <p:spPr bwMode="auto">
          <a:xfrm>
            <a:off x="1588" y="-119063"/>
            <a:ext cx="12192000" cy="836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>
              <a:latin typeface="Arial" charset="0"/>
            </a:endParaRPr>
          </a:p>
        </p:txBody>
      </p:sp>
      <p:sp>
        <p:nvSpPr>
          <p:cNvPr id="18463" name="ZoneTexte 1"/>
          <p:cNvSpPr txBox="1">
            <a:spLocks noChangeArrowheads="1"/>
          </p:cNvSpPr>
          <p:nvPr/>
        </p:nvSpPr>
        <p:spPr bwMode="auto">
          <a:xfrm>
            <a:off x="720725" y="5822950"/>
            <a:ext cx="37269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/>
              <a:t>Pour m = m</a:t>
            </a:r>
            <a:r>
              <a:rPr lang="fr-FR" altLang="fr-FR" sz="2000" baseline="-25000"/>
              <a:t>0</a:t>
            </a:r>
            <a:r>
              <a:rPr lang="fr-FR" altLang="fr-FR" sz="2000"/>
              <a:t> + </a:t>
            </a:r>
            <a:r>
              <a:rPr lang="fr-FR" altLang="fr-FR" sz="2000">
                <a:sym typeface="Symbol" pitchFamily="18" charset="2"/>
              </a:rPr>
              <a:t>m </a:t>
            </a:r>
            <a:r>
              <a:rPr lang="fr-FR" altLang="fr-FR" sz="2000">
                <a:sym typeface="Wingdings" pitchFamily="2" charset="2"/>
              </a:rPr>
              <a:t> </a:t>
            </a:r>
            <a:r>
              <a:rPr lang="fr-FR" altLang="fr-FR" sz="2000"/>
              <a:t> C</a:t>
            </a:r>
            <a:r>
              <a:rPr lang="fr-FR" altLang="fr-FR" sz="2000" baseline="-25000"/>
              <a:t>c</a:t>
            </a:r>
            <a:r>
              <a:rPr lang="fr-FR" altLang="fr-FR" sz="2000"/>
              <a:t> = C</a:t>
            </a:r>
            <a:r>
              <a:rPr lang="fr-FR" altLang="fr-FR" sz="2000" baseline="-25000"/>
              <a:t>c0</a:t>
            </a:r>
            <a:r>
              <a:rPr lang="fr-FR" altLang="fr-FR" sz="2000"/>
              <a:t> +</a:t>
            </a:r>
            <a:r>
              <a:rPr lang="fr-FR" altLang="fr-FR" sz="2000">
                <a:sym typeface="Symbol" pitchFamily="18" charset="2"/>
              </a:rPr>
              <a:t>C</a:t>
            </a:r>
            <a:endParaRPr lang="fr-FR" altLang="fr-FR" sz="2000"/>
          </a:p>
        </p:txBody>
      </p:sp>
      <p:sp>
        <p:nvSpPr>
          <p:cNvPr id="18464" name="ZoneTexte 2"/>
          <p:cNvSpPr txBox="1">
            <a:spLocks noChangeArrowheads="1"/>
          </p:cNvSpPr>
          <p:nvPr/>
        </p:nvSpPr>
        <p:spPr bwMode="auto">
          <a:xfrm>
            <a:off x="720727" y="5140325"/>
            <a:ext cx="388741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/>
              <a:t>Le pont est équilibré lorsque C = C</a:t>
            </a:r>
            <a:r>
              <a:rPr lang="fr-FR" altLang="fr-FR" sz="2000" baseline="-25000"/>
              <a:t>c0</a:t>
            </a:r>
            <a:endParaRPr lang="fr-FR" altLang="fr-FR" sz="2000"/>
          </a:p>
        </p:txBody>
      </p:sp>
      <p:sp>
        <p:nvSpPr>
          <p:cNvPr id="5" name="ZoneTexte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451600" y="5348974"/>
            <a:ext cx="2821189" cy="935916"/>
          </a:xfrm>
          <a:prstGeom prst="rect">
            <a:avLst/>
          </a:prstGeom>
          <a:blipFill rotWithShape="0">
            <a:blip r:embed="rId5"/>
            <a:srcRect/>
            <a:stretch>
              <a:fillRect r="2306" b="1376"/>
            </a:stretch>
          </a:blipFill>
        </p:spPr>
        <p:txBody>
          <a:bodyPr/>
          <a:lstStyle/>
          <a:p>
            <a:pPr>
              <a:defRPr/>
            </a:pPr>
            <a:r>
              <a:rPr lang="fr-FR">
                <a:noFill/>
              </a:rPr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6451603" y="5295904"/>
            <a:ext cx="3065463" cy="105251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515939" y="5140325"/>
            <a:ext cx="4610100" cy="126523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8468" name="Text Box 4"/>
          <p:cNvSpPr txBox="1">
            <a:spLocks noChangeArrowheads="1"/>
          </p:cNvSpPr>
          <p:nvPr/>
        </p:nvSpPr>
        <p:spPr bwMode="auto">
          <a:xfrm>
            <a:off x="3152777" y="152401"/>
            <a:ext cx="609974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b="1">
                <a:latin typeface="Arial" charset="0"/>
              </a:rPr>
              <a:t>Conditionneur de capteurs passifs</a:t>
            </a:r>
          </a:p>
        </p:txBody>
      </p:sp>
      <p:sp>
        <p:nvSpPr>
          <p:cNvPr id="2" name="Rectangle 1"/>
          <p:cNvSpPr/>
          <p:nvPr/>
        </p:nvSpPr>
        <p:spPr>
          <a:xfrm>
            <a:off x="128589" y="1712913"/>
            <a:ext cx="5934075" cy="499745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5"/>
          <p:cNvSpPr txBox="1">
            <a:spLocks noChangeArrowheads="1"/>
          </p:cNvSpPr>
          <p:nvPr/>
        </p:nvSpPr>
        <p:spPr bwMode="auto">
          <a:xfrm>
            <a:off x="641351" y="1262063"/>
            <a:ext cx="7608888" cy="46196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 b="1">
                <a:solidFill>
                  <a:srgbClr val="FF0000"/>
                </a:solidFill>
                <a:latin typeface="Arial" charset="0"/>
              </a:rPr>
              <a:t>- IV Montage oscillant </a:t>
            </a:r>
          </a:p>
        </p:txBody>
      </p:sp>
      <p:graphicFrame>
        <p:nvGraphicFramePr>
          <p:cNvPr id="19459" name="Object 6"/>
          <p:cNvGraphicFramePr>
            <a:graphicFrameLocks noGrp="1" noChangeAspect="1"/>
          </p:cNvGraphicFramePr>
          <p:nvPr>
            <p:ph/>
          </p:nvPr>
        </p:nvGraphicFramePr>
        <p:xfrm>
          <a:off x="9640891" y="2901950"/>
          <a:ext cx="1298575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0" name="Équation" r:id="rId3" imgW="990170" imgH="469696" progId="Equation.3">
                  <p:embed/>
                </p:oleObj>
              </mc:Choice>
              <mc:Fallback>
                <p:oleObj name="Équation" r:id="rId3" imgW="990170" imgH="469696" progId="Equation.3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40891" y="2901950"/>
                        <a:ext cx="1298575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Text Box 8"/>
          <p:cNvSpPr txBox="1">
            <a:spLocks noChangeArrowheads="1"/>
          </p:cNvSpPr>
          <p:nvPr/>
        </p:nvSpPr>
        <p:spPr bwMode="auto">
          <a:xfrm>
            <a:off x="506412" y="2000250"/>
            <a:ext cx="11334751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>
                <a:latin typeface="Arial" charset="0"/>
              </a:rPr>
              <a:t>Si on insère un capteur capacitif ou inductif dans un circuit oscillant, ses variations entraîneront une variation de la fréquence d’oscillation du circuit.  </a:t>
            </a:r>
          </a:p>
        </p:txBody>
      </p:sp>
      <p:sp>
        <p:nvSpPr>
          <p:cNvPr id="19461" name="Rectangle 12"/>
          <p:cNvSpPr>
            <a:spLocks noChangeArrowheads="1"/>
          </p:cNvSpPr>
          <p:nvPr/>
        </p:nvSpPr>
        <p:spPr bwMode="auto">
          <a:xfrm>
            <a:off x="0" y="1"/>
            <a:ext cx="12192000" cy="836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>
              <a:latin typeface="Arial" charset="0"/>
            </a:endParaRPr>
          </a:p>
        </p:txBody>
      </p:sp>
      <p:sp>
        <p:nvSpPr>
          <p:cNvPr id="19462" name="Text Box 4"/>
          <p:cNvSpPr txBox="1">
            <a:spLocks noChangeArrowheads="1"/>
          </p:cNvSpPr>
          <p:nvPr/>
        </p:nvSpPr>
        <p:spPr bwMode="auto">
          <a:xfrm>
            <a:off x="3152777" y="152401"/>
            <a:ext cx="609974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b="1">
                <a:latin typeface="Arial" charset="0"/>
              </a:rPr>
              <a:t>Conditionneur de capteurs passifs</a:t>
            </a:r>
          </a:p>
        </p:txBody>
      </p:sp>
      <p:sp>
        <p:nvSpPr>
          <p:cNvPr id="19463" name="Rectangle 8"/>
          <p:cNvSpPr>
            <a:spLocks noChangeArrowheads="1"/>
          </p:cNvSpPr>
          <p:nvPr/>
        </p:nvSpPr>
        <p:spPr bwMode="auto">
          <a:xfrm>
            <a:off x="506413" y="3011491"/>
            <a:ext cx="99504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>
                <a:latin typeface="Arial" charset="0"/>
              </a:rPr>
              <a:t>Un circuit oscillant constitué par L</a:t>
            </a:r>
            <a:r>
              <a:rPr lang="fr-FR" altLang="fr-FR" sz="1800" baseline="-25000">
                <a:latin typeface="Arial" charset="0"/>
              </a:rPr>
              <a:t>0</a:t>
            </a:r>
            <a:r>
              <a:rPr lang="fr-FR" altLang="fr-FR" sz="1800">
                <a:latin typeface="Arial" charset="0"/>
              </a:rPr>
              <a:t> et C</a:t>
            </a:r>
            <a:r>
              <a:rPr lang="fr-FR" altLang="fr-FR" sz="1800" baseline="-25000">
                <a:latin typeface="Arial" charset="0"/>
              </a:rPr>
              <a:t>0</a:t>
            </a:r>
            <a:r>
              <a:rPr lang="fr-FR" altLang="fr-FR" sz="1800">
                <a:latin typeface="Arial" charset="0"/>
              </a:rPr>
              <a:t> présente une fréquence de résonance F</a:t>
            </a:r>
            <a:r>
              <a:rPr lang="fr-FR" altLang="fr-FR" sz="1800" baseline="-25000">
                <a:latin typeface="Arial" charset="0"/>
              </a:rPr>
              <a:t>0 </a:t>
            </a:r>
            <a:endParaRPr lang="fr-FR" altLang="fr-FR" sz="1800"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332915" y="2901950"/>
            <a:ext cx="2249487" cy="73025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graphicFrame>
        <p:nvGraphicFramePr>
          <p:cNvPr id="19465" name="Object 6"/>
          <p:cNvGraphicFramePr>
            <a:graphicFrameLocks noChangeAspect="1"/>
          </p:cNvGraphicFramePr>
          <p:nvPr/>
        </p:nvGraphicFramePr>
        <p:xfrm>
          <a:off x="1557341" y="5022854"/>
          <a:ext cx="1049337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1" name="Équation" r:id="rId5" imgW="799753" imgH="444307" progId="Equation.3">
                  <p:embed/>
                </p:oleObj>
              </mc:Choice>
              <mc:Fallback>
                <p:oleObj name="Équation" r:id="rId5" imgW="799753" imgH="444307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7341" y="5022854"/>
                        <a:ext cx="1049337" cy="58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6" name="Object 6"/>
          <p:cNvGraphicFramePr>
            <a:graphicFrameLocks noChangeAspect="1"/>
          </p:cNvGraphicFramePr>
          <p:nvPr/>
        </p:nvGraphicFramePr>
        <p:xfrm>
          <a:off x="7531100" y="4976813"/>
          <a:ext cx="1066800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2" name="Équation" r:id="rId7" imgW="812447" imgH="444307" progId="Equation.3">
                  <p:embed/>
                </p:oleObj>
              </mc:Choice>
              <mc:Fallback>
                <p:oleObj name="Équation" r:id="rId7" imgW="812447" imgH="444307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31100" y="4976813"/>
                        <a:ext cx="1066800" cy="582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7" name="ZoneTexte 1"/>
          <p:cNvSpPr txBox="1">
            <a:spLocks noChangeArrowheads="1"/>
          </p:cNvSpPr>
          <p:nvPr/>
        </p:nvSpPr>
        <p:spPr bwMode="auto">
          <a:xfrm>
            <a:off x="1479551" y="4191000"/>
            <a:ext cx="25133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u="sng"/>
              <a:t>Pour un capteur inductif </a:t>
            </a:r>
          </a:p>
        </p:txBody>
      </p:sp>
      <p:graphicFrame>
        <p:nvGraphicFramePr>
          <p:cNvPr id="19468" name="Object 6"/>
          <p:cNvGraphicFramePr>
            <a:graphicFrameLocks noChangeAspect="1"/>
          </p:cNvGraphicFramePr>
          <p:nvPr/>
        </p:nvGraphicFramePr>
        <p:xfrm>
          <a:off x="1595440" y="5940429"/>
          <a:ext cx="2200275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3" name="Équation" r:id="rId9" imgW="1676400" imgH="482600" progId="Equation.3">
                  <p:embed/>
                </p:oleObj>
              </mc:Choice>
              <mc:Fallback>
                <p:oleObj name="Équation" r:id="rId9" imgW="1676400" imgH="482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5440" y="5940429"/>
                        <a:ext cx="2200275" cy="633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9" name="Object 6"/>
          <p:cNvGraphicFramePr>
            <a:graphicFrameLocks noChangeAspect="1"/>
          </p:cNvGraphicFramePr>
          <p:nvPr/>
        </p:nvGraphicFramePr>
        <p:xfrm>
          <a:off x="7404101" y="5835654"/>
          <a:ext cx="2217739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4" name="Équation" r:id="rId11" imgW="1688367" imgH="482391" progId="Equation.3">
                  <p:embed/>
                </p:oleObj>
              </mc:Choice>
              <mc:Fallback>
                <p:oleObj name="Équation" r:id="rId11" imgW="1688367" imgH="482391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4101" y="5835654"/>
                        <a:ext cx="2217739" cy="633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70" name="ZoneTexte 7"/>
          <p:cNvSpPr txBox="1">
            <a:spLocks noChangeArrowheads="1"/>
          </p:cNvSpPr>
          <p:nvPr/>
        </p:nvSpPr>
        <p:spPr bwMode="auto">
          <a:xfrm>
            <a:off x="6799265" y="4191000"/>
            <a:ext cx="25338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u="sng"/>
              <a:t>Pour un capteur capacitif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41352" y="3863975"/>
            <a:ext cx="4240213" cy="28194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6362702" y="3863975"/>
            <a:ext cx="4237039" cy="285908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1479551" y="4976813"/>
            <a:ext cx="1276351" cy="7667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7396165" y="4841875"/>
            <a:ext cx="1438275" cy="863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oneTexte 1"/>
          <p:cNvSpPr txBox="1">
            <a:spLocks noChangeArrowheads="1"/>
          </p:cNvSpPr>
          <p:nvPr/>
        </p:nvSpPr>
        <p:spPr bwMode="auto">
          <a:xfrm>
            <a:off x="4275139" y="2486025"/>
            <a:ext cx="340702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/>
              <a:t>L’amplification – AOP  </a:t>
            </a:r>
          </a:p>
        </p:txBody>
      </p:sp>
      <p:sp>
        <p:nvSpPr>
          <p:cNvPr id="3" name="Rectangle 2"/>
          <p:cNvSpPr/>
          <p:nvPr/>
        </p:nvSpPr>
        <p:spPr>
          <a:xfrm>
            <a:off x="3902076" y="2085975"/>
            <a:ext cx="4198939" cy="137795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882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:</a:t>
            </a:r>
            <a:r>
              <a:rPr lang="fr-FR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1876427" y="1411288"/>
            <a:ext cx="2614613" cy="96361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Capteur</a:t>
            </a:r>
            <a:r>
              <a:rPr lang="fr-FR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9" name="Connecteur droit avec flèche 8"/>
          <p:cNvCxnSpPr>
            <a:stCxn id="7" idx="2"/>
          </p:cNvCxnSpPr>
          <p:nvPr/>
        </p:nvCxnSpPr>
        <p:spPr>
          <a:xfrm flipH="1">
            <a:off x="3184525" y="2374904"/>
            <a:ext cx="0" cy="785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876425" y="3160717"/>
            <a:ext cx="2743200" cy="865187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Conditionneur</a:t>
            </a:r>
            <a:endParaRPr lang="fr-FR" sz="2800" dirty="0"/>
          </a:p>
        </p:txBody>
      </p:sp>
      <p:cxnSp>
        <p:nvCxnSpPr>
          <p:cNvPr id="12" name="Connecteur droit avec flèche 11"/>
          <p:cNvCxnSpPr>
            <a:stCxn id="10" idx="2"/>
          </p:cNvCxnSpPr>
          <p:nvPr/>
        </p:nvCxnSpPr>
        <p:spPr>
          <a:xfrm flipH="1">
            <a:off x="3248025" y="4025902"/>
            <a:ext cx="0" cy="9636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876425" y="4989513"/>
            <a:ext cx="2743200" cy="785812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tx1"/>
                </a:solidFill>
              </a:rPr>
              <a:t>Amplificateur</a:t>
            </a:r>
          </a:p>
        </p:txBody>
      </p:sp>
      <p:cxnSp>
        <p:nvCxnSpPr>
          <p:cNvPr id="15" name="Connecteur droit avec flèche 14"/>
          <p:cNvCxnSpPr>
            <a:stCxn id="13" idx="3"/>
          </p:cNvCxnSpPr>
          <p:nvPr/>
        </p:nvCxnSpPr>
        <p:spPr>
          <a:xfrm flipV="1">
            <a:off x="4619627" y="5381625"/>
            <a:ext cx="10112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630863" y="4989513"/>
            <a:ext cx="2005012" cy="785812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tx1"/>
                </a:solidFill>
              </a:rPr>
              <a:t>Filtrage</a:t>
            </a:r>
            <a:r>
              <a:rPr lang="fr-FR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18" name="Connecteur droit avec flèche 17"/>
          <p:cNvCxnSpPr>
            <a:stCxn id="16" idx="3"/>
          </p:cNvCxnSpPr>
          <p:nvPr/>
        </p:nvCxnSpPr>
        <p:spPr>
          <a:xfrm flipV="1">
            <a:off x="7635877" y="5381625"/>
            <a:ext cx="123507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8870951" y="4989513"/>
            <a:ext cx="2165351" cy="78581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tx1"/>
                </a:solidFill>
              </a:rPr>
              <a:t>Numérisation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tx1"/>
                </a:solidFill>
              </a:rPr>
              <a:t>CAN</a:t>
            </a:r>
          </a:p>
        </p:txBody>
      </p:sp>
      <p:sp>
        <p:nvSpPr>
          <p:cNvPr id="2" name="Ellipse 1"/>
          <p:cNvSpPr/>
          <p:nvPr/>
        </p:nvSpPr>
        <p:spPr>
          <a:xfrm>
            <a:off x="636588" y="2601915"/>
            <a:ext cx="4994275" cy="3811587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12192000" cy="7032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800" dirty="0">
                <a:solidFill>
                  <a:schemeClr val="tx1"/>
                </a:solidFill>
              </a:rPr>
              <a:t>Amplificateur</a:t>
            </a:r>
            <a:r>
              <a:rPr lang="fr-FR" dirty="0"/>
              <a:t>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68300" y="889004"/>
            <a:ext cx="9400330" cy="227754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400" dirty="0"/>
              <a:t>Rôle : </a:t>
            </a:r>
          </a:p>
          <a:p>
            <a:pPr>
              <a:defRPr/>
            </a:pPr>
            <a:endParaRPr lang="fr-FR" dirty="0"/>
          </a:p>
          <a:p>
            <a:pPr marL="285750" indent="-285750">
              <a:buFontTx/>
              <a:buChar char="-"/>
              <a:defRPr/>
            </a:pPr>
            <a:r>
              <a:rPr lang="fr-FR" sz="2000" dirty="0"/>
              <a:t>Amplification du niveau de tension</a:t>
            </a:r>
          </a:p>
          <a:p>
            <a:pPr marL="285750" indent="-285750">
              <a:buFontTx/>
              <a:buChar char="-"/>
              <a:defRPr/>
            </a:pPr>
            <a:endParaRPr lang="fr-FR" sz="2000" dirty="0"/>
          </a:p>
          <a:p>
            <a:pPr marL="285750" indent="-285750">
              <a:buFontTx/>
              <a:buChar char="-"/>
              <a:defRPr/>
            </a:pPr>
            <a:r>
              <a:rPr lang="fr-FR" sz="2000" dirty="0"/>
              <a:t>Amélioration de la précision de mesure </a:t>
            </a:r>
          </a:p>
          <a:p>
            <a:pPr>
              <a:defRPr/>
            </a:pPr>
            <a:endParaRPr lang="fr-FR" sz="2000" dirty="0"/>
          </a:p>
          <a:p>
            <a:pPr marL="285750" indent="-285750">
              <a:buFontTx/>
              <a:buChar char="-"/>
              <a:defRPr/>
            </a:pPr>
            <a:r>
              <a:rPr lang="fr-FR" sz="2000" dirty="0"/>
              <a:t>Transfert optimal du signal</a:t>
            </a:r>
            <a:r>
              <a:rPr lang="fr-FR" sz="2000" dirty="0">
                <a:sym typeface="Wingdings" panose="05000000000000000000" pitchFamily="2" charset="2"/>
              </a:rPr>
              <a:t></a:t>
            </a:r>
            <a:r>
              <a:rPr lang="fr-FR" sz="2000" dirty="0"/>
              <a:t> haute impédance d’entrée et faible impédance de sortie</a:t>
            </a:r>
          </a:p>
        </p:txBody>
      </p:sp>
      <p:sp>
        <p:nvSpPr>
          <p:cNvPr id="21508" name="ZoneTexte 4"/>
          <p:cNvSpPr txBox="1">
            <a:spLocks noChangeArrowheads="1"/>
          </p:cNvSpPr>
          <p:nvPr/>
        </p:nvSpPr>
        <p:spPr bwMode="auto">
          <a:xfrm>
            <a:off x="484190" y="3352800"/>
            <a:ext cx="436459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/>
              <a:t>Il existe 2 cas possibles d’amplificateur : </a:t>
            </a:r>
          </a:p>
        </p:txBody>
      </p:sp>
      <p:sp>
        <p:nvSpPr>
          <p:cNvPr id="6" name="Rectangle 5"/>
          <p:cNvSpPr/>
          <p:nvPr/>
        </p:nvSpPr>
        <p:spPr>
          <a:xfrm>
            <a:off x="889001" y="4854575"/>
            <a:ext cx="1390651" cy="889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8" name="Connecteur droit 7"/>
          <p:cNvCxnSpPr>
            <a:stCxn id="6" idx="3"/>
          </p:cNvCxnSpPr>
          <p:nvPr/>
        </p:nvCxnSpPr>
        <p:spPr>
          <a:xfrm flipV="1">
            <a:off x="2279651" y="5292725"/>
            <a:ext cx="1352551" cy="6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632201" y="4854575"/>
            <a:ext cx="1481139" cy="889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2" name="Connecteur droit 11"/>
          <p:cNvCxnSpPr/>
          <p:nvPr/>
        </p:nvCxnSpPr>
        <p:spPr>
          <a:xfrm>
            <a:off x="889002" y="6465888"/>
            <a:ext cx="4481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>
            <a:stCxn id="6" idx="2"/>
          </p:cNvCxnSpPr>
          <p:nvPr/>
        </p:nvCxnSpPr>
        <p:spPr>
          <a:xfrm flipH="1">
            <a:off x="1584325" y="5743579"/>
            <a:ext cx="0" cy="7223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2909891" y="5448304"/>
            <a:ext cx="14287" cy="798513"/>
          </a:xfrm>
          <a:prstGeom prst="line">
            <a:avLst/>
          </a:prstGeom>
          <a:ln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>
            <a:stCxn id="9" idx="3"/>
          </p:cNvCxnSpPr>
          <p:nvPr/>
        </p:nvCxnSpPr>
        <p:spPr>
          <a:xfrm>
            <a:off x="5113339" y="5299075"/>
            <a:ext cx="4381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flipV="1">
            <a:off x="5370513" y="5448304"/>
            <a:ext cx="0" cy="8874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7" name="ZoneTexte 22"/>
          <p:cNvSpPr txBox="1">
            <a:spLocks noChangeArrowheads="1"/>
          </p:cNvSpPr>
          <p:nvPr/>
        </p:nvSpPr>
        <p:spPr bwMode="auto">
          <a:xfrm>
            <a:off x="1092200" y="5091114"/>
            <a:ext cx="9037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capteur</a:t>
            </a:r>
          </a:p>
        </p:txBody>
      </p:sp>
      <p:sp>
        <p:nvSpPr>
          <p:cNvPr id="21518" name="ZoneTexte 23"/>
          <p:cNvSpPr txBox="1">
            <a:spLocks noChangeArrowheads="1"/>
          </p:cNvSpPr>
          <p:nvPr/>
        </p:nvSpPr>
        <p:spPr bwMode="auto">
          <a:xfrm>
            <a:off x="3663951" y="5086350"/>
            <a:ext cx="14493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Amplificateur</a:t>
            </a:r>
          </a:p>
        </p:txBody>
      </p:sp>
      <p:cxnSp>
        <p:nvCxnSpPr>
          <p:cNvPr id="26" name="Connecteur droit 25"/>
          <p:cNvCxnSpPr/>
          <p:nvPr/>
        </p:nvCxnSpPr>
        <p:spPr>
          <a:xfrm flipH="1">
            <a:off x="6259513" y="4159254"/>
            <a:ext cx="25400" cy="2524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2909888" y="6465892"/>
            <a:ext cx="0" cy="2047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2749553" y="6683375"/>
            <a:ext cx="322263" cy="46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1522" name="ZoneTexte 29"/>
          <p:cNvSpPr txBox="1">
            <a:spLocks noChangeArrowheads="1"/>
          </p:cNvSpPr>
          <p:nvPr/>
        </p:nvSpPr>
        <p:spPr bwMode="auto">
          <a:xfrm>
            <a:off x="2473327" y="5707064"/>
            <a:ext cx="4200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Ve</a:t>
            </a:r>
          </a:p>
        </p:txBody>
      </p:sp>
      <p:sp>
        <p:nvSpPr>
          <p:cNvPr id="21523" name="ZoneTexte 30"/>
          <p:cNvSpPr txBox="1">
            <a:spLocks noChangeArrowheads="1"/>
          </p:cNvSpPr>
          <p:nvPr/>
        </p:nvSpPr>
        <p:spPr bwMode="auto">
          <a:xfrm>
            <a:off x="5370516" y="5729289"/>
            <a:ext cx="39574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Vs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7016749" y="4789488"/>
            <a:ext cx="1390651" cy="88741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33" name="Connecteur droit 32"/>
          <p:cNvCxnSpPr/>
          <p:nvPr/>
        </p:nvCxnSpPr>
        <p:spPr>
          <a:xfrm flipV="1">
            <a:off x="8407402" y="4919663"/>
            <a:ext cx="1352551" cy="6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9759949" y="4789488"/>
            <a:ext cx="1481139" cy="88741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35" name="Connecteur droit 34"/>
          <p:cNvCxnSpPr/>
          <p:nvPr/>
        </p:nvCxnSpPr>
        <p:spPr>
          <a:xfrm>
            <a:off x="7016753" y="6399213"/>
            <a:ext cx="4481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>
            <a:stCxn id="32" idx="2"/>
          </p:cNvCxnSpPr>
          <p:nvPr/>
        </p:nvCxnSpPr>
        <p:spPr>
          <a:xfrm flipH="1">
            <a:off x="7712075" y="5676904"/>
            <a:ext cx="0" cy="7223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9090027" y="4968875"/>
            <a:ext cx="12700" cy="463550"/>
          </a:xfrm>
          <a:prstGeom prst="line">
            <a:avLst/>
          </a:prstGeom>
          <a:ln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>
            <a:stCxn id="34" idx="3"/>
          </p:cNvCxnSpPr>
          <p:nvPr/>
        </p:nvCxnSpPr>
        <p:spPr>
          <a:xfrm>
            <a:off x="11241090" y="5232400"/>
            <a:ext cx="4381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 flipV="1">
            <a:off x="11498263" y="5381625"/>
            <a:ext cx="0" cy="889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>
            <a:off x="9039225" y="6399217"/>
            <a:ext cx="0" cy="2047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8877303" y="6618288"/>
            <a:ext cx="322263" cy="44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1534" name="ZoneTexte 41"/>
          <p:cNvSpPr txBox="1">
            <a:spLocks noChangeArrowheads="1"/>
          </p:cNvSpPr>
          <p:nvPr/>
        </p:nvSpPr>
        <p:spPr bwMode="auto">
          <a:xfrm>
            <a:off x="8667751" y="5022852"/>
            <a:ext cx="4191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Ve</a:t>
            </a:r>
          </a:p>
        </p:txBody>
      </p:sp>
      <p:sp>
        <p:nvSpPr>
          <p:cNvPr id="21535" name="ZoneTexte 42"/>
          <p:cNvSpPr txBox="1">
            <a:spLocks noChangeArrowheads="1"/>
          </p:cNvSpPr>
          <p:nvPr/>
        </p:nvSpPr>
        <p:spPr bwMode="auto">
          <a:xfrm>
            <a:off x="7270751" y="5041900"/>
            <a:ext cx="9037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capteur</a:t>
            </a:r>
          </a:p>
        </p:txBody>
      </p:sp>
      <p:sp>
        <p:nvSpPr>
          <p:cNvPr id="21536" name="ZoneTexte 43"/>
          <p:cNvSpPr txBox="1">
            <a:spLocks noChangeArrowheads="1"/>
          </p:cNvSpPr>
          <p:nvPr/>
        </p:nvSpPr>
        <p:spPr bwMode="auto">
          <a:xfrm>
            <a:off x="9807575" y="5024439"/>
            <a:ext cx="14493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Amplificateur</a:t>
            </a:r>
          </a:p>
        </p:txBody>
      </p:sp>
      <p:cxnSp>
        <p:nvCxnSpPr>
          <p:cNvPr id="47" name="Connecteur droit 46"/>
          <p:cNvCxnSpPr/>
          <p:nvPr/>
        </p:nvCxnSpPr>
        <p:spPr>
          <a:xfrm>
            <a:off x="8407402" y="5497513"/>
            <a:ext cx="13525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>
            <a:stCxn id="9" idx="2"/>
          </p:cNvCxnSpPr>
          <p:nvPr/>
        </p:nvCxnSpPr>
        <p:spPr>
          <a:xfrm flipH="1">
            <a:off x="4371975" y="5743579"/>
            <a:ext cx="0" cy="7223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>
            <a:stCxn id="34" idx="2"/>
          </p:cNvCxnSpPr>
          <p:nvPr/>
        </p:nvCxnSpPr>
        <p:spPr>
          <a:xfrm flipH="1">
            <a:off x="10501313" y="5676904"/>
            <a:ext cx="0" cy="7223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40" name="ZoneTexte 52"/>
          <p:cNvSpPr txBox="1">
            <a:spLocks noChangeArrowheads="1"/>
          </p:cNvSpPr>
          <p:nvPr/>
        </p:nvSpPr>
        <p:spPr bwMode="auto">
          <a:xfrm>
            <a:off x="933451" y="4057650"/>
            <a:ext cx="27525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b="1"/>
              <a:t>Amplificateur Asymétrique</a:t>
            </a:r>
          </a:p>
        </p:txBody>
      </p:sp>
      <p:sp>
        <p:nvSpPr>
          <p:cNvPr id="21541" name="ZoneTexte 53"/>
          <p:cNvSpPr txBox="1">
            <a:spLocks noChangeArrowheads="1"/>
          </p:cNvSpPr>
          <p:nvPr/>
        </p:nvSpPr>
        <p:spPr bwMode="auto">
          <a:xfrm>
            <a:off x="7045327" y="4079875"/>
            <a:ext cx="26495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b="1"/>
              <a:t>Amplificateur différentiel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Rappel: l’AOP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1600" dirty="0" smtClean="0"/>
              <a:t>Sept propriétés de l’AOP idéal suffisent pour concevoir et analyser un nombre important de circuits pour le conditionnement du signal.</a:t>
            </a:r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 smtClean="0"/>
          </a:p>
          <a:p>
            <a:endParaRPr lang="fr-FR" sz="1600" dirty="0"/>
          </a:p>
          <a:p>
            <a:r>
              <a:rPr lang="fr-FR" sz="1600" dirty="0" smtClean="0"/>
              <a:t>Les propriétés:</a:t>
            </a:r>
          </a:p>
          <a:p>
            <a:pPr lvl="1"/>
            <a:r>
              <a:rPr lang="fr-FR" sz="1200" dirty="0" smtClean="0"/>
              <a:t>Gain en tension en boucle ouverte infini</a:t>
            </a:r>
          </a:p>
          <a:p>
            <a:pPr lvl="1"/>
            <a:r>
              <a:rPr lang="fr-FR" sz="1200" dirty="0" smtClean="0"/>
              <a:t>Impédance d’entrée infinie</a:t>
            </a:r>
          </a:p>
          <a:p>
            <a:pPr lvl="1"/>
            <a:r>
              <a:rPr lang="fr-FR" sz="1200" dirty="0" smtClean="0"/>
              <a:t>Impédance de sortie nulle</a:t>
            </a:r>
          </a:p>
          <a:p>
            <a:pPr lvl="1"/>
            <a:r>
              <a:rPr lang="fr-FR" sz="1200" dirty="0" smtClean="0"/>
              <a:t>Pas de bruit</a:t>
            </a:r>
          </a:p>
          <a:p>
            <a:pPr lvl="1"/>
            <a:r>
              <a:rPr lang="fr-FR" sz="1200" dirty="0" smtClean="0"/>
              <a:t>Offset de sortie nul</a:t>
            </a:r>
          </a:p>
          <a:p>
            <a:pPr lvl="1"/>
            <a:r>
              <a:rPr lang="fr-FR" sz="1200" dirty="0" smtClean="0"/>
              <a:t>Bande passante infinie</a:t>
            </a:r>
          </a:p>
          <a:p>
            <a:pPr lvl="1"/>
            <a:r>
              <a:rPr lang="fr-FR" sz="1200" dirty="0" smtClean="0"/>
              <a:t>Entrée différentielles</a:t>
            </a:r>
          </a:p>
        </p:txBody>
      </p:sp>
    </p:spTree>
    <p:extLst>
      <p:ext uri="{BB962C8B-B14F-4D97-AF65-F5344CB8AC3E}">
        <p14:creationId xmlns:p14="http://schemas.microsoft.com/office/powerpoint/2010/main" val="260373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Rappel: l’AOP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1600" dirty="0" smtClean="0"/>
              <a:t>Sept propriétés de l’AOP idéal suffisent pour concevoir et analyser un nombre important de circuits pour le conditionnement du signal.</a:t>
            </a:r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 smtClean="0"/>
          </a:p>
          <a:p>
            <a:endParaRPr lang="fr-FR" sz="1600" dirty="0"/>
          </a:p>
          <a:p>
            <a:r>
              <a:rPr lang="fr-FR" sz="1600" dirty="0" smtClean="0"/>
              <a:t>e0=f(e2 - e1)</a:t>
            </a:r>
          </a:p>
          <a:p>
            <a:pPr lvl="1"/>
            <a:r>
              <a:rPr lang="fr-FR" sz="1400" dirty="0" smtClean="0"/>
              <a:t>e0 </a:t>
            </a:r>
            <a:r>
              <a:rPr lang="fr-FR" sz="1400" dirty="0"/>
              <a:t>&gt;0 si e2&gt;e1</a:t>
            </a:r>
          </a:p>
          <a:p>
            <a:pPr lvl="1"/>
            <a:r>
              <a:rPr lang="fr-FR" sz="1400" dirty="0"/>
              <a:t>e0 &lt;0 si e2&lt;e1</a:t>
            </a:r>
          </a:p>
          <a:p>
            <a:pPr lvl="1"/>
            <a:r>
              <a:rPr lang="fr-FR" sz="1400" dirty="0"/>
              <a:t>Si e1=0, e0 de même signe que e2 </a:t>
            </a:r>
            <a:r>
              <a:rPr lang="fr-FR" sz="1400" dirty="0">
                <a:sym typeface="Wingdings" pitchFamily="2" charset="2"/>
              </a:rPr>
              <a:t> entrée + est dite non </a:t>
            </a:r>
            <a:r>
              <a:rPr lang="fr-FR" sz="1400" dirty="0" err="1">
                <a:sym typeface="Wingdings" pitchFamily="2" charset="2"/>
              </a:rPr>
              <a:t>inverseuse</a:t>
            </a:r>
            <a:endParaRPr lang="fr-FR" sz="1400" dirty="0">
              <a:sym typeface="Wingdings" pitchFamily="2" charset="2"/>
            </a:endParaRPr>
          </a:p>
          <a:p>
            <a:endParaRPr lang="fr-FR" sz="16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FF0000"/>
                </a:solidFill>
              </a:rPr>
              <a:t>Gain </a:t>
            </a:r>
            <a:r>
              <a:rPr lang="fr-FR" sz="1600" dirty="0">
                <a:solidFill>
                  <a:srgbClr val="FF0000"/>
                </a:solidFill>
              </a:rPr>
              <a:t>en tension en boucle ouverte </a:t>
            </a:r>
            <a:r>
              <a:rPr lang="fr-FR" sz="1600" dirty="0" smtClean="0">
                <a:solidFill>
                  <a:srgbClr val="FF0000"/>
                </a:solidFill>
              </a:rPr>
              <a:t>infini:</a:t>
            </a:r>
          </a:p>
          <a:p>
            <a:pPr marL="742950" lvl="2" indent="-342900"/>
            <a:r>
              <a:rPr lang="fr-FR" sz="1600" dirty="0" smtClean="0"/>
              <a:t>A</a:t>
            </a:r>
            <a:r>
              <a:rPr lang="fr-FR" sz="1600" baseline="-25000" dirty="0" smtClean="0"/>
              <a:t>VOL</a:t>
            </a:r>
            <a:r>
              <a:rPr lang="fr-FR" sz="1600" dirty="0"/>
              <a:t> </a:t>
            </a:r>
            <a:r>
              <a:rPr lang="fr-FR" sz="1600" dirty="0" smtClean="0"/>
              <a:t>(open </a:t>
            </a:r>
            <a:r>
              <a:rPr lang="fr-FR" sz="1600" dirty="0" err="1" smtClean="0"/>
              <a:t>loop</a:t>
            </a:r>
            <a:r>
              <a:rPr lang="fr-FR" sz="1600" dirty="0" smtClean="0"/>
              <a:t>) est le gain en tension de l’AOP, sans contre réaction ( retour) positive ou négative.</a:t>
            </a:r>
          </a:p>
          <a:p>
            <a:pPr marL="742950" lvl="2" indent="-342900"/>
            <a:r>
              <a:rPr lang="fr-FR" sz="1600" dirty="0" smtClean="0"/>
              <a:t>Dans le cas réel, on est autour de 20000 à 40000</a:t>
            </a:r>
          </a:p>
          <a:p>
            <a:pPr marL="742950" lvl="2" indent="-342900"/>
            <a:r>
              <a:rPr lang="fr-FR" sz="1600" dirty="0" smtClean="0"/>
              <a:t>Vs=A</a:t>
            </a:r>
            <a:r>
              <a:rPr lang="fr-FR" sz="1600" baseline="-25000" dirty="0" smtClean="0"/>
              <a:t>VOL</a:t>
            </a:r>
            <a:r>
              <a:rPr lang="fr-FR" sz="1600" dirty="0" smtClean="0"/>
              <a:t> [V</a:t>
            </a:r>
            <a:r>
              <a:rPr lang="fr-FR" sz="1600" baseline="30000" dirty="0" smtClean="0"/>
              <a:t>+</a:t>
            </a:r>
            <a:r>
              <a:rPr lang="fr-FR" sz="1600" dirty="0" smtClean="0"/>
              <a:t>-V</a:t>
            </a:r>
            <a:r>
              <a:rPr lang="fr-FR" sz="1600" baseline="30000" dirty="0" smtClean="0"/>
              <a:t>-</a:t>
            </a:r>
            <a:r>
              <a:rPr lang="fr-FR" sz="1600" dirty="0" smtClean="0"/>
              <a:t>]; si V</a:t>
            </a:r>
            <a:r>
              <a:rPr lang="fr-FR" sz="1600" baseline="30000" dirty="0" smtClean="0"/>
              <a:t>+</a:t>
            </a:r>
            <a:r>
              <a:rPr lang="fr-FR" sz="1600" dirty="0" smtClean="0"/>
              <a:t>&gt;V</a:t>
            </a:r>
            <a:r>
              <a:rPr lang="fr-FR" sz="1600" baseline="30000" dirty="0" smtClean="0"/>
              <a:t>-</a:t>
            </a:r>
            <a:r>
              <a:rPr lang="fr-FR" sz="1600" dirty="0" smtClean="0"/>
              <a:t> </a:t>
            </a:r>
            <a:r>
              <a:rPr lang="fr-FR" sz="1600" dirty="0" smtClean="0">
                <a:sym typeface="Wingdings" pitchFamily="2" charset="2"/>
              </a:rPr>
              <a:t> Vs =&gt; </a:t>
            </a:r>
            <a:r>
              <a:rPr lang="fr-FR" sz="1600" dirty="0" err="1" smtClean="0">
                <a:sym typeface="Wingdings" pitchFamily="2" charset="2"/>
              </a:rPr>
              <a:t>Vsmax</a:t>
            </a:r>
            <a:endParaRPr lang="fr-FR" sz="1600" dirty="0"/>
          </a:p>
          <a:p>
            <a:endParaRPr lang="fr-FR" sz="1600" dirty="0"/>
          </a:p>
          <a:p>
            <a:endParaRPr lang="fr-FR" sz="1600" dirty="0" smtClean="0"/>
          </a:p>
          <a:p>
            <a:pPr lvl="1"/>
            <a:endParaRPr lang="fr-FR" sz="1200" dirty="0" smtClean="0">
              <a:sym typeface="Wingdings" pitchFamily="2" charset="2"/>
            </a:endParaRPr>
          </a:p>
          <a:p>
            <a:pPr lvl="1"/>
            <a:endParaRPr lang="fr-FR" sz="12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893" y="2245628"/>
            <a:ext cx="2304256" cy="1183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135893" y="2594088"/>
            <a:ext cx="384043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5076847" y="3074263"/>
            <a:ext cx="384043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droit avec flèche 6"/>
          <p:cNvCxnSpPr/>
          <p:nvPr/>
        </p:nvCxnSpPr>
        <p:spPr>
          <a:xfrm flipV="1">
            <a:off x="5226688" y="2559088"/>
            <a:ext cx="0" cy="245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V="1">
            <a:off x="5226688" y="3045079"/>
            <a:ext cx="0" cy="245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4655840" y="2512173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e1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4626019" y="2983017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e2</a:t>
            </a:r>
            <a:endParaRPr lang="fr-FR" dirty="0"/>
          </a:p>
        </p:txBody>
      </p:sp>
      <p:cxnSp>
        <p:nvCxnSpPr>
          <p:cNvPr id="13" name="Connecteur droit avec flèche 12"/>
          <p:cNvCxnSpPr/>
          <p:nvPr/>
        </p:nvCxnSpPr>
        <p:spPr>
          <a:xfrm flipV="1">
            <a:off x="7176723" y="2867059"/>
            <a:ext cx="0" cy="245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7236899" y="2747832"/>
            <a:ext cx="41710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dirty="0" smtClean="0"/>
              <a:t>e0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585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Rappel: l’AOP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FF0000"/>
                </a:solidFill>
              </a:rPr>
              <a:t>Impédance d’entrée infinie:</a:t>
            </a:r>
          </a:p>
          <a:p>
            <a:pPr marL="742950" lvl="2" indent="-342900"/>
            <a:r>
              <a:rPr lang="fr-FR" sz="1700" dirty="0"/>
              <a:t>Si </a:t>
            </a:r>
            <a:r>
              <a:rPr lang="fr-FR" sz="1700" dirty="0" err="1"/>
              <a:t>Z</a:t>
            </a:r>
            <a:r>
              <a:rPr lang="fr-FR" sz="1700" baseline="-25000" dirty="0" err="1"/>
              <a:t>in</a:t>
            </a:r>
            <a:r>
              <a:rPr lang="fr-FR" sz="1700" dirty="0"/>
              <a:t> = ∞ </a:t>
            </a:r>
            <a:r>
              <a:rPr lang="fr-FR" sz="1700" dirty="0">
                <a:sym typeface="Wingdings" pitchFamily="2" charset="2"/>
              </a:rPr>
              <a:t> </a:t>
            </a:r>
            <a:r>
              <a:rPr lang="fr-FR" sz="1700" dirty="0" err="1">
                <a:sym typeface="Wingdings" pitchFamily="2" charset="2"/>
              </a:rPr>
              <a:t>I</a:t>
            </a:r>
            <a:r>
              <a:rPr lang="fr-FR" sz="1700" baseline="-25000" dirty="0" err="1">
                <a:sym typeface="Wingdings" pitchFamily="2" charset="2"/>
              </a:rPr>
              <a:t>in</a:t>
            </a:r>
            <a:r>
              <a:rPr lang="fr-FR" sz="1700" dirty="0">
                <a:sym typeface="Wingdings" pitchFamily="2" charset="2"/>
              </a:rPr>
              <a:t> = 0!</a:t>
            </a:r>
          </a:p>
          <a:p>
            <a:pPr marL="742950" lvl="2" indent="-342900"/>
            <a:r>
              <a:rPr lang="fr-FR" sz="1700" dirty="0">
                <a:sym typeface="Wingdings" pitchFamily="2" charset="2"/>
              </a:rPr>
              <a:t>Dans les faits, </a:t>
            </a:r>
            <a:r>
              <a:rPr lang="fr-FR" sz="1700" dirty="0" err="1">
                <a:sym typeface="Wingdings" pitchFamily="2" charset="2"/>
              </a:rPr>
              <a:t>Z</a:t>
            </a:r>
            <a:r>
              <a:rPr lang="fr-FR" sz="1700" baseline="-25000" dirty="0" err="1">
                <a:sym typeface="Wingdings" pitchFamily="2" charset="2"/>
              </a:rPr>
              <a:t>in</a:t>
            </a:r>
            <a:r>
              <a:rPr lang="fr-FR" sz="1700" dirty="0">
                <a:sym typeface="Wingdings" pitchFamily="2" charset="2"/>
              </a:rPr>
              <a:t>= </a:t>
            </a:r>
            <a:r>
              <a:rPr lang="fr-FR" sz="1700" dirty="0" err="1">
                <a:sym typeface="Wingdings" pitchFamily="2" charset="2"/>
              </a:rPr>
              <a:t>Tera</a:t>
            </a:r>
            <a:r>
              <a:rPr lang="fr-FR" sz="1700" dirty="0">
                <a:sym typeface="Wingdings" pitchFamily="2" charset="2"/>
              </a:rPr>
              <a:t> Ohms (pour les très bons AOP)</a:t>
            </a:r>
          </a:p>
          <a:p>
            <a:pPr marL="742950" lvl="2" indent="-342900"/>
            <a:r>
              <a:rPr lang="fr-FR" sz="1700" dirty="0">
                <a:sym typeface="Wingdings" pitchFamily="2" charset="2"/>
              </a:rPr>
              <a:t>Dans la gamme moyenne, </a:t>
            </a:r>
            <a:r>
              <a:rPr lang="fr-FR" sz="1700" dirty="0" err="1">
                <a:sym typeface="Wingdings" pitchFamily="2" charset="2"/>
              </a:rPr>
              <a:t>I</a:t>
            </a:r>
            <a:r>
              <a:rPr lang="fr-FR" sz="1700" baseline="-25000" dirty="0" err="1">
                <a:sym typeface="Wingdings" pitchFamily="2" charset="2"/>
              </a:rPr>
              <a:t>in</a:t>
            </a:r>
            <a:r>
              <a:rPr lang="fr-FR" sz="1700" dirty="0">
                <a:sym typeface="Wingdings" pitchFamily="2" charset="2"/>
              </a:rPr>
              <a:t>= mA, donc pas négligeable</a:t>
            </a:r>
          </a:p>
          <a:p>
            <a:pPr marL="0" lvl="1" indent="0">
              <a:buNone/>
            </a:pPr>
            <a:endParaRPr lang="fr-FR" sz="1600" dirty="0" smtClean="0">
              <a:solidFill>
                <a:srgbClr val="FF0000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FF0000"/>
                </a:solidFill>
              </a:rPr>
              <a:t>Impédance de sortie nulle:</a:t>
            </a:r>
          </a:p>
          <a:p>
            <a:pPr marL="400050" lvl="2" indent="0">
              <a:buNone/>
            </a:pPr>
            <a:endParaRPr lang="fr-FR" sz="1700" dirty="0">
              <a:sym typeface="Wingdings" pitchFamily="2" charset="2"/>
            </a:endParaRPr>
          </a:p>
          <a:p>
            <a:pPr marL="742950" lvl="2" indent="-342900"/>
            <a:r>
              <a:rPr lang="fr-FR" sz="1700" dirty="0" smtClean="0"/>
              <a:t>L’AOP idéal est une source de tension interne parfaite, avec une résistance interne nulle</a:t>
            </a:r>
          </a:p>
          <a:p>
            <a:pPr marL="742950" lvl="2" indent="-342900"/>
            <a:r>
              <a:rPr lang="fr-FR" sz="1700" dirty="0" smtClean="0"/>
              <a:t>La résistance interne est en série avec la charge</a:t>
            </a:r>
          </a:p>
          <a:p>
            <a:pPr marL="400050" lvl="2" indent="0">
              <a:buNone/>
            </a:pPr>
            <a:r>
              <a:rPr lang="fr-FR" sz="1700" dirty="0" smtClean="0"/>
              <a:t>        réduisant de fait la tension disponible sur la charge</a:t>
            </a:r>
          </a:p>
          <a:p>
            <a:pPr marL="685800" lvl="2" indent="-285750"/>
            <a:r>
              <a:rPr lang="fr-FR" sz="1700" dirty="0" smtClean="0"/>
              <a:t>Typiquement, la résistance de sortie est entre 20 et </a:t>
            </a:r>
          </a:p>
          <a:p>
            <a:pPr marL="400050" lvl="2" indent="0">
              <a:buNone/>
            </a:pPr>
            <a:r>
              <a:rPr lang="fr-FR" sz="1700" dirty="0"/>
              <a:t> </a:t>
            </a:r>
            <a:r>
              <a:rPr lang="fr-FR" sz="1700" dirty="0" smtClean="0"/>
              <a:t>      100 Ohms.</a:t>
            </a:r>
            <a:endParaRPr lang="fr-FR" sz="1700" dirty="0"/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 smtClean="0"/>
          </a:p>
          <a:p>
            <a:pPr lvl="1"/>
            <a:endParaRPr lang="fr-FR" sz="1200" dirty="0" smtClean="0">
              <a:sym typeface="Wingdings" pitchFamily="2" charset="2"/>
            </a:endParaRPr>
          </a:p>
          <a:p>
            <a:pPr lvl="1"/>
            <a:endParaRPr lang="fr-FR" sz="12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5076847" y="3074263"/>
            <a:ext cx="384043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751" y="4293918"/>
            <a:ext cx="3986864" cy="1583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824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Rappel: l’AOP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925144"/>
          </a:xfrm>
        </p:spPr>
        <p:txBody>
          <a:bodyPr>
            <a:normAutofit fontScale="925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fr-FR" sz="1600" b="1" dirty="0" smtClean="0">
                <a:solidFill>
                  <a:srgbClr val="FF0000"/>
                </a:solidFill>
              </a:rPr>
              <a:t>Pas de bruit</a:t>
            </a:r>
          </a:p>
          <a:p>
            <a:pPr marL="742950" lvl="2" indent="-342900"/>
            <a:r>
              <a:rPr lang="fr-FR" sz="1700" dirty="0" smtClean="0"/>
              <a:t>En fait l’AOP est affecté par différents sources de bruit (Résistance, bruit de SC). </a:t>
            </a:r>
          </a:p>
          <a:p>
            <a:pPr marL="742950" lvl="2" indent="-342900"/>
            <a:r>
              <a:rPr lang="fr-FR" sz="1700" dirty="0" smtClean="0"/>
              <a:t>Effets considérables sur les applications bas niveau, basse tension.</a:t>
            </a:r>
            <a:endParaRPr lang="fr-FR" sz="1700" dirty="0"/>
          </a:p>
          <a:p>
            <a:pPr marL="400050" lvl="2" indent="0">
              <a:buNone/>
            </a:pPr>
            <a:endParaRPr lang="fr-FR" sz="1600" dirty="0" smtClean="0">
              <a:solidFill>
                <a:srgbClr val="FF0000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fr-FR" sz="1600" b="1" dirty="0" smtClean="0">
                <a:solidFill>
                  <a:srgbClr val="FF0000"/>
                </a:solidFill>
              </a:rPr>
              <a:t>Offset de sortie nul:</a:t>
            </a:r>
          </a:p>
          <a:p>
            <a:pPr marL="742950" lvl="2" indent="-342900"/>
            <a:r>
              <a:rPr lang="fr-FR" sz="1700" dirty="0" smtClean="0"/>
              <a:t>L’offset de sortie est la tension de sortie d’un AOP lorsque les deux sorties sont à la masse</a:t>
            </a:r>
          </a:p>
          <a:p>
            <a:pPr marL="742950" lvl="2" indent="-342900"/>
            <a:r>
              <a:rPr lang="fr-FR" sz="1700" dirty="0" smtClean="0"/>
              <a:t>Dans le cas idéal, cette tension est nulle.</a:t>
            </a:r>
          </a:p>
          <a:p>
            <a:pPr marL="742950" lvl="2" indent="-342900"/>
            <a:endParaRPr lang="fr-FR" sz="16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fr-FR" sz="1600" b="1" dirty="0" smtClean="0">
                <a:solidFill>
                  <a:srgbClr val="FF0000"/>
                </a:solidFill>
              </a:rPr>
              <a:t>Bande passante infinie:</a:t>
            </a:r>
          </a:p>
          <a:p>
            <a:pPr marL="742950" lvl="2" indent="-342900"/>
            <a:r>
              <a:rPr lang="fr-FR" sz="1700" dirty="0"/>
              <a:t>Les AOP idéaux amplifient les signaux de DC vers des AC très hautes fréquences </a:t>
            </a:r>
          </a:p>
          <a:p>
            <a:pPr marL="742950" lvl="2" indent="-342900"/>
            <a:r>
              <a:rPr lang="fr-FR" sz="1700" dirty="0"/>
              <a:t>Dans les faits, un AOP est caractérisé par le produit gain x bande passante. La limitation en fréquence est obtenu lorsque ce produit est égal à 1</a:t>
            </a:r>
          </a:p>
          <a:p>
            <a:pPr marL="742950" lvl="2" indent="-342900"/>
            <a:r>
              <a:rPr lang="fr-FR" sz="1700" dirty="0"/>
              <a:t>Pour le 741, la BP de l’ordre de </a:t>
            </a:r>
            <a:r>
              <a:rPr lang="fr-FR" sz="1700" dirty="0" err="1"/>
              <a:t>qq</a:t>
            </a:r>
            <a:r>
              <a:rPr lang="fr-FR" sz="1700" dirty="0"/>
              <a:t> KHz.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fr-FR" sz="1600" b="1" dirty="0" smtClean="0">
              <a:solidFill>
                <a:srgbClr val="FF0000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fr-FR" sz="1600" b="1" dirty="0" smtClean="0">
                <a:solidFill>
                  <a:srgbClr val="FF0000"/>
                </a:solidFill>
              </a:rPr>
              <a:t>Entrée différentielles</a:t>
            </a:r>
          </a:p>
          <a:p>
            <a:pPr marL="742950" lvl="2" indent="-342900"/>
            <a:r>
              <a:rPr lang="fr-FR" sz="1800" dirty="0"/>
              <a:t>Dans un AOP idéal, une tension appliquée sur une des entrées apparait sur l’autre</a:t>
            </a:r>
          </a:p>
          <a:p>
            <a:pPr marL="0" lvl="1" indent="0">
              <a:buNone/>
            </a:pPr>
            <a:endParaRPr lang="fr-FR" sz="1600" b="1" dirty="0" smtClean="0">
              <a:solidFill>
                <a:srgbClr val="FF0000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fr-FR" sz="1600" b="1" dirty="0" smtClean="0">
                <a:solidFill>
                  <a:srgbClr val="FF0000"/>
                </a:solidFill>
              </a:rPr>
              <a:t>Contre réaction  </a:t>
            </a:r>
            <a:r>
              <a:rPr lang="fr-FR" sz="1800" dirty="0" smtClean="0"/>
              <a:t>on a vu que e0=f(e</a:t>
            </a:r>
            <a:r>
              <a:rPr lang="fr-FR" sz="1800" baseline="-25000" dirty="0" smtClean="0"/>
              <a:t>+</a:t>
            </a:r>
            <a:r>
              <a:rPr lang="fr-FR" sz="1800" dirty="0" smtClean="0"/>
              <a:t>-e</a:t>
            </a:r>
            <a:r>
              <a:rPr lang="fr-FR" sz="1800" baseline="-25000" dirty="0" smtClean="0"/>
              <a:t>-</a:t>
            </a:r>
            <a:r>
              <a:rPr lang="fr-FR" sz="1800" dirty="0" smtClean="0"/>
              <a:t>). La contre réaction soustrait au signal d’entrée une image (une partie) du signal de sortie, avant de l’amplifier. Si CR positive (sur l’entrée +), si Vs augmente =&gt; (V</a:t>
            </a:r>
            <a:r>
              <a:rPr lang="fr-FR" sz="1800" baseline="-25000" dirty="0" smtClean="0"/>
              <a:t>+</a:t>
            </a:r>
            <a:r>
              <a:rPr lang="fr-FR" sz="1800" dirty="0" smtClean="0"/>
              <a:t>-V</a:t>
            </a:r>
            <a:r>
              <a:rPr lang="fr-FR" sz="1800" baseline="-25000" dirty="0" smtClean="0"/>
              <a:t>-</a:t>
            </a:r>
            <a:r>
              <a:rPr lang="fr-FR" sz="1800" dirty="0" smtClean="0"/>
              <a:t>) augmente =&gt; Vs augmente =&gt; Vs se bloque à +</a:t>
            </a:r>
            <a:r>
              <a:rPr lang="fr-FR" sz="1800" dirty="0" err="1" smtClean="0"/>
              <a:t>Vsat</a:t>
            </a:r>
            <a:r>
              <a:rPr lang="fr-FR" sz="1800" dirty="0" smtClean="0"/>
              <a:t>=+15V=+Vcc</a:t>
            </a:r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 smtClean="0"/>
          </a:p>
          <a:p>
            <a:pPr lvl="1"/>
            <a:endParaRPr lang="fr-FR" sz="1200" dirty="0" smtClean="0">
              <a:sym typeface="Wingdings" pitchFamily="2" charset="2"/>
            </a:endParaRPr>
          </a:p>
          <a:p>
            <a:pPr lvl="1"/>
            <a:endParaRPr lang="fr-FR" sz="1200" dirty="0" smtClean="0"/>
          </a:p>
        </p:txBody>
      </p:sp>
    </p:spTree>
    <p:extLst>
      <p:ext uri="{BB962C8B-B14F-4D97-AF65-F5344CB8AC3E}">
        <p14:creationId xmlns:p14="http://schemas.microsoft.com/office/powerpoint/2010/main" val="56681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Les différents types d’AOP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925144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fr-FR" sz="1600" b="1" dirty="0" smtClean="0">
                <a:solidFill>
                  <a:srgbClr val="FF0000"/>
                </a:solidFill>
              </a:rPr>
              <a:t>AOP Généralistes</a:t>
            </a:r>
          </a:p>
          <a:p>
            <a:pPr marL="742950" lvl="2" indent="-342900"/>
            <a:r>
              <a:rPr lang="fr-FR" sz="1700" dirty="0" smtClean="0"/>
              <a:t>AOP limite en bande passante, mais avec une très bonne stabilité (compensé en fréquence)</a:t>
            </a:r>
          </a:p>
          <a:p>
            <a:pPr marL="742950" lvl="2" indent="-342900"/>
            <a:r>
              <a:rPr lang="fr-FR" sz="1700" dirty="0" smtClean="0"/>
              <a:t>Les AOP non compensé en fréquence ont une BP élevée mais on tendance à osciller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fr-FR" sz="1600" b="1" dirty="0" smtClean="0">
              <a:solidFill>
                <a:srgbClr val="FF0000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fr-FR" sz="1600" b="1" dirty="0" smtClean="0">
                <a:solidFill>
                  <a:srgbClr val="FF0000"/>
                </a:solidFill>
              </a:rPr>
              <a:t>Comparateur de Tension</a:t>
            </a:r>
          </a:p>
          <a:p>
            <a:pPr marL="742950" lvl="2" indent="-342900"/>
            <a:r>
              <a:rPr lang="fr-FR" sz="1700" dirty="0" smtClean="0"/>
              <a:t>Pas de contre réaction négative</a:t>
            </a:r>
          </a:p>
          <a:p>
            <a:pPr marL="742950" lvl="2" indent="-342900"/>
            <a:r>
              <a:rPr lang="fr-FR" sz="1700" dirty="0" smtClean="0"/>
              <a:t>Sature très vite lorsque l’on applique des signaux en entrée (</a:t>
            </a:r>
            <a:r>
              <a:rPr lang="fr-FR" sz="1700" dirty="0" err="1" smtClean="0"/>
              <a:t>qq</a:t>
            </a:r>
            <a:r>
              <a:rPr lang="fr-FR" sz="1700" dirty="0" smtClean="0"/>
              <a:t> µV)</a:t>
            </a:r>
          </a:p>
          <a:p>
            <a:pPr marL="742950" lvl="2" indent="-342900"/>
            <a:r>
              <a:rPr lang="fr-FR" sz="1700" dirty="0" smtClean="0"/>
              <a:t>Utilisés pour comparer des niveaux de signaux d’entrée</a:t>
            </a:r>
          </a:p>
          <a:p>
            <a:pPr marL="742950" lvl="2" indent="-342900"/>
            <a:endParaRPr lang="fr-FR" sz="16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fr-FR" sz="1600" b="1" dirty="0" smtClean="0">
                <a:solidFill>
                  <a:srgbClr val="FF0000"/>
                </a:solidFill>
              </a:rPr>
              <a:t>AOP à courant d’entrée faible</a:t>
            </a:r>
          </a:p>
          <a:p>
            <a:pPr marL="742950" lvl="2" indent="-342900"/>
            <a:r>
              <a:rPr lang="fr-FR" sz="1700" dirty="0" smtClean="0"/>
              <a:t>Impédance d’entrée très élevée</a:t>
            </a:r>
          </a:p>
          <a:p>
            <a:pPr marL="742950" lvl="2" indent="-342900"/>
            <a:r>
              <a:rPr lang="fr-FR" sz="1700" dirty="0" err="1" smtClean="0"/>
              <a:t>I</a:t>
            </a:r>
            <a:r>
              <a:rPr lang="fr-FR" sz="1700" baseline="-25000" dirty="0" err="1" smtClean="0"/>
              <a:t>in</a:t>
            </a:r>
            <a:r>
              <a:rPr lang="fr-FR" sz="1700" dirty="0" smtClean="0"/>
              <a:t> : </a:t>
            </a:r>
            <a:r>
              <a:rPr lang="fr-FR" sz="1700" dirty="0" err="1" smtClean="0"/>
              <a:t>qq</a:t>
            </a:r>
            <a:r>
              <a:rPr lang="fr-FR" sz="1700" dirty="0" smtClean="0"/>
              <a:t> </a:t>
            </a:r>
            <a:r>
              <a:rPr lang="fr-FR" sz="1700" dirty="0" err="1" smtClean="0"/>
              <a:t>pA</a:t>
            </a:r>
            <a:endParaRPr lang="fr-FR" sz="1700" dirty="0"/>
          </a:p>
          <a:p>
            <a:pPr marL="342900" lvl="1" indent="-342900">
              <a:buFont typeface="Arial" pitchFamily="34" charset="0"/>
              <a:buChar char="•"/>
            </a:pPr>
            <a:endParaRPr lang="fr-FR" sz="1600" b="1" dirty="0" smtClean="0">
              <a:solidFill>
                <a:srgbClr val="FF0000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fr-FR" sz="1600" b="1" dirty="0" smtClean="0">
                <a:solidFill>
                  <a:srgbClr val="FF0000"/>
                </a:solidFill>
              </a:rPr>
              <a:t>AOP faible puissance, AOP faible dérives, large bande passante, ….</a:t>
            </a:r>
          </a:p>
          <a:p>
            <a:pPr marL="0" lvl="1" indent="0">
              <a:buNone/>
            </a:pPr>
            <a:endParaRPr lang="fr-FR" sz="1600" b="1" dirty="0" smtClean="0">
              <a:solidFill>
                <a:srgbClr val="FF0000"/>
              </a:solidFill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fr-FR" sz="1600" b="1" dirty="0" smtClean="0">
                <a:solidFill>
                  <a:srgbClr val="FF0000"/>
                </a:solidFill>
              </a:rPr>
              <a:t>AOP d’instrumentation</a:t>
            </a:r>
          </a:p>
          <a:p>
            <a:pPr marL="742950" lvl="2" indent="-342900"/>
            <a:r>
              <a:rPr lang="fr-FR" sz="1700" dirty="0" smtClean="0"/>
              <a:t>Ampli réalisé à partir de plusieurs AOP</a:t>
            </a:r>
          </a:p>
          <a:p>
            <a:pPr marL="742950" lvl="2" indent="-342900"/>
            <a:r>
              <a:rPr lang="fr-FR" sz="1700" dirty="0" smtClean="0"/>
              <a:t>Gain réglé en général par résistance externe</a:t>
            </a:r>
            <a:endParaRPr lang="fr-FR" sz="1700" dirty="0"/>
          </a:p>
          <a:p>
            <a:endParaRPr lang="fr-FR" sz="1600" dirty="0"/>
          </a:p>
          <a:p>
            <a:endParaRPr lang="fr-FR" sz="1600" dirty="0" smtClean="0"/>
          </a:p>
          <a:p>
            <a:pPr lvl="1"/>
            <a:endParaRPr lang="fr-FR" sz="1200" dirty="0" smtClean="0">
              <a:sym typeface="Wingdings" pitchFamily="2" charset="2"/>
            </a:endParaRPr>
          </a:p>
          <a:p>
            <a:pPr lvl="1"/>
            <a:endParaRPr lang="fr-FR" sz="1200" dirty="0" smtClean="0"/>
          </a:p>
        </p:txBody>
      </p:sp>
    </p:spTree>
    <p:extLst>
      <p:ext uri="{BB962C8B-B14F-4D97-AF65-F5344CB8AC3E}">
        <p14:creationId xmlns:p14="http://schemas.microsoft.com/office/powerpoint/2010/main" val="235751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4"/>
          <p:cNvSpPr txBox="1">
            <a:spLocks noChangeArrowheads="1"/>
          </p:cNvSpPr>
          <p:nvPr/>
        </p:nvSpPr>
        <p:spPr bwMode="auto">
          <a:xfrm>
            <a:off x="1546228" y="1171578"/>
            <a:ext cx="992290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 u="sng">
                <a:latin typeface="Times New Roman" pitchFamily="18" charset="0"/>
              </a:rPr>
              <a:t>I – AOP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C’est un circuit intégré silicium constitué de plusieurs transistors et permettant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d’effectuer plusieurs opération d’amplification. </a:t>
            </a:r>
          </a:p>
        </p:txBody>
      </p:sp>
      <p:sp>
        <p:nvSpPr>
          <p:cNvPr id="22531" name="AutoShape 7"/>
          <p:cNvSpPr>
            <a:spLocks noChangeArrowheads="1"/>
          </p:cNvSpPr>
          <p:nvPr/>
        </p:nvSpPr>
        <p:spPr bwMode="auto">
          <a:xfrm rot="5403792">
            <a:off x="2308225" y="3197225"/>
            <a:ext cx="1066800" cy="9144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22532" name="Line 8"/>
          <p:cNvSpPr>
            <a:spLocks noChangeShapeType="1"/>
          </p:cNvSpPr>
          <p:nvPr/>
        </p:nvSpPr>
        <p:spPr bwMode="auto">
          <a:xfrm>
            <a:off x="1927225" y="342741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Line 9"/>
          <p:cNvSpPr>
            <a:spLocks noChangeShapeType="1"/>
          </p:cNvSpPr>
          <p:nvPr/>
        </p:nvSpPr>
        <p:spPr bwMode="auto">
          <a:xfrm>
            <a:off x="1927225" y="3960813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4" name="Line 10"/>
          <p:cNvSpPr>
            <a:spLocks noChangeShapeType="1"/>
          </p:cNvSpPr>
          <p:nvPr/>
        </p:nvSpPr>
        <p:spPr bwMode="auto">
          <a:xfrm>
            <a:off x="3298825" y="365601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13"/>
          <p:cNvSpPr>
            <a:spLocks noChangeShapeType="1"/>
          </p:cNvSpPr>
          <p:nvPr/>
        </p:nvSpPr>
        <p:spPr bwMode="auto">
          <a:xfrm>
            <a:off x="2460625" y="3960813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Text Box 15"/>
          <p:cNvSpPr txBox="1">
            <a:spLocks noChangeArrowheads="1"/>
          </p:cNvSpPr>
          <p:nvPr/>
        </p:nvSpPr>
        <p:spPr bwMode="auto">
          <a:xfrm>
            <a:off x="2384426" y="3198816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+</a:t>
            </a:r>
          </a:p>
        </p:txBody>
      </p:sp>
      <p:pic>
        <p:nvPicPr>
          <p:cNvPr id="22537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5" y="4397375"/>
            <a:ext cx="1390651" cy="108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8" name="Text Box 19"/>
          <p:cNvSpPr txBox="1">
            <a:spLocks noChangeArrowheads="1"/>
          </p:cNvSpPr>
          <p:nvPr/>
        </p:nvSpPr>
        <p:spPr bwMode="auto">
          <a:xfrm>
            <a:off x="1546225" y="3151188"/>
            <a:ext cx="46679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>
                <a:latin typeface="Times New Roman" pitchFamily="18" charset="0"/>
              </a:rPr>
              <a:t>V</a:t>
            </a:r>
            <a:r>
              <a:rPr lang="fr-FR" altLang="fr-FR" sz="2000" baseline="30000">
                <a:latin typeface="Times New Roman" pitchFamily="18" charset="0"/>
              </a:rPr>
              <a:t>+</a:t>
            </a:r>
          </a:p>
        </p:txBody>
      </p:sp>
      <p:sp>
        <p:nvSpPr>
          <p:cNvPr id="22539" name="Text Box 20"/>
          <p:cNvSpPr txBox="1">
            <a:spLocks noChangeArrowheads="1"/>
          </p:cNvSpPr>
          <p:nvPr/>
        </p:nvSpPr>
        <p:spPr bwMode="auto">
          <a:xfrm>
            <a:off x="1546228" y="3760788"/>
            <a:ext cx="40479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>
                <a:latin typeface="Times New Roman" pitchFamily="18" charset="0"/>
              </a:rPr>
              <a:t>V</a:t>
            </a:r>
            <a:r>
              <a:rPr lang="fr-FR" altLang="fr-FR" sz="2000" baseline="30000">
                <a:latin typeface="Times New Roman" pitchFamily="18" charset="0"/>
              </a:rPr>
              <a:t>-</a:t>
            </a:r>
          </a:p>
        </p:txBody>
      </p:sp>
      <p:sp>
        <p:nvSpPr>
          <p:cNvPr id="22540" name="Line 21"/>
          <p:cNvSpPr>
            <a:spLocks noChangeShapeType="1"/>
          </p:cNvSpPr>
          <p:nvPr/>
        </p:nvSpPr>
        <p:spPr bwMode="auto">
          <a:xfrm>
            <a:off x="3527425" y="3730625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Text Box 22"/>
          <p:cNvSpPr txBox="1">
            <a:spLocks noChangeArrowheads="1"/>
          </p:cNvSpPr>
          <p:nvPr/>
        </p:nvSpPr>
        <p:spPr bwMode="auto">
          <a:xfrm>
            <a:off x="3511549" y="3897313"/>
            <a:ext cx="43794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>
                <a:latin typeface="Times New Roman" pitchFamily="18" charset="0"/>
              </a:rPr>
              <a:t>V</a:t>
            </a:r>
            <a:r>
              <a:rPr lang="fr-FR" altLang="fr-FR" sz="2000" baseline="-25000">
                <a:latin typeface="Times New Roman" pitchFamily="18" charset="0"/>
              </a:rPr>
              <a:t>s</a:t>
            </a:r>
          </a:p>
        </p:txBody>
      </p:sp>
      <p:sp>
        <p:nvSpPr>
          <p:cNvPr id="22542" name="Text Box 23"/>
          <p:cNvSpPr txBox="1">
            <a:spLocks noChangeArrowheads="1"/>
          </p:cNvSpPr>
          <p:nvPr/>
        </p:nvSpPr>
        <p:spPr bwMode="auto">
          <a:xfrm>
            <a:off x="5110164" y="3121026"/>
            <a:ext cx="56477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Cas idéal : - gain en tension (A) grand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	      - impédance d’éntrée (Re) élevée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	      - impédance de sortie faible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	      - courant I</a:t>
            </a:r>
            <a:r>
              <a:rPr lang="fr-FR" altLang="fr-FR" sz="2400" baseline="30000">
                <a:latin typeface="Times New Roman" pitchFamily="18" charset="0"/>
              </a:rPr>
              <a:t>+ </a:t>
            </a:r>
            <a:r>
              <a:rPr lang="fr-FR" altLang="fr-FR" sz="2400">
                <a:latin typeface="Times New Roman" pitchFamily="18" charset="0"/>
              </a:rPr>
              <a:t>= I</a:t>
            </a:r>
            <a:r>
              <a:rPr lang="fr-FR" altLang="fr-FR" sz="2400" baseline="30000">
                <a:latin typeface="Times New Roman" pitchFamily="18" charset="0"/>
              </a:rPr>
              <a:t>- </a:t>
            </a:r>
            <a:r>
              <a:rPr lang="fr-FR" altLang="fr-FR" sz="2400">
                <a:latin typeface="Times New Roman" pitchFamily="18" charset="0"/>
              </a:rPr>
              <a:t>= 0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	      - V</a:t>
            </a:r>
            <a:r>
              <a:rPr lang="fr-FR" altLang="fr-FR" sz="2400" baseline="30000">
                <a:latin typeface="Times New Roman" pitchFamily="18" charset="0"/>
              </a:rPr>
              <a:t>+</a:t>
            </a:r>
            <a:r>
              <a:rPr lang="fr-FR" altLang="fr-FR" sz="2400">
                <a:latin typeface="Times New Roman" pitchFamily="18" charset="0"/>
              </a:rPr>
              <a:t> - V</a:t>
            </a:r>
            <a:r>
              <a:rPr lang="fr-FR" altLang="fr-FR" sz="2400" baseline="30000">
                <a:latin typeface="Times New Roman" pitchFamily="18" charset="0"/>
              </a:rPr>
              <a:t>-</a:t>
            </a:r>
            <a:r>
              <a:rPr lang="fr-FR" altLang="fr-FR" sz="2400">
                <a:latin typeface="Times New Roman" pitchFamily="18" charset="0"/>
              </a:rPr>
              <a:t> = </a:t>
            </a:r>
            <a:r>
              <a:rPr lang="fr-FR" altLang="fr-FR" sz="2400">
                <a:latin typeface="Times New Roman" pitchFamily="18" charset="0"/>
                <a:sym typeface="Symbol" pitchFamily="18" charset="2"/>
              </a:rPr>
              <a:t> </a:t>
            </a:r>
            <a:r>
              <a:rPr lang="fr-FR" altLang="fr-FR" sz="2400">
                <a:latin typeface="Times New Roman" pitchFamily="18" charset="0"/>
                <a:sym typeface="Wingdings" pitchFamily="2" charset="2"/>
              </a:rPr>
              <a:t>0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  <a:sym typeface="Wingdings" pitchFamily="2" charset="2"/>
              </a:rPr>
              <a:t>	      - Bande passante infini</a:t>
            </a:r>
            <a:endParaRPr lang="fr-FR" altLang="fr-FR" sz="2400">
              <a:latin typeface="Times New Roman" pitchFamily="18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12192000" cy="741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800" dirty="0">
                <a:solidFill>
                  <a:schemeClr val="tx1"/>
                </a:solidFill>
              </a:rPr>
              <a:t>Amplificateur opérationnel (AOP)</a:t>
            </a:r>
          </a:p>
        </p:txBody>
      </p:sp>
      <p:cxnSp>
        <p:nvCxnSpPr>
          <p:cNvPr id="4" name="Connecteur droit avec flèche 3"/>
          <p:cNvCxnSpPr/>
          <p:nvPr/>
        </p:nvCxnSpPr>
        <p:spPr>
          <a:xfrm flipV="1">
            <a:off x="2225675" y="3495679"/>
            <a:ext cx="0" cy="3460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45" name="Rectangle 5"/>
          <p:cNvSpPr>
            <a:spLocks noChangeArrowheads="1"/>
          </p:cNvSpPr>
          <p:nvPr/>
        </p:nvSpPr>
        <p:spPr bwMode="auto">
          <a:xfrm>
            <a:off x="1965325" y="3509963"/>
            <a:ext cx="28565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>
                <a:latin typeface="Times New Roman" pitchFamily="18" charset="0"/>
                <a:sym typeface="Symbol" pitchFamily="18" charset="2"/>
              </a:rPr>
              <a:t></a:t>
            </a:r>
            <a:endParaRPr lang="fr-FR" altLang="fr-FR" sz="1800"/>
          </a:p>
        </p:txBody>
      </p:sp>
      <p:sp>
        <p:nvSpPr>
          <p:cNvPr id="22546" name="ZoneTexte 2"/>
          <p:cNvSpPr txBox="1">
            <a:spLocks noChangeArrowheads="1"/>
          </p:cNvSpPr>
          <p:nvPr/>
        </p:nvSpPr>
        <p:spPr bwMode="auto">
          <a:xfrm>
            <a:off x="939802" y="5822954"/>
            <a:ext cx="264931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V</a:t>
            </a:r>
            <a:r>
              <a:rPr lang="fr-FR" altLang="fr-FR" sz="1800" baseline="30000"/>
              <a:t>+</a:t>
            </a:r>
            <a:r>
              <a:rPr lang="fr-FR" altLang="fr-FR" sz="1800"/>
              <a:t> : entrée non inverseuse</a:t>
            </a:r>
            <a:endParaRPr lang="fr-FR" altLang="fr-FR" sz="1800" baseline="3000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V</a:t>
            </a:r>
            <a:r>
              <a:rPr lang="fr-FR" altLang="fr-FR" sz="1800" baseline="30000"/>
              <a:t>-</a:t>
            </a:r>
            <a:r>
              <a:rPr lang="fr-FR" altLang="fr-FR" sz="1800"/>
              <a:t> : entrée inverseuse</a:t>
            </a:r>
            <a:endParaRPr lang="fr-FR" altLang="fr-FR" sz="1800" baseline="30000"/>
          </a:p>
        </p:txBody>
      </p:sp>
      <p:sp>
        <p:nvSpPr>
          <p:cNvPr id="19" name="Rectangle 18"/>
          <p:cNvSpPr/>
          <p:nvPr/>
        </p:nvSpPr>
        <p:spPr>
          <a:xfrm>
            <a:off x="3349627" y="4568825"/>
            <a:ext cx="322263" cy="460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4"/>
          <p:cNvSpPr txBox="1">
            <a:spLocks noChangeArrowheads="1"/>
          </p:cNvSpPr>
          <p:nvPr/>
        </p:nvSpPr>
        <p:spPr bwMode="auto">
          <a:xfrm>
            <a:off x="2333627" y="715964"/>
            <a:ext cx="36413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Exemple de circuit : uA 741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2000" cy="741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800" dirty="0">
                <a:solidFill>
                  <a:schemeClr val="tx1"/>
                </a:solidFill>
              </a:rPr>
              <a:t>Amplificateur opérationnel (AOP)</a:t>
            </a:r>
          </a:p>
        </p:txBody>
      </p:sp>
      <p:pic>
        <p:nvPicPr>
          <p:cNvPr id="23556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837" y="1455738"/>
            <a:ext cx="8485188" cy="528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2379663"/>
            <a:ext cx="3886200" cy="262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583258" y="863600"/>
            <a:ext cx="367600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Amplificateurs de tension :  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2806901" y="1443041"/>
            <a:ext cx="14237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 u="sng">
                <a:latin typeface="Times New Roman" pitchFamily="18" charset="0"/>
              </a:rPr>
              <a:t>Inverseur 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7069142" y="1428753"/>
            <a:ext cx="19367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 u="sng">
                <a:latin typeface="Times New Roman" pitchFamily="18" charset="0"/>
              </a:rPr>
              <a:t>Non inverseur</a:t>
            </a:r>
          </a:p>
        </p:txBody>
      </p:sp>
      <p:sp>
        <p:nvSpPr>
          <p:cNvPr id="24581" name="AutoShape 5"/>
          <p:cNvSpPr>
            <a:spLocks noChangeArrowheads="1"/>
          </p:cNvSpPr>
          <p:nvPr/>
        </p:nvSpPr>
        <p:spPr bwMode="auto">
          <a:xfrm rot="5400000">
            <a:off x="3467100" y="2781300"/>
            <a:ext cx="990600" cy="1066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 rot="5400000">
            <a:off x="7600951" y="2790825"/>
            <a:ext cx="990600" cy="1066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2424113" y="2990850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2057400" y="308133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3033713" y="3081338"/>
            <a:ext cx="3667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V="1">
            <a:off x="3224213" y="2443167"/>
            <a:ext cx="0" cy="623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3619500" y="2357438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3238500" y="24479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4243388" y="2447925"/>
            <a:ext cx="3667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3157541" y="3524250"/>
            <a:ext cx="257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3157539" y="3524254"/>
            <a:ext cx="0" cy="633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2014540" y="4157663"/>
            <a:ext cx="2771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Freeform 17"/>
          <p:cNvSpPr>
            <a:spLocks/>
          </p:cNvSpPr>
          <p:nvPr/>
        </p:nvSpPr>
        <p:spPr bwMode="auto">
          <a:xfrm flipH="1">
            <a:off x="4567239" y="2447925"/>
            <a:ext cx="42863" cy="871538"/>
          </a:xfrm>
          <a:custGeom>
            <a:avLst/>
            <a:gdLst>
              <a:gd name="T0" fmla="*/ 0 w 1"/>
              <a:gd name="T1" fmla="*/ 0 h 618"/>
              <a:gd name="T2" fmla="*/ 0 w 1"/>
              <a:gd name="T3" fmla="*/ 2147483646 h 61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618">
                <a:moveTo>
                  <a:pt x="0" y="0"/>
                </a:moveTo>
                <a:lnTo>
                  <a:pt x="0" y="61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>
            <a:off x="4510090" y="3314700"/>
            <a:ext cx="428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2038351" y="3200403"/>
            <a:ext cx="0" cy="885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4667251" y="3386138"/>
            <a:ext cx="0" cy="728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2472514" y="2589216"/>
            <a:ext cx="5437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R1</a:t>
            </a:r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3686951" y="1946278"/>
            <a:ext cx="5437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R2</a:t>
            </a:r>
          </a:p>
        </p:txBody>
      </p:sp>
      <p:sp>
        <p:nvSpPr>
          <p:cNvPr id="24599" name="Text Box 23"/>
          <p:cNvSpPr txBox="1">
            <a:spLocks noChangeArrowheads="1"/>
          </p:cNvSpPr>
          <p:nvPr/>
        </p:nvSpPr>
        <p:spPr bwMode="auto">
          <a:xfrm>
            <a:off x="2060616" y="3481388"/>
            <a:ext cx="4555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>
                <a:latin typeface="Times New Roman" pitchFamily="18" charset="0"/>
              </a:rPr>
              <a:t>V</a:t>
            </a:r>
            <a:r>
              <a:rPr lang="fr-FR" altLang="fr-FR" sz="20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4689516" y="3581400"/>
            <a:ext cx="4555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>
                <a:latin typeface="Times New Roman" pitchFamily="18" charset="0"/>
              </a:rPr>
              <a:t>V</a:t>
            </a:r>
            <a:r>
              <a:rPr lang="fr-FR" altLang="fr-FR" sz="20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24601" name="Line 25"/>
          <p:cNvSpPr>
            <a:spLocks noChangeShapeType="1"/>
          </p:cNvSpPr>
          <p:nvPr/>
        </p:nvSpPr>
        <p:spPr bwMode="auto">
          <a:xfrm>
            <a:off x="4281490" y="2443163"/>
            <a:ext cx="3286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2" name="Line 26"/>
          <p:cNvSpPr>
            <a:spLocks noChangeShapeType="1"/>
          </p:cNvSpPr>
          <p:nvPr/>
        </p:nvSpPr>
        <p:spPr bwMode="auto">
          <a:xfrm flipV="1">
            <a:off x="2052637" y="3071813"/>
            <a:ext cx="3857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3" name="Rectangle 32"/>
          <p:cNvSpPr>
            <a:spLocks noChangeArrowheads="1"/>
          </p:cNvSpPr>
          <p:nvPr/>
        </p:nvSpPr>
        <p:spPr bwMode="auto">
          <a:xfrm>
            <a:off x="6577013" y="3000375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24604" name="Line 33"/>
          <p:cNvSpPr>
            <a:spLocks noChangeShapeType="1"/>
          </p:cNvSpPr>
          <p:nvPr/>
        </p:nvSpPr>
        <p:spPr bwMode="auto">
          <a:xfrm>
            <a:off x="7186613" y="3090863"/>
            <a:ext cx="3667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5" name="Line 34"/>
          <p:cNvSpPr>
            <a:spLocks noChangeShapeType="1"/>
          </p:cNvSpPr>
          <p:nvPr/>
        </p:nvSpPr>
        <p:spPr bwMode="auto">
          <a:xfrm flipV="1">
            <a:off x="7377113" y="2452692"/>
            <a:ext cx="0" cy="623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6" name="Rectangle 35"/>
          <p:cNvSpPr>
            <a:spLocks noChangeArrowheads="1"/>
          </p:cNvSpPr>
          <p:nvPr/>
        </p:nvSpPr>
        <p:spPr bwMode="auto">
          <a:xfrm>
            <a:off x="7772400" y="2366963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24607" name="Line 36"/>
          <p:cNvSpPr>
            <a:spLocks noChangeShapeType="1"/>
          </p:cNvSpPr>
          <p:nvPr/>
        </p:nvSpPr>
        <p:spPr bwMode="auto">
          <a:xfrm>
            <a:off x="7391400" y="245745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8" name="Freeform 37"/>
          <p:cNvSpPr>
            <a:spLocks/>
          </p:cNvSpPr>
          <p:nvPr/>
        </p:nvSpPr>
        <p:spPr bwMode="auto">
          <a:xfrm flipH="1">
            <a:off x="8720139" y="2457450"/>
            <a:ext cx="42863" cy="871538"/>
          </a:xfrm>
          <a:custGeom>
            <a:avLst/>
            <a:gdLst>
              <a:gd name="T0" fmla="*/ 0 w 1"/>
              <a:gd name="T1" fmla="*/ 0 h 618"/>
              <a:gd name="T2" fmla="*/ 0 w 1"/>
              <a:gd name="T3" fmla="*/ 2147483646 h 61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618">
                <a:moveTo>
                  <a:pt x="0" y="0"/>
                </a:moveTo>
                <a:lnTo>
                  <a:pt x="0" y="61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9" name="Text Box 38"/>
          <p:cNvSpPr txBox="1">
            <a:spLocks noChangeArrowheads="1"/>
          </p:cNvSpPr>
          <p:nvPr/>
        </p:nvSpPr>
        <p:spPr bwMode="auto">
          <a:xfrm>
            <a:off x="6625413" y="2598741"/>
            <a:ext cx="5437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R1</a:t>
            </a:r>
          </a:p>
        </p:txBody>
      </p:sp>
      <p:sp>
        <p:nvSpPr>
          <p:cNvPr id="24610" name="Text Box 39"/>
          <p:cNvSpPr txBox="1">
            <a:spLocks noChangeArrowheads="1"/>
          </p:cNvSpPr>
          <p:nvPr/>
        </p:nvSpPr>
        <p:spPr bwMode="auto">
          <a:xfrm>
            <a:off x="7839851" y="1955803"/>
            <a:ext cx="5437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R2</a:t>
            </a:r>
          </a:p>
        </p:txBody>
      </p:sp>
      <p:sp>
        <p:nvSpPr>
          <p:cNvPr id="24611" name="Line 40"/>
          <p:cNvSpPr>
            <a:spLocks noChangeShapeType="1"/>
          </p:cNvSpPr>
          <p:nvPr/>
        </p:nvSpPr>
        <p:spPr bwMode="auto">
          <a:xfrm>
            <a:off x="8382001" y="2486025"/>
            <a:ext cx="40005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2" name="Line 41"/>
          <p:cNvSpPr>
            <a:spLocks noChangeShapeType="1"/>
          </p:cNvSpPr>
          <p:nvPr/>
        </p:nvSpPr>
        <p:spPr bwMode="auto">
          <a:xfrm>
            <a:off x="8624889" y="3328988"/>
            <a:ext cx="585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3" name="Line 42"/>
          <p:cNvSpPr>
            <a:spLocks noChangeShapeType="1"/>
          </p:cNvSpPr>
          <p:nvPr/>
        </p:nvSpPr>
        <p:spPr bwMode="auto">
          <a:xfrm>
            <a:off x="3524252" y="3086100"/>
            <a:ext cx="100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4" name="Text Box 43"/>
          <p:cNvSpPr txBox="1">
            <a:spLocks noChangeArrowheads="1"/>
          </p:cNvSpPr>
          <p:nvPr/>
        </p:nvSpPr>
        <p:spPr bwMode="auto">
          <a:xfrm>
            <a:off x="3387123" y="3303590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+</a:t>
            </a:r>
          </a:p>
        </p:txBody>
      </p:sp>
      <p:sp>
        <p:nvSpPr>
          <p:cNvPr id="24615" name="Line 44"/>
          <p:cNvSpPr>
            <a:spLocks noChangeShapeType="1"/>
          </p:cNvSpPr>
          <p:nvPr/>
        </p:nvSpPr>
        <p:spPr bwMode="auto">
          <a:xfrm>
            <a:off x="7634290" y="3095625"/>
            <a:ext cx="100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6" name="Text Box 45"/>
          <p:cNvSpPr txBox="1">
            <a:spLocks noChangeArrowheads="1"/>
          </p:cNvSpPr>
          <p:nvPr/>
        </p:nvSpPr>
        <p:spPr bwMode="auto">
          <a:xfrm>
            <a:off x="7497162" y="3313115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+</a:t>
            </a:r>
          </a:p>
        </p:txBody>
      </p:sp>
      <p:sp>
        <p:nvSpPr>
          <p:cNvPr id="24617" name="Line 46"/>
          <p:cNvSpPr>
            <a:spLocks noChangeShapeType="1"/>
          </p:cNvSpPr>
          <p:nvPr/>
        </p:nvSpPr>
        <p:spPr bwMode="auto">
          <a:xfrm flipH="1">
            <a:off x="6238875" y="3100388"/>
            <a:ext cx="357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8" name="Line 47"/>
          <p:cNvSpPr>
            <a:spLocks noChangeShapeType="1"/>
          </p:cNvSpPr>
          <p:nvPr/>
        </p:nvSpPr>
        <p:spPr bwMode="auto">
          <a:xfrm flipH="1">
            <a:off x="6838953" y="3543300"/>
            <a:ext cx="714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9" name="Line 48"/>
          <p:cNvSpPr>
            <a:spLocks noChangeShapeType="1"/>
          </p:cNvSpPr>
          <p:nvPr/>
        </p:nvSpPr>
        <p:spPr bwMode="auto">
          <a:xfrm>
            <a:off x="6238876" y="4157663"/>
            <a:ext cx="291465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0" name="Line 49"/>
          <p:cNvSpPr>
            <a:spLocks noChangeShapeType="1"/>
          </p:cNvSpPr>
          <p:nvPr/>
        </p:nvSpPr>
        <p:spPr bwMode="auto">
          <a:xfrm>
            <a:off x="6238875" y="3114675"/>
            <a:ext cx="0" cy="1042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1" name="Line 50"/>
          <p:cNvSpPr>
            <a:spLocks noChangeShapeType="1"/>
          </p:cNvSpPr>
          <p:nvPr/>
        </p:nvSpPr>
        <p:spPr bwMode="auto">
          <a:xfrm>
            <a:off x="6881813" y="3557588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2" name="Text Box 51"/>
          <p:cNvSpPr txBox="1">
            <a:spLocks noChangeArrowheads="1"/>
          </p:cNvSpPr>
          <p:nvPr/>
        </p:nvSpPr>
        <p:spPr bwMode="auto">
          <a:xfrm>
            <a:off x="6518316" y="3681413"/>
            <a:ext cx="4555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>
                <a:latin typeface="Times New Roman" pitchFamily="18" charset="0"/>
              </a:rPr>
              <a:t>V</a:t>
            </a:r>
            <a:r>
              <a:rPr lang="fr-FR" altLang="fr-FR" sz="20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24623" name="Line 52"/>
          <p:cNvSpPr>
            <a:spLocks noChangeShapeType="1"/>
          </p:cNvSpPr>
          <p:nvPr/>
        </p:nvSpPr>
        <p:spPr bwMode="auto">
          <a:xfrm>
            <a:off x="8777288" y="3395663"/>
            <a:ext cx="0" cy="728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4" name="Text Box 53"/>
          <p:cNvSpPr txBox="1">
            <a:spLocks noChangeArrowheads="1"/>
          </p:cNvSpPr>
          <p:nvPr/>
        </p:nvSpPr>
        <p:spPr bwMode="auto">
          <a:xfrm>
            <a:off x="8799552" y="3590925"/>
            <a:ext cx="4555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>
                <a:latin typeface="Times New Roman" pitchFamily="18" charset="0"/>
              </a:rPr>
              <a:t>V</a:t>
            </a:r>
            <a:r>
              <a:rPr lang="fr-FR" altLang="fr-FR" sz="20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24625" name="Line 54"/>
          <p:cNvSpPr>
            <a:spLocks noChangeShapeType="1"/>
          </p:cNvSpPr>
          <p:nvPr/>
        </p:nvSpPr>
        <p:spPr bwMode="auto">
          <a:xfrm>
            <a:off x="5910263" y="1543050"/>
            <a:ext cx="0" cy="5143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6" name="Line 58"/>
          <p:cNvSpPr>
            <a:spLocks noChangeShapeType="1"/>
          </p:cNvSpPr>
          <p:nvPr/>
        </p:nvSpPr>
        <p:spPr bwMode="auto">
          <a:xfrm flipH="1">
            <a:off x="6253166" y="3100388"/>
            <a:ext cx="2428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7" name="Line 59"/>
          <p:cNvSpPr>
            <a:spLocks noChangeShapeType="1"/>
          </p:cNvSpPr>
          <p:nvPr/>
        </p:nvSpPr>
        <p:spPr bwMode="auto">
          <a:xfrm flipH="1">
            <a:off x="8396290" y="2486025"/>
            <a:ext cx="3286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8" name="ZoneTexte 1"/>
          <p:cNvSpPr txBox="1">
            <a:spLocks noChangeArrowheads="1"/>
          </p:cNvSpPr>
          <p:nvPr/>
        </p:nvSpPr>
        <p:spPr bwMode="auto">
          <a:xfrm>
            <a:off x="2713420" y="4249738"/>
            <a:ext cx="1529586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I</a:t>
            </a:r>
            <a:r>
              <a:rPr lang="fr-FR" altLang="fr-FR" sz="2400" baseline="-25000">
                <a:latin typeface="Times New Roman" pitchFamily="18" charset="0"/>
              </a:rPr>
              <a:t>1</a:t>
            </a:r>
            <a:r>
              <a:rPr lang="fr-FR" altLang="fr-FR" sz="2400">
                <a:latin typeface="Times New Roman" pitchFamily="18" charset="0"/>
              </a:rPr>
              <a:t> = -I</a:t>
            </a:r>
            <a:r>
              <a:rPr lang="fr-FR" altLang="fr-FR" sz="2400" baseline="-25000">
                <a:latin typeface="Times New Roman" pitchFamily="18" charset="0"/>
              </a:rPr>
              <a:t>2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 baseline="-25000">
              <a:latin typeface="Times New Roman" pitchFamily="18" charset="0"/>
            </a:endParaRP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V</a:t>
            </a:r>
            <a:r>
              <a:rPr lang="fr-FR" altLang="fr-FR" sz="2400" baseline="-25000">
                <a:latin typeface="Times New Roman" pitchFamily="18" charset="0"/>
              </a:rPr>
              <a:t>1</a:t>
            </a:r>
            <a:r>
              <a:rPr lang="fr-FR" altLang="fr-FR" sz="2400">
                <a:latin typeface="Times New Roman" pitchFamily="18" charset="0"/>
              </a:rPr>
              <a:t> = R1.I</a:t>
            </a:r>
            <a:r>
              <a:rPr lang="fr-FR" altLang="fr-FR" sz="2400" baseline="-25000">
                <a:latin typeface="Times New Roman" pitchFamily="18" charset="0"/>
              </a:rPr>
              <a:t>1 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V</a:t>
            </a:r>
            <a:r>
              <a:rPr lang="fr-FR" altLang="fr-FR" sz="2400" baseline="-25000">
                <a:latin typeface="Times New Roman" pitchFamily="18" charset="0"/>
              </a:rPr>
              <a:t>2</a:t>
            </a:r>
            <a:r>
              <a:rPr lang="fr-FR" altLang="fr-FR" sz="2400">
                <a:latin typeface="Times New Roman" pitchFamily="18" charset="0"/>
              </a:rPr>
              <a:t> = R2.I</a:t>
            </a:r>
            <a:r>
              <a:rPr lang="fr-FR" altLang="fr-FR" sz="2400" baseline="-25000">
                <a:latin typeface="Times New Roman" pitchFamily="18" charset="0"/>
              </a:rPr>
              <a:t>2</a:t>
            </a: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24629" name="ZoneTexte 56"/>
          <p:cNvSpPr txBox="1">
            <a:spLocks noChangeArrowheads="1"/>
          </p:cNvSpPr>
          <p:nvPr/>
        </p:nvSpPr>
        <p:spPr bwMode="auto">
          <a:xfrm>
            <a:off x="7091655" y="4195767"/>
            <a:ext cx="9220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I</a:t>
            </a:r>
            <a:r>
              <a:rPr lang="fr-FR" altLang="fr-FR" sz="2400" baseline="-25000">
                <a:latin typeface="Times New Roman" pitchFamily="18" charset="0"/>
              </a:rPr>
              <a:t>1</a:t>
            </a:r>
            <a:r>
              <a:rPr lang="fr-FR" altLang="fr-FR" sz="2400">
                <a:latin typeface="Times New Roman" pitchFamily="18" charset="0"/>
              </a:rPr>
              <a:t> = I</a:t>
            </a:r>
            <a:r>
              <a:rPr lang="fr-FR" altLang="fr-FR" sz="2400" baseline="-25000">
                <a:latin typeface="Times New Roman" pitchFamily="18" charset="0"/>
              </a:rPr>
              <a:t>2</a:t>
            </a: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5" name="ZoneTexte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791999" y="5867401"/>
            <a:ext cx="1458031" cy="816734"/>
          </a:xfrm>
          <a:prstGeom prst="rect">
            <a:avLst/>
          </a:prstGeom>
          <a:blipFill rotWithShape="0">
            <a:blip r:embed="rId3"/>
            <a:srcRect/>
            <a:stretch>
              <a:fillRect r="5818" b="7844"/>
            </a:stretch>
          </a:blipFill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>
                <a:noFill/>
                <a:latin typeface="+mn-lt"/>
              </a:rPr>
              <a:t> </a:t>
            </a:r>
          </a:p>
        </p:txBody>
      </p:sp>
      <p:sp>
        <p:nvSpPr>
          <p:cNvPr id="24631" name="Rectangle 5"/>
          <p:cNvSpPr>
            <a:spLocks noChangeArrowheads="1"/>
          </p:cNvSpPr>
          <p:nvPr/>
        </p:nvSpPr>
        <p:spPr bwMode="auto">
          <a:xfrm>
            <a:off x="2713038" y="5654675"/>
            <a:ext cx="1714500" cy="111918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8" name="ZoneTexte 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305535" y="4832629"/>
            <a:ext cx="1809791" cy="1380506"/>
          </a:xfrm>
          <a:prstGeom prst="rect">
            <a:avLst/>
          </a:prstGeom>
          <a:blipFill rotWithShape="0">
            <a:blip r:embed="rId4"/>
            <a:stretch>
              <a:fillRect/>
            </a:stretch>
          </a:blipFill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>
                <a:noFill/>
                <a:latin typeface="+mn-lt"/>
              </a:rPr>
              <a:t> </a:t>
            </a:r>
          </a:p>
        </p:txBody>
      </p:sp>
      <p:sp>
        <p:nvSpPr>
          <p:cNvPr id="24633" name="Rectangle 9"/>
          <p:cNvSpPr>
            <a:spLocks noChangeArrowheads="1"/>
          </p:cNvSpPr>
          <p:nvPr/>
        </p:nvSpPr>
        <p:spPr bwMode="auto">
          <a:xfrm>
            <a:off x="8582027" y="4832354"/>
            <a:ext cx="1957388" cy="105886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0" y="0"/>
            <a:ext cx="12192000" cy="741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800" dirty="0">
                <a:solidFill>
                  <a:schemeClr val="tx1"/>
                </a:solidFill>
              </a:rPr>
              <a:t>Amplificateur opérationnel (AOP)</a:t>
            </a:r>
          </a:p>
        </p:txBody>
      </p:sp>
      <p:sp>
        <p:nvSpPr>
          <p:cNvPr id="61" name="Rectangle 60"/>
          <p:cNvSpPr/>
          <p:nvPr/>
        </p:nvSpPr>
        <p:spPr>
          <a:xfrm>
            <a:off x="4173539" y="4300542"/>
            <a:ext cx="322263" cy="46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3" name="Connecteur droit 2"/>
          <p:cNvCxnSpPr>
            <a:endCxn id="61" idx="2"/>
          </p:cNvCxnSpPr>
          <p:nvPr/>
        </p:nvCxnSpPr>
        <p:spPr>
          <a:xfrm>
            <a:off x="4333875" y="4157663"/>
            <a:ext cx="1588" cy="1889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8501064" y="4310067"/>
            <a:ext cx="323851" cy="46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6" name="Connecteur droit 5"/>
          <p:cNvCxnSpPr>
            <a:stCxn id="64" idx="0"/>
          </p:cNvCxnSpPr>
          <p:nvPr/>
        </p:nvCxnSpPr>
        <p:spPr>
          <a:xfrm flipH="1" flipV="1">
            <a:off x="8662988" y="4157663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639" name="Object 13"/>
          <p:cNvGraphicFramePr>
            <a:graphicFrameLocks noChangeAspect="1"/>
          </p:cNvGraphicFramePr>
          <p:nvPr/>
        </p:nvGraphicFramePr>
        <p:xfrm>
          <a:off x="8686800" y="4953004"/>
          <a:ext cx="1716088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4" name="Équation" r:id="rId5" imgW="965200" imgH="457200" progId="Equation.3">
                  <p:embed/>
                </p:oleObj>
              </mc:Choice>
              <mc:Fallback>
                <p:oleObj name="Équation" r:id="rId5" imgW="965200" imgH="457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800" y="4953004"/>
                        <a:ext cx="1716088" cy="830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40" name="Rectangle 1"/>
          <p:cNvSpPr>
            <a:spLocks noChangeArrowheads="1"/>
          </p:cNvSpPr>
          <p:nvPr/>
        </p:nvSpPr>
        <p:spPr bwMode="auto">
          <a:xfrm>
            <a:off x="2001839" y="2690814"/>
            <a:ext cx="3385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>
                <a:latin typeface="Times New Roman" pitchFamily="18" charset="0"/>
              </a:rPr>
              <a:t>I</a:t>
            </a:r>
            <a:r>
              <a:rPr lang="fr-FR" altLang="fr-FR" sz="1800" baseline="-25000">
                <a:latin typeface="Times New Roman" pitchFamily="18" charset="0"/>
              </a:rPr>
              <a:t>1</a:t>
            </a:r>
            <a:endParaRPr lang="fr-FR" altLang="fr-FR" sz="1800"/>
          </a:p>
        </p:txBody>
      </p:sp>
      <p:sp>
        <p:nvSpPr>
          <p:cNvPr id="24641" name="Rectangle 3"/>
          <p:cNvSpPr>
            <a:spLocks noChangeArrowheads="1"/>
          </p:cNvSpPr>
          <p:nvPr/>
        </p:nvSpPr>
        <p:spPr bwMode="auto">
          <a:xfrm>
            <a:off x="4269373" y="2071689"/>
            <a:ext cx="3385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>
                <a:latin typeface="Times New Roman" pitchFamily="18" charset="0"/>
              </a:rPr>
              <a:t>I</a:t>
            </a:r>
            <a:r>
              <a:rPr lang="fr-FR" altLang="fr-FR" sz="18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24642" name="Rectangle 6"/>
          <p:cNvSpPr>
            <a:spLocks noChangeArrowheads="1"/>
          </p:cNvSpPr>
          <p:nvPr/>
        </p:nvSpPr>
        <p:spPr bwMode="auto">
          <a:xfrm>
            <a:off x="6249988" y="2716214"/>
            <a:ext cx="3385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>
                <a:latin typeface="Times New Roman" pitchFamily="18" charset="0"/>
              </a:rPr>
              <a:t>I</a:t>
            </a:r>
            <a:r>
              <a:rPr lang="fr-FR" altLang="fr-FR" sz="1800" baseline="-25000">
                <a:latin typeface="Times New Roman" pitchFamily="18" charset="0"/>
              </a:rPr>
              <a:t>1</a:t>
            </a:r>
            <a:endParaRPr lang="fr-FR" altLang="fr-FR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Line 2"/>
          <p:cNvSpPr>
            <a:spLocks noChangeShapeType="1"/>
          </p:cNvSpPr>
          <p:nvPr/>
        </p:nvSpPr>
        <p:spPr bwMode="auto">
          <a:xfrm>
            <a:off x="5430839" y="1322388"/>
            <a:ext cx="0" cy="487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3" name="ZoneTexte 1"/>
          <p:cNvSpPr txBox="1">
            <a:spLocks noChangeArrowheads="1"/>
          </p:cNvSpPr>
          <p:nvPr/>
        </p:nvSpPr>
        <p:spPr bwMode="auto">
          <a:xfrm>
            <a:off x="2454033" y="777878"/>
            <a:ext cx="11416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 u="sng">
                <a:latin typeface="Times New Roman" pitchFamily="18" charset="0"/>
              </a:rPr>
              <a:t>Suiveur</a:t>
            </a:r>
          </a:p>
        </p:txBody>
      </p:sp>
      <p:sp>
        <p:nvSpPr>
          <p:cNvPr id="25604" name="AutoShape 5"/>
          <p:cNvSpPr>
            <a:spLocks noChangeArrowheads="1"/>
          </p:cNvSpPr>
          <p:nvPr/>
        </p:nvSpPr>
        <p:spPr bwMode="auto">
          <a:xfrm rot="5400000">
            <a:off x="2735263" y="2781300"/>
            <a:ext cx="990600" cy="1066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25605" name="Line 9"/>
          <p:cNvSpPr>
            <a:spLocks noChangeShapeType="1"/>
          </p:cNvSpPr>
          <p:nvPr/>
        </p:nvSpPr>
        <p:spPr bwMode="auto">
          <a:xfrm flipV="1">
            <a:off x="2492375" y="3081338"/>
            <a:ext cx="204788" cy="4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6" name="Line 10"/>
          <p:cNvSpPr>
            <a:spLocks noChangeShapeType="1"/>
          </p:cNvSpPr>
          <p:nvPr/>
        </p:nvSpPr>
        <p:spPr bwMode="auto">
          <a:xfrm flipV="1">
            <a:off x="2492375" y="2443167"/>
            <a:ext cx="0" cy="623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7" name="Line 12"/>
          <p:cNvSpPr>
            <a:spLocks noChangeShapeType="1"/>
          </p:cNvSpPr>
          <p:nvPr/>
        </p:nvSpPr>
        <p:spPr bwMode="auto">
          <a:xfrm flipV="1">
            <a:off x="2506665" y="2443163"/>
            <a:ext cx="1144587" cy="4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Line 13"/>
          <p:cNvSpPr>
            <a:spLocks noChangeShapeType="1"/>
          </p:cNvSpPr>
          <p:nvPr/>
        </p:nvSpPr>
        <p:spPr bwMode="auto">
          <a:xfrm>
            <a:off x="3511553" y="2447925"/>
            <a:ext cx="3667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14"/>
          <p:cNvSpPr>
            <a:spLocks noChangeShapeType="1"/>
          </p:cNvSpPr>
          <p:nvPr/>
        </p:nvSpPr>
        <p:spPr bwMode="auto">
          <a:xfrm flipH="1">
            <a:off x="2425703" y="3524250"/>
            <a:ext cx="257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Freeform 17"/>
          <p:cNvSpPr>
            <a:spLocks/>
          </p:cNvSpPr>
          <p:nvPr/>
        </p:nvSpPr>
        <p:spPr bwMode="auto">
          <a:xfrm flipH="1">
            <a:off x="3835403" y="2447925"/>
            <a:ext cx="42863" cy="871538"/>
          </a:xfrm>
          <a:custGeom>
            <a:avLst/>
            <a:gdLst>
              <a:gd name="T0" fmla="*/ 0 w 1"/>
              <a:gd name="T1" fmla="*/ 0 h 618"/>
              <a:gd name="T2" fmla="*/ 0 w 1"/>
              <a:gd name="T3" fmla="*/ 2147483646 h 61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618">
                <a:moveTo>
                  <a:pt x="0" y="0"/>
                </a:moveTo>
                <a:lnTo>
                  <a:pt x="0" y="61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Line 18"/>
          <p:cNvSpPr>
            <a:spLocks noChangeShapeType="1"/>
          </p:cNvSpPr>
          <p:nvPr/>
        </p:nvSpPr>
        <p:spPr bwMode="auto">
          <a:xfrm>
            <a:off x="3778253" y="3314700"/>
            <a:ext cx="428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Line 20"/>
          <p:cNvSpPr>
            <a:spLocks noChangeShapeType="1"/>
          </p:cNvSpPr>
          <p:nvPr/>
        </p:nvSpPr>
        <p:spPr bwMode="auto">
          <a:xfrm flipH="1">
            <a:off x="3913190" y="3386141"/>
            <a:ext cx="22225" cy="904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Text Box 24"/>
          <p:cNvSpPr txBox="1">
            <a:spLocks noChangeArrowheads="1"/>
          </p:cNvSpPr>
          <p:nvPr/>
        </p:nvSpPr>
        <p:spPr bwMode="auto">
          <a:xfrm>
            <a:off x="3957679" y="3581400"/>
            <a:ext cx="4555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>
                <a:latin typeface="Times New Roman" pitchFamily="18" charset="0"/>
              </a:rPr>
              <a:t>V</a:t>
            </a:r>
            <a:r>
              <a:rPr lang="fr-FR" altLang="fr-FR" sz="20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25614" name="Line 42"/>
          <p:cNvSpPr>
            <a:spLocks noChangeShapeType="1"/>
          </p:cNvSpPr>
          <p:nvPr/>
        </p:nvSpPr>
        <p:spPr bwMode="auto">
          <a:xfrm>
            <a:off x="2792415" y="3086100"/>
            <a:ext cx="100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Text Box 43"/>
          <p:cNvSpPr txBox="1">
            <a:spLocks noChangeArrowheads="1"/>
          </p:cNvSpPr>
          <p:nvPr/>
        </p:nvSpPr>
        <p:spPr bwMode="auto">
          <a:xfrm>
            <a:off x="2655286" y="3303590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+</a:t>
            </a:r>
          </a:p>
        </p:txBody>
      </p:sp>
      <p:cxnSp>
        <p:nvCxnSpPr>
          <p:cNvPr id="25616" name="Connecteur droit avec flèche 21"/>
          <p:cNvCxnSpPr>
            <a:cxnSpLocks noChangeShapeType="1"/>
          </p:cNvCxnSpPr>
          <p:nvPr/>
        </p:nvCxnSpPr>
        <p:spPr bwMode="auto">
          <a:xfrm>
            <a:off x="2425700" y="3581400"/>
            <a:ext cx="0" cy="70961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617" name="Text Box 24"/>
          <p:cNvSpPr txBox="1">
            <a:spLocks noChangeArrowheads="1"/>
          </p:cNvSpPr>
          <p:nvPr/>
        </p:nvSpPr>
        <p:spPr bwMode="auto">
          <a:xfrm>
            <a:off x="1970128" y="3736975"/>
            <a:ext cx="4555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>
                <a:latin typeface="Times New Roman" pitchFamily="18" charset="0"/>
              </a:rPr>
              <a:t>V</a:t>
            </a:r>
            <a:r>
              <a:rPr lang="fr-FR" altLang="fr-FR" sz="2000" baseline="-25000">
                <a:latin typeface="Times New Roman" pitchFamily="18" charset="0"/>
              </a:rPr>
              <a:t>1</a:t>
            </a:r>
          </a:p>
        </p:txBody>
      </p:sp>
      <p:cxnSp>
        <p:nvCxnSpPr>
          <p:cNvPr id="25618" name="Connecteur droit 43"/>
          <p:cNvCxnSpPr>
            <a:cxnSpLocks noChangeShapeType="1"/>
          </p:cNvCxnSpPr>
          <p:nvPr/>
        </p:nvCxnSpPr>
        <p:spPr bwMode="auto">
          <a:xfrm flipV="1">
            <a:off x="1914526" y="4391025"/>
            <a:ext cx="2374900" cy="127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619" name="ZoneTexte 44"/>
          <p:cNvSpPr txBox="1">
            <a:spLocks noChangeArrowheads="1"/>
          </p:cNvSpPr>
          <p:nvPr/>
        </p:nvSpPr>
        <p:spPr bwMode="auto">
          <a:xfrm>
            <a:off x="1892669" y="4640266"/>
            <a:ext cx="11569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V</a:t>
            </a:r>
            <a:r>
              <a:rPr lang="fr-FR" altLang="fr-FR" sz="2400" baseline="-25000">
                <a:latin typeface="Times New Roman" pitchFamily="18" charset="0"/>
              </a:rPr>
              <a:t>1</a:t>
            </a:r>
            <a:r>
              <a:rPr lang="fr-FR" altLang="fr-FR" sz="2400">
                <a:latin typeface="Times New Roman" pitchFamily="18" charset="0"/>
              </a:rPr>
              <a:t> = V</a:t>
            </a:r>
            <a:r>
              <a:rPr lang="fr-FR" altLang="fr-FR" sz="24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25620" name="ZoneTexte 45"/>
          <p:cNvSpPr txBox="1">
            <a:spLocks noChangeArrowheads="1"/>
          </p:cNvSpPr>
          <p:nvPr/>
        </p:nvSpPr>
        <p:spPr bwMode="auto">
          <a:xfrm>
            <a:off x="-187" y="5257804"/>
            <a:ext cx="53183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Montage utilisé comme buffer de tension </a:t>
            </a:r>
          </a:p>
        </p:txBody>
      </p:sp>
      <p:sp>
        <p:nvSpPr>
          <p:cNvPr id="25621" name="ZoneTexte 46"/>
          <p:cNvSpPr txBox="1">
            <a:spLocks noChangeArrowheads="1"/>
          </p:cNvSpPr>
          <p:nvPr/>
        </p:nvSpPr>
        <p:spPr bwMode="auto">
          <a:xfrm>
            <a:off x="7568525" y="825503"/>
            <a:ext cx="16786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 u="sng">
                <a:latin typeface="Times New Roman" pitchFamily="18" charset="0"/>
              </a:rPr>
              <a:t>Sommateur</a:t>
            </a:r>
            <a:r>
              <a:rPr lang="fr-FR" altLang="fr-FR" sz="2400">
                <a:latin typeface="Times New Roman" pitchFamily="18" charset="0"/>
              </a:rPr>
              <a:t> </a:t>
            </a:r>
          </a:p>
        </p:txBody>
      </p:sp>
      <p:sp>
        <p:nvSpPr>
          <p:cNvPr id="25622" name="AutoShape 5"/>
          <p:cNvSpPr>
            <a:spLocks noChangeArrowheads="1"/>
          </p:cNvSpPr>
          <p:nvPr/>
        </p:nvSpPr>
        <p:spPr bwMode="auto">
          <a:xfrm rot="5400000">
            <a:off x="8416925" y="2992438"/>
            <a:ext cx="990600" cy="1066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25623" name="Rectangle 7"/>
          <p:cNvSpPr>
            <a:spLocks noChangeArrowheads="1"/>
          </p:cNvSpPr>
          <p:nvPr/>
        </p:nvSpPr>
        <p:spPr bwMode="auto">
          <a:xfrm>
            <a:off x="7373939" y="3201988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25624" name="Line 8"/>
          <p:cNvSpPr>
            <a:spLocks noChangeShapeType="1"/>
          </p:cNvSpPr>
          <p:nvPr/>
        </p:nvSpPr>
        <p:spPr bwMode="auto">
          <a:xfrm>
            <a:off x="7007225" y="329247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5" name="Line 9"/>
          <p:cNvSpPr>
            <a:spLocks noChangeShapeType="1"/>
          </p:cNvSpPr>
          <p:nvPr/>
        </p:nvSpPr>
        <p:spPr bwMode="auto">
          <a:xfrm>
            <a:off x="7983539" y="3292475"/>
            <a:ext cx="3667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6" name="Line 10"/>
          <p:cNvSpPr>
            <a:spLocks noChangeShapeType="1"/>
          </p:cNvSpPr>
          <p:nvPr/>
        </p:nvSpPr>
        <p:spPr bwMode="auto">
          <a:xfrm flipV="1">
            <a:off x="8174037" y="2654300"/>
            <a:ext cx="0" cy="623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7" name="Rectangle 11"/>
          <p:cNvSpPr>
            <a:spLocks noChangeArrowheads="1"/>
          </p:cNvSpPr>
          <p:nvPr/>
        </p:nvSpPr>
        <p:spPr bwMode="auto">
          <a:xfrm>
            <a:off x="8555039" y="2525713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25628" name="Line 12"/>
          <p:cNvSpPr>
            <a:spLocks noChangeShapeType="1"/>
          </p:cNvSpPr>
          <p:nvPr/>
        </p:nvSpPr>
        <p:spPr bwMode="auto">
          <a:xfrm>
            <a:off x="8188325" y="2659063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9" name="Line 13"/>
          <p:cNvSpPr>
            <a:spLocks noChangeShapeType="1"/>
          </p:cNvSpPr>
          <p:nvPr/>
        </p:nvSpPr>
        <p:spPr bwMode="auto">
          <a:xfrm>
            <a:off x="9193213" y="2659063"/>
            <a:ext cx="3667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0" name="Line 14"/>
          <p:cNvSpPr>
            <a:spLocks noChangeShapeType="1"/>
          </p:cNvSpPr>
          <p:nvPr/>
        </p:nvSpPr>
        <p:spPr bwMode="auto">
          <a:xfrm flipH="1">
            <a:off x="8107366" y="3735388"/>
            <a:ext cx="257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1" name="Line 15"/>
          <p:cNvSpPr>
            <a:spLocks noChangeShapeType="1"/>
          </p:cNvSpPr>
          <p:nvPr/>
        </p:nvSpPr>
        <p:spPr bwMode="auto">
          <a:xfrm>
            <a:off x="8107363" y="3735388"/>
            <a:ext cx="0" cy="633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2" name="Line 16"/>
          <p:cNvSpPr>
            <a:spLocks noChangeShapeType="1"/>
          </p:cNvSpPr>
          <p:nvPr/>
        </p:nvSpPr>
        <p:spPr bwMode="auto">
          <a:xfrm flipV="1">
            <a:off x="6194428" y="4368800"/>
            <a:ext cx="3541713" cy="20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3" name="Freeform 17"/>
          <p:cNvSpPr>
            <a:spLocks/>
          </p:cNvSpPr>
          <p:nvPr/>
        </p:nvSpPr>
        <p:spPr bwMode="auto">
          <a:xfrm flipH="1">
            <a:off x="9517065" y="2659067"/>
            <a:ext cx="42863" cy="871537"/>
          </a:xfrm>
          <a:custGeom>
            <a:avLst/>
            <a:gdLst>
              <a:gd name="T0" fmla="*/ 0 w 1"/>
              <a:gd name="T1" fmla="*/ 0 h 618"/>
              <a:gd name="T2" fmla="*/ 0 w 1"/>
              <a:gd name="T3" fmla="*/ 2147483646 h 61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618">
                <a:moveTo>
                  <a:pt x="0" y="0"/>
                </a:moveTo>
                <a:lnTo>
                  <a:pt x="0" y="61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4" name="Line 18"/>
          <p:cNvSpPr>
            <a:spLocks noChangeShapeType="1"/>
          </p:cNvSpPr>
          <p:nvPr/>
        </p:nvSpPr>
        <p:spPr bwMode="auto">
          <a:xfrm>
            <a:off x="9459916" y="3525838"/>
            <a:ext cx="428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5" name="Line 19"/>
          <p:cNvSpPr>
            <a:spLocks noChangeShapeType="1"/>
          </p:cNvSpPr>
          <p:nvPr/>
        </p:nvSpPr>
        <p:spPr bwMode="auto">
          <a:xfrm>
            <a:off x="7194551" y="3367092"/>
            <a:ext cx="0" cy="885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6" name="Line 20"/>
          <p:cNvSpPr>
            <a:spLocks noChangeShapeType="1"/>
          </p:cNvSpPr>
          <p:nvPr/>
        </p:nvSpPr>
        <p:spPr bwMode="auto">
          <a:xfrm>
            <a:off x="9617075" y="3597279"/>
            <a:ext cx="0" cy="728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7" name="Text Box 21"/>
          <p:cNvSpPr txBox="1">
            <a:spLocks noChangeArrowheads="1"/>
          </p:cNvSpPr>
          <p:nvPr/>
        </p:nvSpPr>
        <p:spPr bwMode="auto">
          <a:xfrm>
            <a:off x="7422339" y="2800353"/>
            <a:ext cx="5437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R1</a:t>
            </a:r>
          </a:p>
        </p:txBody>
      </p:sp>
      <p:sp>
        <p:nvSpPr>
          <p:cNvPr id="25638" name="Text Box 22"/>
          <p:cNvSpPr txBox="1">
            <a:spLocks noChangeArrowheads="1"/>
          </p:cNvSpPr>
          <p:nvPr/>
        </p:nvSpPr>
        <p:spPr bwMode="auto">
          <a:xfrm>
            <a:off x="8790663" y="2157416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</a:t>
            </a:r>
          </a:p>
        </p:txBody>
      </p:sp>
      <p:sp>
        <p:nvSpPr>
          <p:cNvPr id="25639" name="Text Box 23"/>
          <p:cNvSpPr txBox="1">
            <a:spLocks noChangeArrowheads="1"/>
          </p:cNvSpPr>
          <p:nvPr/>
        </p:nvSpPr>
        <p:spPr bwMode="auto">
          <a:xfrm>
            <a:off x="6842167" y="3652838"/>
            <a:ext cx="4555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>
                <a:latin typeface="Times New Roman" pitchFamily="18" charset="0"/>
              </a:rPr>
              <a:t>V</a:t>
            </a:r>
            <a:r>
              <a:rPr lang="fr-FR" altLang="fr-FR" sz="20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25640" name="Text Box 24"/>
          <p:cNvSpPr txBox="1">
            <a:spLocks noChangeArrowheads="1"/>
          </p:cNvSpPr>
          <p:nvPr/>
        </p:nvSpPr>
        <p:spPr bwMode="auto">
          <a:xfrm>
            <a:off x="9656973" y="3792538"/>
            <a:ext cx="43794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>
                <a:latin typeface="Times New Roman" pitchFamily="18" charset="0"/>
              </a:rPr>
              <a:t>V</a:t>
            </a:r>
            <a:r>
              <a:rPr lang="fr-FR" altLang="fr-FR" sz="2000" baseline="-25000">
                <a:latin typeface="Times New Roman" pitchFamily="18" charset="0"/>
              </a:rPr>
              <a:t>s</a:t>
            </a:r>
          </a:p>
        </p:txBody>
      </p:sp>
      <p:sp>
        <p:nvSpPr>
          <p:cNvPr id="25641" name="Line 25"/>
          <p:cNvSpPr>
            <a:spLocks noChangeShapeType="1"/>
          </p:cNvSpPr>
          <p:nvPr/>
        </p:nvSpPr>
        <p:spPr bwMode="auto">
          <a:xfrm>
            <a:off x="9231315" y="2654300"/>
            <a:ext cx="3286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2" name="Line 26"/>
          <p:cNvSpPr>
            <a:spLocks noChangeShapeType="1"/>
          </p:cNvSpPr>
          <p:nvPr/>
        </p:nvSpPr>
        <p:spPr bwMode="auto">
          <a:xfrm flipV="1">
            <a:off x="7002464" y="3282950"/>
            <a:ext cx="3857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3" name="Line 42"/>
          <p:cNvSpPr>
            <a:spLocks noChangeShapeType="1"/>
          </p:cNvSpPr>
          <p:nvPr/>
        </p:nvSpPr>
        <p:spPr bwMode="auto">
          <a:xfrm>
            <a:off x="8474076" y="3297238"/>
            <a:ext cx="100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4" name="Text Box 43"/>
          <p:cNvSpPr txBox="1">
            <a:spLocks noChangeArrowheads="1"/>
          </p:cNvSpPr>
          <p:nvPr/>
        </p:nvSpPr>
        <p:spPr bwMode="auto">
          <a:xfrm>
            <a:off x="8336950" y="3514725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+</a:t>
            </a:r>
          </a:p>
        </p:txBody>
      </p:sp>
      <p:sp>
        <p:nvSpPr>
          <p:cNvPr id="25645" name="Rectangle 7"/>
          <p:cNvSpPr>
            <a:spLocks noChangeArrowheads="1"/>
          </p:cNvSpPr>
          <p:nvPr/>
        </p:nvSpPr>
        <p:spPr bwMode="auto">
          <a:xfrm>
            <a:off x="7299325" y="2635250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cxnSp>
        <p:nvCxnSpPr>
          <p:cNvPr id="25646" name="Connecteur droit 72"/>
          <p:cNvCxnSpPr>
            <a:cxnSpLocks noChangeShapeType="1"/>
            <a:stCxn id="25645" idx="3"/>
          </p:cNvCxnSpPr>
          <p:nvPr/>
        </p:nvCxnSpPr>
        <p:spPr bwMode="auto">
          <a:xfrm>
            <a:off x="7908927" y="2749550"/>
            <a:ext cx="1365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47" name="Connecteur droit 79"/>
          <p:cNvCxnSpPr>
            <a:cxnSpLocks noChangeShapeType="1"/>
          </p:cNvCxnSpPr>
          <p:nvPr/>
        </p:nvCxnSpPr>
        <p:spPr bwMode="auto">
          <a:xfrm>
            <a:off x="8058151" y="2749550"/>
            <a:ext cx="0" cy="5667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648" name="Rectangle 7"/>
          <p:cNvSpPr>
            <a:spLocks noChangeArrowheads="1"/>
          </p:cNvSpPr>
          <p:nvPr/>
        </p:nvSpPr>
        <p:spPr bwMode="auto">
          <a:xfrm>
            <a:off x="7312025" y="2070100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cxnSp>
        <p:nvCxnSpPr>
          <p:cNvPr id="25649" name="Connecteur droit 85"/>
          <p:cNvCxnSpPr>
            <a:cxnSpLocks noChangeShapeType="1"/>
            <a:stCxn id="25648" idx="3"/>
          </p:cNvCxnSpPr>
          <p:nvPr/>
        </p:nvCxnSpPr>
        <p:spPr bwMode="auto">
          <a:xfrm>
            <a:off x="7921625" y="2184400"/>
            <a:ext cx="134939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50" name="Connecteur droit 86"/>
          <p:cNvCxnSpPr>
            <a:cxnSpLocks noChangeShapeType="1"/>
          </p:cNvCxnSpPr>
          <p:nvPr/>
        </p:nvCxnSpPr>
        <p:spPr bwMode="auto">
          <a:xfrm>
            <a:off x="8056563" y="2184400"/>
            <a:ext cx="0" cy="56673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51" name="Connecteur droit 87"/>
          <p:cNvCxnSpPr>
            <a:cxnSpLocks noChangeShapeType="1"/>
            <a:stCxn id="25645" idx="1"/>
          </p:cNvCxnSpPr>
          <p:nvPr/>
        </p:nvCxnSpPr>
        <p:spPr bwMode="auto">
          <a:xfrm flipH="1">
            <a:off x="6715125" y="2749550"/>
            <a:ext cx="5842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52" name="Connecteur droit avec flèche 90"/>
          <p:cNvCxnSpPr>
            <a:cxnSpLocks noChangeShapeType="1"/>
          </p:cNvCxnSpPr>
          <p:nvPr/>
        </p:nvCxnSpPr>
        <p:spPr bwMode="auto">
          <a:xfrm flipH="1" flipV="1">
            <a:off x="6689725" y="2855917"/>
            <a:ext cx="14288" cy="14700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653" name="ZoneTexte 91"/>
          <p:cNvSpPr txBox="1">
            <a:spLocks noChangeArrowheads="1"/>
          </p:cNvSpPr>
          <p:nvPr/>
        </p:nvSpPr>
        <p:spPr bwMode="auto">
          <a:xfrm>
            <a:off x="6302416" y="3651250"/>
            <a:ext cx="45557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>
                <a:latin typeface="Times New Roman" pitchFamily="18" charset="0"/>
              </a:rPr>
              <a:t>V</a:t>
            </a:r>
            <a:r>
              <a:rPr lang="fr-FR" altLang="fr-FR" sz="20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25654" name="Text Box 21"/>
          <p:cNvSpPr txBox="1">
            <a:spLocks noChangeArrowheads="1"/>
          </p:cNvSpPr>
          <p:nvPr/>
        </p:nvSpPr>
        <p:spPr bwMode="auto">
          <a:xfrm>
            <a:off x="7362013" y="2263779"/>
            <a:ext cx="5437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R2</a:t>
            </a:r>
          </a:p>
        </p:txBody>
      </p:sp>
      <p:sp>
        <p:nvSpPr>
          <p:cNvPr id="25655" name="Text Box 21"/>
          <p:cNvSpPr txBox="1">
            <a:spLocks noChangeArrowheads="1"/>
          </p:cNvSpPr>
          <p:nvPr/>
        </p:nvSpPr>
        <p:spPr bwMode="auto">
          <a:xfrm>
            <a:off x="7377888" y="1644652"/>
            <a:ext cx="5437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R3</a:t>
            </a:r>
          </a:p>
        </p:txBody>
      </p:sp>
      <p:cxnSp>
        <p:nvCxnSpPr>
          <p:cNvPr id="25656" name="Connecteur droit 6143"/>
          <p:cNvCxnSpPr>
            <a:cxnSpLocks noChangeShapeType="1"/>
            <a:stCxn id="25648" idx="1"/>
          </p:cNvCxnSpPr>
          <p:nvPr/>
        </p:nvCxnSpPr>
        <p:spPr bwMode="auto">
          <a:xfrm flipH="1">
            <a:off x="6302376" y="2184400"/>
            <a:ext cx="1009651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57" name="Connecteur droit avec flèche 6148"/>
          <p:cNvCxnSpPr>
            <a:cxnSpLocks noChangeShapeType="1"/>
          </p:cNvCxnSpPr>
          <p:nvPr/>
        </p:nvCxnSpPr>
        <p:spPr bwMode="auto">
          <a:xfrm flipV="1">
            <a:off x="6302375" y="2276479"/>
            <a:ext cx="0" cy="20923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658" name="ZoneTexte 6149"/>
          <p:cNvSpPr txBox="1">
            <a:spLocks noChangeArrowheads="1"/>
          </p:cNvSpPr>
          <p:nvPr/>
        </p:nvSpPr>
        <p:spPr bwMode="auto">
          <a:xfrm>
            <a:off x="5919828" y="3670300"/>
            <a:ext cx="45557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>
                <a:latin typeface="Times New Roman" pitchFamily="18" charset="0"/>
              </a:rPr>
              <a:t>V</a:t>
            </a:r>
            <a:r>
              <a:rPr lang="fr-FR" altLang="fr-FR" sz="2000" baseline="-25000">
                <a:latin typeface="Times New Roman" pitchFamily="18" charset="0"/>
              </a:rPr>
              <a:t>3</a:t>
            </a:r>
            <a:endParaRPr lang="fr-FR" altLang="fr-FR" sz="2000">
              <a:latin typeface="Times New Roman" pitchFamily="18" charset="0"/>
            </a:endParaRPr>
          </a:p>
        </p:txBody>
      </p:sp>
      <p:sp>
        <p:nvSpPr>
          <p:cNvPr id="25659" name="Line 26"/>
          <p:cNvSpPr>
            <a:spLocks noChangeShapeType="1"/>
          </p:cNvSpPr>
          <p:nvPr/>
        </p:nvSpPr>
        <p:spPr bwMode="auto">
          <a:xfrm flipV="1">
            <a:off x="6864352" y="2743200"/>
            <a:ext cx="3857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60" name="Line 26"/>
          <p:cNvSpPr>
            <a:spLocks noChangeShapeType="1"/>
          </p:cNvSpPr>
          <p:nvPr/>
        </p:nvSpPr>
        <p:spPr bwMode="auto">
          <a:xfrm flipV="1">
            <a:off x="6665913" y="2184400"/>
            <a:ext cx="3857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61" name="ZoneTexte 6150"/>
          <p:cNvSpPr txBox="1">
            <a:spLocks noChangeArrowheads="1"/>
          </p:cNvSpPr>
          <p:nvPr/>
        </p:nvSpPr>
        <p:spPr bwMode="auto">
          <a:xfrm>
            <a:off x="9212345" y="2147891"/>
            <a:ext cx="2872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I</a:t>
            </a:r>
          </a:p>
        </p:txBody>
      </p:sp>
      <p:pic>
        <p:nvPicPr>
          <p:cNvPr id="25662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263" y="4483104"/>
            <a:ext cx="4292600" cy="140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63" name="ZoneTexte 4"/>
          <p:cNvSpPr txBox="1">
            <a:spLocks noChangeArrowheads="1"/>
          </p:cNvSpPr>
          <p:nvPr/>
        </p:nvSpPr>
        <p:spPr bwMode="auto">
          <a:xfrm>
            <a:off x="5473700" y="6145216"/>
            <a:ext cx="6103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Si R1 = R2 = R3 = R =&gt; Vs = - (V1 + V2 + V3)</a:t>
            </a:r>
          </a:p>
        </p:txBody>
      </p:sp>
      <p:sp>
        <p:nvSpPr>
          <p:cNvPr id="65" name="Rectangle 64"/>
          <p:cNvSpPr/>
          <p:nvPr/>
        </p:nvSpPr>
        <p:spPr>
          <a:xfrm>
            <a:off x="0" y="0"/>
            <a:ext cx="12192000" cy="741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800" dirty="0">
                <a:solidFill>
                  <a:schemeClr val="tx1"/>
                </a:solidFill>
              </a:rPr>
              <a:t>Amplificateur opérationnel (AOP)</a:t>
            </a:r>
          </a:p>
        </p:txBody>
      </p:sp>
      <p:sp>
        <p:nvSpPr>
          <p:cNvPr id="66" name="Rectangle 65"/>
          <p:cNvSpPr/>
          <p:nvPr/>
        </p:nvSpPr>
        <p:spPr>
          <a:xfrm>
            <a:off x="3595690" y="4557717"/>
            <a:ext cx="322263" cy="47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3" name="Connecteur droit 2"/>
          <p:cNvCxnSpPr>
            <a:stCxn id="66" idx="0"/>
          </p:cNvCxnSpPr>
          <p:nvPr/>
        </p:nvCxnSpPr>
        <p:spPr>
          <a:xfrm flipH="1" flipV="1">
            <a:off x="3756025" y="4403725"/>
            <a:ext cx="0" cy="153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6661153" y="4621217"/>
            <a:ext cx="322263" cy="460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6821488" y="4403729"/>
            <a:ext cx="0" cy="201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69" name="ZoneTexte 6"/>
          <p:cNvSpPr txBox="1">
            <a:spLocks noChangeArrowheads="1"/>
          </p:cNvSpPr>
          <p:nvPr/>
        </p:nvSpPr>
        <p:spPr bwMode="auto">
          <a:xfrm>
            <a:off x="6675439" y="1709740"/>
            <a:ext cx="3658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/>
              <a:t>I</a:t>
            </a:r>
            <a:r>
              <a:rPr lang="fr-FR" altLang="fr-FR" sz="2400" baseline="-25000"/>
              <a:t>3</a:t>
            </a:r>
          </a:p>
        </p:txBody>
      </p:sp>
      <p:sp>
        <p:nvSpPr>
          <p:cNvPr id="25670" name="ZoneTexte 73"/>
          <p:cNvSpPr txBox="1">
            <a:spLocks noChangeArrowheads="1"/>
          </p:cNvSpPr>
          <p:nvPr/>
        </p:nvSpPr>
        <p:spPr bwMode="auto">
          <a:xfrm>
            <a:off x="6686551" y="2287591"/>
            <a:ext cx="3658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/>
              <a:t>I</a:t>
            </a:r>
            <a:r>
              <a:rPr lang="fr-FR" altLang="fr-FR" sz="2400" baseline="-25000"/>
              <a:t>2</a:t>
            </a:r>
          </a:p>
        </p:txBody>
      </p:sp>
      <p:sp>
        <p:nvSpPr>
          <p:cNvPr id="25671" name="ZoneTexte 76"/>
          <p:cNvSpPr txBox="1">
            <a:spLocks noChangeArrowheads="1"/>
          </p:cNvSpPr>
          <p:nvPr/>
        </p:nvSpPr>
        <p:spPr bwMode="auto">
          <a:xfrm>
            <a:off x="6878639" y="2840041"/>
            <a:ext cx="3658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/>
              <a:t>I</a:t>
            </a:r>
            <a:r>
              <a:rPr lang="fr-FR" altLang="fr-FR" sz="2400" baseline="-25000"/>
              <a:t>1</a:t>
            </a:r>
          </a:p>
        </p:txBody>
      </p:sp>
      <p:sp>
        <p:nvSpPr>
          <p:cNvPr id="2" name="Rectangle 1"/>
          <p:cNvSpPr/>
          <p:nvPr/>
        </p:nvSpPr>
        <p:spPr>
          <a:xfrm>
            <a:off x="8569327" y="6081713"/>
            <a:ext cx="3252788" cy="6413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2"/>
          <p:cNvSpPr>
            <a:spLocks noChangeArrowheads="1"/>
          </p:cNvSpPr>
          <p:nvPr/>
        </p:nvSpPr>
        <p:spPr bwMode="auto">
          <a:xfrm>
            <a:off x="0" y="1"/>
            <a:ext cx="12192000" cy="836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>
              <a:latin typeface="Arial" charset="0"/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3152777" y="152401"/>
            <a:ext cx="61991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b="1">
                <a:latin typeface="Arial" charset="0"/>
              </a:rPr>
              <a:t> Conditionneur de capteurs passifs</a:t>
            </a:r>
          </a:p>
        </p:txBody>
      </p:sp>
      <p:sp>
        <p:nvSpPr>
          <p:cNvPr id="6148" name="ZoneTexte 5"/>
          <p:cNvSpPr txBox="1">
            <a:spLocks noChangeArrowheads="1"/>
          </p:cNvSpPr>
          <p:nvPr/>
        </p:nvSpPr>
        <p:spPr bwMode="auto">
          <a:xfrm>
            <a:off x="173039" y="1065214"/>
            <a:ext cx="11625940" cy="637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fr-FR" alt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Rappel : un </a:t>
            </a:r>
            <a:r>
              <a:rPr lang="fr-FR" altLang="fr-F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capteur passif</a:t>
            </a:r>
            <a:r>
              <a:rPr lang="fr-FR" alt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exploite la </a:t>
            </a:r>
            <a:r>
              <a:rPr lang="fr-FR" altLang="fr-F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variation de l’impédance</a:t>
            </a:r>
            <a:r>
              <a:rPr lang="fr-FR" alt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d’un matériau en fonction du </a:t>
            </a:r>
          </a:p>
          <a:p>
            <a:pPr eaLnBrk="1" hangingPunct="1">
              <a:defRPr/>
            </a:pPr>
            <a:r>
              <a:rPr lang="fr-FR" alt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mesurande</a:t>
            </a:r>
            <a:r>
              <a:rPr lang="fr-FR" alt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defRPr/>
            </a:pPr>
            <a:endParaRPr lang="fr-FR" altLang="fr-FR" sz="2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fr-FR" alt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 type de capteur nécessite </a:t>
            </a:r>
            <a:r>
              <a:rPr lang="fr-FR" altLang="fr-FR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l’utilisation d’un conditionneur</a:t>
            </a:r>
            <a:r>
              <a:rPr lang="fr-FR" alt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alt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associe toujours une source </a:t>
            </a:r>
            <a:endParaRPr lang="fr-FR" alt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fr-FR" alt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externe </a:t>
            </a:r>
            <a:r>
              <a:rPr lang="fr-FR" alt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tension ou de courant au capteur passif</a:t>
            </a:r>
          </a:p>
          <a:p>
            <a:pPr eaLnBrk="1" hangingPunct="1">
              <a:defRPr/>
            </a:pPr>
            <a:endParaRPr lang="fr-FR" alt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fr-FR" alt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 existe différents types de conditionneurs : </a:t>
            </a:r>
          </a:p>
          <a:p>
            <a:pPr algn="just" eaLnBrk="1" hangingPunct="1">
              <a:defRPr/>
            </a:pPr>
            <a:endParaRPr lang="fr-FR" alt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r>
              <a:rPr lang="fr-FR" alt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- Montage </a:t>
            </a:r>
            <a:r>
              <a:rPr lang="fr-FR" altLang="fr-F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potentiométrique</a:t>
            </a:r>
            <a:r>
              <a:rPr lang="fr-FR" alt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(générateur de tension ) </a:t>
            </a:r>
          </a:p>
          <a:p>
            <a:pPr algn="just" eaLnBrk="1" hangingPunct="1">
              <a:defRPr/>
            </a:pPr>
            <a:endParaRPr lang="fr-FR" alt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r>
              <a:rPr lang="fr-FR" alt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- Générateur de courant</a:t>
            </a:r>
          </a:p>
          <a:p>
            <a:pPr marL="285750" indent="-285750" algn="just" eaLnBrk="1" hangingPunct="1">
              <a:buFontTx/>
              <a:buChar char="-"/>
              <a:defRPr/>
            </a:pPr>
            <a:endParaRPr lang="fr-FR" alt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r>
              <a:rPr lang="fr-FR" alt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- Montage en pont (pont de Wheatstone…)</a:t>
            </a:r>
          </a:p>
          <a:p>
            <a:pPr algn="just" eaLnBrk="1" hangingPunct="1">
              <a:defRPr/>
            </a:pPr>
            <a:endParaRPr lang="fr-FR" alt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r>
              <a:rPr lang="fr-FR" altLang="fr-F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           - Oscillateurs</a:t>
            </a:r>
          </a:p>
          <a:p>
            <a:pPr algn="just" eaLnBrk="1" hangingPunct="1">
              <a:defRPr/>
            </a:pPr>
            <a:endParaRPr lang="fr-FR" altLang="fr-F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endParaRPr lang="fr-FR" altLang="fr-FR" sz="24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3798890" y="3940176"/>
            <a:ext cx="6413500" cy="61912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3798890" y="4700592"/>
            <a:ext cx="6413500" cy="63182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3798890" y="5448304"/>
            <a:ext cx="6413500" cy="66992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798890" y="6207125"/>
            <a:ext cx="6413500" cy="4064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211141" y="1065213"/>
            <a:ext cx="11534775" cy="9445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oneTexte 1"/>
          <p:cNvSpPr txBox="1">
            <a:spLocks noChangeArrowheads="1"/>
          </p:cNvSpPr>
          <p:nvPr/>
        </p:nvSpPr>
        <p:spPr bwMode="auto">
          <a:xfrm>
            <a:off x="1503954" y="776291"/>
            <a:ext cx="54016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 u="sng">
                <a:latin typeface="Times New Roman" pitchFamily="18" charset="0"/>
              </a:rPr>
              <a:t>Soustracteur (amplificateur de différence)</a:t>
            </a:r>
            <a:r>
              <a:rPr lang="fr-FR" altLang="fr-FR" sz="2400">
                <a:latin typeface="Times New Roman" pitchFamily="18" charset="0"/>
              </a:rPr>
              <a:t> </a:t>
            </a:r>
          </a:p>
        </p:txBody>
      </p:sp>
      <p:sp>
        <p:nvSpPr>
          <p:cNvPr id="26627" name="AutoShape 5"/>
          <p:cNvSpPr>
            <a:spLocks noChangeArrowheads="1"/>
          </p:cNvSpPr>
          <p:nvPr/>
        </p:nvSpPr>
        <p:spPr bwMode="auto">
          <a:xfrm rot="5400000">
            <a:off x="4283075" y="2008188"/>
            <a:ext cx="990600" cy="1066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26628" name="Rectangle 7"/>
          <p:cNvSpPr>
            <a:spLocks noChangeArrowheads="1"/>
          </p:cNvSpPr>
          <p:nvPr/>
        </p:nvSpPr>
        <p:spPr bwMode="auto">
          <a:xfrm>
            <a:off x="3240088" y="2217738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26629" name="Line 8"/>
          <p:cNvSpPr>
            <a:spLocks noChangeShapeType="1"/>
          </p:cNvSpPr>
          <p:nvPr/>
        </p:nvSpPr>
        <p:spPr bwMode="auto">
          <a:xfrm>
            <a:off x="2873375" y="23082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0" name="Line 9"/>
          <p:cNvSpPr>
            <a:spLocks noChangeShapeType="1"/>
          </p:cNvSpPr>
          <p:nvPr/>
        </p:nvSpPr>
        <p:spPr bwMode="auto">
          <a:xfrm>
            <a:off x="3849688" y="2308225"/>
            <a:ext cx="3667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1" name="Line 10"/>
          <p:cNvSpPr>
            <a:spLocks noChangeShapeType="1"/>
          </p:cNvSpPr>
          <p:nvPr/>
        </p:nvSpPr>
        <p:spPr bwMode="auto">
          <a:xfrm flipV="1">
            <a:off x="4040188" y="1670050"/>
            <a:ext cx="0" cy="623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Rectangle 11"/>
          <p:cNvSpPr>
            <a:spLocks noChangeArrowheads="1"/>
          </p:cNvSpPr>
          <p:nvPr/>
        </p:nvSpPr>
        <p:spPr bwMode="auto">
          <a:xfrm>
            <a:off x="4435475" y="1584325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26633" name="Line 12"/>
          <p:cNvSpPr>
            <a:spLocks noChangeShapeType="1"/>
          </p:cNvSpPr>
          <p:nvPr/>
        </p:nvSpPr>
        <p:spPr bwMode="auto">
          <a:xfrm>
            <a:off x="4054475" y="1674813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3"/>
          <p:cNvSpPr>
            <a:spLocks noChangeShapeType="1"/>
          </p:cNvSpPr>
          <p:nvPr/>
        </p:nvSpPr>
        <p:spPr bwMode="auto">
          <a:xfrm>
            <a:off x="5059363" y="1674813"/>
            <a:ext cx="3667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Line 14"/>
          <p:cNvSpPr>
            <a:spLocks noChangeShapeType="1"/>
          </p:cNvSpPr>
          <p:nvPr/>
        </p:nvSpPr>
        <p:spPr bwMode="auto">
          <a:xfrm flipH="1">
            <a:off x="3973515" y="2751138"/>
            <a:ext cx="257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Line 15"/>
          <p:cNvSpPr>
            <a:spLocks noChangeShapeType="1"/>
          </p:cNvSpPr>
          <p:nvPr/>
        </p:nvSpPr>
        <p:spPr bwMode="auto">
          <a:xfrm>
            <a:off x="3973513" y="2751142"/>
            <a:ext cx="0" cy="236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Line 16"/>
          <p:cNvSpPr>
            <a:spLocks noChangeShapeType="1"/>
          </p:cNvSpPr>
          <p:nvPr/>
        </p:nvSpPr>
        <p:spPr bwMode="auto">
          <a:xfrm>
            <a:off x="2139949" y="3890963"/>
            <a:ext cx="346233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Freeform 17"/>
          <p:cNvSpPr>
            <a:spLocks/>
          </p:cNvSpPr>
          <p:nvPr/>
        </p:nvSpPr>
        <p:spPr bwMode="auto">
          <a:xfrm flipH="1">
            <a:off x="5383215" y="1674814"/>
            <a:ext cx="42863" cy="871537"/>
          </a:xfrm>
          <a:custGeom>
            <a:avLst/>
            <a:gdLst>
              <a:gd name="T0" fmla="*/ 0 w 1"/>
              <a:gd name="T1" fmla="*/ 0 h 618"/>
              <a:gd name="T2" fmla="*/ 0 w 1"/>
              <a:gd name="T3" fmla="*/ 2147483646 h 61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618">
                <a:moveTo>
                  <a:pt x="0" y="0"/>
                </a:moveTo>
                <a:lnTo>
                  <a:pt x="0" y="61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Line 18"/>
          <p:cNvSpPr>
            <a:spLocks noChangeShapeType="1"/>
          </p:cNvSpPr>
          <p:nvPr/>
        </p:nvSpPr>
        <p:spPr bwMode="auto">
          <a:xfrm>
            <a:off x="5326066" y="2541588"/>
            <a:ext cx="428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Line 19"/>
          <p:cNvSpPr>
            <a:spLocks noChangeShapeType="1"/>
          </p:cNvSpPr>
          <p:nvPr/>
        </p:nvSpPr>
        <p:spPr bwMode="auto">
          <a:xfrm>
            <a:off x="2368551" y="2374904"/>
            <a:ext cx="0" cy="1363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Line 20"/>
          <p:cNvSpPr>
            <a:spLocks noChangeShapeType="1"/>
          </p:cNvSpPr>
          <p:nvPr/>
        </p:nvSpPr>
        <p:spPr bwMode="auto">
          <a:xfrm flipH="1">
            <a:off x="5473700" y="2613025"/>
            <a:ext cx="9525" cy="1125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Text Box 21"/>
          <p:cNvSpPr txBox="1">
            <a:spLocks noChangeArrowheads="1"/>
          </p:cNvSpPr>
          <p:nvPr/>
        </p:nvSpPr>
        <p:spPr bwMode="auto">
          <a:xfrm>
            <a:off x="3288488" y="1816103"/>
            <a:ext cx="5437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R1</a:t>
            </a:r>
          </a:p>
        </p:txBody>
      </p:sp>
      <p:sp>
        <p:nvSpPr>
          <p:cNvPr id="26643" name="Text Box 23"/>
          <p:cNvSpPr txBox="1">
            <a:spLocks noChangeArrowheads="1"/>
          </p:cNvSpPr>
          <p:nvPr/>
        </p:nvSpPr>
        <p:spPr bwMode="auto">
          <a:xfrm>
            <a:off x="1912979" y="2894013"/>
            <a:ext cx="4555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>
                <a:latin typeface="Times New Roman" pitchFamily="18" charset="0"/>
              </a:rPr>
              <a:t>V</a:t>
            </a:r>
            <a:r>
              <a:rPr lang="fr-FR" altLang="fr-FR" sz="20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26644" name="Text Box 24"/>
          <p:cNvSpPr txBox="1">
            <a:spLocks noChangeArrowheads="1"/>
          </p:cNvSpPr>
          <p:nvPr/>
        </p:nvSpPr>
        <p:spPr bwMode="auto">
          <a:xfrm>
            <a:off x="5523124" y="2808288"/>
            <a:ext cx="43794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>
                <a:latin typeface="Times New Roman" pitchFamily="18" charset="0"/>
              </a:rPr>
              <a:t>V</a:t>
            </a:r>
            <a:r>
              <a:rPr lang="fr-FR" altLang="fr-FR" sz="2000" baseline="-25000">
                <a:latin typeface="Times New Roman" pitchFamily="18" charset="0"/>
              </a:rPr>
              <a:t>s</a:t>
            </a:r>
          </a:p>
        </p:txBody>
      </p:sp>
      <p:sp>
        <p:nvSpPr>
          <p:cNvPr id="26645" name="Line 25"/>
          <p:cNvSpPr>
            <a:spLocks noChangeShapeType="1"/>
          </p:cNvSpPr>
          <p:nvPr/>
        </p:nvSpPr>
        <p:spPr bwMode="auto">
          <a:xfrm>
            <a:off x="5097463" y="1670050"/>
            <a:ext cx="3286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6" name="Line 26"/>
          <p:cNvSpPr>
            <a:spLocks noChangeShapeType="1"/>
          </p:cNvSpPr>
          <p:nvPr/>
        </p:nvSpPr>
        <p:spPr bwMode="auto">
          <a:xfrm flipV="1">
            <a:off x="2868613" y="2298700"/>
            <a:ext cx="3857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7" name="Line 42"/>
          <p:cNvSpPr>
            <a:spLocks noChangeShapeType="1"/>
          </p:cNvSpPr>
          <p:nvPr/>
        </p:nvSpPr>
        <p:spPr bwMode="auto">
          <a:xfrm>
            <a:off x="4340227" y="2312988"/>
            <a:ext cx="100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8" name="Text Box 43"/>
          <p:cNvSpPr txBox="1">
            <a:spLocks noChangeArrowheads="1"/>
          </p:cNvSpPr>
          <p:nvPr/>
        </p:nvSpPr>
        <p:spPr bwMode="auto">
          <a:xfrm>
            <a:off x="4203098" y="2530478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+</a:t>
            </a:r>
          </a:p>
        </p:txBody>
      </p:sp>
      <p:sp>
        <p:nvSpPr>
          <p:cNvPr id="26649" name="Rectangle 24"/>
          <p:cNvSpPr>
            <a:spLocks noChangeArrowheads="1"/>
          </p:cNvSpPr>
          <p:nvPr/>
        </p:nvSpPr>
        <p:spPr bwMode="auto">
          <a:xfrm>
            <a:off x="3878265" y="3009900"/>
            <a:ext cx="204787" cy="57785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cxnSp>
        <p:nvCxnSpPr>
          <p:cNvPr id="26650" name="Connecteur droit 26"/>
          <p:cNvCxnSpPr>
            <a:cxnSpLocks noChangeShapeType="1"/>
            <a:stCxn id="26649" idx="2"/>
          </p:cNvCxnSpPr>
          <p:nvPr/>
        </p:nvCxnSpPr>
        <p:spPr bwMode="auto">
          <a:xfrm flipH="1">
            <a:off x="3973513" y="3587752"/>
            <a:ext cx="0" cy="30321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651" name="ZoneTexte 30"/>
          <p:cNvSpPr txBox="1">
            <a:spLocks noChangeArrowheads="1"/>
          </p:cNvSpPr>
          <p:nvPr/>
        </p:nvSpPr>
        <p:spPr bwMode="auto">
          <a:xfrm>
            <a:off x="4501338" y="1192216"/>
            <a:ext cx="5437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R2</a:t>
            </a:r>
          </a:p>
        </p:txBody>
      </p:sp>
      <p:sp>
        <p:nvSpPr>
          <p:cNvPr id="26652" name="Rectangle 7"/>
          <p:cNvSpPr>
            <a:spLocks noChangeArrowheads="1"/>
          </p:cNvSpPr>
          <p:nvPr/>
        </p:nvSpPr>
        <p:spPr bwMode="auto">
          <a:xfrm>
            <a:off x="3236913" y="2665413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26653" name="Line 9"/>
          <p:cNvSpPr>
            <a:spLocks noChangeShapeType="1"/>
          </p:cNvSpPr>
          <p:nvPr/>
        </p:nvSpPr>
        <p:spPr bwMode="auto">
          <a:xfrm>
            <a:off x="3846513" y="2755900"/>
            <a:ext cx="3667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4" name="Line 26"/>
          <p:cNvSpPr>
            <a:spLocks noChangeShapeType="1"/>
          </p:cNvSpPr>
          <p:nvPr/>
        </p:nvSpPr>
        <p:spPr bwMode="auto">
          <a:xfrm flipV="1">
            <a:off x="2865437" y="2746375"/>
            <a:ext cx="3857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6655" name="Connecteur droit 35"/>
          <p:cNvCxnSpPr>
            <a:cxnSpLocks noChangeShapeType="1"/>
            <a:stCxn id="26646" idx="0"/>
          </p:cNvCxnSpPr>
          <p:nvPr/>
        </p:nvCxnSpPr>
        <p:spPr bwMode="auto">
          <a:xfrm flipH="1">
            <a:off x="2368553" y="2298704"/>
            <a:ext cx="500063" cy="95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656" name="Line 19"/>
          <p:cNvSpPr>
            <a:spLocks noChangeShapeType="1"/>
          </p:cNvSpPr>
          <p:nvPr/>
        </p:nvSpPr>
        <p:spPr bwMode="auto">
          <a:xfrm>
            <a:off x="2871791" y="2876550"/>
            <a:ext cx="3175" cy="814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7" name="ZoneTexte 37"/>
          <p:cNvSpPr txBox="1">
            <a:spLocks noChangeArrowheads="1"/>
          </p:cNvSpPr>
          <p:nvPr/>
        </p:nvSpPr>
        <p:spPr bwMode="auto">
          <a:xfrm>
            <a:off x="2506703" y="3057525"/>
            <a:ext cx="45557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>
                <a:latin typeface="Times New Roman" pitchFamily="18" charset="0"/>
              </a:rPr>
              <a:t>V</a:t>
            </a:r>
            <a:r>
              <a:rPr lang="fr-FR" altLang="fr-FR" sz="20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26658" name="ZoneTexte 38"/>
          <p:cNvSpPr txBox="1">
            <a:spLocks noChangeArrowheads="1"/>
          </p:cNvSpPr>
          <p:nvPr/>
        </p:nvSpPr>
        <p:spPr bwMode="auto">
          <a:xfrm>
            <a:off x="6130720" y="1751016"/>
            <a:ext cx="34355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V</a:t>
            </a:r>
            <a:r>
              <a:rPr lang="fr-FR" altLang="fr-FR" sz="2400" baseline="-25000">
                <a:latin typeface="Times New Roman" pitchFamily="18" charset="0"/>
              </a:rPr>
              <a:t>1</a:t>
            </a:r>
            <a:r>
              <a:rPr lang="fr-FR" altLang="fr-FR" sz="2400">
                <a:latin typeface="Times New Roman" pitchFamily="18" charset="0"/>
              </a:rPr>
              <a:t> = (R1+R2).I</a:t>
            </a:r>
            <a:r>
              <a:rPr lang="fr-FR" altLang="fr-FR" sz="2400" baseline="-25000">
                <a:latin typeface="Times New Roman" pitchFamily="18" charset="0"/>
              </a:rPr>
              <a:t>1</a:t>
            </a:r>
            <a:r>
              <a:rPr lang="fr-FR" altLang="fr-FR" sz="2400">
                <a:latin typeface="Times New Roman" pitchFamily="18" charset="0"/>
              </a:rPr>
              <a:t> +V</a:t>
            </a:r>
            <a:r>
              <a:rPr lang="fr-FR" altLang="fr-FR" sz="2400" baseline="-25000">
                <a:latin typeface="Times New Roman" pitchFamily="18" charset="0"/>
              </a:rPr>
              <a:t>s</a:t>
            </a:r>
            <a:r>
              <a:rPr lang="fr-FR" altLang="fr-FR" sz="2400">
                <a:latin typeface="Times New Roman" pitchFamily="18" charset="0"/>
              </a:rPr>
              <a:t>    (1)</a:t>
            </a:r>
            <a:endParaRPr lang="fr-FR" altLang="fr-FR" sz="2400" baseline="-25000">
              <a:latin typeface="Times New Roman" pitchFamily="18" charset="0"/>
            </a:endParaRPr>
          </a:p>
        </p:txBody>
      </p:sp>
      <p:sp>
        <p:nvSpPr>
          <p:cNvPr id="26659" name="ZoneTexte 39"/>
          <p:cNvSpPr txBox="1">
            <a:spLocks noChangeArrowheads="1"/>
          </p:cNvSpPr>
          <p:nvPr/>
        </p:nvSpPr>
        <p:spPr bwMode="auto">
          <a:xfrm>
            <a:off x="6783871" y="2317754"/>
            <a:ext cx="22156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V</a:t>
            </a:r>
            <a:r>
              <a:rPr lang="fr-FR" altLang="fr-FR" sz="2400" baseline="-25000">
                <a:latin typeface="Times New Roman" pitchFamily="18" charset="0"/>
              </a:rPr>
              <a:t>2</a:t>
            </a:r>
            <a:r>
              <a:rPr lang="fr-FR" altLang="fr-FR" sz="2400">
                <a:latin typeface="Times New Roman" pitchFamily="18" charset="0"/>
              </a:rPr>
              <a:t> = (R1+R2).I</a:t>
            </a:r>
            <a:r>
              <a:rPr lang="fr-FR" altLang="fr-FR" sz="24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26660" name="ZoneTexte 40"/>
          <p:cNvSpPr txBox="1">
            <a:spLocks noChangeArrowheads="1"/>
          </p:cNvSpPr>
          <p:nvPr/>
        </p:nvSpPr>
        <p:spPr bwMode="auto">
          <a:xfrm>
            <a:off x="4039376" y="3078167"/>
            <a:ext cx="5437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R2</a:t>
            </a:r>
          </a:p>
        </p:txBody>
      </p:sp>
      <p:sp>
        <p:nvSpPr>
          <p:cNvPr id="26661" name="ZoneTexte 41"/>
          <p:cNvSpPr txBox="1">
            <a:spLocks noChangeArrowheads="1"/>
          </p:cNvSpPr>
          <p:nvPr/>
        </p:nvSpPr>
        <p:spPr bwMode="auto">
          <a:xfrm>
            <a:off x="3239276" y="2865441"/>
            <a:ext cx="5437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R1</a:t>
            </a:r>
          </a:p>
        </p:txBody>
      </p:sp>
      <p:sp>
        <p:nvSpPr>
          <p:cNvPr id="26662" name="ZoneTexte 42"/>
          <p:cNvSpPr txBox="1">
            <a:spLocks noChangeArrowheads="1"/>
          </p:cNvSpPr>
          <p:nvPr/>
        </p:nvSpPr>
        <p:spPr bwMode="auto">
          <a:xfrm>
            <a:off x="6772013" y="2976566"/>
            <a:ext cx="22926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V</a:t>
            </a:r>
            <a:r>
              <a:rPr lang="fr-FR" altLang="fr-FR" sz="2400" baseline="-25000">
                <a:latin typeface="Times New Roman" pitchFamily="18" charset="0"/>
              </a:rPr>
              <a:t>1</a:t>
            </a:r>
            <a:r>
              <a:rPr lang="fr-FR" altLang="fr-FR" sz="2400">
                <a:latin typeface="Times New Roman" pitchFamily="18" charset="0"/>
              </a:rPr>
              <a:t> = R1.I</a:t>
            </a:r>
            <a:r>
              <a:rPr lang="fr-FR" altLang="fr-FR" sz="2400" baseline="-25000">
                <a:latin typeface="Times New Roman" pitchFamily="18" charset="0"/>
              </a:rPr>
              <a:t>1</a:t>
            </a:r>
            <a:r>
              <a:rPr lang="fr-FR" altLang="fr-FR" sz="2400">
                <a:latin typeface="Times New Roman" pitchFamily="18" charset="0"/>
              </a:rPr>
              <a:t>+R2.I</a:t>
            </a:r>
            <a:r>
              <a:rPr lang="fr-FR" altLang="fr-FR" sz="24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26663" name="ZoneTexte 3"/>
          <p:cNvSpPr txBox="1">
            <a:spLocks noChangeArrowheads="1"/>
          </p:cNvSpPr>
          <p:nvPr/>
        </p:nvSpPr>
        <p:spPr bwMode="auto">
          <a:xfrm>
            <a:off x="1673228" y="4724404"/>
            <a:ext cx="51475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On remplace l’expression de I</a:t>
            </a:r>
            <a:r>
              <a:rPr lang="fr-FR" altLang="fr-FR" sz="2400" baseline="-25000">
                <a:latin typeface="Times New Roman" pitchFamily="18" charset="0"/>
              </a:rPr>
              <a:t>1</a:t>
            </a:r>
            <a:r>
              <a:rPr lang="fr-FR" altLang="fr-FR" sz="2400">
                <a:latin typeface="Times New Roman" pitchFamily="18" charset="0"/>
              </a:rPr>
              <a:t> dans (1) </a:t>
            </a:r>
          </a:p>
        </p:txBody>
      </p:sp>
      <p:sp>
        <p:nvSpPr>
          <p:cNvPr id="26664" name="ZoneTexte 4"/>
          <p:cNvSpPr txBox="1">
            <a:spLocks noChangeArrowheads="1"/>
          </p:cNvSpPr>
          <p:nvPr/>
        </p:nvSpPr>
        <p:spPr bwMode="auto">
          <a:xfrm>
            <a:off x="2806700" y="1797054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I</a:t>
            </a:r>
            <a:r>
              <a:rPr lang="fr-FR" altLang="fr-FR" sz="24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26665" name="ZoneTexte 5"/>
          <p:cNvSpPr txBox="1">
            <a:spLocks noChangeArrowheads="1"/>
          </p:cNvSpPr>
          <p:nvPr/>
        </p:nvSpPr>
        <p:spPr bwMode="auto">
          <a:xfrm>
            <a:off x="2809876" y="2303467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I</a:t>
            </a:r>
            <a:r>
              <a:rPr lang="fr-FR" altLang="fr-FR" sz="24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7" name="Rectangle 46"/>
          <p:cNvSpPr/>
          <p:nvPr/>
        </p:nvSpPr>
        <p:spPr>
          <a:xfrm>
            <a:off x="0" y="0"/>
            <a:ext cx="12192000" cy="741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800" dirty="0">
                <a:solidFill>
                  <a:schemeClr val="tx1"/>
                </a:solidFill>
              </a:rPr>
              <a:t>Amplificateur opérationnel (AOP)</a:t>
            </a:r>
          </a:p>
        </p:txBody>
      </p:sp>
      <p:graphicFrame>
        <p:nvGraphicFramePr>
          <p:cNvPr id="26667" name="Object 13"/>
          <p:cNvGraphicFramePr>
            <a:graphicFrameLocks noChangeAspect="1"/>
          </p:cNvGraphicFramePr>
          <p:nvPr/>
        </p:nvGraphicFramePr>
        <p:xfrm>
          <a:off x="2071690" y="5402263"/>
          <a:ext cx="3613151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5" name="Équation" r:id="rId3" imgW="2032000" imgH="482600" progId="Equation.3">
                  <p:embed/>
                </p:oleObj>
              </mc:Choice>
              <mc:Fallback>
                <p:oleObj name="Équation" r:id="rId3" imgW="2032000" imgH="4826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690" y="5402263"/>
                        <a:ext cx="3613151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68" name="Object 13"/>
          <p:cNvGraphicFramePr>
            <a:graphicFrameLocks noChangeAspect="1"/>
          </p:cNvGraphicFramePr>
          <p:nvPr/>
        </p:nvGraphicFramePr>
        <p:xfrm>
          <a:off x="7329488" y="5727700"/>
          <a:ext cx="2078037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6" name="Équation" r:id="rId5" imgW="1167893" imgH="406224" progId="Equation.3">
                  <p:embed/>
                </p:oleObj>
              </mc:Choice>
              <mc:Fallback>
                <p:oleObj name="Équation" r:id="rId5" imgW="1167893" imgH="406224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9488" y="5727700"/>
                        <a:ext cx="2078037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7070727" y="5602292"/>
            <a:ext cx="2820988" cy="105568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graphicFrame>
        <p:nvGraphicFramePr>
          <p:cNvPr id="26670" name="Object 13"/>
          <p:cNvGraphicFramePr>
            <a:graphicFrameLocks noChangeAspect="1"/>
          </p:cNvGraphicFramePr>
          <p:nvPr/>
        </p:nvGraphicFramePr>
        <p:xfrm>
          <a:off x="6408741" y="3749675"/>
          <a:ext cx="4529137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7" name="Équation" r:id="rId7" imgW="2425700" imgH="431800" progId="Equation.3">
                  <p:embed/>
                </p:oleObj>
              </mc:Choice>
              <mc:Fallback>
                <p:oleObj name="Équation" r:id="rId7" imgW="2425700" imgH="4318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8741" y="3749675"/>
                        <a:ext cx="4529137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6246813" y="3635376"/>
            <a:ext cx="5022851" cy="108902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oneTexte 1"/>
          <p:cNvSpPr txBox="1">
            <a:spLocks noChangeArrowheads="1"/>
          </p:cNvSpPr>
          <p:nvPr/>
        </p:nvSpPr>
        <p:spPr bwMode="auto">
          <a:xfrm>
            <a:off x="2133336" y="873127"/>
            <a:ext cx="39340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 u="sng">
                <a:latin typeface="Times New Roman" pitchFamily="18" charset="0"/>
              </a:rPr>
              <a:t>Convertisseur courant tension </a:t>
            </a:r>
          </a:p>
        </p:txBody>
      </p:sp>
      <p:sp>
        <p:nvSpPr>
          <p:cNvPr id="27651" name="AutoShape 5"/>
          <p:cNvSpPr>
            <a:spLocks noChangeArrowheads="1"/>
          </p:cNvSpPr>
          <p:nvPr/>
        </p:nvSpPr>
        <p:spPr bwMode="auto">
          <a:xfrm rot="5400000">
            <a:off x="3586163" y="2205038"/>
            <a:ext cx="990600" cy="1066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27652" name="Line 8"/>
          <p:cNvSpPr>
            <a:spLocks noChangeShapeType="1"/>
          </p:cNvSpPr>
          <p:nvPr/>
        </p:nvSpPr>
        <p:spPr bwMode="auto">
          <a:xfrm>
            <a:off x="2176463" y="250507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Line 9"/>
          <p:cNvSpPr>
            <a:spLocks noChangeShapeType="1"/>
          </p:cNvSpPr>
          <p:nvPr/>
        </p:nvSpPr>
        <p:spPr bwMode="auto">
          <a:xfrm>
            <a:off x="2557466" y="2505075"/>
            <a:ext cx="96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4" name="Line 10"/>
          <p:cNvSpPr>
            <a:spLocks noChangeShapeType="1"/>
          </p:cNvSpPr>
          <p:nvPr/>
        </p:nvSpPr>
        <p:spPr bwMode="auto">
          <a:xfrm flipV="1">
            <a:off x="3343275" y="1866900"/>
            <a:ext cx="0" cy="623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Rectangle 11"/>
          <p:cNvSpPr>
            <a:spLocks noChangeArrowheads="1"/>
          </p:cNvSpPr>
          <p:nvPr/>
        </p:nvSpPr>
        <p:spPr bwMode="auto">
          <a:xfrm>
            <a:off x="3738563" y="1781175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27656" name="Line 12"/>
          <p:cNvSpPr>
            <a:spLocks noChangeShapeType="1"/>
          </p:cNvSpPr>
          <p:nvPr/>
        </p:nvSpPr>
        <p:spPr bwMode="auto">
          <a:xfrm>
            <a:off x="3357563" y="1871663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13"/>
          <p:cNvSpPr>
            <a:spLocks noChangeShapeType="1"/>
          </p:cNvSpPr>
          <p:nvPr/>
        </p:nvSpPr>
        <p:spPr bwMode="auto">
          <a:xfrm>
            <a:off x="4362453" y="1871663"/>
            <a:ext cx="3667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Line 14"/>
          <p:cNvSpPr>
            <a:spLocks noChangeShapeType="1"/>
          </p:cNvSpPr>
          <p:nvPr/>
        </p:nvSpPr>
        <p:spPr bwMode="auto">
          <a:xfrm flipH="1">
            <a:off x="3276603" y="2947988"/>
            <a:ext cx="257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9" name="Line 15"/>
          <p:cNvSpPr>
            <a:spLocks noChangeShapeType="1"/>
          </p:cNvSpPr>
          <p:nvPr/>
        </p:nvSpPr>
        <p:spPr bwMode="auto">
          <a:xfrm>
            <a:off x="3276600" y="2947988"/>
            <a:ext cx="0" cy="633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0" name="Line 16"/>
          <p:cNvSpPr>
            <a:spLocks noChangeShapeType="1"/>
          </p:cNvSpPr>
          <p:nvPr/>
        </p:nvSpPr>
        <p:spPr bwMode="auto">
          <a:xfrm>
            <a:off x="2133603" y="3581400"/>
            <a:ext cx="2771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1" name="Freeform 17"/>
          <p:cNvSpPr>
            <a:spLocks/>
          </p:cNvSpPr>
          <p:nvPr/>
        </p:nvSpPr>
        <p:spPr bwMode="auto">
          <a:xfrm flipH="1">
            <a:off x="4686303" y="1871667"/>
            <a:ext cx="42863" cy="871537"/>
          </a:xfrm>
          <a:custGeom>
            <a:avLst/>
            <a:gdLst>
              <a:gd name="T0" fmla="*/ 0 w 1"/>
              <a:gd name="T1" fmla="*/ 0 h 618"/>
              <a:gd name="T2" fmla="*/ 0 w 1"/>
              <a:gd name="T3" fmla="*/ 2147483646 h 61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618">
                <a:moveTo>
                  <a:pt x="0" y="0"/>
                </a:moveTo>
                <a:lnTo>
                  <a:pt x="0" y="61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18"/>
          <p:cNvSpPr>
            <a:spLocks noChangeShapeType="1"/>
          </p:cNvSpPr>
          <p:nvPr/>
        </p:nvSpPr>
        <p:spPr bwMode="auto">
          <a:xfrm>
            <a:off x="4629153" y="2738438"/>
            <a:ext cx="428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Line 19"/>
          <p:cNvSpPr>
            <a:spLocks noChangeShapeType="1"/>
          </p:cNvSpPr>
          <p:nvPr/>
        </p:nvSpPr>
        <p:spPr bwMode="auto">
          <a:xfrm>
            <a:off x="2157413" y="2624142"/>
            <a:ext cx="0" cy="885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20"/>
          <p:cNvSpPr>
            <a:spLocks noChangeShapeType="1"/>
          </p:cNvSpPr>
          <p:nvPr/>
        </p:nvSpPr>
        <p:spPr bwMode="auto">
          <a:xfrm>
            <a:off x="4786313" y="2809879"/>
            <a:ext cx="0" cy="728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Text Box 22"/>
          <p:cNvSpPr txBox="1">
            <a:spLocks noChangeArrowheads="1"/>
          </p:cNvSpPr>
          <p:nvPr/>
        </p:nvSpPr>
        <p:spPr bwMode="auto">
          <a:xfrm>
            <a:off x="3959902" y="1370017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</a:t>
            </a:r>
          </a:p>
        </p:txBody>
      </p:sp>
      <p:sp>
        <p:nvSpPr>
          <p:cNvPr id="27666" name="Text Box 23"/>
          <p:cNvSpPr txBox="1">
            <a:spLocks noChangeArrowheads="1"/>
          </p:cNvSpPr>
          <p:nvPr/>
        </p:nvSpPr>
        <p:spPr bwMode="auto">
          <a:xfrm>
            <a:off x="2179679" y="2905125"/>
            <a:ext cx="45557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>
                <a:latin typeface="Times New Roman" pitchFamily="18" charset="0"/>
              </a:rPr>
              <a:t>V</a:t>
            </a:r>
            <a:r>
              <a:rPr lang="fr-FR" altLang="fr-FR" sz="20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27667" name="Text Box 24"/>
          <p:cNvSpPr txBox="1">
            <a:spLocks noChangeArrowheads="1"/>
          </p:cNvSpPr>
          <p:nvPr/>
        </p:nvSpPr>
        <p:spPr bwMode="auto">
          <a:xfrm>
            <a:off x="4741253" y="3005138"/>
            <a:ext cx="52289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>
                <a:latin typeface="Times New Roman" pitchFamily="18" charset="0"/>
              </a:rPr>
              <a:t>V</a:t>
            </a:r>
            <a:r>
              <a:rPr lang="fr-FR" altLang="fr-FR" sz="2000" baseline="-25000">
                <a:latin typeface="Times New Roman" pitchFamily="18" charset="0"/>
              </a:rPr>
              <a:t>s1</a:t>
            </a:r>
          </a:p>
        </p:txBody>
      </p:sp>
      <p:sp>
        <p:nvSpPr>
          <p:cNvPr id="27668" name="Line 26"/>
          <p:cNvSpPr>
            <a:spLocks noChangeShapeType="1"/>
          </p:cNvSpPr>
          <p:nvPr/>
        </p:nvSpPr>
        <p:spPr bwMode="auto">
          <a:xfrm flipV="1">
            <a:off x="2171700" y="2495550"/>
            <a:ext cx="3857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Line 42"/>
          <p:cNvSpPr>
            <a:spLocks noChangeShapeType="1"/>
          </p:cNvSpPr>
          <p:nvPr/>
        </p:nvSpPr>
        <p:spPr bwMode="auto">
          <a:xfrm>
            <a:off x="3643315" y="2509838"/>
            <a:ext cx="100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0" name="Text Box 43"/>
          <p:cNvSpPr txBox="1">
            <a:spLocks noChangeArrowheads="1"/>
          </p:cNvSpPr>
          <p:nvPr/>
        </p:nvSpPr>
        <p:spPr bwMode="auto">
          <a:xfrm>
            <a:off x="3506186" y="2727328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+</a:t>
            </a:r>
          </a:p>
        </p:txBody>
      </p:sp>
      <p:sp>
        <p:nvSpPr>
          <p:cNvPr id="27671" name="ZoneTexte 25"/>
          <p:cNvSpPr txBox="1">
            <a:spLocks noChangeArrowheads="1"/>
          </p:cNvSpPr>
          <p:nvPr/>
        </p:nvSpPr>
        <p:spPr bwMode="auto">
          <a:xfrm>
            <a:off x="2774345" y="3800479"/>
            <a:ext cx="15071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V</a:t>
            </a:r>
            <a:r>
              <a:rPr lang="fr-FR" altLang="fr-FR" sz="2400" baseline="-25000">
                <a:latin typeface="Times New Roman" pitchFamily="18" charset="0"/>
              </a:rPr>
              <a:t>s1</a:t>
            </a:r>
            <a:r>
              <a:rPr lang="fr-FR" altLang="fr-FR" sz="2400">
                <a:latin typeface="Times New Roman" pitchFamily="18" charset="0"/>
              </a:rPr>
              <a:t> = -R.I</a:t>
            </a:r>
            <a:r>
              <a:rPr lang="fr-FR" altLang="fr-FR" sz="24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27672" name="ZoneTexte 1"/>
          <p:cNvSpPr txBox="1">
            <a:spLocks noChangeArrowheads="1"/>
          </p:cNvSpPr>
          <p:nvPr/>
        </p:nvSpPr>
        <p:spPr bwMode="auto">
          <a:xfrm>
            <a:off x="2193925" y="2047876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I</a:t>
            </a:r>
            <a:r>
              <a:rPr lang="fr-FR" altLang="fr-FR" sz="24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27673" name="AutoShape 5"/>
          <p:cNvSpPr>
            <a:spLocks noChangeArrowheads="1"/>
          </p:cNvSpPr>
          <p:nvPr/>
        </p:nvSpPr>
        <p:spPr bwMode="auto">
          <a:xfrm rot="5400000">
            <a:off x="7323139" y="2430463"/>
            <a:ext cx="990600" cy="1066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27674" name="Rectangle 7"/>
          <p:cNvSpPr>
            <a:spLocks noChangeArrowheads="1"/>
          </p:cNvSpPr>
          <p:nvPr/>
        </p:nvSpPr>
        <p:spPr bwMode="auto">
          <a:xfrm>
            <a:off x="6280151" y="2640013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27675" name="Line 8"/>
          <p:cNvSpPr>
            <a:spLocks noChangeShapeType="1"/>
          </p:cNvSpPr>
          <p:nvPr/>
        </p:nvSpPr>
        <p:spPr bwMode="auto">
          <a:xfrm>
            <a:off x="5913439" y="27305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6" name="Line 9"/>
          <p:cNvSpPr>
            <a:spLocks noChangeShapeType="1"/>
          </p:cNvSpPr>
          <p:nvPr/>
        </p:nvSpPr>
        <p:spPr bwMode="auto">
          <a:xfrm>
            <a:off x="6889753" y="2730500"/>
            <a:ext cx="3667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7" name="Line 10"/>
          <p:cNvSpPr>
            <a:spLocks noChangeShapeType="1"/>
          </p:cNvSpPr>
          <p:nvPr/>
        </p:nvSpPr>
        <p:spPr bwMode="auto">
          <a:xfrm flipV="1">
            <a:off x="7080251" y="2092325"/>
            <a:ext cx="0" cy="623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8" name="Rectangle 11"/>
          <p:cNvSpPr>
            <a:spLocks noChangeArrowheads="1"/>
          </p:cNvSpPr>
          <p:nvPr/>
        </p:nvSpPr>
        <p:spPr bwMode="auto">
          <a:xfrm>
            <a:off x="7475539" y="2006600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27679" name="Line 12"/>
          <p:cNvSpPr>
            <a:spLocks noChangeShapeType="1"/>
          </p:cNvSpPr>
          <p:nvPr/>
        </p:nvSpPr>
        <p:spPr bwMode="auto">
          <a:xfrm>
            <a:off x="7094539" y="209708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0" name="Line 13"/>
          <p:cNvSpPr>
            <a:spLocks noChangeShapeType="1"/>
          </p:cNvSpPr>
          <p:nvPr/>
        </p:nvSpPr>
        <p:spPr bwMode="auto">
          <a:xfrm>
            <a:off x="8099428" y="2097088"/>
            <a:ext cx="3667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1" name="Line 14"/>
          <p:cNvSpPr>
            <a:spLocks noChangeShapeType="1"/>
          </p:cNvSpPr>
          <p:nvPr/>
        </p:nvSpPr>
        <p:spPr bwMode="auto">
          <a:xfrm flipH="1">
            <a:off x="7013578" y="3173413"/>
            <a:ext cx="257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2" name="Line 15"/>
          <p:cNvSpPr>
            <a:spLocks noChangeShapeType="1"/>
          </p:cNvSpPr>
          <p:nvPr/>
        </p:nvSpPr>
        <p:spPr bwMode="auto">
          <a:xfrm>
            <a:off x="7013575" y="3173413"/>
            <a:ext cx="0" cy="633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3" name="Line 16"/>
          <p:cNvSpPr>
            <a:spLocks noChangeShapeType="1"/>
          </p:cNvSpPr>
          <p:nvPr/>
        </p:nvSpPr>
        <p:spPr bwMode="auto">
          <a:xfrm>
            <a:off x="5870578" y="3806825"/>
            <a:ext cx="2771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4" name="Freeform 17"/>
          <p:cNvSpPr>
            <a:spLocks/>
          </p:cNvSpPr>
          <p:nvPr/>
        </p:nvSpPr>
        <p:spPr bwMode="auto">
          <a:xfrm flipH="1">
            <a:off x="8423278" y="2097088"/>
            <a:ext cx="42863" cy="871537"/>
          </a:xfrm>
          <a:custGeom>
            <a:avLst/>
            <a:gdLst>
              <a:gd name="T0" fmla="*/ 0 w 1"/>
              <a:gd name="T1" fmla="*/ 0 h 618"/>
              <a:gd name="T2" fmla="*/ 0 w 1"/>
              <a:gd name="T3" fmla="*/ 2147483646 h 61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618">
                <a:moveTo>
                  <a:pt x="0" y="0"/>
                </a:moveTo>
                <a:lnTo>
                  <a:pt x="0" y="61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5" name="Line 18"/>
          <p:cNvSpPr>
            <a:spLocks noChangeShapeType="1"/>
          </p:cNvSpPr>
          <p:nvPr/>
        </p:nvSpPr>
        <p:spPr bwMode="auto">
          <a:xfrm>
            <a:off x="8366127" y="2963863"/>
            <a:ext cx="428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6" name="Line 19"/>
          <p:cNvSpPr>
            <a:spLocks noChangeShapeType="1"/>
          </p:cNvSpPr>
          <p:nvPr/>
        </p:nvSpPr>
        <p:spPr bwMode="auto">
          <a:xfrm>
            <a:off x="5894388" y="2849567"/>
            <a:ext cx="0" cy="885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7" name="Line 20"/>
          <p:cNvSpPr>
            <a:spLocks noChangeShapeType="1"/>
          </p:cNvSpPr>
          <p:nvPr/>
        </p:nvSpPr>
        <p:spPr bwMode="auto">
          <a:xfrm>
            <a:off x="8523288" y="3035304"/>
            <a:ext cx="0" cy="728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88" name="Text Box 21"/>
          <p:cNvSpPr txBox="1">
            <a:spLocks noChangeArrowheads="1"/>
          </p:cNvSpPr>
          <p:nvPr/>
        </p:nvSpPr>
        <p:spPr bwMode="auto">
          <a:xfrm>
            <a:off x="6328549" y="2238378"/>
            <a:ext cx="5437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R1</a:t>
            </a:r>
          </a:p>
        </p:txBody>
      </p:sp>
      <p:sp>
        <p:nvSpPr>
          <p:cNvPr id="27689" name="Text Box 23"/>
          <p:cNvSpPr txBox="1">
            <a:spLocks noChangeArrowheads="1"/>
          </p:cNvSpPr>
          <p:nvPr/>
        </p:nvSpPr>
        <p:spPr bwMode="auto">
          <a:xfrm>
            <a:off x="5849326" y="3130550"/>
            <a:ext cx="52289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>
                <a:latin typeface="Times New Roman" pitchFamily="18" charset="0"/>
              </a:rPr>
              <a:t>V</a:t>
            </a:r>
            <a:r>
              <a:rPr lang="fr-FR" altLang="fr-FR" sz="2000" baseline="-25000">
                <a:latin typeface="Times New Roman" pitchFamily="18" charset="0"/>
              </a:rPr>
              <a:t>s1</a:t>
            </a:r>
          </a:p>
        </p:txBody>
      </p:sp>
      <p:sp>
        <p:nvSpPr>
          <p:cNvPr id="27690" name="Text Box 24"/>
          <p:cNvSpPr txBox="1">
            <a:spLocks noChangeArrowheads="1"/>
          </p:cNvSpPr>
          <p:nvPr/>
        </p:nvSpPr>
        <p:spPr bwMode="auto">
          <a:xfrm>
            <a:off x="8563185" y="3230563"/>
            <a:ext cx="43794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>
                <a:latin typeface="Times New Roman" pitchFamily="18" charset="0"/>
              </a:rPr>
              <a:t>V</a:t>
            </a:r>
            <a:r>
              <a:rPr lang="fr-FR" altLang="fr-FR" sz="2000" baseline="-25000">
                <a:latin typeface="Times New Roman" pitchFamily="18" charset="0"/>
              </a:rPr>
              <a:t>s</a:t>
            </a:r>
          </a:p>
        </p:txBody>
      </p:sp>
      <p:sp>
        <p:nvSpPr>
          <p:cNvPr id="27691" name="Line 26"/>
          <p:cNvSpPr>
            <a:spLocks noChangeShapeType="1"/>
          </p:cNvSpPr>
          <p:nvPr/>
        </p:nvSpPr>
        <p:spPr bwMode="auto">
          <a:xfrm flipV="1">
            <a:off x="5908677" y="2720975"/>
            <a:ext cx="3857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2" name="Line 42"/>
          <p:cNvSpPr>
            <a:spLocks noChangeShapeType="1"/>
          </p:cNvSpPr>
          <p:nvPr/>
        </p:nvSpPr>
        <p:spPr bwMode="auto">
          <a:xfrm>
            <a:off x="7380290" y="2735263"/>
            <a:ext cx="100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93" name="Text Box 43"/>
          <p:cNvSpPr txBox="1">
            <a:spLocks noChangeArrowheads="1"/>
          </p:cNvSpPr>
          <p:nvPr/>
        </p:nvSpPr>
        <p:spPr bwMode="auto">
          <a:xfrm>
            <a:off x="7243162" y="2952753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+</a:t>
            </a:r>
          </a:p>
        </p:txBody>
      </p:sp>
      <p:sp>
        <p:nvSpPr>
          <p:cNvPr id="27694" name="Text Box 21"/>
          <p:cNvSpPr txBox="1">
            <a:spLocks noChangeArrowheads="1"/>
          </p:cNvSpPr>
          <p:nvPr/>
        </p:nvSpPr>
        <p:spPr bwMode="auto">
          <a:xfrm>
            <a:off x="7576327" y="1489076"/>
            <a:ext cx="5437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R2</a:t>
            </a:r>
          </a:p>
        </p:txBody>
      </p:sp>
      <p:cxnSp>
        <p:nvCxnSpPr>
          <p:cNvPr id="27695" name="Connecteur en angle 3"/>
          <p:cNvCxnSpPr>
            <a:cxnSpLocks noChangeShapeType="1"/>
          </p:cNvCxnSpPr>
          <p:nvPr/>
        </p:nvCxnSpPr>
        <p:spPr bwMode="auto">
          <a:xfrm flipV="1">
            <a:off x="5060951" y="2713038"/>
            <a:ext cx="839788" cy="11112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ZoneTexte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767147" y="4112133"/>
            <a:ext cx="2624887" cy="781368"/>
          </a:xfrm>
          <a:prstGeom prst="rect">
            <a:avLst/>
          </a:prstGeom>
          <a:blipFill rotWithShape="0">
            <a:blip r:embed="rId3"/>
            <a:stretch>
              <a:fillRect/>
            </a:stretch>
          </a:blipFill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>
                <a:noFill/>
                <a:latin typeface="+mn-lt"/>
              </a:rPr>
              <a:t> </a:t>
            </a:r>
          </a:p>
        </p:txBody>
      </p:sp>
      <p:sp>
        <p:nvSpPr>
          <p:cNvPr id="27697" name="ZoneTexte 9"/>
          <p:cNvSpPr txBox="1">
            <a:spLocks noChangeArrowheads="1"/>
          </p:cNvSpPr>
          <p:nvPr/>
        </p:nvSpPr>
        <p:spPr bwMode="auto">
          <a:xfrm>
            <a:off x="5862639" y="2265367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I</a:t>
            </a:r>
            <a:r>
              <a:rPr lang="fr-FR" altLang="fr-FR" sz="24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27698" name="ZoneTexte 13"/>
          <p:cNvSpPr txBox="1">
            <a:spLocks noChangeArrowheads="1"/>
          </p:cNvSpPr>
          <p:nvPr/>
        </p:nvSpPr>
        <p:spPr bwMode="auto">
          <a:xfrm>
            <a:off x="2582863" y="6161091"/>
            <a:ext cx="53519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Si R.R2 = R1 </a:t>
            </a:r>
            <a:r>
              <a:rPr lang="fr-FR" altLang="fr-FR" sz="2400">
                <a:latin typeface="Times New Roman" pitchFamily="18" charset="0"/>
                <a:sym typeface="Wingdings" pitchFamily="2" charset="2"/>
              </a:rPr>
              <a:t> Vs = K.I</a:t>
            </a:r>
            <a:r>
              <a:rPr lang="fr-FR" altLang="fr-FR" sz="2400" baseline="-25000">
                <a:latin typeface="Times New Roman" pitchFamily="18" charset="0"/>
                <a:sym typeface="Wingdings" pitchFamily="2" charset="2"/>
              </a:rPr>
              <a:t>1</a:t>
            </a:r>
            <a:r>
              <a:rPr lang="fr-FR" altLang="fr-FR" sz="2400">
                <a:latin typeface="Times New Roman" pitchFamily="18" charset="0"/>
                <a:sym typeface="Wingdings" pitchFamily="2" charset="2"/>
              </a:rPr>
              <a:t>         avec K=1</a:t>
            </a: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0" y="0"/>
            <a:ext cx="12192000" cy="741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800" dirty="0">
                <a:solidFill>
                  <a:schemeClr val="tx1"/>
                </a:solidFill>
              </a:rPr>
              <a:t>Amplificateur opérationnel (AOP)</a:t>
            </a:r>
          </a:p>
        </p:txBody>
      </p:sp>
      <p:graphicFrame>
        <p:nvGraphicFramePr>
          <p:cNvPr id="27700" name="Object 13"/>
          <p:cNvGraphicFramePr>
            <a:graphicFrameLocks noChangeAspect="1"/>
          </p:cNvGraphicFramePr>
          <p:nvPr/>
        </p:nvGraphicFramePr>
        <p:xfrm>
          <a:off x="4043365" y="5048250"/>
          <a:ext cx="2643187" cy="738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3" name="Équation" r:id="rId4" imgW="1485255" imgH="406224" progId="Equation.3">
                  <p:embed/>
                </p:oleObj>
              </mc:Choice>
              <mc:Fallback>
                <p:oleObj name="Équation" r:id="rId4" imgW="1485255" imgH="406224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3365" y="5048250"/>
                        <a:ext cx="2643187" cy="738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3863978" y="5048250"/>
            <a:ext cx="3025775" cy="9144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oneTexte 1"/>
          <p:cNvSpPr txBox="1">
            <a:spLocks noChangeArrowheads="1"/>
          </p:cNvSpPr>
          <p:nvPr/>
        </p:nvSpPr>
        <p:spPr bwMode="auto">
          <a:xfrm>
            <a:off x="2009775" y="855666"/>
            <a:ext cx="3857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 u="sng">
                <a:latin typeface="Times New Roman" pitchFamily="18" charset="0"/>
              </a:rPr>
              <a:t>Convertisseur tension courant</a:t>
            </a:r>
          </a:p>
        </p:txBody>
      </p:sp>
      <p:sp>
        <p:nvSpPr>
          <p:cNvPr id="28675" name="AutoShape 5"/>
          <p:cNvSpPr>
            <a:spLocks noChangeArrowheads="1"/>
          </p:cNvSpPr>
          <p:nvPr/>
        </p:nvSpPr>
        <p:spPr bwMode="auto">
          <a:xfrm rot="5400000">
            <a:off x="4283075" y="2008188"/>
            <a:ext cx="990600" cy="1066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28676" name="Rectangle 7"/>
          <p:cNvSpPr>
            <a:spLocks noChangeArrowheads="1"/>
          </p:cNvSpPr>
          <p:nvPr/>
        </p:nvSpPr>
        <p:spPr bwMode="auto">
          <a:xfrm>
            <a:off x="3240088" y="2217738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28677" name="Line 8"/>
          <p:cNvSpPr>
            <a:spLocks noChangeShapeType="1"/>
          </p:cNvSpPr>
          <p:nvPr/>
        </p:nvSpPr>
        <p:spPr bwMode="auto">
          <a:xfrm>
            <a:off x="2873375" y="23082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8" name="Line 9"/>
          <p:cNvSpPr>
            <a:spLocks noChangeShapeType="1"/>
          </p:cNvSpPr>
          <p:nvPr/>
        </p:nvSpPr>
        <p:spPr bwMode="auto">
          <a:xfrm>
            <a:off x="3849688" y="2308225"/>
            <a:ext cx="3667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Line 10"/>
          <p:cNvSpPr>
            <a:spLocks noChangeShapeType="1"/>
          </p:cNvSpPr>
          <p:nvPr/>
        </p:nvSpPr>
        <p:spPr bwMode="auto">
          <a:xfrm flipV="1">
            <a:off x="4040188" y="1670050"/>
            <a:ext cx="0" cy="623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0" name="Rectangle 11"/>
          <p:cNvSpPr>
            <a:spLocks noChangeArrowheads="1"/>
          </p:cNvSpPr>
          <p:nvPr/>
        </p:nvSpPr>
        <p:spPr bwMode="auto">
          <a:xfrm>
            <a:off x="4435475" y="1584325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28681" name="Line 12"/>
          <p:cNvSpPr>
            <a:spLocks noChangeShapeType="1"/>
          </p:cNvSpPr>
          <p:nvPr/>
        </p:nvSpPr>
        <p:spPr bwMode="auto">
          <a:xfrm>
            <a:off x="4054475" y="1674813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Line 13"/>
          <p:cNvSpPr>
            <a:spLocks noChangeShapeType="1"/>
          </p:cNvSpPr>
          <p:nvPr/>
        </p:nvSpPr>
        <p:spPr bwMode="auto">
          <a:xfrm>
            <a:off x="5059363" y="1674813"/>
            <a:ext cx="3667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3" name="Line 14"/>
          <p:cNvSpPr>
            <a:spLocks noChangeShapeType="1"/>
          </p:cNvSpPr>
          <p:nvPr/>
        </p:nvSpPr>
        <p:spPr bwMode="auto">
          <a:xfrm flipH="1">
            <a:off x="3973515" y="2751138"/>
            <a:ext cx="257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Line 15"/>
          <p:cNvSpPr>
            <a:spLocks noChangeShapeType="1"/>
          </p:cNvSpPr>
          <p:nvPr/>
        </p:nvSpPr>
        <p:spPr bwMode="auto">
          <a:xfrm flipH="1">
            <a:off x="3967165" y="2751138"/>
            <a:ext cx="6351" cy="1141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Line 16"/>
          <p:cNvSpPr>
            <a:spLocks noChangeShapeType="1"/>
          </p:cNvSpPr>
          <p:nvPr/>
        </p:nvSpPr>
        <p:spPr bwMode="auto">
          <a:xfrm>
            <a:off x="2136776" y="4779963"/>
            <a:ext cx="346233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Freeform 17"/>
          <p:cNvSpPr>
            <a:spLocks/>
          </p:cNvSpPr>
          <p:nvPr/>
        </p:nvSpPr>
        <p:spPr bwMode="auto">
          <a:xfrm flipH="1">
            <a:off x="5383215" y="1674814"/>
            <a:ext cx="42863" cy="871537"/>
          </a:xfrm>
          <a:custGeom>
            <a:avLst/>
            <a:gdLst>
              <a:gd name="T0" fmla="*/ 0 w 1"/>
              <a:gd name="T1" fmla="*/ 0 h 618"/>
              <a:gd name="T2" fmla="*/ 0 w 1"/>
              <a:gd name="T3" fmla="*/ 2147483646 h 61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618">
                <a:moveTo>
                  <a:pt x="0" y="0"/>
                </a:moveTo>
                <a:lnTo>
                  <a:pt x="0" y="61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8"/>
          <p:cNvSpPr>
            <a:spLocks noChangeShapeType="1"/>
          </p:cNvSpPr>
          <p:nvPr/>
        </p:nvSpPr>
        <p:spPr bwMode="auto">
          <a:xfrm>
            <a:off x="5326066" y="2541588"/>
            <a:ext cx="428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20"/>
          <p:cNvSpPr>
            <a:spLocks noChangeShapeType="1"/>
          </p:cNvSpPr>
          <p:nvPr/>
        </p:nvSpPr>
        <p:spPr bwMode="auto">
          <a:xfrm>
            <a:off x="5624513" y="2743200"/>
            <a:ext cx="19051" cy="1589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Text Box 21"/>
          <p:cNvSpPr txBox="1">
            <a:spLocks noChangeArrowheads="1"/>
          </p:cNvSpPr>
          <p:nvPr/>
        </p:nvSpPr>
        <p:spPr bwMode="auto">
          <a:xfrm>
            <a:off x="3288488" y="1816103"/>
            <a:ext cx="5437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R1</a:t>
            </a:r>
          </a:p>
        </p:txBody>
      </p:sp>
      <p:sp>
        <p:nvSpPr>
          <p:cNvPr id="28690" name="Text Box 24"/>
          <p:cNvSpPr txBox="1">
            <a:spLocks noChangeArrowheads="1"/>
          </p:cNvSpPr>
          <p:nvPr/>
        </p:nvSpPr>
        <p:spPr bwMode="auto">
          <a:xfrm>
            <a:off x="5648536" y="3257550"/>
            <a:ext cx="43794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>
                <a:latin typeface="Times New Roman" pitchFamily="18" charset="0"/>
              </a:rPr>
              <a:t>V</a:t>
            </a:r>
            <a:r>
              <a:rPr lang="fr-FR" altLang="fr-FR" sz="2000" baseline="-25000">
                <a:latin typeface="Times New Roman" pitchFamily="18" charset="0"/>
              </a:rPr>
              <a:t>s</a:t>
            </a:r>
          </a:p>
        </p:txBody>
      </p:sp>
      <p:sp>
        <p:nvSpPr>
          <p:cNvPr id="28691" name="Line 25"/>
          <p:cNvSpPr>
            <a:spLocks noChangeShapeType="1"/>
          </p:cNvSpPr>
          <p:nvPr/>
        </p:nvSpPr>
        <p:spPr bwMode="auto">
          <a:xfrm>
            <a:off x="5097463" y="1670050"/>
            <a:ext cx="3286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Line 26"/>
          <p:cNvSpPr>
            <a:spLocks noChangeShapeType="1"/>
          </p:cNvSpPr>
          <p:nvPr/>
        </p:nvSpPr>
        <p:spPr bwMode="auto">
          <a:xfrm flipV="1">
            <a:off x="2868613" y="2298700"/>
            <a:ext cx="3857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Line 42"/>
          <p:cNvSpPr>
            <a:spLocks noChangeShapeType="1"/>
          </p:cNvSpPr>
          <p:nvPr/>
        </p:nvSpPr>
        <p:spPr bwMode="auto">
          <a:xfrm>
            <a:off x="4340227" y="2312988"/>
            <a:ext cx="100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4" name="Text Box 43"/>
          <p:cNvSpPr txBox="1">
            <a:spLocks noChangeArrowheads="1"/>
          </p:cNvSpPr>
          <p:nvPr/>
        </p:nvSpPr>
        <p:spPr bwMode="auto">
          <a:xfrm>
            <a:off x="4203098" y="2530478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+</a:t>
            </a:r>
          </a:p>
        </p:txBody>
      </p:sp>
      <p:sp>
        <p:nvSpPr>
          <p:cNvPr id="28695" name="Rectangle 24"/>
          <p:cNvSpPr>
            <a:spLocks noChangeArrowheads="1"/>
          </p:cNvSpPr>
          <p:nvPr/>
        </p:nvSpPr>
        <p:spPr bwMode="auto">
          <a:xfrm>
            <a:off x="3878265" y="3897313"/>
            <a:ext cx="204787" cy="57785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cxnSp>
        <p:nvCxnSpPr>
          <p:cNvPr id="28696" name="Connecteur droit 26"/>
          <p:cNvCxnSpPr>
            <a:cxnSpLocks noChangeShapeType="1"/>
          </p:cNvCxnSpPr>
          <p:nvPr/>
        </p:nvCxnSpPr>
        <p:spPr bwMode="auto">
          <a:xfrm flipH="1">
            <a:off x="3979863" y="4476754"/>
            <a:ext cx="0" cy="30321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697" name="ZoneTexte 30"/>
          <p:cNvSpPr txBox="1">
            <a:spLocks noChangeArrowheads="1"/>
          </p:cNvSpPr>
          <p:nvPr/>
        </p:nvSpPr>
        <p:spPr bwMode="auto">
          <a:xfrm>
            <a:off x="4501338" y="1192216"/>
            <a:ext cx="5437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R2</a:t>
            </a:r>
          </a:p>
        </p:txBody>
      </p:sp>
      <p:sp>
        <p:nvSpPr>
          <p:cNvPr id="28698" name="Rectangle 7"/>
          <p:cNvSpPr>
            <a:spLocks noChangeArrowheads="1"/>
          </p:cNvSpPr>
          <p:nvPr/>
        </p:nvSpPr>
        <p:spPr bwMode="auto">
          <a:xfrm>
            <a:off x="3236913" y="2665413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28699" name="Line 9"/>
          <p:cNvSpPr>
            <a:spLocks noChangeShapeType="1"/>
          </p:cNvSpPr>
          <p:nvPr/>
        </p:nvSpPr>
        <p:spPr bwMode="auto">
          <a:xfrm>
            <a:off x="3846513" y="2755900"/>
            <a:ext cx="3667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0" name="Line 26"/>
          <p:cNvSpPr>
            <a:spLocks noChangeShapeType="1"/>
          </p:cNvSpPr>
          <p:nvPr/>
        </p:nvSpPr>
        <p:spPr bwMode="auto">
          <a:xfrm flipV="1">
            <a:off x="2865437" y="2746375"/>
            <a:ext cx="3857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8701" name="Connecteur droit 35"/>
          <p:cNvCxnSpPr>
            <a:cxnSpLocks noChangeShapeType="1"/>
            <a:stCxn id="28692" idx="0"/>
          </p:cNvCxnSpPr>
          <p:nvPr/>
        </p:nvCxnSpPr>
        <p:spPr bwMode="auto">
          <a:xfrm flipH="1">
            <a:off x="2368553" y="2298704"/>
            <a:ext cx="500063" cy="95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702" name="Line 19"/>
          <p:cNvSpPr>
            <a:spLocks noChangeShapeType="1"/>
          </p:cNvSpPr>
          <p:nvPr/>
        </p:nvSpPr>
        <p:spPr bwMode="auto">
          <a:xfrm>
            <a:off x="2871789" y="2876550"/>
            <a:ext cx="19051" cy="1760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3" name="ZoneTexte 37"/>
          <p:cNvSpPr txBox="1">
            <a:spLocks noChangeArrowheads="1"/>
          </p:cNvSpPr>
          <p:nvPr/>
        </p:nvSpPr>
        <p:spPr bwMode="auto">
          <a:xfrm>
            <a:off x="2506703" y="3057525"/>
            <a:ext cx="45557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>
                <a:latin typeface="Times New Roman" pitchFamily="18" charset="0"/>
              </a:rPr>
              <a:t>V</a:t>
            </a:r>
            <a:r>
              <a:rPr lang="fr-FR" altLang="fr-FR" sz="20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28704" name="ZoneTexte 40"/>
          <p:cNvSpPr txBox="1">
            <a:spLocks noChangeArrowheads="1"/>
          </p:cNvSpPr>
          <p:nvPr/>
        </p:nvSpPr>
        <p:spPr bwMode="auto">
          <a:xfrm>
            <a:off x="4098393" y="3654426"/>
            <a:ext cx="5148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</a:t>
            </a:r>
            <a:r>
              <a:rPr lang="fr-FR" altLang="fr-FR" sz="2400" baseline="-25000">
                <a:latin typeface="Times New Roman" pitchFamily="18" charset="0"/>
              </a:rPr>
              <a:t>L</a:t>
            </a:r>
          </a:p>
        </p:txBody>
      </p:sp>
      <p:sp>
        <p:nvSpPr>
          <p:cNvPr id="28705" name="ZoneTexte 41"/>
          <p:cNvSpPr txBox="1">
            <a:spLocks noChangeArrowheads="1"/>
          </p:cNvSpPr>
          <p:nvPr/>
        </p:nvSpPr>
        <p:spPr bwMode="auto">
          <a:xfrm>
            <a:off x="3239276" y="2865441"/>
            <a:ext cx="5437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R3</a:t>
            </a:r>
          </a:p>
        </p:txBody>
      </p:sp>
      <p:sp>
        <p:nvSpPr>
          <p:cNvPr id="28706" name="ZoneTexte 35"/>
          <p:cNvSpPr txBox="1">
            <a:spLocks noChangeArrowheads="1"/>
          </p:cNvSpPr>
          <p:nvPr/>
        </p:nvSpPr>
        <p:spPr bwMode="auto">
          <a:xfrm>
            <a:off x="2806700" y="1797054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I</a:t>
            </a:r>
            <a:r>
              <a:rPr lang="fr-FR" altLang="fr-FR" sz="24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28707" name="ZoneTexte 36"/>
          <p:cNvSpPr txBox="1">
            <a:spLocks noChangeArrowheads="1"/>
          </p:cNvSpPr>
          <p:nvPr/>
        </p:nvSpPr>
        <p:spPr bwMode="auto">
          <a:xfrm>
            <a:off x="2809876" y="2303467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I</a:t>
            </a:r>
            <a:r>
              <a:rPr lang="fr-FR" altLang="fr-FR" sz="2400" baseline="-25000">
                <a:latin typeface="Times New Roman" pitchFamily="18" charset="0"/>
              </a:rPr>
              <a:t>2</a:t>
            </a:r>
          </a:p>
        </p:txBody>
      </p:sp>
      <p:cxnSp>
        <p:nvCxnSpPr>
          <p:cNvPr id="28708" name="Connecteur droit 38"/>
          <p:cNvCxnSpPr>
            <a:cxnSpLocks noChangeShapeType="1"/>
          </p:cNvCxnSpPr>
          <p:nvPr/>
        </p:nvCxnSpPr>
        <p:spPr bwMode="auto">
          <a:xfrm>
            <a:off x="3973513" y="3457575"/>
            <a:ext cx="4619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709" name="Rectangle 11"/>
          <p:cNvSpPr>
            <a:spLocks noChangeArrowheads="1"/>
          </p:cNvSpPr>
          <p:nvPr/>
        </p:nvSpPr>
        <p:spPr bwMode="auto">
          <a:xfrm>
            <a:off x="4433888" y="3352800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cxnSp>
        <p:nvCxnSpPr>
          <p:cNvPr id="28710" name="Connecteur droit 41"/>
          <p:cNvCxnSpPr>
            <a:cxnSpLocks noChangeShapeType="1"/>
            <a:stCxn id="28709" idx="3"/>
          </p:cNvCxnSpPr>
          <p:nvPr/>
        </p:nvCxnSpPr>
        <p:spPr bwMode="auto">
          <a:xfrm flipV="1">
            <a:off x="5043489" y="3457576"/>
            <a:ext cx="382587" cy="95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711" name="Connecteur droit 43"/>
          <p:cNvCxnSpPr>
            <a:cxnSpLocks noChangeShapeType="1"/>
          </p:cNvCxnSpPr>
          <p:nvPr/>
        </p:nvCxnSpPr>
        <p:spPr bwMode="auto">
          <a:xfrm flipH="1">
            <a:off x="5426075" y="2544767"/>
            <a:ext cx="0" cy="92233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712" name="ZoneTexte 30"/>
          <p:cNvSpPr txBox="1">
            <a:spLocks noChangeArrowheads="1"/>
          </p:cNvSpPr>
          <p:nvPr/>
        </p:nvSpPr>
        <p:spPr bwMode="auto">
          <a:xfrm>
            <a:off x="4458476" y="2919416"/>
            <a:ext cx="5437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R4</a:t>
            </a:r>
          </a:p>
        </p:txBody>
      </p:sp>
      <p:cxnSp>
        <p:nvCxnSpPr>
          <p:cNvPr id="28713" name="Connecteur droit 49"/>
          <p:cNvCxnSpPr>
            <a:cxnSpLocks noChangeShapeType="1"/>
          </p:cNvCxnSpPr>
          <p:nvPr/>
        </p:nvCxnSpPr>
        <p:spPr bwMode="auto">
          <a:xfrm>
            <a:off x="2368551" y="2303463"/>
            <a:ext cx="0" cy="2487612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714" name="Connecteur droit avec flèche 54"/>
          <p:cNvCxnSpPr>
            <a:cxnSpLocks noChangeShapeType="1"/>
          </p:cNvCxnSpPr>
          <p:nvPr/>
        </p:nvCxnSpPr>
        <p:spPr bwMode="auto">
          <a:xfrm>
            <a:off x="3967163" y="3565525"/>
            <a:ext cx="0" cy="1793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715" name="ZoneTexte 56"/>
          <p:cNvSpPr txBox="1">
            <a:spLocks noChangeArrowheads="1"/>
          </p:cNvSpPr>
          <p:nvPr/>
        </p:nvSpPr>
        <p:spPr bwMode="auto">
          <a:xfrm>
            <a:off x="3562349" y="3371854"/>
            <a:ext cx="4122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I</a:t>
            </a:r>
            <a:r>
              <a:rPr lang="fr-FR" altLang="fr-FR" sz="2400" baseline="-25000">
                <a:latin typeface="Times New Roman" pitchFamily="18" charset="0"/>
              </a:rPr>
              <a:t>L</a:t>
            </a:r>
          </a:p>
        </p:txBody>
      </p:sp>
      <p:sp>
        <p:nvSpPr>
          <p:cNvPr id="28716" name="ZoneTexte 57"/>
          <p:cNvSpPr txBox="1">
            <a:spLocks noChangeArrowheads="1"/>
          </p:cNvSpPr>
          <p:nvPr/>
        </p:nvSpPr>
        <p:spPr bwMode="auto">
          <a:xfrm>
            <a:off x="6470651" y="4071941"/>
            <a:ext cx="10821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V</a:t>
            </a:r>
            <a:r>
              <a:rPr lang="fr-FR" altLang="fr-FR" sz="2400" baseline="30000">
                <a:latin typeface="Times New Roman" pitchFamily="18" charset="0"/>
              </a:rPr>
              <a:t>+ </a:t>
            </a:r>
            <a:r>
              <a:rPr lang="fr-FR" altLang="fr-FR" sz="2400">
                <a:latin typeface="Times New Roman" pitchFamily="18" charset="0"/>
              </a:rPr>
              <a:t>= V</a:t>
            </a:r>
            <a:r>
              <a:rPr lang="fr-FR" altLang="fr-FR" sz="2400" baseline="30000">
                <a:latin typeface="Times New Roman" pitchFamily="18" charset="0"/>
              </a:rPr>
              <a:t>-</a:t>
            </a:r>
          </a:p>
        </p:txBody>
      </p:sp>
      <p:sp>
        <p:nvSpPr>
          <p:cNvPr id="54" name="Rectangle 53"/>
          <p:cNvSpPr/>
          <p:nvPr/>
        </p:nvSpPr>
        <p:spPr>
          <a:xfrm>
            <a:off x="0" y="0"/>
            <a:ext cx="12192000" cy="741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800" dirty="0">
                <a:solidFill>
                  <a:schemeClr val="tx1"/>
                </a:solidFill>
              </a:rPr>
              <a:t>Amplificateur opérationnel (AOP)</a:t>
            </a:r>
          </a:p>
        </p:txBody>
      </p:sp>
      <p:graphicFrame>
        <p:nvGraphicFramePr>
          <p:cNvPr id="28718" name="Object 13"/>
          <p:cNvGraphicFramePr>
            <a:graphicFrameLocks noChangeAspect="1"/>
          </p:cNvGraphicFramePr>
          <p:nvPr/>
        </p:nvGraphicFramePr>
        <p:xfrm>
          <a:off x="6797678" y="1328742"/>
          <a:ext cx="2009775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6" name="Équation" r:id="rId4" imgW="1129810" imgH="406224" progId="Equation.3">
                  <p:embed/>
                </p:oleObj>
              </mc:Choice>
              <mc:Fallback>
                <p:oleObj name="Équation" r:id="rId4" imgW="1129810" imgH="406224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7678" y="1328742"/>
                        <a:ext cx="2009775" cy="73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19" name="Object 13"/>
          <p:cNvGraphicFramePr>
            <a:graphicFrameLocks noChangeAspect="1"/>
          </p:cNvGraphicFramePr>
          <p:nvPr/>
        </p:nvGraphicFramePr>
        <p:xfrm>
          <a:off x="6765927" y="2489204"/>
          <a:ext cx="2439988" cy="145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7" name="Équation" r:id="rId6" imgW="1371600" imgH="800100" progId="Equation.3">
                  <p:embed/>
                </p:oleObj>
              </mc:Choice>
              <mc:Fallback>
                <p:oleObj name="Équation" r:id="rId6" imgW="1371600" imgH="8001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5927" y="2489204"/>
                        <a:ext cx="2439988" cy="1452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20" name="Object 13"/>
          <p:cNvGraphicFramePr>
            <a:graphicFrameLocks noChangeAspect="1"/>
          </p:cNvGraphicFramePr>
          <p:nvPr/>
        </p:nvGraphicFramePr>
        <p:xfrm>
          <a:off x="4232276" y="5057779"/>
          <a:ext cx="5891213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28" name="Équation" r:id="rId8" imgW="2730500" imgH="596900" progId="Equation.3">
                  <p:embed/>
                </p:oleObj>
              </mc:Choice>
              <mc:Fallback>
                <p:oleObj name="Équation" r:id="rId8" imgW="2730500" imgH="5969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2276" y="5057779"/>
                        <a:ext cx="5891213" cy="126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3979863" y="4957767"/>
            <a:ext cx="6438900" cy="152082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6632575" y="2489204"/>
            <a:ext cx="2846388" cy="145256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oneTexte 1"/>
          <p:cNvSpPr txBox="1">
            <a:spLocks noChangeArrowheads="1"/>
          </p:cNvSpPr>
          <p:nvPr/>
        </p:nvSpPr>
        <p:spPr bwMode="auto">
          <a:xfrm>
            <a:off x="3756025" y="942977"/>
            <a:ext cx="16097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 u="sng">
                <a:latin typeface="Times New Roman" pitchFamily="18" charset="0"/>
              </a:rPr>
              <a:t>Intégrateur</a:t>
            </a:r>
            <a:r>
              <a:rPr lang="fr-FR" altLang="fr-FR" sz="2400">
                <a:latin typeface="Times New Roman" pitchFamily="18" charset="0"/>
              </a:rPr>
              <a:t> </a:t>
            </a:r>
          </a:p>
        </p:txBody>
      </p:sp>
      <p:sp>
        <p:nvSpPr>
          <p:cNvPr id="30723" name="ZoneTexte 2"/>
          <p:cNvSpPr txBox="1">
            <a:spLocks noChangeArrowheads="1"/>
          </p:cNvSpPr>
          <p:nvPr/>
        </p:nvSpPr>
        <p:spPr bwMode="auto">
          <a:xfrm>
            <a:off x="9161463" y="915990"/>
            <a:ext cx="15760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 u="sng">
                <a:latin typeface="Times New Roman" pitchFamily="18" charset="0"/>
              </a:rPr>
              <a:t>Dérivateur</a:t>
            </a:r>
            <a:r>
              <a:rPr lang="fr-FR" altLang="fr-FR" sz="2400">
                <a:latin typeface="Times New Roman" pitchFamily="18" charset="0"/>
              </a:rPr>
              <a:t> </a:t>
            </a:r>
          </a:p>
        </p:txBody>
      </p:sp>
      <p:cxnSp>
        <p:nvCxnSpPr>
          <p:cNvPr id="30724" name="Connecteur droit 5"/>
          <p:cNvCxnSpPr>
            <a:cxnSpLocks noChangeShapeType="1"/>
          </p:cNvCxnSpPr>
          <p:nvPr/>
        </p:nvCxnSpPr>
        <p:spPr bwMode="auto">
          <a:xfrm>
            <a:off x="7535865" y="1285875"/>
            <a:ext cx="42863" cy="50165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30725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151" y="4778375"/>
            <a:ext cx="375920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6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0700" y="4791075"/>
            <a:ext cx="3302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7" name="AutoShape 5"/>
          <p:cNvSpPr>
            <a:spLocks noChangeArrowheads="1"/>
          </p:cNvSpPr>
          <p:nvPr/>
        </p:nvSpPr>
        <p:spPr bwMode="auto">
          <a:xfrm rot="5400000">
            <a:off x="4897439" y="2781300"/>
            <a:ext cx="990600" cy="1066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30728" name="Rectangle 7"/>
          <p:cNvSpPr>
            <a:spLocks noChangeArrowheads="1"/>
          </p:cNvSpPr>
          <p:nvPr/>
        </p:nvSpPr>
        <p:spPr bwMode="auto">
          <a:xfrm>
            <a:off x="3854451" y="2990850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30729" name="Line 8"/>
          <p:cNvSpPr>
            <a:spLocks noChangeShapeType="1"/>
          </p:cNvSpPr>
          <p:nvPr/>
        </p:nvSpPr>
        <p:spPr bwMode="auto">
          <a:xfrm>
            <a:off x="3487739" y="308133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Line 9"/>
          <p:cNvSpPr>
            <a:spLocks noChangeShapeType="1"/>
          </p:cNvSpPr>
          <p:nvPr/>
        </p:nvSpPr>
        <p:spPr bwMode="auto">
          <a:xfrm>
            <a:off x="4464053" y="3081338"/>
            <a:ext cx="3667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1" name="Line 10"/>
          <p:cNvSpPr>
            <a:spLocks noChangeShapeType="1"/>
          </p:cNvSpPr>
          <p:nvPr/>
        </p:nvSpPr>
        <p:spPr bwMode="auto">
          <a:xfrm flipV="1">
            <a:off x="4654551" y="2443167"/>
            <a:ext cx="0" cy="623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>
            <a:off x="4668840" y="2447925"/>
            <a:ext cx="676275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Line 13"/>
          <p:cNvSpPr>
            <a:spLocks noChangeShapeType="1"/>
          </p:cNvSpPr>
          <p:nvPr/>
        </p:nvSpPr>
        <p:spPr bwMode="auto">
          <a:xfrm flipV="1">
            <a:off x="5497515" y="2447925"/>
            <a:ext cx="542925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4" name="Line 14"/>
          <p:cNvSpPr>
            <a:spLocks noChangeShapeType="1"/>
          </p:cNvSpPr>
          <p:nvPr/>
        </p:nvSpPr>
        <p:spPr bwMode="auto">
          <a:xfrm flipH="1">
            <a:off x="4587878" y="3524250"/>
            <a:ext cx="257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>
            <a:off x="4587875" y="3524254"/>
            <a:ext cx="0" cy="633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>
            <a:off x="3444878" y="4157663"/>
            <a:ext cx="2771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7" name="Freeform 17"/>
          <p:cNvSpPr>
            <a:spLocks/>
          </p:cNvSpPr>
          <p:nvPr/>
        </p:nvSpPr>
        <p:spPr bwMode="auto">
          <a:xfrm flipH="1">
            <a:off x="5997578" y="2447925"/>
            <a:ext cx="42863" cy="871538"/>
          </a:xfrm>
          <a:custGeom>
            <a:avLst/>
            <a:gdLst>
              <a:gd name="T0" fmla="*/ 0 w 1"/>
              <a:gd name="T1" fmla="*/ 0 h 618"/>
              <a:gd name="T2" fmla="*/ 0 w 1"/>
              <a:gd name="T3" fmla="*/ 2147483646 h 61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618">
                <a:moveTo>
                  <a:pt x="0" y="0"/>
                </a:moveTo>
                <a:lnTo>
                  <a:pt x="0" y="61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>
            <a:off x="5940428" y="3314700"/>
            <a:ext cx="428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9" name="Line 19"/>
          <p:cNvSpPr>
            <a:spLocks noChangeShapeType="1"/>
          </p:cNvSpPr>
          <p:nvPr/>
        </p:nvSpPr>
        <p:spPr bwMode="auto">
          <a:xfrm>
            <a:off x="3468688" y="3200403"/>
            <a:ext cx="0" cy="885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>
            <a:off x="6097588" y="3386138"/>
            <a:ext cx="0" cy="728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Text Box 21"/>
          <p:cNvSpPr txBox="1">
            <a:spLocks noChangeArrowheads="1"/>
          </p:cNvSpPr>
          <p:nvPr/>
        </p:nvSpPr>
        <p:spPr bwMode="auto">
          <a:xfrm>
            <a:off x="4056739" y="2589216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</a:t>
            </a:r>
          </a:p>
        </p:txBody>
      </p:sp>
      <p:sp>
        <p:nvSpPr>
          <p:cNvPr id="30742" name="Text Box 23"/>
          <p:cNvSpPr txBox="1">
            <a:spLocks noChangeArrowheads="1"/>
          </p:cNvSpPr>
          <p:nvPr/>
        </p:nvSpPr>
        <p:spPr bwMode="auto">
          <a:xfrm>
            <a:off x="3528975" y="3481388"/>
            <a:ext cx="4175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>
                <a:latin typeface="Times New Roman" pitchFamily="18" charset="0"/>
              </a:rPr>
              <a:t>V</a:t>
            </a:r>
            <a:r>
              <a:rPr lang="fr-FR" altLang="fr-FR" sz="2000" baseline="-25000">
                <a:latin typeface="Times New Roman" pitchFamily="18" charset="0"/>
              </a:rPr>
              <a:t>e</a:t>
            </a:r>
          </a:p>
        </p:txBody>
      </p:sp>
      <p:sp>
        <p:nvSpPr>
          <p:cNvPr id="30743" name="Text Box 24"/>
          <p:cNvSpPr txBox="1">
            <a:spLocks noChangeArrowheads="1"/>
          </p:cNvSpPr>
          <p:nvPr/>
        </p:nvSpPr>
        <p:spPr bwMode="auto">
          <a:xfrm>
            <a:off x="6110234" y="3581400"/>
            <a:ext cx="46519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>
                <a:latin typeface="Times New Roman" pitchFamily="18" charset="0"/>
              </a:rPr>
              <a:t>V</a:t>
            </a:r>
            <a:r>
              <a:rPr lang="fr-FR" altLang="fr-FR" sz="2000" baseline="-25000">
                <a:latin typeface="Times New Roman" pitchFamily="18" charset="0"/>
              </a:rPr>
              <a:t>S</a:t>
            </a:r>
          </a:p>
        </p:txBody>
      </p:sp>
      <p:sp>
        <p:nvSpPr>
          <p:cNvPr id="30744" name="Line 42"/>
          <p:cNvSpPr>
            <a:spLocks noChangeShapeType="1"/>
          </p:cNvSpPr>
          <p:nvPr/>
        </p:nvSpPr>
        <p:spPr bwMode="auto">
          <a:xfrm>
            <a:off x="4954590" y="3086100"/>
            <a:ext cx="100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5" name="Text Box 43"/>
          <p:cNvSpPr txBox="1">
            <a:spLocks noChangeArrowheads="1"/>
          </p:cNvSpPr>
          <p:nvPr/>
        </p:nvSpPr>
        <p:spPr bwMode="auto">
          <a:xfrm>
            <a:off x="4817462" y="3303590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+</a:t>
            </a:r>
          </a:p>
        </p:txBody>
      </p:sp>
      <p:cxnSp>
        <p:nvCxnSpPr>
          <p:cNvPr id="30746" name="Connecteur droit 2"/>
          <p:cNvCxnSpPr>
            <a:cxnSpLocks noChangeShapeType="1"/>
          </p:cNvCxnSpPr>
          <p:nvPr/>
        </p:nvCxnSpPr>
        <p:spPr bwMode="auto">
          <a:xfrm>
            <a:off x="5345113" y="2151067"/>
            <a:ext cx="0" cy="5730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47" name="Connecteur droit 37"/>
          <p:cNvCxnSpPr>
            <a:cxnSpLocks noChangeShapeType="1"/>
          </p:cNvCxnSpPr>
          <p:nvPr/>
        </p:nvCxnSpPr>
        <p:spPr bwMode="auto">
          <a:xfrm>
            <a:off x="5497513" y="2151067"/>
            <a:ext cx="0" cy="5730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48" name="ZoneTexte 7"/>
          <p:cNvSpPr txBox="1">
            <a:spLocks noChangeArrowheads="1"/>
          </p:cNvSpPr>
          <p:nvPr/>
        </p:nvSpPr>
        <p:spPr bwMode="auto">
          <a:xfrm>
            <a:off x="5197475" y="1638304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C</a:t>
            </a:r>
          </a:p>
        </p:txBody>
      </p:sp>
      <p:sp>
        <p:nvSpPr>
          <p:cNvPr id="30749" name="AutoShape 5"/>
          <p:cNvSpPr>
            <a:spLocks noChangeArrowheads="1"/>
          </p:cNvSpPr>
          <p:nvPr/>
        </p:nvSpPr>
        <p:spPr bwMode="auto">
          <a:xfrm rot="5400000">
            <a:off x="9693275" y="2819400"/>
            <a:ext cx="990600" cy="1066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30750" name="Line 8"/>
          <p:cNvSpPr>
            <a:spLocks noChangeShapeType="1"/>
          </p:cNvSpPr>
          <p:nvPr/>
        </p:nvSpPr>
        <p:spPr bwMode="auto">
          <a:xfrm>
            <a:off x="8283575" y="3119438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1" name="Line 9"/>
          <p:cNvSpPr>
            <a:spLocks noChangeShapeType="1"/>
          </p:cNvSpPr>
          <p:nvPr/>
        </p:nvSpPr>
        <p:spPr bwMode="auto">
          <a:xfrm flipV="1">
            <a:off x="8850315" y="3119438"/>
            <a:ext cx="776287" cy="4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2" name="Line 10"/>
          <p:cNvSpPr>
            <a:spLocks noChangeShapeType="1"/>
          </p:cNvSpPr>
          <p:nvPr/>
        </p:nvSpPr>
        <p:spPr bwMode="auto">
          <a:xfrm flipV="1">
            <a:off x="9450388" y="2481267"/>
            <a:ext cx="0" cy="623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3" name="Rectangle 11"/>
          <p:cNvSpPr>
            <a:spLocks noChangeArrowheads="1"/>
          </p:cNvSpPr>
          <p:nvPr/>
        </p:nvSpPr>
        <p:spPr bwMode="auto">
          <a:xfrm>
            <a:off x="9845675" y="2395538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30754" name="Line 12"/>
          <p:cNvSpPr>
            <a:spLocks noChangeShapeType="1"/>
          </p:cNvSpPr>
          <p:nvPr/>
        </p:nvSpPr>
        <p:spPr bwMode="auto">
          <a:xfrm>
            <a:off x="9464675" y="24860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5" name="Line 13"/>
          <p:cNvSpPr>
            <a:spLocks noChangeShapeType="1"/>
          </p:cNvSpPr>
          <p:nvPr/>
        </p:nvSpPr>
        <p:spPr bwMode="auto">
          <a:xfrm>
            <a:off x="10469563" y="2486025"/>
            <a:ext cx="3667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6" name="Line 14"/>
          <p:cNvSpPr>
            <a:spLocks noChangeShapeType="1"/>
          </p:cNvSpPr>
          <p:nvPr/>
        </p:nvSpPr>
        <p:spPr bwMode="auto">
          <a:xfrm flipH="1">
            <a:off x="9383715" y="3562350"/>
            <a:ext cx="257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7" name="Line 15"/>
          <p:cNvSpPr>
            <a:spLocks noChangeShapeType="1"/>
          </p:cNvSpPr>
          <p:nvPr/>
        </p:nvSpPr>
        <p:spPr bwMode="auto">
          <a:xfrm>
            <a:off x="9383713" y="3562352"/>
            <a:ext cx="0" cy="633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8" name="Line 16"/>
          <p:cNvSpPr>
            <a:spLocks noChangeShapeType="1"/>
          </p:cNvSpPr>
          <p:nvPr/>
        </p:nvSpPr>
        <p:spPr bwMode="auto">
          <a:xfrm>
            <a:off x="8240715" y="4195763"/>
            <a:ext cx="2771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9" name="Freeform 17"/>
          <p:cNvSpPr>
            <a:spLocks/>
          </p:cNvSpPr>
          <p:nvPr/>
        </p:nvSpPr>
        <p:spPr bwMode="auto">
          <a:xfrm flipH="1">
            <a:off x="10793415" y="2486025"/>
            <a:ext cx="42863" cy="871538"/>
          </a:xfrm>
          <a:custGeom>
            <a:avLst/>
            <a:gdLst>
              <a:gd name="T0" fmla="*/ 0 w 1"/>
              <a:gd name="T1" fmla="*/ 0 h 618"/>
              <a:gd name="T2" fmla="*/ 0 w 1"/>
              <a:gd name="T3" fmla="*/ 2147483646 h 61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618">
                <a:moveTo>
                  <a:pt x="0" y="0"/>
                </a:moveTo>
                <a:lnTo>
                  <a:pt x="0" y="61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0" name="Line 18"/>
          <p:cNvSpPr>
            <a:spLocks noChangeShapeType="1"/>
          </p:cNvSpPr>
          <p:nvPr/>
        </p:nvSpPr>
        <p:spPr bwMode="auto">
          <a:xfrm>
            <a:off x="10736266" y="3352800"/>
            <a:ext cx="428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1" name="Line 19"/>
          <p:cNvSpPr>
            <a:spLocks noChangeShapeType="1"/>
          </p:cNvSpPr>
          <p:nvPr/>
        </p:nvSpPr>
        <p:spPr bwMode="auto">
          <a:xfrm>
            <a:off x="8264525" y="3238501"/>
            <a:ext cx="0" cy="885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2" name="Line 20"/>
          <p:cNvSpPr>
            <a:spLocks noChangeShapeType="1"/>
          </p:cNvSpPr>
          <p:nvPr/>
        </p:nvSpPr>
        <p:spPr bwMode="auto">
          <a:xfrm>
            <a:off x="10893425" y="3424238"/>
            <a:ext cx="0" cy="728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3" name="Text Box 22"/>
          <p:cNvSpPr txBox="1">
            <a:spLocks noChangeArrowheads="1"/>
          </p:cNvSpPr>
          <p:nvPr/>
        </p:nvSpPr>
        <p:spPr bwMode="auto">
          <a:xfrm>
            <a:off x="10067014" y="1984378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</a:t>
            </a:r>
          </a:p>
        </p:txBody>
      </p:sp>
      <p:sp>
        <p:nvSpPr>
          <p:cNvPr id="30764" name="Text Box 23"/>
          <p:cNvSpPr txBox="1">
            <a:spLocks noChangeArrowheads="1"/>
          </p:cNvSpPr>
          <p:nvPr/>
        </p:nvSpPr>
        <p:spPr bwMode="auto">
          <a:xfrm>
            <a:off x="8324814" y="3519488"/>
            <a:ext cx="4175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>
                <a:latin typeface="Times New Roman" pitchFamily="18" charset="0"/>
              </a:rPr>
              <a:t>V</a:t>
            </a:r>
            <a:r>
              <a:rPr lang="fr-FR" altLang="fr-FR" sz="2000" baseline="-25000">
                <a:latin typeface="Times New Roman" pitchFamily="18" charset="0"/>
              </a:rPr>
              <a:t>e</a:t>
            </a:r>
          </a:p>
        </p:txBody>
      </p:sp>
      <p:sp>
        <p:nvSpPr>
          <p:cNvPr id="30765" name="Text Box 24"/>
          <p:cNvSpPr txBox="1">
            <a:spLocks noChangeArrowheads="1"/>
          </p:cNvSpPr>
          <p:nvPr/>
        </p:nvSpPr>
        <p:spPr bwMode="auto">
          <a:xfrm>
            <a:off x="10906073" y="3619500"/>
            <a:ext cx="46519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>
                <a:latin typeface="Times New Roman" pitchFamily="18" charset="0"/>
              </a:rPr>
              <a:t>V</a:t>
            </a:r>
            <a:r>
              <a:rPr lang="fr-FR" altLang="fr-FR" sz="2000" baseline="-25000">
                <a:latin typeface="Times New Roman" pitchFamily="18" charset="0"/>
              </a:rPr>
              <a:t>S</a:t>
            </a:r>
          </a:p>
        </p:txBody>
      </p:sp>
      <p:sp>
        <p:nvSpPr>
          <p:cNvPr id="30766" name="Line 25"/>
          <p:cNvSpPr>
            <a:spLocks noChangeShapeType="1"/>
          </p:cNvSpPr>
          <p:nvPr/>
        </p:nvSpPr>
        <p:spPr bwMode="auto">
          <a:xfrm>
            <a:off x="10507663" y="2481263"/>
            <a:ext cx="3286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7" name="Line 42"/>
          <p:cNvSpPr>
            <a:spLocks noChangeShapeType="1"/>
          </p:cNvSpPr>
          <p:nvPr/>
        </p:nvSpPr>
        <p:spPr bwMode="auto">
          <a:xfrm>
            <a:off x="9750427" y="3124200"/>
            <a:ext cx="100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8" name="Text Box 43"/>
          <p:cNvSpPr txBox="1">
            <a:spLocks noChangeArrowheads="1"/>
          </p:cNvSpPr>
          <p:nvPr/>
        </p:nvSpPr>
        <p:spPr bwMode="auto">
          <a:xfrm>
            <a:off x="9613298" y="3341688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+</a:t>
            </a:r>
          </a:p>
        </p:txBody>
      </p:sp>
      <p:cxnSp>
        <p:nvCxnSpPr>
          <p:cNvPr id="30769" name="Connecteur droit 63"/>
          <p:cNvCxnSpPr>
            <a:cxnSpLocks noChangeShapeType="1"/>
          </p:cNvCxnSpPr>
          <p:nvPr/>
        </p:nvCxnSpPr>
        <p:spPr bwMode="auto">
          <a:xfrm>
            <a:off x="8712200" y="2852742"/>
            <a:ext cx="0" cy="5730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70" name="Connecteur droit 64"/>
          <p:cNvCxnSpPr>
            <a:cxnSpLocks noChangeShapeType="1"/>
          </p:cNvCxnSpPr>
          <p:nvPr/>
        </p:nvCxnSpPr>
        <p:spPr bwMode="auto">
          <a:xfrm>
            <a:off x="8864600" y="2852742"/>
            <a:ext cx="0" cy="5730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71" name="ZoneTexte 65"/>
          <p:cNvSpPr txBox="1">
            <a:spLocks noChangeArrowheads="1"/>
          </p:cNvSpPr>
          <p:nvPr/>
        </p:nvSpPr>
        <p:spPr bwMode="auto">
          <a:xfrm>
            <a:off x="8564564" y="2339979"/>
            <a:ext cx="3898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C</a:t>
            </a:r>
          </a:p>
        </p:txBody>
      </p:sp>
      <p:sp>
        <p:nvSpPr>
          <p:cNvPr id="53" name="Rectangle 52"/>
          <p:cNvSpPr/>
          <p:nvPr/>
        </p:nvSpPr>
        <p:spPr>
          <a:xfrm>
            <a:off x="0" y="0"/>
            <a:ext cx="12192000" cy="741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800" dirty="0">
                <a:solidFill>
                  <a:schemeClr val="tx1"/>
                </a:solidFill>
              </a:rPr>
              <a:t>Amplificateur opérationnel (AOP)</a:t>
            </a:r>
          </a:p>
        </p:txBody>
      </p:sp>
      <p:cxnSp>
        <p:nvCxnSpPr>
          <p:cNvPr id="3" name="Connecteur droit 2"/>
          <p:cNvCxnSpPr/>
          <p:nvPr/>
        </p:nvCxnSpPr>
        <p:spPr>
          <a:xfrm>
            <a:off x="3232151" y="942975"/>
            <a:ext cx="39688" cy="5359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4" name="ZoneTexte 4"/>
          <p:cNvSpPr txBox="1">
            <a:spLocks noChangeArrowheads="1"/>
          </p:cNvSpPr>
          <p:nvPr/>
        </p:nvSpPr>
        <p:spPr bwMode="auto">
          <a:xfrm>
            <a:off x="244478" y="1109664"/>
            <a:ext cx="100059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Rappel : </a:t>
            </a:r>
          </a:p>
        </p:txBody>
      </p:sp>
      <p:sp>
        <p:nvSpPr>
          <p:cNvPr id="30775" name="ZoneTexte 5"/>
          <p:cNvSpPr txBox="1">
            <a:spLocks noChangeArrowheads="1"/>
          </p:cNvSpPr>
          <p:nvPr/>
        </p:nvSpPr>
        <p:spPr bwMode="auto">
          <a:xfrm>
            <a:off x="244476" y="1560513"/>
            <a:ext cx="20621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Dans une capacité : </a:t>
            </a:r>
          </a:p>
        </p:txBody>
      </p:sp>
      <p:sp>
        <p:nvSpPr>
          <p:cNvPr id="30776" name="Line 12"/>
          <p:cNvSpPr>
            <a:spLocks noChangeShapeType="1"/>
          </p:cNvSpPr>
          <p:nvPr/>
        </p:nvSpPr>
        <p:spPr bwMode="auto">
          <a:xfrm>
            <a:off x="617540" y="2806700"/>
            <a:ext cx="676275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7" name="Line 13"/>
          <p:cNvSpPr>
            <a:spLocks noChangeShapeType="1"/>
          </p:cNvSpPr>
          <p:nvPr/>
        </p:nvSpPr>
        <p:spPr bwMode="auto">
          <a:xfrm flipV="1">
            <a:off x="1446215" y="2806700"/>
            <a:ext cx="542925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0778" name="Connecteur droit 2"/>
          <p:cNvCxnSpPr>
            <a:cxnSpLocks noChangeShapeType="1"/>
          </p:cNvCxnSpPr>
          <p:nvPr/>
        </p:nvCxnSpPr>
        <p:spPr bwMode="auto">
          <a:xfrm>
            <a:off x="1293813" y="2509842"/>
            <a:ext cx="0" cy="5730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79" name="Connecteur droit 37"/>
          <p:cNvCxnSpPr>
            <a:cxnSpLocks noChangeShapeType="1"/>
          </p:cNvCxnSpPr>
          <p:nvPr/>
        </p:nvCxnSpPr>
        <p:spPr bwMode="auto">
          <a:xfrm>
            <a:off x="1446213" y="2509842"/>
            <a:ext cx="0" cy="5730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Connecteur droit avec flèche 7"/>
          <p:cNvCxnSpPr/>
          <p:nvPr/>
        </p:nvCxnSpPr>
        <p:spPr>
          <a:xfrm>
            <a:off x="849315" y="2801938"/>
            <a:ext cx="395287" cy="1746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H="1" flipV="1">
            <a:off x="696916" y="2400300"/>
            <a:ext cx="1139825" cy="381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82" name="ZoneTexte 10"/>
          <p:cNvSpPr txBox="1">
            <a:spLocks noChangeArrowheads="1"/>
          </p:cNvSpPr>
          <p:nvPr/>
        </p:nvSpPr>
        <p:spPr bwMode="auto">
          <a:xfrm>
            <a:off x="1198564" y="3116264"/>
            <a:ext cx="3080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C</a:t>
            </a:r>
          </a:p>
        </p:txBody>
      </p:sp>
      <p:sp>
        <p:nvSpPr>
          <p:cNvPr id="30783" name="ZoneTexte 11"/>
          <p:cNvSpPr txBox="1">
            <a:spLocks noChangeArrowheads="1"/>
          </p:cNvSpPr>
          <p:nvPr/>
        </p:nvSpPr>
        <p:spPr bwMode="auto">
          <a:xfrm>
            <a:off x="1096964" y="2032000"/>
            <a:ext cx="37061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v</a:t>
            </a:r>
            <a:r>
              <a:rPr lang="fr-FR" altLang="fr-FR" sz="1800" baseline="-25000"/>
              <a:t>C</a:t>
            </a:r>
          </a:p>
        </p:txBody>
      </p:sp>
      <p:sp>
        <p:nvSpPr>
          <p:cNvPr id="30784" name="ZoneTexte 13"/>
          <p:cNvSpPr txBox="1">
            <a:spLocks noChangeArrowheads="1"/>
          </p:cNvSpPr>
          <p:nvPr/>
        </p:nvSpPr>
        <p:spPr bwMode="auto">
          <a:xfrm>
            <a:off x="690566" y="2767016"/>
            <a:ext cx="3889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i</a:t>
            </a:r>
            <a:r>
              <a:rPr lang="fr-FR" altLang="fr-FR" sz="1800" baseline="-25000"/>
              <a:t>C</a:t>
            </a:r>
            <a:endParaRPr lang="fr-FR" altLang="fr-FR" sz="1800"/>
          </a:p>
        </p:txBody>
      </p:sp>
      <p:sp>
        <p:nvSpPr>
          <p:cNvPr id="17" name="ZoneTexte 1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33789" y="3733394"/>
            <a:ext cx="1845247" cy="451662"/>
          </a:xfrm>
          <a:prstGeom prst="rect">
            <a:avLst/>
          </a:prstGeom>
          <a:blipFill rotWithShape="0">
            <a:blip r:embed="rId4"/>
            <a:stretch>
              <a:fillRect l="-993" b="-17333"/>
            </a:stretch>
          </a:blipFill>
        </p:spPr>
        <p:txBody>
          <a:bodyPr/>
          <a:lstStyle/>
          <a:p>
            <a:pPr>
              <a:defRPr/>
            </a:pPr>
            <a:r>
              <a:rPr lang="fr-FR">
                <a:noFill/>
              </a:rPr>
              <a:t> </a:t>
            </a:r>
          </a:p>
        </p:txBody>
      </p:sp>
      <p:sp>
        <p:nvSpPr>
          <p:cNvPr id="2" name="Rectangle 1"/>
          <p:cNvSpPr/>
          <p:nvPr/>
        </p:nvSpPr>
        <p:spPr>
          <a:xfrm>
            <a:off x="3444877" y="4778375"/>
            <a:ext cx="3800475" cy="11557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7816849" y="4778375"/>
            <a:ext cx="3625851" cy="11557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12192000" cy="785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1747" name="ZoneTexte 1"/>
          <p:cNvSpPr txBox="1">
            <a:spLocks noChangeArrowheads="1"/>
          </p:cNvSpPr>
          <p:nvPr/>
        </p:nvSpPr>
        <p:spPr bwMode="auto">
          <a:xfrm>
            <a:off x="3954465" y="131764"/>
            <a:ext cx="49263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>
                <a:latin typeface="Times New Roman" pitchFamily="18" charset="0"/>
              </a:rPr>
              <a:t>Amplificateur d’instrumentation </a:t>
            </a:r>
          </a:p>
        </p:txBody>
      </p:sp>
      <p:sp>
        <p:nvSpPr>
          <p:cNvPr id="31748" name="ZoneTexte 3"/>
          <p:cNvSpPr txBox="1">
            <a:spLocks noChangeArrowheads="1"/>
          </p:cNvSpPr>
          <p:nvPr/>
        </p:nvSpPr>
        <p:spPr bwMode="auto">
          <a:xfrm>
            <a:off x="673102" y="1219200"/>
            <a:ext cx="965475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L’amplificateur d’instrumentation amplifie une différence de tension issue par exemple d’un capteur  </a:t>
            </a:r>
          </a:p>
        </p:txBody>
      </p:sp>
      <p:sp>
        <p:nvSpPr>
          <p:cNvPr id="5" name="Triangle isocèle 4"/>
          <p:cNvSpPr/>
          <p:nvPr/>
        </p:nvSpPr>
        <p:spPr>
          <a:xfrm rot="5400000">
            <a:off x="1879602" y="2060575"/>
            <a:ext cx="3357562" cy="3506787"/>
          </a:xfrm>
          <a:prstGeom prst="triangle">
            <a:avLst>
              <a:gd name="adj" fmla="val 52302"/>
            </a:avLst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7" name="Connecteur droit 6"/>
          <p:cNvCxnSpPr/>
          <p:nvPr/>
        </p:nvCxnSpPr>
        <p:spPr>
          <a:xfrm>
            <a:off x="936625" y="3116263"/>
            <a:ext cx="879475" cy="0"/>
          </a:xfrm>
          <a:prstGeom prst="line">
            <a:avLst/>
          </a:prstGeom>
          <a:ln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H="1">
            <a:off x="1300166" y="4418013"/>
            <a:ext cx="504825" cy="0"/>
          </a:xfrm>
          <a:prstGeom prst="line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riangle isocèle 11"/>
          <p:cNvSpPr/>
          <p:nvPr/>
        </p:nvSpPr>
        <p:spPr>
          <a:xfrm rot="5400000">
            <a:off x="1966916" y="2720977"/>
            <a:ext cx="1068387" cy="792163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A</a:t>
            </a:r>
          </a:p>
        </p:txBody>
      </p:sp>
      <p:sp>
        <p:nvSpPr>
          <p:cNvPr id="13" name="Triangle isocèle 12"/>
          <p:cNvSpPr/>
          <p:nvPr/>
        </p:nvSpPr>
        <p:spPr>
          <a:xfrm rot="5400000">
            <a:off x="1966122" y="4072732"/>
            <a:ext cx="1069975" cy="792163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Triangle isocèle 13"/>
          <p:cNvSpPr/>
          <p:nvPr/>
        </p:nvSpPr>
        <p:spPr>
          <a:xfrm rot="5400000">
            <a:off x="3419478" y="3487742"/>
            <a:ext cx="1069975" cy="790575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6" name="Connecteur droit 15"/>
          <p:cNvCxnSpPr>
            <a:endCxn id="12" idx="3"/>
          </p:cNvCxnSpPr>
          <p:nvPr/>
        </p:nvCxnSpPr>
        <p:spPr>
          <a:xfrm>
            <a:off x="1816100" y="3116263"/>
            <a:ext cx="2889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56" name="ZoneTexte 16"/>
          <p:cNvSpPr txBox="1">
            <a:spLocks noChangeArrowheads="1"/>
          </p:cNvSpPr>
          <p:nvPr/>
        </p:nvSpPr>
        <p:spPr bwMode="auto">
          <a:xfrm>
            <a:off x="2162176" y="2908300"/>
            <a:ext cx="4347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A1</a:t>
            </a:r>
          </a:p>
        </p:txBody>
      </p:sp>
      <p:sp>
        <p:nvSpPr>
          <p:cNvPr id="31757" name="ZoneTexte 17"/>
          <p:cNvSpPr txBox="1">
            <a:spLocks noChangeArrowheads="1"/>
          </p:cNvSpPr>
          <p:nvPr/>
        </p:nvSpPr>
        <p:spPr bwMode="auto">
          <a:xfrm>
            <a:off x="2162176" y="4284663"/>
            <a:ext cx="4347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A2</a:t>
            </a:r>
          </a:p>
        </p:txBody>
      </p:sp>
      <p:cxnSp>
        <p:nvCxnSpPr>
          <p:cNvPr id="20" name="Connecteur droit 19"/>
          <p:cNvCxnSpPr/>
          <p:nvPr/>
        </p:nvCxnSpPr>
        <p:spPr>
          <a:xfrm>
            <a:off x="1804988" y="4418013"/>
            <a:ext cx="3000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59" name="ZoneTexte 20"/>
          <p:cNvSpPr txBox="1">
            <a:spLocks noChangeArrowheads="1"/>
          </p:cNvSpPr>
          <p:nvPr/>
        </p:nvSpPr>
        <p:spPr bwMode="auto">
          <a:xfrm>
            <a:off x="3654426" y="3698875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+</a:t>
            </a:r>
          </a:p>
        </p:txBody>
      </p:sp>
      <p:cxnSp>
        <p:nvCxnSpPr>
          <p:cNvPr id="23" name="Connecteur droit 22"/>
          <p:cNvCxnSpPr>
            <a:stCxn id="12" idx="0"/>
          </p:cNvCxnSpPr>
          <p:nvPr/>
        </p:nvCxnSpPr>
        <p:spPr>
          <a:xfrm flipV="1">
            <a:off x="2897189" y="3116263"/>
            <a:ext cx="4000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3281363" y="3116263"/>
            <a:ext cx="0" cy="544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3281363" y="3660775"/>
            <a:ext cx="2778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>
            <a:stCxn id="13" idx="0"/>
          </p:cNvCxnSpPr>
          <p:nvPr/>
        </p:nvCxnSpPr>
        <p:spPr>
          <a:xfrm flipV="1">
            <a:off x="2897191" y="4468813"/>
            <a:ext cx="3841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flipV="1">
            <a:off x="3281365" y="4067175"/>
            <a:ext cx="15875" cy="401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3281363" y="4067175"/>
            <a:ext cx="2778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H="1" flipV="1">
            <a:off x="798515" y="3116263"/>
            <a:ext cx="38100" cy="26146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/>
          <p:nvPr/>
        </p:nvCxnSpPr>
        <p:spPr>
          <a:xfrm flipH="1" flipV="1">
            <a:off x="1285875" y="4468813"/>
            <a:ext cx="14288" cy="12747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/>
          <p:nvPr/>
        </p:nvCxnSpPr>
        <p:spPr>
          <a:xfrm flipV="1">
            <a:off x="1285875" y="3187704"/>
            <a:ext cx="0" cy="1139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/>
          <p:nvPr/>
        </p:nvCxnSpPr>
        <p:spPr>
          <a:xfrm flipV="1">
            <a:off x="5489575" y="3933825"/>
            <a:ext cx="0" cy="17970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70" name="ZoneTexte 53"/>
          <p:cNvSpPr txBox="1">
            <a:spLocks noChangeArrowheads="1"/>
          </p:cNvSpPr>
          <p:nvPr/>
        </p:nvSpPr>
        <p:spPr bwMode="auto">
          <a:xfrm>
            <a:off x="488951" y="3698875"/>
            <a:ext cx="3946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V</a:t>
            </a:r>
            <a:r>
              <a:rPr lang="fr-FR" altLang="fr-FR" sz="1800" baseline="-25000"/>
              <a:t>1</a:t>
            </a:r>
          </a:p>
        </p:txBody>
      </p:sp>
      <p:sp>
        <p:nvSpPr>
          <p:cNvPr id="31771" name="ZoneTexte 54"/>
          <p:cNvSpPr txBox="1">
            <a:spLocks noChangeArrowheads="1"/>
          </p:cNvSpPr>
          <p:nvPr/>
        </p:nvSpPr>
        <p:spPr bwMode="auto">
          <a:xfrm>
            <a:off x="936627" y="5259388"/>
            <a:ext cx="4331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V2</a:t>
            </a:r>
          </a:p>
        </p:txBody>
      </p:sp>
      <p:cxnSp>
        <p:nvCxnSpPr>
          <p:cNvPr id="58" name="Connecteur droit 57"/>
          <p:cNvCxnSpPr>
            <a:stCxn id="14" idx="0"/>
            <a:endCxn id="5" idx="0"/>
          </p:cNvCxnSpPr>
          <p:nvPr/>
        </p:nvCxnSpPr>
        <p:spPr>
          <a:xfrm>
            <a:off x="4349753" y="3883025"/>
            <a:ext cx="962025" cy="79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>
            <a:stCxn id="5" idx="0"/>
          </p:cNvCxnSpPr>
          <p:nvPr/>
        </p:nvCxnSpPr>
        <p:spPr>
          <a:xfrm>
            <a:off x="5311778" y="3890963"/>
            <a:ext cx="1889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74" name="ZoneTexte 60"/>
          <p:cNvSpPr txBox="1">
            <a:spLocks noChangeArrowheads="1"/>
          </p:cNvSpPr>
          <p:nvPr/>
        </p:nvSpPr>
        <p:spPr bwMode="auto">
          <a:xfrm>
            <a:off x="912812" y="3722688"/>
            <a:ext cx="3864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V</a:t>
            </a:r>
            <a:r>
              <a:rPr lang="fr-FR" altLang="fr-FR" sz="1800" baseline="-25000"/>
              <a:t>d</a:t>
            </a:r>
          </a:p>
        </p:txBody>
      </p:sp>
      <p:sp>
        <p:nvSpPr>
          <p:cNvPr id="31775" name="ZoneTexte 61"/>
          <p:cNvSpPr txBox="1">
            <a:spLocks noChangeArrowheads="1"/>
          </p:cNvSpPr>
          <p:nvPr/>
        </p:nvSpPr>
        <p:spPr bwMode="auto">
          <a:xfrm>
            <a:off x="5094290" y="4652964"/>
            <a:ext cx="36689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V</a:t>
            </a:r>
            <a:r>
              <a:rPr lang="fr-FR" altLang="fr-FR" sz="1800" baseline="-25000"/>
              <a:t>s</a:t>
            </a:r>
          </a:p>
        </p:txBody>
      </p:sp>
      <p:sp>
        <p:nvSpPr>
          <p:cNvPr id="63" name="ZoneTexte 6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831180" y="1831184"/>
            <a:ext cx="5921365" cy="539635"/>
          </a:xfrm>
          <a:prstGeom prst="rect">
            <a:avLst/>
          </a:prstGeom>
          <a:blipFill rotWithShape="0">
            <a:blip r:embed="rId2"/>
            <a:stretch>
              <a:fillRect l="-927" b="-4494"/>
            </a:stretch>
          </a:blipFill>
        </p:spPr>
        <p:txBody>
          <a:bodyPr/>
          <a:lstStyle/>
          <a:p>
            <a:pPr>
              <a:defRPr/>
            </a:pPr>
            <a:r>
              <a:rPr lang="fr-FR">
                <a:noFill/>
              </a:rPr>
              <a:t> </a:t>
            </a:r>
          </a:p>
        </p:txBody>
      </p:sp>
      <p:sp>
        <p:nvSpPr>
          <p:cNvPr id="31777" name="ZoneTexte 63"/>
          <p:cNvSpPr txBox="1">
            <a:spLocks noChangeArrowheads="1"/>
          </p:cNvSpPr>
          <p:nvPr/>
        </p:nvSpPr>
        <p:spPr bwMode="auto">
          <a:xfrm>
            <a:off x="5816600" y="2470154"/>
            <a:ext cx="283462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A</a:t>
            </a:r>
            <a:r>
              <a:rPr lang="fr-FR" altLang="fr-FR" sz="1800" baseline="-25000"/>
              <a:t>d</a:t>
            </a:r>
            <a:r>
              <a:rPr lang="fr-FR" altLang="fr-FR" sz="1800"/>
              <a:t> : gain différentiel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A</a:t>
            </a:r>
            <a:r>
              <a:rPr lang="fr-FR" altLang="fr-FR" sz="1800" baseline="-25000"/>
              <a:t>mc</a:t>
            </a:r>
            <a:r>
              <a:rPr lang="fr-FR" altLang="fr-FR" sz="1800"/>
              <a:t> : gain de mode commun</a:t>
            </a:r>
          </a:p>
        </p:txBody>
      </p:sp>
      <p:sp>
        <p:nvSpPr>
          <p:cNvPr id="65" name="Rectangle 6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798539" y="3359166"/>
            <a:ext cx="6025880" cy="540533"/>
          </a:xfrm>
          <a:prstGeom prst="rect">
            <a:avLst/>
          </a:prstGeom>
          <a:blipFill rotWithShape="0">
            <a:blip r:embed="rId3"/>
            <a:stretch>
              <a:fillRect l="-809" b="-5618"/>
            </a:stretch>
          </a:blipFill>
        </p:spPr>
        <p:txBody>
          <a:bodyPr/>
          <a:lstStyle/>
          <a:p>
            <a:pPr>
              <a:defRPr/>
            </a:pPr>
            <a:r>
              <a:rPr lang="fr-FR">
                <a:noFill/>
              </a:rPr>
              <a:t> </a:t>
            </a:r>
          </a:p>
        </p:txBody>
      </p:sp>
      <p:sp>
        <p:nvSpPr>
          <p:cNvPr id="31779" name="ZoneTexte 66"/>
          <p:cNvSpPr txBox="1">
            <a:spLocks noChangeArrowheads="1"/>
          </p:cNvSpPr>
          <p:nvPr/>
        </p:nvSpPr>
        <p:spPr bwMode="auto">
          <a:xfrm>
            <a:off x="5881688" y="4098926"/>
            <a:ext cx="469449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Dans le cas d’un amplificateur différentiel idéal :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         Ad </a:t>
            </a:r>
            <a:r>
              <a:rPr lang="fr-FR" altLang="fr-FR" sz="1800">
                <a:sym typeface="Wingdings" pitchFamily="2" charset="2"/>
              </a:rPr>
              <a:t> très grand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>
                <a:sym typeface="Wingdings" pitchFamily="2" charset="2"/>
              </a:rPr>
              <a:t>         A</a:t>
            </a:r>
            <a:r>
              <a:rPr lang="fr-FR" altLang="fr-FR" sz="1800" baseline="-25000">
                <a:sym typeface="Wingdings" pitchFamily="2" charset="2"/>
              </a:rPr>
              <a:t>mc</a:t>
            </a:r>
            <a:r>
              <a:rPr lang="fr-FR" altLang="fr-FR" sz="1800">
                <a:sym typeface="Wingdings" pitchFamily="2" charset="2"/>
              </a:rPr>
              <a:t> = 0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>
                <a:sym typeface="Wingdings" pitchFamily="2" charset="2"/>
              </a:rPr>
              <a:t>         impédance d’entrée infinie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>
                <a:sym typeface="Wingdings" pitchFamily="2" charset="2"/>
              </a:rPr>
              <a:t>         impédance de sortie nulle </a:t>
            </a:r>
            <a:endParaRPr lang="fr-FR" altLang="fr-FR" sz="1800"/>
          </a:p>
        </p:txBody>
      </p:sp>
      <p:sp>
        <p:nvSpPr>
          <p:cNvPr id="31780" name="ZoneTexte 67"/>
          <p:cNvSpPr txBox="1">
            <a:spLocks noChangeArrowheads="1"/>
          </p:cNvSpPr>
          <p:nvPr/>
        </p:nvSpPr>
        <p:spPr bwMode="auto">
          <a:xfrm>
            <a:off x="8707439" y="5949951"/>
            <a:ext cx="23329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/>
              <a:t>Vs = A</a:t>
            </a:r>
            <a:r>
              <a:rPr lang="fr-FR" altLang="fr-FR" baseline="-25000"/>
              <a:t>d</a:t>
            </a:r>
            <a:r>
              <a:rPr lang="fr-FR" altLang="fr-FR"/>
              <a:t>(V</a:t>
            </a:r>
            <a:r>
              <a:rPr lang="fr-FR" altLang="fr-FR" baseline="-25000"/>
              <a:t>1</a:t>
            </a:r>
            <a:r>
              <a:rPr lang="fr-FR" altLang="fr-FR"/>
              <a:t> - V</a:t>
            </a:r>
            <a:r>
              <a:rPr lang="fr-FR" altLang="fr-FR" baseline="-25000"/>
              <a:t>2</a:t>
            </a:r>
            <a:r>
              <a:rPr lang="fr-FR" altLang="fr-FR"/>
              <a:t>)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799140" y="1773238"/>
            <a:ext cx="5818187" cy="69691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0" name="Rectangle 69"/>
          <p:cNvSpPr/>
          <p:nvPr/>
        </p:nvSpPr>
        <p:spPr>
          <a:xfrm>
            <a:off x="5881688" y="3933825"/>
            <a:ext cx="5116512" cy="179705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oneTexte 5"/>
          <p:cNvSpPr txBox="1">
            <a:spLocks noChangeArrowheads="1"/>
          </p:cNvSpPr>
          <p:nvPr/>
        </p:nvSpPr>
        <p:spPr bwMode="auto">
          <a:xfrm>
            <a:off x="434975" y="1033465"/>
            <a:ext cx="44645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Amplificateur différentiel à 2 AOP</a:t>
            </a:r>
          </a:p>
        </p:txBody>
      </p:sp>
      <p:sp>
        <p:nvSpPr>
          <p:cNvPr id="32771" name="AutoShape 5"/>
          <p:cNvSpPr>
            <a:spLocks noChangeArrowheads="1"/>
          </p:cNvSpPr>
          <p:nvPr/>
        </p:nvSpPr>
        <p:spPr bwMode="auto">
          <a:xfrm rot="5400000">
            <a:off x="4597400" y="2651125"/>
            <a:ext cx="990600" cy="1066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32772" name="Rectangle 7"/>
          <p:cNvSpPr>
            <a:spLocks noChangeArrowheads="1"/>
          </p:cNvSpPr>
          <p:nvPr/>
        </p:nvSpPr>
        <p:spPr bwMode="auto">
          <a:xfrm>
            <a:off x="3554413" y="2860675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32773" name="Line 10"/>
          <p:cNvSpPr>
            <a:spLocks noChangeShapeType="1"/>
          </p:cNvSpPr>
          <p:nvPr/>
        </p:nvSpPr>
        <p:spPr bwMode="auto">
          <a:xfrm flipV="1">
            <a:off x="4354513" y="2312992"/>
            <a:ext cx="0" cy="638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4" name="Rectangle 11"/>
          <p:cNvSpPr>
            <a:spLocks noChangeArrowheads="1"/>
          </p:cNvSpPr>
          <p:nvPr/>
        </p:nvSpPr>
        <p:spPr bwMode="auto">
          <a:xfrm>
            <a:off x="4749800" y="2227263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32775" name="Line 12"/>
          <p:cNvSpPr>
            <a:spLocks noChangeShapeType="1"/>
          </p:cNvSpPr>
          <p:nvPr/>
        </p:nvSpPr>
        <p:spPr bwMode="auto">
          <a:xfrm>
            <a:off x="4368800" y="231775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6" name="Freeform 17"/>
          <p:cNvSpPr>
            <a:spLocks/>
          </p:cNvSpPr>
          <p:nvPr/>
        </p:nvSpPr>
        <p:spPr bwMode="auto">
          <a:xfrm flipH="1">
            <a:off x="5697539" y="2317750"/>
            <a:ext cx="42863" cy="871538"/>
          </a:xfrm>
          <a:custGeom>
            <a:avLst/>
            <a:gdLst>
              <a:gd name="T0" fmla="*/ 0 w 1"/>
              <a:gd name="T1" fmla="*/ 0 h 618"/>
              <a:gd name="T2" fmla="*/ 0 w 1"/>
              <a:gd name="T3" fmla="*/ 2147483646 h 61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618">
                <a:moveTo>
                  <a:pt x="0" y="0"/>
                </a:moveTo>
                <a:lnTo>
                  <a:pt x="0" y="61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>
            <a:off x="4160839" y="3398838"/>
            <a:ext cx="3667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8" name="Line 17"/>
          <p:cNvSpPr>
            <a:spLocks noChangeShapeType="1"/>
          </p:cNvSpPr>
          <p:nvPr/>
        </p:nvSpPr>
        <p:spPr bwMode="auto">
          <a:xfrm>
            <a:off x="4168776" y="2954338"/>
            <a:ext cx="379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9" name="Line 18"/>
          <p:cNvSpPr>
            <a:spLocks noChangeShapeType="1"/>
          </p:cNvSpPr>
          <p:nvPr/>
        </p:nvSpPr>
        <p:spPr bwMode="auto">
          <a:xfrm flipH="1">
            <a:off x="2790828" y="2968625"/>
            <a:ext cx="773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Line 19"/>
          <p:cNvSpPr>
            <a:spLocks noChangeShapeType="1"/>
          </p:cNvSpPr>
          <p:nvPr/>
        </p:nvSpPr>
        <p:spPr bwMode="auto">
          <a:xfrm>
            <a:off x="5349875" y="2292350"/>
            <a:ext cx="368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Line 42"/>
          <p:cNvSpPr>
            <a:spLocks noChangeShapeType="1"/>
          </p:cNvSpPr>
          <p:nvPr/>
        </p:nvSpPr>
        <p:spPr bwMode="auto">
          <a:xfrm>
            <a:off x="4611690" y="2941638"/>
            <a:ext cx="100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Text Box 43"/>
          <p:cNvSpPr txBox="1">
            <a:spLocks noChangeArrowheads="1"/>
          </p:cNvSpPr>
          <p:nvPr/>
        </p:nvSpPr>
        <p:spPr bwMode="auto">
          <a:xfrm>
            <a:off x="4474562" y="3159128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+</a:t>
            </a:r>
          </a:p>
        </p:txBody>
      </p:sp>
      <p:sp>
        <p:nvSpPr>
          <p:cNvPr id="32783" name="AutoShape 5"/>
          <p:cNvSpPr>
            <a:spLocks noChangeArrowheads="1"/>
          </p:cNvSpPr>
          <p:nvPr/>
        </p:nvSpPr>
        <p:spPr bwMode="auto">
          <a:xfrm rot="5400000">
            <a:off x="7427913" y="2867025"/>
            <a:ext cx="990600" cy="1066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32784" name="Rectangle 7"/>
          <p:cNvSpPr>
            <a:spLocks noChangeArrowheads="1"/>
          </p:cNvSpPr>
          <p:nvPr/>
        </p:nvSpPr>
        <p:spPr bwMode="auto">
          <a:xfrm>
            <a:off x="6384925" y="3076575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32785" name="Line 10"/>
          <p:cNvSpPr>
            <a:spLocks noChangeShapeType="1"/>
          </p:cNvSpPr>
          <p:nvPr/>
        </p:nvSpPr>
        <p:spPr bwMode="auto">
          <a:xfrm flipV="1">
            <a:off x="7185025" y="2528892"/>
            <a:ext cx="0" cy="638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6" name="Rectangle 11"/>
          <p:cNvSpPr>
            <a:spLocks noChangeArrowheads="1"/>
          </p:cNvSpPr>
          <p:nvPr/>
        </p:nvSpPr>
        <p:spPr bwMode="auto">
          <a:xfrm>
            <a:off x="7580313" y="2443163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32787" name="Line 12"/>
          <p:cNvSpPr>
            <a:spLocks noChangeShapeType="1"/>
          </p:cNvSpPr>
          <p:nvPr/>
        </p:nvSpPr>
        <p:spPr bwMode="auto">
          <a:xfrm>
            <a:off x="7199313" y="253365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8" name="Freeform 17"/>
          <p:cNvSpPr>
            <a:spLocks/>
          </p:cNvSpPr>
          <p:nvPr/>
        </p:nvSpPr>
        <p:spPr bwMode="auto">
          <a:xfrm flipH="1">
            <a:off x="8528053" y="2533650"/>
            <a:ext cx="42863" cy="871538"/>
          </a:xfrm>
          <a:custGeom>
            <a:avLst/>
            <a:gdLst>
              <a:gd name="T0" fmla="*/ 0 w 1"/>
              <a:gd name="T1" fmla="*/ 0 h 618"/>
              <a:gd name="T2" fmla="*/ 0 w 1"/>
              <a:gd name="T3" fmla="*/ 2147483646 h 61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618">
                <a:moveTo>
                  <a:pt x="0" y="0"/>
                </a:moveTo>
                <a:lnTo>
                  <a:pt x="0" y="61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9" name="Line 9"/>
          <p:cNvSpPr>
            <a:spLocks noChangeShapeType="1"/>
          </p:cNvSpPr>
          <p:nvPr/>
        </p:nvSpPr>
        <p:spPr bwMode="auto">
          <a:xfrm>
            <a:off x="6991353" y="3614738"/>
            <a:ext cx="3667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0" name="Line 30"/>
          <p:cNvSpPr>
            <a:spLocks noChangeShapeType="1"/>
          </p:cNvSpPr>
          <p:nvPr/>
        </p:nvSpPr>
        <p:spPr bwMode="auto">
          <a:xfrm>
            <a:off x="6999290" y="3170238"/>
            <a:ext cx="379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1" name="Line 31"/>
          <p:cNvSpPr>
            <a:spLocks noChangeShapeType="1"/>
          </p:cNvSpPr>
          <p:nvPr/>
        </p:nvSpPr>
        <p:spPr bwMode="auto">
          <a:xfrm flipH="1">
            <a:off x="5621339" y="3184525"/>
            <a:ext cx="7731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2" name="Line 32"/>
          <p:cNvSpPr>
            <a:spLocks noChangeShapeType="1"/>
          </p:cNvSpPr>
          <p:nvPr/>
        </p:nvSpPr>
        <p:spPr bwMode="auto">
          <a:xfrm>
            <a:off x="8180390" y="2508250"/>
            <a:ext cx="368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3" name="Line 33"/>
          <p:cNvSpPr>
            <a:spLocks noChangeShapeType="1"/>
          </p:cNvSpPr>
          <p:nvPr/>
        </p:nvSpPr>
        <p:spPr bwMode="auto">
          <a:xfrm>
            <a:off x="8475666" y="3395663"/>
            <a:ext cx="1139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4" name="Line 42"/>
          <p:cNvSpPr>
            <a:spLocks noChangeShapeType="1"/>
          </p:cNvSpPr>
          <p:nvPr/>
        </p:nvSpPr>
        <p:spPr bwMode="auto">
          <a:xfrm>
            <a:off x="7442200" y="3157538"/>
            <a:ext cx="100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5" name="Text Box 43"/>
          <p:cNvSpPr txBox="1">
            <a:spLocks noChangeArrowheads="1"/>
          </p:cNvSpPr>
          <p:nvPr/>
        </p:nvSpPr>
        <p:spPr bwMode="auto">
          <a:xfrm>
            <a:off x="7305074" y="3375025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+</a:t>
            </a:r>
          </a:p>
        </p:txBody>
      </p:sp>
      <p:sp>
        <p:nvSpPr>
          <p:cNvPr id="32796" name="Text Box 36"/>
          <p:cNvSpPr txBox="1">
            <a:spLocks noChangeArrowheads="1"/>
          </p:cNvSpPr>
          <p:nvPr/>
        </p:nvSpPr>
        <p:spPr bwMode="auto">
          <a:xfrm>
            <a:off x="4835527" y="1728789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</a:t>
            </a:r>
            <a:r>
              <a:rPr lang="fr-FR" altLang="fr-FR" sz="24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2797" name="Text Box 37"/>
          <p:cNvSpPr txBox="1">
            <a:spLocks noChangeArrowheads="1"/>
          </p:cNvSpPr>
          <p:nvPr/>
        </p:nvSpPr>
        <p:spPr bwMode="auto">
          <a:xfrm>
            <a:off x="3625851" y="2389191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</a:t>
            </a:r>
            <a:r>
              <a:rPr lang="fr-FR" altLang="fr-FR" sz="24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2798" name="Line 38"/>
          <p:cNvSpPr>
            <a:spLocks noChangeShapeType="1"/>
          </p:cNvSpPr>
          <p:nvPr/>
        </p:nvSpPr>
        <p:spPr bwMode="auto">
          <a:xfrm>
            <a:off x="4183063" y="3460754"/>
            <a:ext cx="0" cy="1209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9" name="Line 39"/>
          <p:cNvSpPr>
            <a:spLocks noChangeShapeType="1"/>
          </p:cNvSpPr>
          <p:nvPr/>
        </p:nvSpPr>
        <p:spPr bwMode="auto">
          <a:xfrm>
            <a:off x="2790827" y="2968629"/>
            <a:ext cx="12700" cy="1744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0" name="Line 40"/>
          <p:cNvSpPr>
            <a:spLocks noChangeShapeType="1"/>
          </p:cNvSpPr>
          <p:nvPr/>
        </p:nvSpPr>
        <p:spPr bwMode="auto">
          <a:xfrm flipV="1">
            <a:off x="9669463" y="3475039"/>
            <a:ext cx="0" cy="1125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1" name="Line 41"/>
          <p:cNvSpPr>
            <a:spLocks noChangeShapeType="1"/>
          </p:cNvSpPr>
          <p:nvPr/>
        </p:nvSpPr>
        <p:spPr bwMode="auto">
          <a:xfrm flipV="1">
            <a:off x="6926263" y="3602042"/>
            <a:ext cx="0" cy="998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2" name="Line 42"/>
          <p:cNvSpPr>
            <a:spLocks noChangeShapeType="1"/>
          </p:cNvSpPr>
          <p:nvPr/>
        </p:nvSpPr>
        <p:spPr bwMode="auto">
          <a:xfrm>
            <a:off x="2565403" y="4725988"/>
            <a:ext cx="561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3" name="Line 43"/>
          <p:cNvSpPr>
            <a:spLocks noChangeShapeType="1"/>
          </p:cNvSpPr>
          <p:nvPr/>
        </p:nvSpPr>
        <p:spPr bwMode="auto">
          <a:xfrm>
            <a:off x="3986215" y="4670425"/>
            <a:ext cx="350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4" name="Line 44"/>
          <p:cNvSpPr>
            <a:spLocks noChangeShapeType="1"/>
          </p:cNvSpPr>
          <p:nvPr/>
        </p:nvSpPr>
        <p:spPr bwMode="auto">
          <a:xfrm flipV="1">
            <a:off x="6784978" y="4627563"/>
            <a:ext cx="352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5" name="Line 45"/>
          <p:cNvSpPr>
            <a:spLocks noChangeShapeType="1"/>
          </p:cNvSpPr>
          <p:nvPr/>
        </p:nvSpPr>
        <p:spPr bwMode="auto">
          <a:xfrm>
            <a:off x="9472615" y="4600575"/>
            <a:ext cx="393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06" name="Text Box 46"/>
          <p:cNvSpPr txBox="1">
            <a:spLocks noChangeArrowheads="1"/>
          </p:cNvSpPr>
          <p:nvPr/>
        </p:nvSpPr>
        <p:spPr bwMode="auto">
          <a:xfrm>
            <a:off x="6397627" y="2670178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</a:t>
            </a:r>
            <a:r>
              <a:rPr lang="fr-FR" altLang="fr-FR" sz="24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2807" name="Text Box 47"/>
          <p:cNvSpPr txBox="1">
            <a:spLocks noChangeArrowheads="1"/>
          </p:cNvSpPr>
          <p:nvPr/>
        </p:nvSpPr>
        <p:spPr bwMode="auto">
          <a:xfrm>
            <a:off x="7789865" y="1925641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</a:t>
            </a:r>
            <a:r>
              <a:rPr lang="fr-FR" altLang="fr-FR" sz="24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2808" name="Text Box 48"/>
          <p:cNvSpPr txBox="1">
            <a:spLocks noChangeArrowheads="1"/>
          </p:cNvSpPr>
          <p:nvPr/>
        </p:nvSpPr>
        <p:spPr bwMode="auto">
          <a:xfrm>
            <a:off x="3654427" y="3768728"/>
            <a:ext cx="5100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V</a:t>
            </a:r>
            <a:r>
              <a:rPr lang="fr-FR" altLang="fr-FR" sz="24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2809" name="Text Box 49"/>
          <p:cNvSpPr txBox="1">
            <a:spLocks noChangeArrowheads="1"/>
          </p:cNvSpPr>
          <p:nvPr/>
        </p:nvSpPr>
        <p:spPr bwMode="auto">
          <a:xfrm>
            <a:off x="6510339" y="3867153"/>
            <a:ext cx="5100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V</a:t>
            </a:r>
            <a:r>
              <a:rPr lang="fr-FR" altLang="fr-FR" sz="24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2810" name="Text Box 50"/>
          <p:cNvSpPr txBox="1">
            <a:spLocks noChangeArrowheads="1"/>
          </p:cNvSpPr>
          <p:nvPr/>
        </p:nvSpPr>
        <p:spPr bwMode="auto">
          <a:xfrm>
            <a:off x="9788527" y="3867153"/>
            <a:ext cx="5212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V</a:t>
            </a:r>
            <a:r>
              <a:rPr lang="fr-FR" altLang="fr-FR" sz="2400" baseline="-25000">
                <a:latin typeface="Times New Roman" pitchFamily="18" charset="0"/>
              </a:rPr>
              <a:t>S</a:t>
            </a:r>
          </a:p>
        </p:txBody>
      </p:sp>
      <p:sp>
        <p:nvSpPr>
          <p:cNvPr id="32811" name="Line 52"/>
          <p:cNvSpPr>
            <a:spLocks noChangeShapeType="1"/>
          </p:cNvSpPr>
          <p:nvPr/>
        </p:nvSpPr>
        <p:spPr bwMode="auto">
          <a:xfrm flipV="1">
            <a:off x="5842000" y="3235325"/>
            <a:ext cx="0" cy="136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12" name="Text Box 53"/>
          <p:cNvSpPr txBox="1">
            <a:spLocks noChangeArrowheads="1"/>
          </p:cNvSpPr>
          <p:nvPr/>
        </p:nvSpPr>
        <p:spPr bwMode="auto">
          <a:xfrm>
            <a:off x="5230813" y="3810003"/>
            <a:ext cx="5902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V</a:t>
            </a:r>
            <a:r>
              <a:rPr lang="fr-FR" altLang="fr-FR" sz="2400" baseline="-25000">
                <a:latin typeface="Times New Roman" pitchFamily="18" charset="0"/>
              </a:rPr>
              <a:t>s1</a:t>
            </a:r>
          </a:p>
        </p:txBody>
      </p:sp>
      <p:sp>
        <p:nvSpPr>
          <p:cNvPr id="32813" name="Text Box 54"/>
          <p:cNvSpPr txBox="1">
            <a:spLocks noChangeArrowheads="1"/>
          </p:cNvSpPr>
          <p:nvPr/>
        </p:nvSpPr>
        <p:spPr bwMode="auto">
          <a:xfrm>
            <a:off x="2473327" y="5202241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graphicFrame>
        <p:nvGraphicFramePr>
          <p:cNvPr id="32814" name="Object 55"/>
          <p:cNvGraphicFramePr>
            <a:graphicFrameLocks noChangeAspect="1"/>
          </p:cNvGraphicFramePr>
          <p:nvPr/>
        </p:nvGraphicFramePr>
        <p:xfrm>
          <a:off x="3408363" y="4991100"/>
          <a:ext cx="19304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7" name="Équation" r:id="rId3" imgW="1129810" imgH="482391" progId="Equation.3">
                  <p:embed/>
                </p:oleObj>
              </mc:Choice>
              <mc:Fallback>
                <p:oleObj name="Équation" r:id="rId3" imgW="1129810" imgH="482391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8363" y="4991100"/>
                        <a:ext cx="1930400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815" name="Object 56"/>
          <p:cNvGraphicFramePr>
            <a:graphicFrameLocks noChangeAspect="1"/>
          </p:cNvGraphicFramePr>
          <p:nvPr/>
        </p:nvGraphicFramePr>
        <p:xfrm>
          <a:off x="6189664" y="4962529"/>
          <a:ext cx="3271837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8" name="Équation" r:id="rId5" imgW="1943100" imgH="444500" progId="Equation.3">
                  <p:embed/>
                </p:oleObj>
              </mc:Choice>
              <mc:Fallback>
                <p:oleObj name="Équation" r:id="rId5" imgW="1943100" imgH="444500" progId="Equation.3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9664" y="4962529"/>
                        <a:ext cx="3271837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816" name="Object 57"/>
          <p:cNvGraphicFramePr>
            <a:graphicFrameLocks noChangeAspect="1"/>
          </p:cNvGraphicFramePr>
          <p:nvPr/>
        </p:nvGraphicFramePr>
        <p:xfrm>
          <a:off x="2244725" y="5961063"/>
          <a:ext cx="4902200" cy="849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9" name="Équation" r:id="rId7" imgW="2400300" imgH="482600" progId="Equation.3">
                  <p:embed/>
                </p:oleObj>
              </mc:Choice>
              <mc:Fallback>
                <p:oleObj name="Équation" r:id="rId7" imgW="2400300" imgH="482600" progId="Equation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4725" y="5961063"/>
                        <a:ext cx="4902200" cy="849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Rectangle 50"/>
          <p:cNvSpPr/>
          <p:nvPr/>
        </p:nvSpPr>
        <p:spPr>
          <a:xfrm>
            <a:off x="0" y="1"/>
            <a:ext cx="12192000" cy="785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2818" name="ZoneTexte 1"/>
          <p:cNvSpPr txBox="1">
            <a:spLocks noChangeArrowheads="1"/>
          </p:cNvSpPr>
          <p:nvPr/>
        </p:nvSpPr>
        <p:spPr bwMode="auto">
          <a:xfrm>
            <a:off x="3930653" y="120651"/>
            <a:ext cx="49263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>
                <a:latin typeface="Times New Roman" pitchFamily="18" charset="0"/>
              </a:rPr>
              <a:t>Amplificateur d’instrumentation </a:t>
            </a:r>
          </a:p>
        </p:txBody>
      </p:sp>
      <p:graphicFrame>
        <p:nvGraphicFramePr>
          <p:cNvPr id="32819" name="Object 57"/>
          <p:cNvGraphicFramePr>
            <a:graphicFrameLocks noChangeAspect="1"/>
          </p:cNvGraphicFramePr>
          <p:nvPr/>
        </p:nvGraphicFramePr>
        <p:xfrm>
          <a:off x="8802688" y="5849942"/>
          <a:ext cx="1971675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0" name="Équation" r:id="rId9" imgW="965200" imgH="482600" progId="Equation.3">
                  <p:embed/>
                </p:oleObj>
              </mc:Choice>
              <mc:Fallback>
                <p:oleObj name="Équation" r:id="rId9" imgW="965200" imgH="482600" progId="Equation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02688" y="5849942"/>
                        <a:ext cx="1971675" cy="84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20" name="ZoneTexte 1"/>
          <p:cNvSpPr txBox="1">
            <a:spLocks noChangeArrowheads="1"/>
          </p:cNvSpPr>
          <p:nvPr/>
        </p:nvSpPr>
        <p:spPr bwMode="auto">
          <a:xfrm>
            <a:off x="7937502" y="6135689"/>
            <a:ext cx="68146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Avec </a:t>
            </a:r>
          </a:p>
        </p:txBody>
      </p:sp>
      <p:sp>
        <p:nvSpPr>
          <p:cNvPr id="2" name="Rectangle 1"/>
          <p:cNvSpPr/>
          <p:nvPr/>
        </p:nvSpPr>
        <p:spPr>
          <a:xfrm>
            <a:off x="3127376" y="4962529"/>
            <a:ext cx="2346325" cy="77787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2125663" y="5983292"/>
            <a:ext cx="5181600" cy="82708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5"/>
          <p:cNvSpPr>
            <a:spLocks noChangeArrowheads="1"/>
          </p:cNvSpPr>
          <p:nvPr/>
        </p:nvSpPr>
        <p:spPr bwMode="auto">
          <a:xfrm rot="5400000">
            <a:off x="4597400" y="3203575"/>
            <a:ext cx="990600" cy="1066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33795" name="Rectangle 7"/>
          <p:cNvSpPr>
            <a:spLocks noChangeArrowheads="1"/>
          </p:cNvSpPr>
          <p:nvPr/>
        </p:nvSpPr>
        <p:spPr bwMode="auto">
          <a:xfrm>
            <a:off x="3554413" y="3413125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33796" name="Line 10"/>
          <p:cNvSpPr>
            <a:spLocks noChangeShapeType="1"/>
          </p:cNvSpPr>
          <p:nvPr/>
        </p:nvSpPr>
        <p:spPr bwMode="auto">
          <a:xfrm flipV="1">
            <a:off x="4354513" y="2865442"/>
            <a:ext cx="0" cy="638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Rectangle 11"/>
          <p:cNvSpPr>
            <a:spLocks noChangeArrowheads="1"/>
          </p:cNvSpPr>
          <p:nvPr/>
        </p:nvSpPr>
        <p:spPr bwMode="auto">
          <a:xfrm>
            <a:off x="4749800" y="2779713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33798" name="Line 12"/>
          <p:cNvSpPr>
            <a:spLocks noChangeShapeType="1"/>
          </p:cNvSpPr>
          <p:nvPr/>
        </p:nvSpPr>
        <p:spPr bwMode="auto">
          <a:xfrm>
            <a:off x="4368800" y="2870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9" name="Freeform 17"/>
          <p:cNvSpPr>
            <a:spLocks/>
          </p:cNvSpPr>
          <p:nvPr/>
        </p:nvSpPr>
        <p:spPr bwMode="auto">
          <a:xfrm flipH="1">
            <a:off x="5697539" y="2870200"/>
            <a:ext cx="42863" cy="871538"/>
          </a:xfrm>
          <a:custGeom>
            <a:avLst/>
            <a:gdLst>
              <a:gd name="T0" fmla="*/ 0 w 1"/>
              <a:gd name="T1" fmla="*/ 0 h 618"/>
              <a:gd name="T2" fmla="*/ 0 w 1"/>
              <a:gd name="T3" fmla="*/ 2147483646 h 61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618">
                <a:moveTo>
                  <a:pt x="0" y="0"/>
                </a:moveTo>
                <a:lnTo>
                  <a:pt x="0" y="61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0" name="Line 9"/>
          <p:cNvSpPr>
            <a:spLocks noChangeShapeType="1"/>
          </p:cNvSpPr>
          <p:nvPr/>
        </p:nvSpPr>
        <p:spPr bwMode="auto">
          <a:xfrm>
            <a:off x="4160839" y="3951288"/>
            <a:ext cx="3667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1" name="Line 11"/>
          <p:cNvSpPr>
            <a:spLocks noChangeShapeType="1"/>
          </p:cNvSpPr>
          <p:nvPr/>
        </p:nvSpPr>
        <p:spPr bwMode="auto">
          <a:xfrm>
            <a:off x="4168776" y="3506788"/>
            <a:ext cx="379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Line 12"/>
          <p:cNvSpPr>
            <a:spLocks noChangeShapeType="1"/>
          </p:cNvSpPr>
          <p:nvPr/>
        </p:nvSpPr>
        <p:spPr bwMode="auto">
          <a:xfrm flipH="1">
            <a:off x="2790828" y="3521075"/>
            <a:ext cx="773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3" name="Line 13"/>
          <p:cNvSpPr>
            <a:spLocks noChangeShapeType="1"/>
          </p:cNvSpPr>
          <p:nvPr/>
        </p:nvSpPr>
        <p:spPr bwMode="auto">
          <a:xfrm>
            <a:off x="5349875" y="2844800"/>
            <a:ext cx="368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4" name="Line 42"/>
          <p:cNvSpPr>
            <a:spLocks noChangeShapeType="1"/>
          </p:cNvSpPr>
          <p:nvPr/>
        </p:nvSpPr>
        <p:spPr bwMode="auto">
          <a:xfrm>
            <a:off x="4611690" y="3494088"/>
            <a:ext cx="100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5" name="Text Box 43"/>
          <p:cNvSpPr txBox="1">
            <a:spLocks noChangeArrowheads="1"/>
          </p:cNvSpPr>
          <p:nvPr/>
        </p:nvSpPr>
        <p:spPr bwMode="auto">
          <a:xfrm>
            <a:off x="4474562" y="3711578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+</a:t>
            </a:r>
          </a:p>
        </p:txBody>
      </p:sp>
      <p:sp>
        <p:nvSpPr>
          <p:cNvPr id="33806" name="AutoShape 5"/>
          <p:cNvSpPr>
            <a:spLocks noChangeArrowheads="1"/>
          </p:cNvSpPr>
          <p:nvPr/>
        </p:nvSpPr>
        <p:spPr bwMode="auto">
          <a:xfrm rot="5400000">
            <a:off x="7427913" y="3419475"/>
            <a:ext cx="990600" cy="1066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33807" name="Rectangle 7"/>
          <p:cNvSpPr>
            <a:spLocks noChangeArrowheads="1"/>
          </p:cNvSpPr>
          <p:nvPr/>
        </p:nvSpPr>
        <p:spPr bwMode="auto">
          <a:xfrm>
            <a:off x="6384925" y="3629025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33808" name="Line 10"/>
          <p:cNvSpPr>
            <a:spLocks noChangeShapeType="1"/>
          </p:cNvSpPr>
          <p:nvPr/>
        </p:nvSpPr>
        <p:spPr bwMode="auto">
          <a:xfrm flipV="1">
            <a:off x="7185025" y="3081342"/>
            <a:ext cx="0" cy="638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Rectangle 11"/>
          <p:cNvSpPr>
            <a:spLocks noChangeArrowheads="1"/>
          </p:cNvSpPr>
          <p:nvPr/>
        </p:nvSpPr>
        <p:spPr bwMode="auto">
          <a:xfrm>
            <a:off x="7580313" y="2995613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33810" name="Line 12"/>
          <p:cNvSpPr>
            <a:spLocks noChangeShapeType="1"/>
          </p:cNvSpPr>
          <p:nvPr/>
        </p:nvSpPr>
        <p:spPr bwMode="auto">
          <a:xfrm>
            <a:off x="7199313" y="30861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1" name="Freeform 17"/>
          <p:cNvSpPr>
            <a:spLocks/>
          </p:cNvSpPr>
          <p:nvPr/>
        </p:nvSpPr>
        <p:spPr bwMode="auto">
          <a:xfrm flipH="1">
            <a:off x="8528053" y="3086100"/>
            <a:ext cx="42863" cy="871538"/>
          </a:xfrm>
          <a:custGeom>
            <a:avLst/>
            <a:gdLst>
              <a:gd name="T0" fmla="*/ 0 w 1"/>
              <a:gd name="T1" fmla="*/ 0 h 618"/>
              <a:gd name="T2" fmla="*/ 0 w 1"/>
              <a:gd name="T3" fmla="*/ 2147483646 h 61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618">
                <a:moveTo>
                  <a:pt x="0" y="0"/>
                </a:moveTo>
                <a:lnTo>
                  <a:pt x="0" y="61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2" name="Line 9"/>
          <p:cNvSpPr>
            <a:spLocks noChangeShapeType="1"/>
          </p:cNvSpPr>
          <p:nvPr/>
        </p:nvSpPr>
        <p:spPr bwMode="auto">
          <a:xfrm>
            <a:off x="6991353" y="4167188"/>
            <a:ext cx="3667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3" name="Line 23"/>
          <p:cNvSpPr>
            <a:spLocks noChangeShapeType="1"/>
          </p:cNvSpPr>
          <p:nvPr/>
        </p:nvSpPr>
        <p:spPr bwMode="auto">
          <a:xfrm>
            <a:off x="6999290" y="3722688"/>
            <a:ext cx="379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4" name="Line 24"/>
          <p:cNvSpPr>
            <a:spLocks noChangeShapeType="1"/>
          </p:cNvSpPr>
          <p:nvPr/>
        </p:nvSpPr>
        <p:spPr bwMode="auto">
          <a:xfrm flipH="1">
            <a:off x="5621339" y="3736975"/>
            <a:ext cx="7731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5" name="Line 25"/>
          <p:cNvSpPr>
            <a:spLocks noChangeShapeType="1"/>
          </p:cNvSpPr>
          <p:nvPr/>
        </p:nvSpPr>
        <p:spPr bwMode="auto">
          <a:xfrm>
            <a:off x="8180390" y="3060700"/>
            <a:ext cx="368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6" name="Line 26"/>
          <p:cNvSpPr>
            <a:spLocks noChangeShapeType="1"/>
          </p:cNvSpPr>
          <p:nvPr/>
        </p:nvSpPr>
        <p:spPr bwMode="auto">
          <a:xfrm>
            <a:off x="8475666" y="3948113"/>
            <a:ext cx="1139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7" name="Line 42"/>
          <p:cNvSpPr>
            <a:spLocks noChangeShapeType="1"/>
          </p:cNvSpPr>
          <p:nvPr/>
        </p:nvSpPr>
        <p:spPr bwMode="auto">
          <a:xfrm>
            <a:off x="7442200" y="3709988"/>
            <a:ext cx="100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8" name="Text Box 43"/>
          <p:cNvSpPr txBox="1">
            <a:spLocks noChangeArrowheads="1"/>
          </p:cNvSpPr>
          <p:nvPr/>
        </p:nvSpPr>
        <p:spPr bwMode="auto">
          <a:xfrm>
            <a:off x="7305074" y="3927478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+</a:t>
            </a:r>
          </a:p>
        </p:txBody>
      </p:sp>
      <p:sp>
        <p:nvSpPr>
          <p:cNvPr id="33819" name="Text Box 29"/>
          <p:cNvSpPr txBox="1">
            <a:spLocks noChangeArrowheads="1"/>
          </p:cNvSpPr>
          <p:nvPr/>
        </p:nvSpPr>
        <p:spPr bwMode="auto">
          <a:xfrm>
            <a:off x="3625851" y="2941641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</a:t>
            </a:r>
            <a:r>
              <a:rPr lang="fr-FR" altLang="fr-FR" sz="24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3820" name="Line 30"/>
          <p:cNvSpPr>
            <a:spLocks noChangeShapeType="1"/>
          </p:cNvSpPr>
          <p:nvPr/>
        </p:nvSpPr>
        <p:spPr bwMode="auto">
          <a:xfrm>
            <a:off x="4183063" y="4013201"/>
            <a:ext cx="0" cy="1209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1" name="Line 31"/>
          <p:cNvSpPr>
            <a:spLocks noChangeShapeType="1"/>
          </p:cNvSpPr>
          <p:nvPr/>
        </p:nvSpPr>
        <p:spPr bwMode="auto">
          <a:xfrm>
            <a:off x="2790827" y="3521079"/>
            <a:ext cx="12700" cy="1744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2" name="Line 32"/>
          <p:cNvSpPr>
            <a:spLocks noChangeShapeType="1"/>
          </p:cNvSpPr>
          <p:nvPr/>
        </p:nvSpPr>
        <p:spPr bwMode="auto">
          <a:xfrm flipV="1">
            <a:off x="9669463" y="4027492"/>
            <a:ext cx="0" cy="1125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3" name="Line 33"/>
          <p:cNvSpPr>
            <a:spLocks noChangeShapeType="1"/>
          </p:cNvSpPr>
          <p:nvPr/>
        </p:nvSpPr>
        <p:spPr bwMode="auto">
          <a:xfrm flipV="1">
            <a:off x="6926263" y="4154488"/>
            <a:ext cx="0" cy="998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4" name="Line 34"/>
          <p:cNvSpPr>
            <a:spLocks noChangeShapeType="1"/>
          </p:cNvSpPr>
          <p:nvPr/>
        </p:nvSpPr>
        <p:spPr bwMode="auto">
          <a:xfrm>
            <a:off x="2565403" y="5278438"/>
            <a:ext cx="561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5" name="Line 35"/>
          <p:cNvSpPr>
            <a:spLocks noChangeShapeType="1"/>
          </p:cNvSpPr>
          <p:nvPr/>
        </p:nvSpPr>
        <p:spPr bwMode="auto">
          <a:xfrm>
            <a:off x="3986215" y="5222875"/>
            <a:ext cx="350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6" name="Line 36"/>
          <p:cNvSpPr>
            <a:spLocks noChangeShapeType="1"/>
          </p:cNvSpPr>
          <p:nvPr/>
        </p:nvSpPr>
        <p:spPr bwMode="auto">
          <a:xfrm flipV="1">
            <a:off x="6784978" y="5180013"/>
            <a:ext cx="352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7" name="Line 37"/>
          <p:cNvSpPr>
            <a:spLocks noChangeShapeType="1"/>
          </p:cNvSpPr>
          <p:nvPr/>
        </p:nvSpPr>
        <p:spPr bwMode="auto">
          <a:xfrm>
            <a:off x="9472615" y="5153025"/>
            <a:ext cx="393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8" name="Text Box 38"/>
          <p:cNvSpPr txBox="1">
            <a:spLocks noChangeArrowheads="1"/>
          </p:cNvSpPr>
          <p:nvPr/>
        </p:nvSpPr>
        <p:spPr bwMode="auto">
          <a:xfrm>
            <a:off x="6397627" y="3222628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</a:t>
            </a:r>
            <a:r>
              <a:rPr lang="fr-FR" altLang="fr-FR" sz="24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3829" name="Text Box 39"/>
          <p:cNvSpPr txBox="1">
            <a:spLocks noChangeArrowheads="1"/>
          </p:cNvSpPr>
          <p:nvPr/>
        </p:nvSpPr>
        <p:spPr bwMode="auto">
          <a:xfrm>
            <a:off x="7789865" y="2478091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</a:t>
            </a:r>
            <a:r>
              <a:rPr lang="fr-FR" altLang="fr-FR" sz="24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3830" name="Text Box 40"/>
          <p:cNvSpPr txBox="1">
            <a:spLocks noChangeArrowheads="1"/>
          </p:cNvSpPr>
          <p:nvPr/>
        </p:nvSpPr>
        <p:spPr bwMode="auto">
          <a:xfrm>
            <a:off x="3654427" y="4321178"/>
            <a:ext cx="5100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V</a:t>
            </a:r>
            <a:r>
              <a:rPr lang="fr-FR" altLang="fr-FR" sz="24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3831" name="Text Box 41"/>
          <p:cNvSpPr txBox="1">
            <a:spLocks noChangeArrowheads="1"/>
          </p:cNvSpPr>
          <p:nvPr/>
        </p:nvSpPr>
        <p:spPr bwMode="auto">
          <a:xfrm>
            <a:off x="6510339" y="4419603"/>
            <a:ext cx="5100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V</a:t>
            </a:r>
            <a:r>
              <a:rPr lang="fr-FR" altLang="fr-FR" sz="24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3832" name="Text Box 42"/>
          <p:cNvSpPr txBox="1">
            <a:spLocks noChangeArrowheads="1"/>
          </p:cNvSpPr>
          <p:nvPr/>
        </p:nvSpPr>
        <p:spPr bwMode="auto">
          <a:xfrm>
            <a:off x="9788527" y="4419603"/>
            <a:ext cx="5212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V</a:t>
            </a:r>
            <a:r>
              <a:rPr lang="fr-FR" altLang="fr-FR" sz="2400" baseline="-25000">
                <a:latin typeface="Times New Roman" pitchFamily="18" charset="0"/>
              </a:rPr>
              <a:t>S</a:t>
            </a:r>
          </a:p>
        </p:txBody>
      </p:sp>
      <p:sp>
        <p:nvSpPr>
          <p:cNvPr id="33833" name="Line 43"/>
          <p:cNvSpPr>
            <a:spLocks noChangeShapeType="1"/>
          </p:cNvSpPr>
          <p:nvPr/>
        </p:nvSpPr>
        <p:spPr bwMode="auto">
          <a:xfrm flipV="1">
            <a:off x="5842000" y="3787775"/>
            <a:ext cx="0" cy="1365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34" name="Text Box 44"/>
          <p:cNvSpPr txBox="1">
            <a:spLocks noChangeArrowheads="1"/>
          </p:cNvSpPr>
          <p:nvPr/>
        </p:nvSpPr>
        <p:spPr bwMode="auto">
          <a:xfrm>
            <a:off x="5230813" y="4362453"/>
            <a:ext cx="5902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V</a:t>
            </a:r>
            <a:r>
              <a:rPr lang="fr-FR" altLang="fr-FR" sz="2400" baseline="-25000">
                <a:latin typeface="Times New Roman" pitchFamily="18" charset="0"/>
              </a:rPr>
              <a:t>s1</a:t>
            </a:r>
          </a:p>
        </p:txBody>
      </p:sp>
      <p:sp>
        <p:nvSpPr>
          <p:cNvPr id="33835" name="Line 45"/>
          <p:cNvSpPr>
            <a:spLocks noChangeShapeType="1"/>
          </p:cNvSpPr>
          <p:nvPr/>
        </p:nvSpPr>
        <p:spPr bwMode="auto">
          <a:xfrm flipV="1">
            <a:off x="4351339" y="229711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36" name="Line 46"/>
          <p:cNvSpPr>
            <a:spLocks noChangeShapeType="1"/>
          </p:cNvSpPr>
          <p:nvPr/>
        </p:nvSpPr>
        <p:spPr bwMode="auto">
          <a:xfrm>
            <a:off x="4337052" y="2297113"/>
            <a:ext cx="12938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37" name="Rectangle 47"/>
          <p:cNvSpPr>
            <a:spLocks noChangeArrowheads="1"/>
          </p:cNvSpPr>
          <p:nvPr/>
        </p:nvSpPr>
        <p:spPr bwMode="auto">
          <a:xfrm>
            <a:off x="5618165" y="2225675"/>
            <a:ext cx="676275" cy="211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33838" name="Line 48"/>
          <p:cNvSpPr>
            <a:spLocks noChangeShapeType="1"/>
          </p:cNvSpPr>
          <p:nvPr/>
        </p:nvSpPr>
        <p:spPr bwMode="auto">
          <a:xfrm>
            <a:off x="6307141" y="2311400"/>
            <a:ext cx="885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39" name="Line 49"/>
          <p:cNvSpPr>
            <a:spLocks noChangeShapeType="1"/>
          </p:cNvSpPr>
          <p:nvPr/>
        </p:nvSpPr>
        <p:spPr bwMode="auto">
          <a:xfrm>
            <a:off x="7192963" y="2311404"/>
            <a:ext cx="0" cy="773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0" name="Text Box 50"/>
          <p:cNvSpPr txBox="1">
            <a:spLocks noChangeArrowheads="1"/>
          </p:cNvSpPr>
          <p:nvPr/>
        </p:nvSpPr>
        <p:spPr bwMode="auto">
          <a:xfrm>
            <a:off x="4826002" y="2328866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</a:t>
            </a:r>
            <a:r>
              <a:rPr lang="fr-FR" altLang="fr-FR" sz="24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3841" name="Text Box 51"/>
          <p:cNvSpPr txBox="1">
            <a:spLocks noChangeArrowheads="1"/>
          </p:cNvSpPr>
          <p:nvPr/>
        </p:nvSpPr>
        <p:spPr bwMode="auto">
          <a:xfrm>
            <a:off x="5708653" y="1689101"/>
            <a:ext cx="5373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</a:t>
            </a:r>
            <a:r>
              <a:rPr lang="fr-FR" altLang="fr-FR" sz="2400" baseline="-25000">
                <a:latin typeface="Times New Roman" pitchFamily="18" charset="0"/>
              </a:rPr>
              <a:t>G</a:t>
            </a:r>
          </a:p>
        </p:txBody>
      </p:sp>
      <p:graphicFrame>
        <p:nvGraphicFramePr>
          <p:cNvPr id="33842" name="Object 53"/>
          <p:cNvGraphicFramePr>
            <a:graphicFrameLocks noGrp="1" noChangeAspect="1"/>
          </p:cNvGraphicFramePr>
          <p:nvPr>
            <p:ph/>
          </p:nvPr>
        </p:nvGraphicFramePr>
        <p:xfrm>
          <a:off x="3781428" y="5437188"/>
          <a:ext cx="4430713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9" name="Équation" r:id="rId4" imgW="1968500" imgH="482600" progId="Equation.3">
                  <p:embed/>
                </p:oleObj>
              </mc:Choice>
              <mc:Fallback>
                <p:oleObj name="Équation" r:id="rId4" imgW="1968500" imgH="482600" progId="Equation.3">
                  <p:embed/>
                  <p:pic>
                    <p:nvPicPr>
                      <p:cNvPr id="0" name="Object 5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1428" y="5437188"/>
                        <a:ext cx="4430713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43" name="Rectangle 1"/>
          <p:cNvSpPr>
            <a:spLocks noChangeArrowheads="1"/>
          </p:cNvSpPr>
          <p:nvPr/>
        </p:nvSpPr>
        <p:spPr bwMode="auto">
          <a:xfrm>
            <a:off x="392115" y="1049341"/>
            <a:ext cx="71493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Amplificateur différentiel à 2 AOP avec contrôle de gain</a:t>
            </a:r>
          </a:p>
        </p:txBody>
      </p:sp>
      <p:sp>
        <p:nvSpPr>
          <p:cNvPr id="54" name="Rectangle 53"/>
          <p:cNvSpPr/>
          <p:nvPr/>
        </p:nvSpPr>
        <p:spPr>
          <a:xfrm>
            <a:off x="0" y="1"/>
            <a:ext cx="12192000" cy="785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3845" name="ZoneTexte 1"/>
          <p:cNvSpPr txBox="1">
            <a:spLocks noChangeArrowheads="1"/>
          </p:cNvSpPr>
          <p:nvPr/>
        </p:nvSpPr>
        <p:spPr bwMode="auto">
          <a:xfrm>
            <a:off x="3906841" y="80963"/>
            <a:ext cx="49263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>
                <a:latin typeface="Times New Roman" pitchFamily="18" charset="0"/>
              </a:rPr>
              <a:t>Amplificateur d’instrumentation </a:t>
            </a:r>
          </a:p>
        </p:txBody>
      </p:sp>
      <p:sp>
        <p:nvSpPr>
          <p:cNvPr id="2" name="Rectangle 1"/>
          <p:cNvSpPr/>
          <p:nvPr/>
        </p:nvSpPr>
        <p:spPr>
          <a:xfrm>
            <a:off x="3625852" y="5370513"/>
            <a:ext cx="4652963" cy="123825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3847" name="Line 35"/>
          <p:cNvSpPr>
            <a:spLocks noChangeShapeType="1"/>
          </p:cNvSpPr>
          <p:nvPr/>
        </p:nvSpPr>
        <p:spPr bwMode="auto">
          <a:xfrm>
            <a:off x="5684840" y="5168900"/>
            <a:ext cx="350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oneTexte 2"/>
          <p:cNvSpPr txBox="1">
            <a:spLocks noChangeArrowheads="1"/>
          </p:cNvSpPr>
          <p:nvPr/>
        </p:nvSpPr>
        <p:spPr bwMode="auto">
          <a:xfrm>
            <a:off x="365127" y="841379"/>
            <a:ext cx="78731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Amplificateur instrumentation à 3 AOP avec contrôle de gain  </a:t>
            </a:r>
          </a:p>
        </p:txBody>
      </p:sp>
      <p:sp>
        <p:nvSpPr>
          <p:cNvPr id="35843" name="Rectangle 5"/>
          <p:cNvSpPr>
            <a:spLocks noChangeArrowheads="1"/>
          </p:cNvSpPr>
          <p:nvPr/>
        </p:nvSpPr>
        <p:spPr bwMode="auto">
          <a:xfrm>
            <a:off x="8756652" y="4019550"/>
            <a:ext cx="182563" cy="33813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graphicFrame>
        <p:nvGraphicFramePr>
          <p:cNvPr id="35844" name="Object 10"/>
          <p:cNvGraphicFramePr>
            <a:graphicFrameLocks noChangeAspect="1"/>
          </p:cNvGraphicFramePr>
          <p:nvPr/>
        </p:nvGraphicFramePr>
        <p:xfrm>
          <a:off x="5322890" y="297021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16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2890" y="2970213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5" name="Object 13"/>
          <p:cNvGraphicFramePr>
            <a:graphicFrameLocks noChangeAspect="1"/>
          </p:cNvGraphicFramePr>
          <p:nvPr/>
        </p:nvGraphicFramePr>
        <p:xfrm>
          <a:off x="6172201" y="5689600"/>
          <a:ext cx="293687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17" name="Équation" r:id="rId5" imgW="1651000" imgH="482600" progId="Equation.3">
                  <p:embed/>
                </p:oleObj>
              </mc:Choice>
              <mc:Fallback>
                <p:oleObj name="Équation" r:id="rId5" imgW="1651000" imgH="4826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1" y="5689600"/>
                        <a:ext cx="293687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6" name="Object 14"/>
          <p:cNvGraphicFramePr>
            <a:graphicFrameLocks noChangeAspect="1"/>
          </p:cNvGraphicFramePr>
          <p:nvPr/>
        </p:nvGraphicFramePr>
        <p:xfrm>
          <a:off x="376239" y="4019554"/>
          <a:ext cx="3009900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18" name="Équation" r:id="rId7" imgW="1651000" imgH="482600" progId="Equation.3">
                  <p:embed/>
                </p:oleObj>
              </mc:Choice>
              <mc:Fallback>
                <p:oleObj name="Équation" r:id="rId7" imgW="1651000" imgH="4826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239" y="4019554"/>
                        <a:ext cx="3009900" cy="862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7" name="Object 15"/>
          <p:cNvGraphicFramePr>
            <a:graphicFrameLocks noChangeAspect="1"/>
          </p:cNvGraphicFramePr>
          <p:nvPr/>
        </p:nvGraphicFramePr>
        <p:xfrm>
          <a:off x="406402" y="5768975"/>
          <a:ext cx="2973388" cy="87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19" name="Équation" r:id="rId9" imgW="1663700" imgH="482600" progId="Equation.3">
                  <p:embed/>
                </p:oleObj>
              </mc:Choice>
              <mc:Fallback>
                <p:oleObj name="Équation" r:id="rId9" imgW="1663700" imgH="4826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2" y="5768975"/>
                        <a:ext cx="2973388" cy="877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0" y="1"/>
            <a:ext cx="12192000" cy="785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5849" name="ZoneTexte 1"/>
          <p:cNvSpPr txBox="1">
            <a:spLocks noChangeArrowheads="1"/>
          </p:cNvSpPr>
          <p:nvPr/>
        </p:nvSpPr>
        <p:spPr bwMode="auto">
          <a:xfrm>
            <a:off x="3978275" y="92076"/>
            <a:ext cx="49263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>
                <a:latin typeface="Times New Roman" pitchFamily="18" charset="0"/>
              </a:rPr>
              <a:t>Amplificateur d’instrumentation </a:t>
            </a:r>
          </a:p>
        </p:txBody>
      </p:sp>
      <p:sp>
        <p:nvSpPr>
          <p:cNvPr id="35850" name="AutoShape 5"/>
          <p:cNvSpPr>
            <a:spLocks noChangeArrowheads="1"/>
          </p:cNvSpPr>
          <p:nvPr/>
        </p:nvSpPr>
        <p:spPr bwMode="auto">
          <a:xfrm rot="5400000">
            <a:off x="5462588" y="1579563"/>
            <a:ext cx="990600" cy="1066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35851" name="Rectangle 7"/>
          <p:cNvSpPr>
            <a:spLocks noChangeArrowheads="1"/>
          </p:cNvSpPr>
          <p:nvPr/>
        </p:nvSpPr>
        <p:spPr bwMode="auto">
          <a:xfrm rot="16200000">
            <a:off x="4713288" y="3417888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35852" name="Line 10"/>
          <p:cNvSpPr>
            <a:spLocks noChangeShapeType="1"/>
          </p:cNvSpPr>
          <p:nvPr/>
        </p:nvSpPr>
        <p:spPr bwMode="auto">
          <a:xfrm flipV="1">
            <a:off x="5018088" y="2319342"/>
            <a:ext cx="0" cy="638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3" name="Rectangle 11"/>
          <p:cNvSpPr>
            <a:spLocks noChangeArrowheads="1"/>
          </p:cNvSpPr>
          <p:nvPr/>
        </p:nvSpPr>
        <p:spPr bwMode="auto">
          <a:xfrm>
            <a:off x="5410200" y="2852738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35854" name="Line 12"/>
          <p:cNvSpPr>
            <a:spLocks noChangeShapeType="1"/>
          </p:cNvSpPr>
          <p:nvPr/>
        </p:nvSpPr>
        <p:spPr bwMode="auto">
          <a:xfrm>
            <a:off x="5018088" y="2957513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5" name="Freeform 17"/>
          <p:cNvSpPr>
            <a:spLocks/>
          </p:cNvSpPr>
          <p:nvPr/>
        </p:nvSpPr>
        <p:spPr bwMode="auto">
          <a:xfrm flipH="1">
            <a:off x="6559551" y="2112967"/>
            <a:ext cx="46039" cy="833437"/>
          </a:xfrm>
          <a:custGeom>
            <a:avLst/>
            <a:gdLst>
              <a:gd name="T0" fmla="*/ 0 w 1"/>
              <a:gd name="T1" fmla="*/ 0 h 618"/>
              <a:gd name="T2" fmla="*/ 0 w 1"/>
              <a:gd name="T3" fmla="*/ 2147483646 h 61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618">
                <a:moveTo>
                  <a:pt x="0" y="0"/>
                </a:moveTo>
                <a:lnTo>
                  <a:pt x="0" y="61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6" name="Line 9"/>
          <p:cNvSpPr>
            <a:spLocks noChangeShapeType="1"/>
          </p:cNvSpPr>
          <p:nvPr/>
        </p:nvSpPr>
        <p:spPr bwMode="auto">
          <a:xfrm>
            <a:off x="5026028" y="2327275"/>
            <a:ext cx="3667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 flipV="1">
            <a:off x="4583115" y="1882775"/>
            <a:ext cx="830263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8" name="Line 19"/>
          <p:cNvSpPr>
            <a:spLocks noChangeShapeType="1"/>
          </p:cNvSpPr>
          <p:nvPr/>
        </p:nvSpPr>
        <p:spPr bwMode="auto">
          <a:xfrm>
            <a:off x="6019802" y="2946400"/>
            <a:ext cx="5857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9" name="Text Box 43"/>
          <p:cNvSpPr txBox="1">
            <a:spLocks noChangeArrowheads="1"/>
          </p:cNvSpPr>
          <p:nvPr/>
        </p:nvSpPr>
        <p:spPr bwMode="auto">
          <a:xfrm>
            <a:off x="5410282" y="2087564"/>
            <a:ext cx="2872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-</a:t>
            </a:r>
          </a:p>
        </p:txBody>
      </p:sp>
      <p:sp>
        <p:nvSpPr>
          <p:cNvPr id="35860" name="AutoShape 5"/>
          <p:cNvSpPr>
            <a:spLocks noChangeArrowheads="1"/>
          </p:cNvSpPr>
          <p:nvPr/>
        </p:nvSpPr>
        <p:spPr bwMode="auto">
          <a:xfrm rot="5400000">
            <a:off x="8448675" y="2903538"/>
            <a:ext cx="990600" cy="1066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35861" name="Rectangle 7"/>
          <p:cNvSpPr>
            <a:spLocks noChangeArrowheads="1"/>
          </p:cNvSpPr>
          <p:nvPr/>
        </p:nvSpPr>
        <p:spPr bwMode="auto">
          <a:xfrm>
            <a:off x="7031039" y="2813050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35862" name="Line 10"/>
          <p:cNvSpPr>
            <a:spLocks noChangeShapeType="1"/>
          </p:cNvSpPr>
          <p:nvPr/>
        </p:nvSpPr>
        <p:spPr bwMode="auto">
          <a:xfrm flipV="1">
            <a:off x="8205788" y="2565404"/>
            <a:ext cx="0" cy="638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3" name="Rectangle 11"/>
          <p:cNvSpPr>
            <a:spLocks noChangeArrowheads="1"/>
          </p:cNvSpPr>
          <p:nvPr/>
        </p:nvSpPr>
        <p:spPr bwMode="auto">
          <a:xfrm>
            <a:off x="8601075" y="2479675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35864" name="Line 12"/>
          <p:cNvSpPr>
            <a:spLocks noChangeShapeType="1"/>
          </p:cNvSpPr>
          <p:nvPr/>
        </p:nvSpPr>
        <p:spPr bwMode="auto">
          <a:xfrm>
            <a:off x="8220075" y="2570163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5" name="Freeform 17"/>
          <p:cNvSpPr>
            <a:spLocks/>
          </p:cNvSpPr>
          <p:nvPr/>
        </p:nvSpPr>
        <p:spPr bwMode="auto">
          <a:xfrm flipH="1">
            <a:off x="9548815" y="2570167"/>
            <a:ext cx="42863" cy="871537"/>
          </a:xfrm>
          <a:custGeom>
            <a:avLst/>
            <a:gdLst>
              <a:gd name="T0" fmla="*/ 0 w 1"/>
              <a:gd name="T1" fmla="*/ 0 h 618"/>
              <a:gd name="T2" fmla="*/ 0 w 1"/>
              <a:gd name="T3" fmla="*/ 2147483646 h 61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618">
                <a:moveTo>
                  <a:pt x="0" y="0"/>
                </a:moveTo>
                <a:lnTo>
                  <a:pt x="0" y="61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6" name="Line 9"/>
          <p:cNvSpPr>
            <a:spLocks noChangeShapeType="1"/>
          </p:cNvSpPr>
          <p:nvPr/>
        </p:nvSpPr>
        <p:spPr bwMode="auto">
          <a:xfrm>
            <a:off x="8051802" y="3651250"/>
            <a:ext cx="3667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7" name="Line 30"/>
          <p:cNvSpPr>
            <a:spLocks noChangeShapeType="1"/>
          </p:cNvSpPr>
          <p:nvPr/>
        </p:nvSpPr>
        <p:spPr bwMode="auto">
          <a:xfrm>
            <a:off x="8020052" y="3206750"/>
            <a:ext cx="379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8" name="Line 31"/>
          <p:cNvSpPr>
            <a:spLocks noChangeShapeType="1"/>
          </p:cNvSpPr>
          <p:nvPr/>
        </p:nvSpPr>
        <p:spPr bwMode="auto">
          <a:xfrm flipH="1" flipV="1">
            <a:off x="6613527" y="2952750"/>
            <a:ext cx="401639" cy="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9" name="Line 32"/>
          <p:cNvSpPr>
            <a:spLocks noChangeShapeType="1"/>
          </p:cNvSpPr>
          <p:nvPr/>
        </p:nvSpPr>
        <p:spPr bwMode="auto">
          <a:xfrm>
            <a:off x="9226551" y="2584450"/>
            <a:ext cx="368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70" name="Line 33"/>
          <p:cNvSpPr>
            <a:spLocks noChangeShapeType="1"/>
          </p:cNvSpPr>
          <p:nvPr/>
        </p:nvSpPr>
        <p:spPr bwMode="auto">
          <a:xfrm>
            <a:off x="9496428" y="3432175"/>
            <a:ext cx="1139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71" name="Line 42"/>
          <p:cNvSpPr>
            <a:spLocks noChangeShapeType="1"/>
          </p:cNvSpPr>
          <p:nvPr/>
        </p:nvSpPr>
        <p:spPr bwMode="auto">
          <a:xfrm>
            <a:off x="8462963" y="3194050"/>
            <a:ext cx="1000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72" name="Text Box 43"/>
          <p:cNvSpPr txBox="1">
            <a:spLocks noChangeArrowheads="1"/>
          </p:cNvSpPr>
          <p:nvPr/>
        </p:nvSpPr>
        <p:spPr bwMode="auto">
          <a:xfrm>
            <a:off x="8325835" y="3411538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+</a:t>
            </a:r>
          </a:p>
        </p:txBody>
      </p:sp>
      <p:sp>
        <p:nvSpPr>
          <p:cNvPr id="35873" name="Line 40"/>
          <p:cNvSpPr>
            <a:spLocks noChangeShapeType="1"/>
          </p:cNvSpPr>
          <p:nvPr/>
        </p:nvSpPr>
        <p:spPr bwMode="auto">
          <a:xfrm flipV="1">
            <a:off x="10690225" y="3511550"/>
            <a:ext cx="0" cy="1125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74" name="Line 45"/>
          <p:cNvSpPr>
            <a:spLocks noChangeShapeType="1"/>
          </p:cNvSpPr>
          <p:nvPr/>
        </p:nvSpPr>
        <p:spPr bwMode="auto">
          <a:xfrm>
            <a:off x="10493375" y="4637088"/>
            <a:ext cx="393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75" name="Text Box 46"/>
          <p:cNvSpPr txBox="1">
            <a:spLocks noChangeArrowheads="1"/>
          </p:cNvSpPr>
          <p:nvPr/>
        </p:nvSpPr>
        <p:spPr bwMode="auto">
          <a:xfrm>
            <a:off x="7121525" y="2408241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</a:t>
            </a:r>
            <a:endParaRPr lang="fr-FR" altLang="fr-FR" sz="2400" baseline="-25000">
              <a:latin typeface="Times New Roman" pitchFamily="18" charset="0"/>
            </a:endParaRPr>
          </a:p>
        </p:txBody>
      </p:sp>
      <p:sp>
        <p:nvSpPr>
          <p:cNvPr id="35876" name="Text Box 47"/>
          <p:cNvSpPr txBox="1">
            <a:spLocks noChangeArrowheads="1"/>
          </p:cNvSpPr>
          <p:nvPr/>
        </p:nvSpPr>
        <p:spPr bwMode="auto">
          <a:xfrm>
            <a:off x="8810625" y="1962154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</a:t>
            </a:r>
            <a:endParaRPr lang="fr-FR" altLang="fr-FR" sz="2400" baseline="-25000">
              <a:latin typeface="Times New Roman" pitchFamily="18" charset="0"/>
            </a:endParaRPr>
          </a:p>
        </p:txBody>
      </p:sp>
      <p:sp>
        <p:nvSpPr>
          <p:cNvPr id="35877" name="Text Box 50"/>
          <p:cNvSpPr txBox="1">
            <a:spLocks noChangeArrowheads="1"/>
          </p:cNvSpPr>
          <p:nvPr/>
        </p:nvSpPr>
        <p:spPr bwMode="auto">
          <a:xfrm>
            <a:off x="10809290" y="3903666"/>
            <a:ext cx="5212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V</a:t>
            </a:r>
            <a:r>
              <a:rPr lang="fr-FR" altLang="fr-FR" sz="2400" baseline="-25000">
                <a:latin typeface="Times New Roman" pitchFamily="18" charset="0"/>
              </a:rPr>
              <a:t>S</a:t>
            </a:r>
          </a:p>
        </p:txBody>
      </p:sp>
      <p:sp>
        <p:nvSpPr>
          <p:cNvPr id="35878" name="ZoneTexte 1"/>
          <p:cNvSpPr txBox="1">
            <a:spLocks noChangeArrowheads="1"/>
          </p:cNvSpPr>
          <p:nvPr/>
        </p:nvSpPr>
        <p:spPr bwMode="auto">
          <a:xfrm>
            <a:off x="5392739" y="1670050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+</a:t>
            </a:r>
          </a:p>
        </p:txBody>
      </p:sp>
      <p:cxnSp>
        <p:nvCxnSpPr>
          <p:cNvPr id="4" name="Connecteur droit 3"/>
          <p:cNvCxnSpPr>
            <a:stCxn id="35850" idx="0"/>
            <a:endCxn id="35855" idx="0"/>
          </p:cNvCxnSpPr>
          <p:nvPr/>
        </p:nvCxnSpPr>
        <p:spPr>
          <a:xfrm>
            <a:off x="6491290" y="2112963"/>
            <a:ext cx="1143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80" name="AutoShape 5"/>
          <p:cNvSpPr>
            <a:spLocks noChangeArrowheads="1"/>
          </p:cNvSpPr>
          <p:nvPr/>
        </p:nvSpPr>
        <p:spPr bwMode="auto">
          <a:xfrm rot="5400000">
            <a:off x="5473700" y="4089400"/>
            <a:ext cx="990600" cy="10668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35881" name="Rectangle 11"/>
          <p:cNvSpPr>
            <a:spLocks noChangeArrowheads="1"/>
          </p:cNvSpPr>
          <p:nvPr/>
        </p:nvSpPr>
        <p:spPr bwMode="auto">
          <a:xfrm>
            <a:off x="5421313" y="3841750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35882" name="Freeform 17"/>
          <p:cNvSpPr>
            <a:spLocks/>
          </p:cNvSpPr>
          <p:nvPr/>
        </p:nvSpPr>
        <p:spPr bwMode="auto">
          <a:xfrm flipH="1">
            <a:off x="6556377" y="3954466"/>
            <a:ext cx="46039" cy="668337"/>
          </a:xfrm>
          <a:custGeom>
            <a:avLst/>
            <a:gdLst>
              <a:gd name="T0" fmla="*/ 0 w 1"/>
              <a:gd name="T1" fmla="*/ 0 h 618"/>
              <a:gd name="T2" fmla="*/ 0 w 1"/>
              <a:gd name="T3" fmla="*/ 2147483646 h 61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618">
                <a:moveTo>
                  <a:pt x="0" y="0"/>
                </a:moveTo>
                <a:lnTo>
                  <a:pt x="0" y="61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83" name="Line 9"/>
          <p:cNvSpPr>
            <a:spLocks noChangeShapeType="1"/>
          </p:cNvSpPr>
          <p:nvPr/>
        </p:nvSpPr>
        <p:spPr bwMode="auto">
          <a:xfrm flipV="1">
            <a:off x="4583113" y="4846642"/>
            <a:ext cx="849312" cy="1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84" name="Line 17"/>
          <p:cNvSpPr>
            <a:spLocks noChangeShapeType="1"/>
          </p:cNvSpPr>
          <p:nvPr/>
        </p:nvSpPr>
        <p:spPr bwMode="auto">
          <a:xfrm>
            <a:off x="5026025" y="4392613"/>
            <a:ext cx="40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85" name="Line 19"/>
          <p:cNvSpPr>
            <a:spLocks noChangeShapeType="1"/>
          </p:cNvSpPr>
          <p:nvPr/>
        </p:nvSpPr>
        <p:spPr bwMode="auto">
          <a:xfrm>
            <a:off x="6019801" y="3954463"/>
            <a:ext cx="995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86" name="Text Box 43"/>
          <p:cNvSpPr txBox="1">
            <a:spLocks noChangeArrowheads="1"/>
          </p:cNvSpPr>
          <p:nvPr/>
        </p:nvSpPr>
        <p:spPr bwMode="auto">
          <a:xfrm>
            <a:off x="5350862" y="4597404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+</a:t>
            </a:r>
          </a:p>
        </p:txBody>
      </p:sp>
      <p:sp>
        <p:nvSpPr>
          <p:cNvPr id="35887" name="ZoneTexte 65"/>
          <p:cNvSpPr txBox="1">
            <a:spLocks noChangeArrowheads="1"/>
          </p:cNvSpPr>
          <p:nvPr/>
        </p:nvSpPr>
        <p:spPr bwMode="auto">
          <a:xfrm>
            <a:off x="5402264" y="4179888"/>
            <a:ext cx="2551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-</a:t>
            </a:r>
          </a:p>
        </p:txBody>
      </p:sp>
      <p:cxnSp>
        <p:nvCxnSpPr>
          <p:cNvPr id="6" name="Connecteur droit 5"/>
          <p:cNvCxnSpPr>
            <a:stCxn id="35851" idx="3"/>
          </p:cNvCxnSpPr>
          <p:nvPr/>
        </p:nvCxnSpPr>
        <p:spPr>
          <a:xfrm flipV="1">
            <a:off x="5018088" y="2967038"/>
            <a:ext cx="0" cy="2603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>
            <a:stCxn id="35851" idx="1"/>
          </p:cNvCxnSpPr>
          <p:nvPr/>
        </p:nvCxnSpPr>
        <p:spPr>
          <a:xfrm>
            <a:off x="5018090" y="3836989"/>
            <a:ext cx="7937" cy="555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73" name="Connecteur droit 28672"/>
          <p:cNvCxnSpPr>
            <a:stCxn id="35881" idx="1"/>
          </p:cNvCxnSpPr>
          <p:nvPr/>
        </p:nvCxnSpPr>
        <p:spPr>
          <a:xfrm flipH="1">
            <a:off x="5018090" y="3956050"/>
            <a:ext cx="4032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84" name="Connecteur droit 28683"/>
          <p:cNvCxnSpPr>
            <a:stCxn id="35880" idx="0"/>
          </p:cNvCxnSpPr>
          <p:nvPr/>
        </p:nvCxnSpPr>
        <p:spPr>
          <a:xfrm>
            <a:off x="6502402" y="4622800"/>
            <a:ext cx="1143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92" name="Rectangle 7"/>
          <p:cNvSpPr>
            <a:spLocks noChangeArrowheads="1"/>
          </p:cNvSpPr>
          <p:nvPr/>
        </p:nvSpPr>
        <p:spPr bwMode="auto">
          <a:xfrm>
            <a:off x="7015163" y="3854450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cxnSp>
        <p:nvCxnSpPr>
          <p:cNvPr id="28686" name="Connecteur droit 28685"/>
          <p:cNvCxnSpPr>
            <a:stCxn id="35892" idx="3"/>
          </p:cNvCxnSpPr>
          <p:nvPr/>
        </p:nvCxnSpPr>
        <p:spPr>
          <a:xfrm>
            <a:off x="7624763" y="3968750"/>
            <a:ext cx="4270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89" name="Connecteur droit 28688"/>
          <p:cNvCxnSpPr>
            <a:stCxn id="35866" idx="0"/>
            <a:endCxn id="35895" idx="3"/>
          </p:cNvCxnSpPr>
          <p:nvPr/>
        </p:nvCxnSpPr>
        <p:spPr>
          <a:xfrm flipH="1">
            <a:off x="8040688" y="3651250"/>
            <a:ext cx="11112" cy="5270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95" name="Rectangle 7"/>
          <p:cNvSpPr>
            <a:spLocks noChangeArrowheads="1"/>
          </p:cNvSpPr>
          <p:nvPr/>
        </p:nvSpPr>
        <p:spPr bwMode="auto">
          <a:xfrm rot="16200000">
            <a:off x="7735888" y="4368800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7883527" y="5041900"/>
            <a:ext cx="322263" cy="460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28692" name="Connecteur droit 28691"/>
          <p:cNvCxnSpPr>
            <a:stCxn id="35895" idx="1"/>
            <a:endCxn id="86" idx="0"/>
          </p:cNvCxnSpPr>
          <p:nvPr/>
        </p:nvCxnSpPr>
        <p:spPr>
          <a:xfrm>
            <a:off x="8040691" y="4787900"/>
            <a:ext cx="3175" cy="25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94" name="Connecteur droit 28693"/>
          <p:cNvCxnSpPr>
            <a:stCxn id="35861" idx="3"/>
          </p:cNvCxnSpPr>
          <p:nvPr/>
        </p:nvCxnSpPr>
        <p:spPr>
          <a:xfrm>
            <a:off x="7640640" y="2927350"/>
            <a:ext cx="3714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96" name="Connecteur droit 28695"/>
          <p:cNvCxnSpPr>
            <a:stCxn id="35867" idx="0"/>
          </p:cNvCxnSpPr>
          <p:nvPr/>
        </p:nvCxnSpPr>
        <p:spPr>
          <a:xfrm flipV="1">
            <a:off x="8020051" y="2927350"/>
            <a:ext cx="0" cy="279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900" name="ZoneTexte 28696"/>
          <p:cNvSpPr txBox="1">
            <a:spLocks noChangeArrowheads="1"/>
          </p:cNvSpPr>
          <p:nvPr/>
        </p:nvSpPr>
        <p:spPr bwMode="auto">
          <a:xfrm>
            <a:off x="4121151" y="1677989"/>
            <a:ext cx="3946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V</a:t>
            </a:r>
            <a:r>
              <a:rPr lang="fr-FR" altLang="fr-FR" sz="1800" baseline="-25000"/>
              <a:t>2</a:t>
            </a:r>
          </a:p>
        </p:txBody>
      </p:sp>
      <p:sp>
        <p:nvSpPr>
          <p:cNvPr id="35901" name="ZoneTexte 28697"/>
          <p:cNvSpPr txBox="1">
            <a:spLocks noChangeArrowheads="1"/>
          </p:cNvSpPr>
          <p:nvPr/>
        </p:nvSpPr>
        <p:spPr bwMode="auto">
          <a:xfrm>
            <a:off x="4121151" y="4587875"/>
            <a:ext cx="39466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V</a:t>
            </a:r>
            <a:r>
              <a:rPr lang="fr-FR" altLang="fr-FR" sz="1800" baseline="-25000"/>
              <a:t>1</a:t>
            </a:r>
          </a:p>
        </p:txBody>
      </p:sp>
      <p:sp>
        <p:nvSpPr>
          <p:cNvPr id="35902" name="Text Box 46"/>
          <p:cNvSpPr txBox="1">
            <a:spLocks noChangeArrowheads="1"/>
          </p:cNvSpPr>
          <p:nvPr/>
        </p:nvSpPr>
        <p:spPr bwMode="auto">
          <a:xfrm>
            <a:off x="7116763" y="3492504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</a:t>
            </a:r>
            <a:endParaRPr lang="fr-FR" altLang="fr-FR" sz="2400" baseline="-25000">
              <a:latin typeface="Times New Roman" pitchFamily="18" charset="0"/>
            </a:endParaRPr>
          </a:p>
        </p:txBody>
      </p:sp>
      <p:sp>
        <p:nvSpPr>
          <p:cNvPr id="35903" name="Text Box 46"/>
          <p:cNvSpPr txBox="1">
            <a:spLocks noChangeArrowheads="1"/>
          </p:cNvSpPr>
          <p:nvPr/>
        </p:nvSpPr>
        <p:spPr bwMode="auto">
          <a:xfrm>
            <a:off x="4411665" y="3194054"/>
            <a:ext cx="5373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</a:t>
            </a:r>
            <a:r>
              <a:rPr lang="fr-FR" altLang="fr-FR" sz="2400" baseline="-25000">
                <a:latin typeface="Times New Roman" pitchFamily="18" charset="0"/>
              </a:rPr>
              <a:t>G</a:t>
            </a:r>
          </a:p>
        </p:txBody>
      </p:sp>
      <p:sp>
        <p:nvSpPr>
          <p:cNvPr id="35904" name="Text Box 46"/>
          <p:cNvSpPr txBox="1">
            <a:spLocks noChangeArrowheads="1"/>
          </p:cNvSpPr>
          <p:nvPr/>
        </p:nvSpPr>
        <p:spPr bwMode="auto">
          <a:xfrm>
            <a:off x="5537200" y="2974979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</a:t>
            </a:r>
            <a:endParaRPr lang="fr-FR" altLang="fr-FR" sz="2400" baseline="-25000">
              <a:latin typeface="Times New Roman" pitchFamily="18" charset="0"/>
            </a:endParaRPr>
          </a:p>
        </p:txBody>
      </p:sp>
      <p:sp>
        <p:nvSpPr>
          <p:cNvPr id="35905" name="Text Box 46"/>
          <p:cNvSpPr txBox="1">
            <a:spLocks noChangeArrowheads="1"/>
          </p:cNvSpPr>
          <p:nvPr/>
        </p:nvSpPr>
        <p:spPr bwMode="auto">
          <a:xfrm>
            <a:off x="5537200" y="3446466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</a:t>
            </a:r>
            <a:endParaRPr lang="fr-FR" altLang="fr-FR" sz="2400" baseline="-25000">
              <a:latin typeface="Times New Roman" pitchFamily="18" charset="0"/>
            </a:endParaRPr>
          </a:p>
        </p:txBody>
      </p:sp>
      <p:sp>
        <p:nvSpPr>
          <p:cNvPr id="35906" name="Text Box 46"/>
          <p:cNvSpPr txBox="1">
            <a:spLocks noChangeArrowheads="1"/>
          </p:cNvSpPr>
          <p:nvPr/>
        </p:nvSpPr>
        <p:spPr bwMode="auto">
          <a:xfrm>
            <a:off x="8121651" y="4268792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</a:t>
            </a:r>
            <a:endParaRPr lang="fr-FR" altLang="fr-FR" sz="2400" baseline="-25000">
              <a:latin typeface="Times New Roman" pitchFamily="18" charset="0"/>
            </a:endParaRPr>
          </a:p>
        </p:txBody>
      </p:sp>
      <p:sp>
        <p:nvSpPr>
          <p:cNvPr id="35907" name="ZoneTexte 28701"/>
          <p:cNvSpPr txBox="1">
            <a:spLocks noChangeArrowheads="1"/>
          </p:cNvSpPr>
          <p:nvPr/>
        </p:nvSpPr>
        <p:spPr bwMode="auto">
          <a:xfrm>
            <a:off x="6397627" y="2940050"/>
            <a:ext cx="43909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V</a:t>
            </a:r>
            <a:r>
              <a:rPr lang="fr-FR" altLang="fr-FR" sz="1800" baseline="30000"/>
              <a:t>’</a:t>
            </a:r>
            <a:r>
              <a:rPr lang="fr-FR" altLang="fr-FR" sz="1800" baseline="-25000"/>
              <a:t>2</a:t>
            </a:r>
          </a:p>
        </p:txBody>
      </p:sp>
      <p:sp>
        <p:nvSpPr>
          <p:cNvPr id="35908" name="ZoneTexte 103"/>
          <p:cNvSpPr txBox="1">
            <a:spLocks noChangeArrowheads="1"/>
          </p:cNvSpPr>
          <p:nvPr/>
        </p:nvSpPr>
        <p:spPr bwMode="auto">
          <a:xfrm>
            <a:off x="6365877" y="3598864"/>
            <a:ext cx="43909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V</a:t>
            </a:r>
            <a:r>
              <a:rPr lang="fr-FR" altLang="fr-FR" sz="1800" baseline="30000"/>
              <a:t>’</a:t>
            </a:r>
            <a:r>
              <a:rPr lang="fr-FR" altLang="fr-FR" sz="1800" baseline="-25000"/>
              <a:t>1</a:t>
            </a:r>
          </a:p>
        </p:txBody>
      </p:sp>
      <p:sp>
        <p:nvSpPr>
          <p:cNvPr id="3" name="Rectangle 2"/>
          <p:cNvSpPr/>
          <p:nvPr/>
        </p:nvSpPr>
        <p:spPr>
          <a:xfrm>
            <a:off x="365127" y="3981450"/>
            <a:ext cx="3330575" cy="10985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44478" y="5689604"/>
            <a:ext cx="3451225" cy="9572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5927728" y="5524504"/>
            <a:ext cx="3298825" cy="11604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951" y="1447800"/>
            <a:ext cx="4241800" cy="290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3041651" y="3492500"/>
            <a:ext cx="1366839" cy="144145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Capteur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résistif</a:t>
            </a:r>
          </a:p>
        </p:txBody>
      </p:sp>
      <p:sp>
        <p:nvSpPr>
          <p:cNvPr id="36868" name="ZoneTexte 5"/>
          <p:cNvSpPr txBox="1">
            <a:spLocks noChangeArrowheads="1"/>
          </p:cNvSpPr>
          <p:nvPr/>
        </p:nvSpPr>
        <p:spPr bwMode="auto">
          <a:xfrm>
            <a:off x="1014412" y="1036641"/>
            <a:ext cx="14382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Exemple :</a:t>
            </a:r>
          </a:p>
        </p:txBody>
      </p:sp>
      <p:sp>
        <p:nvSpPr>
          <p:cNvPr id="36869" name="Rectangle 6"/>
          <p:cNvSpPr>
            <a:spLocks noChangeArrowheads="1"/>
          </p:cNvSpPr>
          <p:nvPr/>
        </p:nvSpPr>
        <p:spPr bwMode="auto">
          <a:xfrm>
            <a:off x="7766049" y="4349750"/>
            <a:ext cx="1390651" cy="584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C.A.N </a:t>
            </a:r>
          </a:p>
        </p:txBody>
      </p:sp>
      <p:cxnSp>
        <p:nvCxnSpPr>
          <p:cNvPr id="36870" name="Connecteur droit avec flèche 8"/>
          <p:cNvCxnSpPr>
            <a:cxnSpLocks noChangeShapeType="1"/>
          </p:cNvCxnSpPr>
          <p:nvPr/>
        </p:nvCxnSpPr>
        <p:spPr bwMode="auto">
          <a:xfrm>
            <a:off x="8459788" y="4933950"/>
            <a:ext cx="0" cy="8445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Rectangle 8"/>
          <p:cNvSpPr/>
          <p:nvPr/>
        </p:nvSpPr>
        <p:spPr>
          <a:xfrm>
            <a:off x="0" y="1"/>
            <a:ext cx="12192000" cy="785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6872" name="ZoneTexte 1"/>
          <p:cNvSpPr txBox="1">
            <a:spLocks noChangeArrowheads="1"/>
          </p:cNvSpPr>
          <p:nvPr/>
        </p:nvSpPr>
        <p:spPr bwMode="auto">
          <a:xfrm>
            <a:off x="3957640" y="196852"/>
            <a:ext cx="4246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>
                <a:latin typeface="Times New Roman" pitchFamily="18" charset="0"/>
              </a:rPr>
              <a:t>Amplificateur d’instrumentation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1001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7891" name="Titre 1"/>
          <p:cNvSpPr>
            <a:spLocks noGrp="1"/>
          </p:cNvSpPr>
          <p:nvPr>
            <p:ph type="title"/>
          </p:nvPr>
        </p:nvSpPr>
        <p:spPr>
          <a:xfrm>
            <a:off x="382588" y="198438"/>
            <a:ext cx="10515600" cy="766762"/>
          </a:xfrm>
        </p:spPr>
        <p:txBody>
          <a:bodyPr/>
          <a:lstStyle/>
          <a:p>
            <a:pPr algn="ctr"/>
            <a:r>
              <a:rPr lang="fr-FR" altLang="fr-FR" b="1" smtClean="0"/>
              <a:t>Conclusion</a:t>
            </a:r>
            <a:r>
              <a:rPr lang="fr-FR" altLang="fr-FR" smtClean="0"/>
              <a:t> </a:t>
            </a:r>
          </a:p>
        </p:txBody>
      </p:sp>
      <p:sp>
        <p:nvSpPr>
          <p:cNvPr id="37892" name="ZoneTexte 4"/>
          <p:cNvSpPr txBox="1">
            <a:spLocks noChangeArrowheads="1"/>
          </p:cNvSpPr>
          <p:nvPr/>
        </p:nvSpPr>
        <p:spPr bwMode="auto">
          <a:xfrm>
            <a:off x="381002" y="1443038"/>
            <a:ext cx="1072793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3200"/>
              <a:t>----Etudes de différents montages électroniques permettant de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3200"/>
              <a:t>     transformer le signal délivré par le capteur en une tension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3200"/>
              <a:t>     électriques : </a:t>
            </a:r>
            <a:r>
              <a:rPr lang="fr-FR" altLang="fr-FR" sz="3200" u="sng"/>
              <a:t>conditionneurs</a:t>
            </a:r>
          </a:p>
        </p:txBody>
      </p:sp>
      <p:sp>
        <p:nvSpPr>
          <p:cNvPr id="37893" name="ZoneTexte 6"/>
          <p:cNvSpPr txBox="1">
            <a:spLocks noChangeArrowheads="1"/>
          </p:cNvSpPr>
          <p:nvPr/>
        </p:nvSpPr>
        <p:spPr bwMode="auto">
          <a:xfrm>
            <a:off x="277815" y="3489329"/>
            <a:ext cx="12815887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3200"/>
              <a:t>----</a:t>
            </a:r>
            <a:r>
              <a:rPr lang="fr-FR" altLang="fr-FR" sz="3200" u="sng"/>
              <a:t>Amplificateurs</a:t>
            </a:r>
            <a:r>
              <a:rPr lang="fr-FR" altLang="fr-FR" sz="3200"/>
              <a:t> :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3200"/>
              <a:t>     Augmenter l’amplitude du signal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3200"/>
              <a:t>     Atténuer les signaux non porteurs d’informations et sources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3200"/>
              <a:t>     d’erreurs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Tension, courant,…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fr-FR" sz="1600" u="sng" dirty="0" smtClean="0"/>
                  <a:t>Tension: </a:t>
                </a:r>
                <a:r>
                  <a:rPr lang="fr-FR" sz="1600" dirty="0" smtClean="0"/>
                  <a:t>la tension entre deux points est « l’énergie »nécessaire pour déplacer une unité de charge (q) depuis le potentiel le plus bas vers le potentiel le plus haut. Lorsque qu’une tension (</a:t>
                </a:r>
                <a:r>
                  <a:rPr lang="fr-FR" sz="1600" dirty="0" err="1" smtClean="0"/>
                  <a:t>ddp</a:t>
                </a:r>
                <a:r>
                  <a:rPr lang="fr-FR" sz="1600" dirty="0" smtClean="0"/>
                  <a:t>) de 1 volt est appliquée à un électron, celui acquiert une énergie de 1 eV ( </a:t>
                </a:r>
                <a14:m>
                  <m:oMath xmlns:m="http://schemas.openxmlformats.org/officeDocument/2006/math">
                    <m:r>
                      <a:rPr lang="fr-FR" sz="1600" b="0" i="1" smtClean="0">
                        <a:latin typeface="Cambria Math"/>
                      </a:rPr>
                      <m:t>1,6 </m:t>
                    </m:r>
                    <m:r>
                      <a:rPr lang="fr-FR" sz="1600" b="0" i="1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fr-FR" sz="1600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fr-FR" sz="1600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fr-FR" sz="1600" b="0" i="1" smtClean="0">
                            <a:latin typeface="Cambria Math"/>
                            <a:ea typeface="Cambria Math"/>
                          </a:rPr>
                          <m:t>−19</m:t>
                        </m:r>
                      </m:sup>
                    </m:sSup>
                    <m:r>
                      <a:rPr lang="fr-FR" sz="1600" b="0" i="1" smtClean="0">
                        <a:latin typeface="Cambria Math"/>
                        <a:ea typeface="Cambria Math"/>
                      </a:rPr>
                      <m:t>𝐽𝑜𝑢𝑙𝑒𝑠</m:t>
                    </m:r>
                    <m:r>
                      <a:rPr lang="fr-FR" sz="1600" b="0" i="1" smtClean="0">
                        <a:latin typeface="Cambria Math"/>
                        <a:ea typeface="Cambria Math"/>
                      </a:rPr>
                      <m:t> )</m:t>
                    </m:r>
                  </m:oMath>
                </a14:m>
                <a:r>
                  <a:rPr lang="fr-FR" sz="1600" dirty="0" smtClean="0"/>
                  <a:t>. Unité: Volts (V)</a:t>
                </a:r>
              </a:p>
              <a:p>
                <a:endParaRPr lang="fr-FR" sz="16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600" b="0" i="1" smtClean="0">
                          <a:latin typeface="Cambria Math"/>
                        </a:rPr>
                        <m:t>𝐸</m:t>
                      </m:r>
                      <m:r>
                        <a:rPr lang="fr-FR" sz="1600" b="0" i="1" smtClean="0">
                          <a:latin typeface="Cambria Math"/>
                        </a:rPr>
                        <m:t>=</m:t>
                      </m:r>
                      <m:r>
                        <a:rPr lang="fr-FR" sz="1600" b="0" i="1" smtClean="0">
                          <a:latin typeface="Cambria Math"/>
                        </a:rPr>
                        <m:t>𝑞𝑉</m:t>
                      </m:r>
                    </m:oMath>
                  </m:oMathPara>
                </a14:m>
                <a:endParaRPr lang="fr-FR" sz="1600" dirty="0" smtClean="0"/>
              </a:p>
              <a:p>
                <a:pPr marL="0" indent="0" algn="ctr">
                  <a:buNone/>
                </a:pPr>
                <a:endParaRPr lang="fr-FR" sz="1600" dirty="0"/>
              </a:p>
              <a:p>
                <a:r>
                  <a:rPr lang="fr-FR" sz="1600" u="sng" dirty="0" smtClean="0"/>
                  <a:t>Densité de Courant: </a:t>
                </a:r>
                <a:r>
                  <a:rPr lang="fr-FR" sz="1600" dirty="0" smtClean="0"/>
                  <a:t>c’est le flux de charges à travers un point, </a:t>
                </a:r>
                <a:r>
                  <a:rPr lang="fr-FR" sz="1600" dirty="0" err="1" smtClean="0"/>
                  <a:t>ie</a:t>
                </a:r>
                <a:r>
                  <a:rPr lang="fr-FR" sz="1600" dirty="0" smtClean="0"/>
                  <a:t> un nombre de charges / unité de temps. Le courant est la densité de courant multiplié par la section par laquelle circulent les charges. Unité: Ampères (A)</a:t>
                </a:r>
              </a:p>
              <a:p>
                <a:endParaRPr lang="fr-FR" sz="1600" dirty="0" smtClean="0"/>
              </a:p>
              <a:p>
                <a:r>
                  <a:rPr lang="fr-FR" sz="1600" u="sng" dirty="0" smtClean="0"/>
                  <a:t>Résistance:</a:t>
                </a:r>
                <a:r>
                  <a:rPr lang="fr-FR" sz="1600" dirty="0" smtClean="0"/>
                  <a:t> la résistance est définie par la loi d’Ohm. Elle traduit la faculté qu’ont les charges à circuler lorsqu’elles sont soumises à une </a:t>
                </a:r>
                <a:r>
                  <a:rPr lang="fr-FR" sz="1600" dirty="0" err="1" smtClean="0"/>
                  <a:t>ddp</a:t>
                </a:r>
                <a:r>
                  <a:rPr lang="fr-FR" sz="1600" dirty="0" smtClean="0"/>
                  <a:t>.</a:t>
                </a:r>
              </a:p>
              <a:p>
                <a:endParaRPr lang="fr-FR" sz="1600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600" b="0" i="1" smtClean="0">
                          <a:latin typeface="Cambria Math"/>
                        </a:rPr>
                        <m:t>𝑅</m:t>
                      </m:r>
                      <m:r>
                        <a:rPr lang="fr-FR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fr-FR" sz="1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1600" b="0" i="1" smtClean="0">
                              <a:latin typeface="Cambria Math"/>
                            </a:rPr>
                            <m:t>𝑉</m:t>
                          </m:r>
                        </m:num>
                        <m:den>
                          <m:r>
                            <a:rPr lang="fr-FR" sz="1600" b="0" i="1" smtClean="0">
                              <a:latin typeface="Cambria Math"/>
                            </a:rPr>
                            <m:t>𝐼</m:t>
                          </m:r>
                        </m:den>
                      </m:f>
                    </m:oMath>
                  </m:oMathPara>
                </a14:m>
                <a:endParaRPr lang="fr-FR" sz="1600" dirty="0"/>
              </a:p>
              <a:p>
                <a:endParaRPr lang="fr-FR" sz="1600" u="sng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22" t="-40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057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Lois de nœuds, des mailles, </a:t>
            </a:r>
            <a:r>
              <a:rPr lang="fr-FR" dirty="0" err="1" smtClean="0"/>
              <a:t>Millman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1800" dirty="0" smtClean="0"/>
              <a:t>Loi des nœuds</a:t>
            </a:r>
          </a:p>
          <a:p>
            <a:endParaRPr lang="fr-FR" sz="1800" dirty="0" smtClean="0"/>
          </a:p>
          <a:p>
            <a:endParaRPr lang="fr-FR" sz="1800" dirty="0" smtClean="0"/>
          </a:p>
          <a:p>
            <a:r>
              <a:rPr lang="fr-FR" sz="1800" dirty="0" smtClean="0"/>
              <a:t>Loi des mailles</a:t>
            </a:r>
          </a:p>
          <a:p>
            <a:pPr marL="0" indent="0">
              <a:buNone/>
            </a:pPr>
            <a:endParaRPr lang="fr-FR" sz="1800" dirty="0" smtClean="0"/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endParaRPr lang="fr-FR" sz="1800" dirty="0"/>
          </a:p>
          <a:p>
            <a:r>
              <a:rPr lang="fr-FR" sz="1800" dirty="0" err="1" smtClean="0"/>
              <a:t>Millman</a:t>
            </a:r>
            <a:endParaRPr lang="fr-FR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7968" y="1412776"/>
            <a:ext cx="2496277" cy="977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3925" y="2564904"/>
            <a:ext cx="4032448" cy="1154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 descr="http://sub.allaboutcircuits.com/images/00209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424" y="4257977"/>
            <a:ext cx="3774957" cy="1226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://sub.allaboutcircuits.com/images/0022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1219" y="4345725"/>
            <a:ext cx="3292672" cy="1138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http://sub.allaboutcircuits.com/images/10188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41" r="52408"/>
          <a:stretch/>
        </p:blipFill>
        <p:spPr bwMode="auto">
          <a:xfrm>
            <a:off x="2202825" y="5589247"/>
            <a:ext cx="2112235" cy="933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http://sub.allaboutcircuits.com/images/10189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4136" y="5708309"/>
            <a:ext cx="3193419" cy="814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8016213" y="5792595"/>
            <a:ext cx="2784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Tension aux bornes des trois branches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358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Capacité et inductance</a:t>
            </a:r>
            <a:endParaRPr lang="fr-FR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fr-FR" sz="1800" dirty="0" smtClean="0"/>
                  <a:t>La capacité est un élément qui peut stocker des charges: la relation entre charges et capacité est donnée par:</a:t>
                </a:r>
              </a:p>
              <a:p>
                <a:pPr marL="0" indent="0" algn="ctr">
                  <a:buNone/>
                </a:pPr>
                <a:r>
                  <a:rPr lang="fr-FR" sz="1800" dirty="0" smtClean="0"/>
                  <a:t> </a:t>
                </a:r>
                <a14:m>
                  <m:oMath xmlns:m="http://schemas.openxmlformats.org/officeDocument/2006/math">
                    <m:r>
                      <a:rPr lang="fr-FR" sz="1800" b="0" i="1" smtClean="0">
                        <a:latin typeface="Cambria Math"/>
                      </a:rPr>
                      <m:t>𝑄</m:t>
                    </m:r>
                    <m:r>
                      <a:rPr lang="fr-FR" sz="1800" b="0" i="1" smtClean="0">
                        <a:latin typeface="Cambria Math"/>
                      </a:rPr>
                      <m:t>=</m:t>
                    </m:r>
                    <m:r>
                      <a:rPr lang="fr-FR" sz="1800" b="0" i="1" smtClean="0">
                        <a:latin typeface="Cambria Math"/>
                      </a:rPr>
                      <m:t>𝐶</m:t>
                    </m:r>
                    <m:r>
                      <a:rPr lang="fr-FR" sz="1800" b="0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a:rPr lang="fr-FR" sz="1800" b="0" i="1" smtClean="0">
                        <a:latin typeface="Cambria Math"/>
                      </a:rPr>
                      <m:t>𝑉</m:t>
                    </m:r>
                  </m:oMath>
                </a14:m>
                <a:endParaRPr lang="fr-FR" sz="1800" dirty="0" smtClean="0"/>
              </a:p>
              <a:p>
                <a:pPr lvl="1"/>
                <a:r>
                  <a:rPr lang="fr-FR" sz="1600" dirty="0" smtClean="0"/>
                  <a:t>C est exprimée en Farads</a:t>
                </a:r>
              </a:p>
              <a:p>
                <a:pPr lvl="1"/>
                <a:r>
                  <a:rPr lang="fr-FR" sz="1600" dirty="0" smtClean="0"/>
                  <a:t>En se rappelant que le courant I est donné par </a:t>
                </a:r>
                <a:r>
                  <a:rPr lang="fr-FR" sz="1600" dirty="0" err="1" smtClean="0"/>
                  <a:t>dQ</a:t>
                </a:r>
                <a:r>
                  <a:rPr lang="fr-FR" sz="1600" dirty="0" smtClean="0"/>
                  <a:t>/</a:t>
                </a:r>
                <a:r>
                  <a:rPr lang="fr-FR" sz="1600" dirty="0" err="1" smtClean="0"/>
                  <a:t>dt</a:t>
                </a:r>
                <a:r>
                  <a:rPr lang="fr-FR" sz="1600" dirty="0" smtClean="0"/>
                  <a:t>, on obtient alors que le courant qui circule dans un condensateur est donné par :</a:t>
                </a:r>
              </a:p>
              <a:p>
                <a:pPr lvl="1"/>
                <a:endParaRPr lang="fr-FR" sz="1400" dirty="0" smtClean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800" b="0" i="1" smtClean="0">
                          <a:latin typeface="Cambria Math"/>
                        </a:rPr>
                        <m:t>𝐼</m:t>
                      </m:r>
                      <m:r>
                        <a:rPr lang="fr-FR" sz="1800" b="0" i="1" smtClean="0">
                          <a:latin typeface="Cambria Math"/>
                        </a:rPr>
                        <m:t>=</m:t>
                      </m:r>
                      <m:r>
                        <a:rPr lang="fr-FR" sz="1800" b="0" i="1" smtClean="0">
                          <a:latin typeface="Cambria Math"/>
                        </a:rPr>
                        <m:t>𝐶</m:t>
                      </m:r>
                      <m:f>
                        <m:fPr>
                          <m:ctrlPr>
                            <a:rPr lang="fr-FR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1800" b="0" i="1" smtClean="0">
                              <a:latin typeface="Cambria Math"/>
                            </a:rPr>
                            <m:t>𝑑𝑉</m:t>
                          </m:r>
                        </m:num>
                        <m:den>
                          <m:r>
                            <a:rPr lang="fr-FR" sz="1800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fr-FR" sz="1800" dirty="0" smtClean="0"/>
              </a:p>
              <a:p>
                <a:pPr marL="457200" lvl="1" indent="0">
                  <a:buNone/>
                </a:pPr>
                <a:endParaRPr lang="fr-FR" sz="1600" dirty="0" smtClean="0"/>
              </a:p>
              <a:p>
                <a:pPr lvl="1"/>
                <a:r>
                  <a:rPr lang="fr-FR" sz="1600" dirty="0" smtClean="0"/>
                  <a:t>Donc si V est constant , I=0 </a:t>
                </a:r>
                <a:r>
                  <a:rPr lang="fr-FR" sz="1600" dirty="0" smtClean="0">
                    <a:sym typeface="Wingdings" pitchFamily="2" charset="2"/>
                  </a:rPr>
                  <a:t> la capacité se comporte comme un circuit ouvert en continu.</a:t>
                </a:r>
                <a:endParaRPr lang="fr-FR" sz="1600" dirty="0"/>
              </a:p>
              <a:p>
                <a:r>
                  <a:rPr lang="fr-FR" sz="1800" dirty="0" smtClean="0"/>
                  <a:t>Dans le cas de l’inductance, la relation entre V et I est :</a:t>
                </a:r>
              </a:p>
              <a:p>
                <a:pPr marL="0" indent="0" algn="ctr">
                  <a:buNone/>
                </a:pPr>
                <a:endParaRPr lang="fr-FR" sz="1800" b="0" i="1" dirty="0" smtClean="0">
                  <a:latin typeface="Cambria Math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800" b="0" i="1" smtClean="0">
                          <a:latin typeface="Cambria Math"/>
                        </a:rPr>
                        <m:t>𝑉</m:t>
                      </m:r>
                      <m:r>
                        <a:rPr lang="fr-FR" sz="1800" b="0" i="1" smtClean="0">
                          <a:latin typeface="Cambria Math"/>
                        </a:rPr>
                        <m:t>=</m:t>
                      </m:r>
                      <m:r>
                        <a:rPr lang="fr-FR" sz="1800" b="0" i="1" smtClean="0">
                          <a:latin typeface="Cambria Math"/>
                        </a:rPr>
                        <m:t>𝐿</m:t>
                      </m:r>
                      <m:f>
                        <m:fPr>
                          <m:ctrlPr>
                            <a:rPr lang="fr-FR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1800" b="0" i="1" smtClean="0">
                              <a:latin typeface="Cambria Math"/>
                            </a:rPr>
                            <m:t>𝑑𝐼</m:t>
                          </m:r>
                        </m:num>
                        <m:den>
                          <m:r>
                            <a:rPr lang="fr-FR" sz="1800" b="0" i="1" smtClean="0">
                              <a:latin typeface="Cambria Math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fr-FR" sz="1800" dirty="0" smtClean="0"/>
              </a:p>
              <a:p>
                <a:pPr lvl="1"/>
                <a:r>
                  <a:rPr lang="fr-FR" sz="1600" dirty="0" smtClean="0"/>
                  <a:t>L est exprimée en Henrys</a:t>
                </a:r>
                <a:endParaRPr lang="fr-FR" sz="1600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96" t="-40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387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2"/>
          <p:cNvSpPr>
            <a:spLocks noChangeArrowheads="1"/>
          </p:cNvSpPr>
          <p:nvPr/>
        </p:nvSpPr>
        <p:spPr bwMode="auto">
          <a:xfrm>
            <a:off x="0" y="1"/>
            <a:ext cx="12192000" cy="836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>
              <a:latin typeface="Arial" charset="0"/>
            </a:endParaRP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3152777" y="152401"/>
            <a:ext cx="609974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b="1">
                <a:latin typeface="Arial" charset="0"/>
              </a:rPr>
              <a:t>Conditionneur de capteurs passifs</a:t>
            </a: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1066801" y="898529"/>
            <a:ext cx="50593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b="1">
                <a:solidFill>
                  <a:srgbClr val="FF0000"/>
                </a:solidFill>
                <a:latin typeface="Arial" charset="0"/>
              </a:rPr>
              <a:t>  </a:t>
            </a:r>
            <a:r>
              <a:rPr lang="fr-FR" altLang="fr-FR" sz="2400" b="1" u="sng">
                <a:solidFill>
                  <a:srgbClr val="FF0000"/>
                </a:solidFill>
                <a:latin typeface="Arial" charset="0"/>
              </a:rPr>
              <a:t>I.  Montage potentiométrique</a:t>
            </a:r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1185862" y="1341439"/>
            <a:ext cx="8488363" cy="64633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 u="sng">
                <a:latin typeface="Arial" charset="0"/>
              </a:rPr>
              <a:t>-  Cas des résistances</a:t>
            </a:r>
            <a:r>
              <a:rPr lang="fr-FR" altLang="fr-FR" sz="1800">
                <a:latin typeface="Arial" charset="0"/>
              </a:rPr>
              <a:t>: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>
                <a:latin typeface="Arial" charset="0"/>
              </a:rPr>
              <a:t>on utilise un simple pont diviseur alimenté par une source de tension continue</a:t>
            </a:r>
          </a:p>
        </p:txBody>
      </p:sp>
      <p:sp>
        <p:nvSpPr>
          <p:cNvPr id="8198" name="ZoneTexte 1"/>
          <p:cNvSpPr txBox="1">
            <a:spLocks noChangeArrowheads="1"/>
          </p:cNvSpPr>
          <p:nvPr/>
        </p:nvSpPr>
        <p:spPr bwMode="auto">
          <a:xfrm>
            <a:off x="581027" y="4926014"/>
            <a:ext cx="5514651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charset="0"/>
              <a:buNone/>
            </a:pPr>
            <a:r>
              <a:rPr lang="fr-FR" altLang="fr-FR" sz="1800">
                <a:latin typeface="Arial" charset="0"/>
              </a:rPr>
              <a:t>R</a:t>
            </a:r>
            <a:r>
              <a:rPr lang="fr-FR" altLang="fr-FR" sz="1800" baseline="-25000">
                <a:latin typeface="Arial" charset="0"/>
              </a:rPr>
              <a:t>i</a:t>
            </a:r>
            <a:r>
              <a:rPr lang="fr-FR" altLang="fr-FR" sz="1800">
                <a:latin typeface="Arial" charset="0"/>
              </a:rPr>
              <a:t> : résistance interne de l’appareil de mesure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>
                <a:latin typeface="Arial" charset="0"/>
              </a:rPr>
              <a:t>e</a:t>
            </a:r>
            <a:r>
              <a:rPr lang="fr-FR" altLang="fr-FR" sz="1800" baseline="-25000">
                <a:latin typeface="Arial" charset="0"/>
              </a:rPr>
              <a:t>g</a:t>
            </a:r>
            <a:r>
              <a:rPr lang="fr-FR" altLang="fr-FR" sz="1800">
                <a:latin typeface="Arial" charset="0"/>
              </a:rPr>
              <a:t>  : générateur de tension.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>
                <a:latin typeface="Arial" charset="0"/>
              </a:rPr>
              <a:t>R</a:t>
            </a:r>
            <a:r>
              <a:rPr lang="fr-FR" altLang="fr-FR" sz="1800" baseline="-25000">
                <a:latin typeface="Arial" charset="0"/>
              </a:rPr>
              <a:t>g</a:t>
            </a:r>
            <a:r>
              <a:rPr lang="fr-FR" altLang="fr-FR" sz="1800">
                <a:latin typeface="Arial" charset="0"/>
              </a:rPr>
              <a:t> : résistance interne du générateur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>
                <a:latin typeface="Arial" charset="0"/>
              </a:rPr>
              <a:t>R</a:t>
            </a:r>
            <a:r>
              <a:rPr lang="fr-FR" altLang="fr-FR" sz="1800" baseline="-25000">
                <a:latin typeface="Arial" charset="0"/>
              </a:rPr>
              <a:t>c</a:t>
            </a:r>
            <a:r>
              <a:rPr lang="fr-FR" altLang="fr-FR" sz="1800">
                <a:latin typeface="Arial" charset="0"/>
              </a:rPr>
              <a:t> : résistance du capteur ( sensible au mesurande)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>
                <a:latin typeface="Arial" charset="0"/>
              </a:rPr>
              <a:t>R</a:t>
            </a:r>
            <a:r>
              <a:rPr lang="fr-FR" altLang="fr-FR" sz="1800" baseline="-25000">
                <a:latin typeface="Arial" charset="0"/>
              </a:rPr>
              <a:t>1</a:t>
            </a:r>
            <a:r>
              <a:rPr lang="fr-FR" altLang="fr-FR" sz="1800">
                <a:latin typeface="Arial" charset="0"/>
              </a:rPr>
              <a:t> : résistance permettant de former le pont diviseur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>
                <a:latin typeface="Arial" charset="0"/>
              </a:rPr>
              <a:t>R</a:t>
            </a:r>
            <a:r>
              <a:rPr lang="fr-FR" altLang="fr-FR" sz="1800" baseline="-25000">
                <a:latin typeface="Arial" charset="0"/>
              </a:rPr>
              <a:t>f</a:t>
            </a:r>
            <a:r>
              <a:rPr lang="fr-FR" altLang="fr-FR" sz="1800">
                <a:latin typeface="Arial" charset="0"/>
              </a:rPr>
              <a:t>  : Résistance des fils de connexions</a:t>
            </a:r>
          </a:p>
        </p:txBody>
      </p:sp>
      <p:sp>
        <p:nvSpPr>
          <p:cNvPr id="14" name="Ellipse 13"/>
          <p:cNvSpPr/>
          <p:nvPr/>
        </p:nvSpPr>
        <p:spPr>
          <a:xfrm>
            <a:off x="952502" y="3941763"/>
            <a:ext cx="528639" cy="463550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6" name="Connecteur droit 15"/>
          <p:cNvCxnSpPr>
            <a:stCxn id="14" idx="0"/>
            <a:endCxn id="67" idx="2"/>
          </p:cNvCxnSpPr>
          <p:nvPr/>
        </p:nvCxnSpPr>
        <p:spPr>
          <a:xfrm flipV="1">
            <a:off x="1216028" y="3171825"/>
            <a:ext cx="11113" cy="7699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1204913" y="4389442"/>
            <a:ext cx="0" cy="4778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1223964" y="2293938"/>
            <a:ext cx="154305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641602" y="3825877"/>
            <a:ext cx="276225" cy="688975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22" name="Connecteur droit 21"/>
          <p:cNvCxnSpPr/>
          <p:nvPr/>
        </p:nvCxnSpPr>
        <p:spPr>
          <a:xfrm>
            <a:off x="2779713" y="3452813"/>
            <a:ext cx="0" cy="37306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2779713" y="4538667"/>
            <a:ext cx="0" cy="3444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1211266" y="4868863"/>
            <a:ext cx="158273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703641" y="3825877"/>
            <a:ext cx="276225" cy="688975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26" name="Connecteur droit 25"/>
          <p:cNvCxnSpPr>
            <a:endCxn id="25" idx="0"/>
          </p:cNvCxnSpPr>
          <p:nvPr/>
        </p:nvCxnSpPr>
        <p:spPr>
          <a:xfrm>
            <a:off x="3841751" y="3468688"/>
            <a:ext cx="0" cy="3571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3841751" y="4538667"/>
            <a:ext cx="0" cy="358775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2779715" y="3448050"/>
            <a:ext cx="106203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2779715" y="4868867"/>
            <a:ext cx="1062037" cy="142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3476627" y="3543300"/>
            <a:ext cx="1533525" cy="254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3476627" y="4635504"/>
            <a:ext cx="1533525" cy="2381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3476625" y="3536950"/>
            <a:ext cx="0" cy="109855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 flipH="1">
            <a:off x="5002216" y="3536950"/>
            <a:ext cx="7937" cy="111125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16" name="ZoneTexte 33"/>
          <p:cNvSpPr txBox="1">
            <a:spLocks noChangeArrowheads="1"/>
          </p:cNvSpPr>
          <p:nvPr/>
        </p:nvSpPr>
        <p:spPr bwMode="auto">
          <a:xfrm>
            <a:off x="2266951" y="3959225"/>
            <a:ext cx="3962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/>
              <a:t>R</a:t>
            </a:r>
            <a:r>
              <a:rPr lang="fr-FR" altLang="fr-FR" sz="2000" baseline="-25000"/>
              <a:t>c</a:t>
            </a:r>
            <a:endParaRPr lang="fr-FR" altLang="fr-FR" sz="2000"/>
          </a:p>
        </p:txBody>
      </p:sp>
      <p:sp>
        <p:nvSpPr>
          <p:cNvPr id="8217" name="ZoneTexte 34"/>
          <p:cNvSpPr txBox="1">
            <a:spLocks noChangeArrowheads="1"/>
          </p:cNvSpPr>
          <p:nvPr/>
        </p:nvSpPr>
        <p:spPr bwMode="auto">
          <a:xfrm>
            <a:off x="3979863" y="3911600"/>
            <a:ext cx="362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/>
              <a:t>R</a:t>
            </a:r>
            <a:r>
              <a:rPr lang="fr-FR" altLang="fr-FR" sz="2000" baseline="-25000"/>
              <a:t>i</a:t>
            </a:r>
            <a:endParaRPr lang="fr-FR" altLang="fr-FR" sz="2000"/>
          </a:p>
        </p:txBody>
      </p:sp>
      <p:cxnSp>
        <p:nvCxnSpPr>
          <p:cNvPr id="36" name="Connecteur droit avec flèche 35"/>
          <p:cNvCxnSpPr/>
          <p:nvPr/>
        </p:nvCxnSpPr>
        <p:spPr>
          <a:xfrm flipH="1" flipV="1">
            <a:off x="4440239" y="3679825"/>
            <a:ext cx="17463" cy="9350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19" name="ZoneTexte 36"/>
          <p:cNvSpPr txBox="1">
            <a:spLocks noChangeArrowheads="1"/>
          </p:cNvSpPr>
          <p:nvPr/>
        </p:nvSpPr>
        <p:spPr bwMode="auto">
          <a:xfrm>
            <a:off x="4532315" y="3929063"/>
            <a:ext cx="46051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/>
              <a:t>V</a:t>
            </a:r>
            <a:r>
              <a:rPr lang="fr-FR" altLang="fr-FR" sz="2000" baseline="-25000"/>
              <a:t>m</a:t>
            </a:r>
            <a:endParaRPr lang="fr-FR" altLang="fr-FR" sz="2000"/>
          </a:p>
        </p:txBody>
      </p:sp>
      <p:sp>
        <p:nvSpPr>
          <p:cNvPr id="39" name="Rectangle 38"/>
          <p:cNvSpPr/>
          <p:nvPr/>
        </p:nvSpPr>
        <p:spPr>
          <a:xfrm>
            <a:off x="2617790" y="2484442"/>
            <a:ext cx="276225" cy="688975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7184" name="Connecteur droit 7183"/>
          <p:cNvCxnSpPr/>
          <p:nvPr/>
        </p:nvCxnSpPr>
        <p:spPr>
          <a:xfrm flipH="1">
            <a:off x="2781300" y="3167067"/>
            <a:ext cx="0" cy="30797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90" name="Connecteur droit 7189"/>
          <p:cNvCxnSpPr>
            <a:stCxn id="39" idx="0"/>
          </p:cNvCxnSpPr>
          <p:nvPr/>
        </p:nvCxnSpPr>
        <p:spPr>
          <a:xfrm flipV="1">
            <a:off x="2755900" y="2293938"/>
            <a:ext cx="0" cy="1905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1089028" y="2482854"/>
            <a:ext cx="276225" cy="688975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224" name="ZoneTexte 7198"/>
          <p:cNvSpPr txBox="1">
            <a:spLocks noChangeArrowheads="1"/>
          </p:cNvSpPr>
          <p:nvPr/>
        </p:nvSpPr>
        <p:spPr bwMode="auto">
          <a:xfrm>
            <a:off x="3852865" y="3236913"/>
            <a:ext cx="22736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Instrument de mesure</a:t>
            </a:r>
          </a:p>
        </p:txBody>
      </p:sp>
      <p:cxnSp>
        <p:nvCxnSpPr>
          <p:cNvPr id="40" name="Connecteur droit 39"/>
          <p:cNvCxnSpPr>
            <a:stCxn id="67" idx="0"/>
          </p:cNvCxnSpPr>
          <p:nvPr/>
        </p:nvCxnSpPr>
        <p:spPr>
          <a:xfrm flipV="1">
            <a:off x="1227139" y="2293938"/>
            <a:ext cx="0" cy="18891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26" name="ZoneTexte 40"/>
          <p:cNvSpPr txBox="1">
            <a:spLocks noChangeArrowheads="1"/>
          </p:cNvSpPr>
          <p:nvPr/>
        </p:nvSpPr>
        <p:spPr bwMode="auto">
          <a:xfrm>
            <a:off x="1476375" y="3963988"/>
            <a:ext cx="3930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/>
              <a:t>e</a:t>
            </a:r>
            <a:r>
              <a:rPr lang="fr-FR" altLang="fr-FR" sz="2000" baseline="-25000"/>
              <a:t>g</a:t>
            </a:r>
            <a:endParaRPr lang="fr-FR" altLang="fr-FR" sz="2000"/>
          </a:p>
        </p:txBody>
      </p:sp>
      <p:sp>
        <p:nvSpPr>
          <p:cNvPr id="8227" name="ZoneTexte 41"/>
          <p:cNvSpPr txBox="1">
            <a:spLocks noChangeArrowheads="1"/>
          </p:cNvSpPr>
          <p:nvPr/>
        </p:nvSpPr>
        <p:spPr bwMode="auto">
          <a:xfrm>
            <a:off x="1370014" y="2622550"/>
            <a:ext cx="40427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/>
              <a:t>R</a:t>
            </a:r>
            <a:r>
              <a:rPr lang="fr-FR" altLang="fr-FR" sz="2000" baseline="-25000"/>
              <a:t>g</a:t>
            </a:r>
            <a:endParaRPr lang="fr-FR" altLang="fr-FR" sz="2000"/>
          </a:p>
        </p:txBody>
      </p:sp>
      <p:sp>
        <p:nvSpPr>
          <p:cNvPr id="8228" name="ZoneTexte 42"/>
          <p:cNvSpPr txBox="1">
            <a:spLocks noChangeArrowheads="1"/>
          </p:cNvSpPr>
          <p:nvPr/>
        </p:nvSpPr>
        <p:spPr bwMode="auto">
          <a:xfrm>
            <a:off x="2270124" y="2633663"/>
            <a:ext cx="4106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/>
              <a:t>R</a:t>
            </a:r>
            <a:r>
              <a:rPr lang="fr-FR" altLang="fr-FR" sz="2000" baseline="-25000"/>
              <a:t>1</a:t>
            </a:r>
          </a:p>
        </p:txBody>
      </p:sp>
      <p:sp>
        <p:nvSpPr>
          <p:cNvPr id="44" name="ZoneTexte 4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221946" y="2073502"/>
            <a:ext cx="3377369" cy="785611"/>
          </a:xfrm>
          <a:prstGeom prst="rect">
            <a:avLst/>
          </a:prstGeom>
          <a:blipFill rotWithShape="0">
            <a:blip r:embed="rId2"/>
            <a:srcRect/>
            <a:stretch>
              <a:fillRect l="3054" t="3279" r="3812" b="4919"/>
            </a:stretch>
          </a:blipFill>
        </p:spPr>
        <p:txBody>
          <a:bodyPr/>
          <a:lstStyle/>
          <a:p>
            <a:pPr>
              <a:defRPr/>
            </a:pPr>
            <a:r>
              <a:rPr lang="fr-FR">
                <a:noFill/>
              </a:rPr>
              <a:t> </a:t>
            </a:r>
          </a:p>
        </p:txBody>
      </p:sp>
      <p:sp>
        <p:nvSpPr>
          <p:cNvPr id="8230" name="ZoneTexte 44"/>
          <p:cNvSpPr txBox="1">
            <a:spLocks noChangeArrowheads="1"/>
          </p:cNvSpPr>
          <p:nvPr/>
        </p:nvSpPr>
        <p:spPr bwMode="auto">
          <a:xfrm>
            <a:off x="3130550" y="3113088"/>
            <a:ext cx="3770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/>
              <a:t>R</a:t>
            </a:r>
            <a:r>
              <a:rPr lang="fr-FR" altLang="fr-FR" sz="2000" baseline="-25000"/>
              <a:t>f</a:t>
            </a:r>
            <a:endParaRPr lang="fr-FR" altLang="fr-FR" sz="2000"/>
          </a:p>
        </p:txBody>
      </p:sp>
      <p:sp>
        <p:nvSpPr>
          <p:cNvPr id="8231" name="ZoneTexte 78"/>
          <p:cNvSpPr txBox="1">
            <a:spLocks noChangeArrowheads="1"/>
          </p:cNvSpPr>
          <p:nvPr/>
        </p:nvSpPr>
        <p:spPr bwMode="auto">
          <a:xfrm>
            <a:off x="3103564" y="4514850"/>
            <a:ext cx="37702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/>
              <a:t>R</a:t>
            </a:r>
            <a:r>
              <a:rPr lang="fr-FR" altLang="fr-FR" sz="2000" baseline="-25000"/>
              <a:t>f</a:t>
            </a:r>
            <a:endParaRPr lang="fr-FR" altLang="fr-FR" sz="2000"/>
          </a:p>
        </p:txBody>
      </p:sp>
      <p:sp>
        <p:nvSpPr>
          <p:cNvPr id="8232" name="ZoneTexte 46"/>
          <p:cNvSpPr txBox="1">
            <a:spLocks noChangeArrowheads="1"/>
          </p:cNvSpPr>
          <p:nvPr/>
        </p:nvSpPr>
        <p:spPr bwMode="auto">
          <a:xfrm>
            <a:off x="7072314" y="3079753"/>
            <a:ext cx="400058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Il faut que la résistance de l’instrument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de mesure ne perturbe pas la mesure et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la résistance du capteur  :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                      R</a:t>
            </a:r>
            <a:r>
              <a:rPr lang="fr-FR" altLang="fr-FR" sz="1800" baseline="-25000"/>
              <a:t>f </a:t>
            </a:r>
            <a:r>
              <a:rPr lang="fr-FR" altLang="fr-FR" sz="1800"/>
              <a:t>&lt;&lt; R</a:t>
            </a:r>
            <a:r>
              <a:rPr lang="fr-FR" altLang="fr-FR" sz="1800" baseline="-25000"/>
              <a:t>i</a:t>
            </a:r>
            <a:r>
              <a:rPr lang="fr-FR" altLang="fr-FR" sz="1800"/>
              <a:t> et R</a:t>
            </a:r>
            <a:r>
              <a:rPr lang="fr-FR" altLang="fr-FR" sz="1800" baseline="-25000"/>
              <a:t>c</a:t>
            </a:r>
            <a:r>
              <a:rPr lang="fr-FR" altLang="fr-FR" sz="1800"/>
              <a:t> &lt;&lt; R</a:t>
            </a:r>
            <a:r>
              <a:rPr lang="fr-FR" altLang="fr-FR" sz="1800" baseline="-25000"/>
              <a:t>i</a:t>
            </a:r>
          </a:p>
        </p:txBody>
      </p:sp>
      <p:sp>
        <p:nvSpPr>
          <p:cNvPr id="8233" name="ZoneTexte 47"/>
          <p:cNvSpPr txBox="1">
            <a:spLocks noChangeArrowheads="1"/>
          </p:cNvSpPr>
          <p:nvPr/>
        </p:nvSpPr>
        <p:spPr bwMode="auto">
          <a:xfrm>
            <a:off x="7072315" y="4330700"/>
            <a:ext cx="34955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L’équation précédente se simplifie :</a:t>
            </a:r>
          </a:p>
        </p:txBody>
      </p:sp>
      <p:sp>
        <p:nvSpPr>
          <p:cNvPr id="83" name="ZoneTexte 8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010659" y="4713668"/>
            <a:ext cx="2382592" cy="772732"/>
          </a:xfrm>
          <a:prstGeom prst="rect">
            <a:avLst/>
          </a:prstGeom>
          <a:blipFill rotWithShape="0">
            <a:blip r:embed="rId3"/>
            <a:srcRect/>
            <a:stretch>
              <a:fillRect l="6550" t="10000" r="8650" b="3332"/>
            </a:stretch>
          </a:blipFill>
        </p:spPr>
        <p:txBody>
          <a:bodyPr/>
          <a:lstStyle/>
          <a:p>
            <a:pPr>
              <a:defRPr/>
            </a:pPr>
            <a:r>
              <a:rPr lang="fr-FR">
                <a:noFill/>
              </a:rPr>
              <a:t> </a:t>
            </a:r>
          </a:p>
        </p:txBody>
      </p:sp>
      <p:sp>
        <p:nvSpPr>
          <p:cNvPr id="8235" name="ZoneTexte 48"/>
          <p:cNvSpPr txBox="1">
            <a:spLocks noChangeArrowheads="1"/>
          </p:cNvSpPr>
          <p:nvPr/>
        </p:nvSpPr>
        <p:spPr bwMode="auto">
          <a:xfrm>
            <a:off x="6904040" y="5559429"/>
            <a:ext cx="503355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Dans certain cas la résistance interne du générateur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R</a:t>
            </a:r>
            <a:r>
              <a:rPr lang="fr-FR" altLang="fr-FR" sz="1800" baseline="-25000"/>
              <a:t>g</a:t>
            </a:r>
            <a:r>
              <a:rPr lang="fr-FR" altLang="fr-FR" sz="1800"/>
              <a:t> peut-être négligée  </a:t>
            </a:r>
          </a:p>
        </p:txBody>
      </p:sp>
      <p:sp>
        <p:nvSpPr>
          <p:cNvPr id="50" name="Rectangle 49"/>
          <p:cNvSpPr/>
          <p:nvPr/>
        </p:nvSpPr>
        <p:spPr>
          <a:xfrm>
            <a:off x="7075490" y="2068513"/>
            <a:ext cx="3949700" cy="78105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1" name="Rectangle 50"/>
          <p:cNvSpPr/>
          <p:nvPr/>
        </p:nvSpPr>
        <p:spPr>
          <a:xfrm>
            <a:off x="7950201" y="4751392"/>
            <a:ext cx="2544763" cy="75882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2" name="Rectangle 51"/>
          <p:cNvSpPr/>
          <p:nvPr/>
        </p:nvSpPr>
        <p:spPr>
          <a:xfrm>
            <a:off x="9650415" y="5980113"/>
            <a:ext cx="1947863" cy="74136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5" name="ZoneTexte 8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865219" y="5988680"/>
            <a:ext cx="1687132" cy="721217"/>
          </a:xfrm>
          <a:prstGeom prst="rect">
            <a:avLst/>
          </a:prstGeom>
          <a:blipFill rotWithShape="0">
            <a:blip r:embed="rId4"/>
            <a:srcRect/>
            <a:stretch>
              <a:fillRect l="5037" t="5356" r="12731" b="8534"/>
            </a:stretch>
          </a:blipFill>
        </p:spPr>
        <p:txBody>
          <a:bodyPr/>
          <a:lstStyle/>
          <a:p>
            <a:pPr>
              <a:defRPr/>
            </a:pPr>
            <a:r>
              <a:rPr lang="fr-FR" sz="1600">
                <a:noFill/>
              </a:rPr>
              <a:t> </a:t>
            </a:r>
          </a:p>
        </p:txBody>
      </p:sp>
      <p:sp>
        <p:nvSpPr>
          <p:cNvPr id="8240" name="ZoneTexte 2"/>
          <p:cNvSpPr txBox="1">
            <a:spLocks noChangeArrowheads="1"/>
          </p:cNvSpPr>
          <p:nvPr/>
        </p:nvSpPr>
        <p:spPr bwMode="auto">
          <a:xfrm>
            <a:off x="7561265" y="6351588"/>
            <a:ext cx="19160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/>
              <a:t>V</a:t>
            </a:r>
            <a:r>
              <a:rPr lang="fr-FR" altLang="fr-FR" sz="2000" baseline="-25000"/>
              <a:t>m</a:t>
            </a:r>
            <a:r>
              <a:rPr lang="fr-FR" altLang="fr-FR" sz="2000"/>
              <a:t> = e</a:t>
            </a:r>
            <a:r>
              <a:rPr lang="fr-FR" altLang="fr-FR" sz="2000" baseline="-25000"/>
              <a:t>g</a:t>
            </a:r>
            <a:r>
              <a:rPr lang="fr-FR" altLang="fr-FR" sz="2000"/>
              <a:t> . f(Rc, R</a:t>
            </a:r>
            <a:r>
              <a:rPr lang="fr-FR" altLang="fr-FR" sz="2000" baseline="-25000"/>
              <a:t>1</a:t>
            </a:r>
            <a:r>
              <a:rPr lang="fr-FR" altLang="fr-FR" sz="1800"/>
              <a:t>)</a:t>
            </a:r>
            <a:endParaRPr lang="fr-FR" altLang="fr-FR" sz="1800" baseline="-25000"/>
          </a:p>
        </p:txBody>
      </p:sp>
      <p:sp>
        <p:nvSpPr>
          <p:cNvPr id="2" name="Rectangle 1"/>
          <p:cNvSpPr/>
          <p:nvPr/>
        </p:nvSpPr>
        <p:spPr>
          <a:xfrm>
            <a:off x="360366" y="2138367"/>
            <a:ext cx="5926137" cy="4586287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2000"/>
          </a:p>
        </p:txBody>
      </p:sp>
      <p:sp>
        <p:nvSpPr>
          <p:cNvPr id="3" name="Rectangle 2"/>
          <p:cNvSpPr/>
          <p:nvPr/>
        </p:nvSpPr>
        <p:spPr>
          <a:xfrm>
            <a:off x="6773866" y="2978150"/>
            <a:ext cx="5164137" cy="2595563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6773866" y="5573717"/>
            <a:ext cx="5164137" cy="1216025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8"/>
          <p:cNvSpPr txBox="1">
            <a:spLocks noChangeArrowheads="1"/>
          </p:cNvSpPr>
          <p:nvPr/>
        </p:nvSpPr>
        <p:spPr bwMode="auto">
          <a:xfrm>
            <a:off x="1323976" y="1144589"/>
            <a:ext cx="8374063" cy="64633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Char char="-"/>
            </a:pPr>
            <a:r>
              <a:rPr lang="fr-FR" altLang="fr-FR" sz="1800" u="sng">
                <a:latin typeface="Arial" charset="0"/>
              </a:rPr>
              <a:t>  Cas des impédances complexes (Z):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>
                <a:latin typeface="Arial" charset="0"/>
              </a:rPr>
              <a:t>On utilise une source d’alimentation sinusoïdale associée à un pont diviseur </a:t>
            </a:r>
          </a:p>
        </p:txBody>
      </p:sp>
      <p:sp>
        <p:nvSpPr>
          <p:cNvPr id="9219" name="Rectangle 12"/>
          <p:cNvSpPr>
            <a:spLocks noChangeArrowheads="1"/>
          </p:cNvSpPr>
          <p:nvPr/>
        </p:nvSpPr>
        <p:spPr bwMode="auto">
          <a:xfrm>
            <a:off x="0" y="1"/>
            <a:ext cx="12192000" cy="836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>
              <a:latin typeface="Arial" charset="0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152777" y="152401"/>
            <a:ext cx="609974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b="1">
                <a:latin typeface="Arial" charset="0"/>
              </a:rPr>
              <a:t>Conditionneur de capteurs passifs</a:t>
            </a:r>
          </a:p>
        </p:txBody>
      </p:sp>
      <p:sp>
        <p:nvSpPr>
          <p:cNvPr id="9221" name="ZoneTexte 1"/>
          <p:cNvSpPr txBox="1">
            <a:spLocks noChangeArrowheads="1"/>
          </p:cNvSpPr>
          <p:nvPr/>
        </p:nvSpPr>
        <p:spPr bwMode="auto">
          <a:xfrm>
            <a:off x="6470651" y="2593975"/>
            <a:ext cx="53265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Zc : impédance d’un capteur capacité ou d’une inductif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653339" y="3182940"/>
            <a:ext cx="2646237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u="sng" dirty="0"/>
              <a:t>Rappel :</a:t>
            </a:r>
          </a:p>
          <a:p>
            <a:pPr>
              <a:defRPr/>
            </a:pPr>
            <a:endParaRPr lang="fr-FR" dirty="0"/>
          </a:p>
          <a:p>
            <a:pPr marL="285750" indent="-285750">
              <a:buFontTx/>
              <a:buChar char="-"/>
              <a:defRPr/>
            </a:pPr>
            <a:r>
              <a:rPr lang="fr-FR" dirty="0"/>
              <a:t>Capacité C : </a:t>
            </a:r>
            <a:r>
              <a:rPr lang="fr-FR" dirty="0" err="1"/>
              <a:t>Z</a:t>
            </a:r>
            <a:r>
              <a:rPr lang="fr-FR" baseline="-25000" dirty="0" err="1"/>
              <a:t>c</a:t>
            </a:r>
            <a:r>
              <a:rPr lang="fr-FR" dirty="0"/>
              <a:t> = 1/</a:t>
            </a:r>
            <a:r>
              <a:rPr lang="fr-FR" dirty="0" err="1"/>
              <a:t>jC.w</a:t>
            </a:r>
            <a:endParaRPr lang="fr-FR" dirty="0"/>
          </a:p>
          <a:p>
            <a:pPr marL="285750" indent="-285750">
              <a:buFontTx/>
              <a:buChar char="-"/>
              <a:defRPr/>
            </a:pPr>
            <a:r>
              <a:rPr lang="fr-FR" dirty="0"/>
              <a:t>Inductance L : </a:t>
            </a:r>
            <a:r>
              <a:rPr lang="fr-FR" dirty="0" err="1"/>
              <a:t>Z</a:t>
            </a:r>
            <a:r>
              <a:rPr lang="fr-FR" baseline="-25000" dirty="0" err="1"/>
              <a:t>c</a:t>
            </a:r>
            <a:r>
              <a:rPr lang="fr-FR" dirty="0"/>
              <a:t> = </a:t>
            </a:r>
            <a:r>
              <a:rPr lang="fr-FR" dirty="0" err="1"/>
              <a:t>jL.w</a:t>
            </a:r>
            <a:r>
              <a:rPr lang="fr-FR" dirty="0"/>
              <a:t> </a:t>
            </a:r>
          </a:p>
        </p:txBody>
      </p:sp>
      <p:grpSp>
        <p:nvGrpSpPr>
          <p:cNvPr id="9223" name="Groupe 7"/>
          <p:cNvGrpSpPr>
            <a:grpSpLocks/>
          </p:cNvGrpSpPr>
          <p:nvPr/>
        </p:nvGrpSpPr>
        <p:grpSpPr bwMode="auto">
          <a:xfrm>
            <a:off x="1620837" y="2325688"/>
            <a:ext cx="3142178" cy="2589212"/>
            <a:chOff x="1621510" y="2325688"/>
            <a:chExt cx="3142176" cy="2589212"/>
          </a:xfrm>
        </p:grpSpPr>
        <p:sp>
          <p:nvSpPr>
            <p:cNvPr id="22" name="Ellipse 21"/>
            <p:cNvSpPr/>
            <p:nvPr/>
          </p:nvSpPr>
          <p:spPr>
            <a:xfrm>
              <a:off x="1621510" y="3973513"/>
              <a:ext cx="528637" cy="463550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grpSp>
          <p:nvGrpSpPr>
            <p:cNvPr id="9231" name="Groupe 5"/>
            <p:cNvGrpSpPr>
              <a:grpSpLocks/>
            </p:cNvGrpSpPr>
            <p:nvPr/>
          </p:nvGrpSpPr>
          <p:grpSpPr bwMode="auto">
            <a:xfrm>
              <a:off x="1758035" y="2325688"/>
              <a:ext cx="3005651" cy="2589212"/>
              <a:chOff x="1758035" y="2325688"/>
              <a:chExt cx="3005651" cy="2589212"/>
            </a:xfrm>
          </p:grpSpPr>
          <p:cxnSp>
            <p:nvCxnSpPr>
              <p:cNvPr id="23" name="Connecteur droit 22"/>
              <p:cNvCxnSpPr>
                <a:stCxn id="22" idx="0"/>
                <a:endCxn id="34" idx="2"/>
              </p:cNvCxnSpPr>
              <p:nvPr/>
            </p:nvCxnSpPr>
            <p:spPr>
              <a:xfrm flipV="1">
                <a:off x="1885035" y="3203575"/>
                <a:ext cx="11112" cy="76993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23"/>
              <p:cNvCxnSpPr/>
              <p:nvPr/>
            </p:nvCxnSpPr>
            <p:spPr>
              <a:xfrm>
                <a:off x="1873922" y="4421188"/>
                <a:ext cx="0" cy="477837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necteur droit 24"/>
              <p:cNvCxnSpPr/>
              <p:nvPr/>
            </p:nvCxnSpPr>
            <p:spPr>
              <a:xfrm>
                <a:off x="1905672" y="2325688"/>
                <a:ext cx="1543050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Rectangle 25"/>
              <p:cNvSpPr/>
              <p:nvPr/>
            </p:nvSpPr>
            <p:spPr>
              <a:xfrm>
                <a:off x="3310610" y="3857625"/>
                <a:ext cx="276225" cy="688975"/>
              </a:xfrm>
              <a:prstGeom prst="rect">
                <a:avLst/>
              </a:prstGeom>
              <a:solidFill>
                <a:schemeClr val="bg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cxnSp>
            <p:nvCxnSpPr>
              <p:cNvPr id="27" name="Connecteur droit 26"/>
              <p:cNvCxnSpPr/>
              <p:nvPr/>
            </p:nvCxnSpPr>
            <p:spPr>
              <a:xfrm>
                <a:off x="3448722" y="3484563"/>
                <a:ext cx="0" cy="373062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/>
              <p:cNvCxnSpPr/>
              <p:nvPr/>
            </p:nvCxnSpPr>
            <p:spPr>
              <a:xfrm>
                <a:off x="3448722" y="4570413"/>
                <a:ext cx="0" cy="344487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cteur droit 28"/>
              <p:cNvCxnSpPr/>
              <p:nvPr/>
            </p:nvCxnSpPr>
            <p:spPr>
              <a:xfrm>
                <a:off x="1880272" y="4900613"/>
                <a:ext cx="1582738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39" name="ZoneTexte 33"/>
              <p:cNvSpPr txBox="1">
                <a:spLocks noChangeArrowheads="1"/>
              </p:cNvSpPr>
              <p:nvPr/>
            </p:nvSpPr>
            <p:spPr bwMode="auto">
              <a:xfrm>
                <a:off x="2935960" y="3990975"/>
                <a:ext cx="35644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charset="0"/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fr-FR" altLang="fr-FR" sz="1800"/>
                  <a:t>Z</a:t>
                </a:r>
                <a:r>
                  <a:rPr lang="fr-FR" altLang="fr-FR" sz="1800" baseline="-25000"/>
                  <a:t>c</a:t>
                </a:r>
                <a:endParaRPr lang="fr-FR" altLang="fr-FR" sz="1800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3286797" y="2516188"/>
                <a:ext cx="276225" cy="688975"/>
              </a:xfrm>
              <a:prstGeom prst="rect">
                <a:avLst/>
              </a:prstGeom>
              <a:solidFill>
                <a:schemeClr val="bg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cxnSp>
            <p:nvCxnSpPr>
              <p:cNvPr id="32" name="Connecteur droit 31"/>
              <p:cNvCxnSpPr/>
              <p:nvPr/>
            </p:nvCxnSpPr>
            <p:spPr>
              <a:xfrm flipH="1">
                <a:off x="3450310" y="3198813"/>
                <a:ext cx="0" cy="307975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necteur droit 32"/>
              <p:cNvCxnSpPr>
                <a:stCxn id="31" idx="0"/>
              </p:cNvCxnSpPr>
              <p:nvPr/>
            </p:nvCxnSpPr>
            <p:spPr>
              <a:xfrm flipV="1">
                <a:off x="3424910" y="2325688"/>
                <a:ext cx="0" cy="19050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Rectangle 33"/>
              <p:cNvSpPr/>
              <p:nvPr/>
            </p:nvSpPr>
            <p:spPr>
              <a:xfrm>
                <a:off x="1758035" y="2514600"/>
                <a:ext cx="276225" cy="688975"/>
              </a:xfrm>
              <a:prstGeom prst="rect">
                <a:avLst/>
              </a:prstGeom>
              <a:solidFill>
                <a:schemeClr val="bg1"/>
              </a:solidFill>
              <a:ln w="2857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  <p:cxnSp>
            <p:nvCxnSpPr>
              <p:cNvPr id="35" name="Connecteur droit 34"/>
              <p:cNvCxnSpPr>
                <a:stCxn id="34" idx="0"/>
              </p:cNvCxnSpPr>
              <p:nvPr/>
            </p:nvCxnSpPr>
            <p:spPr>
              <a:xfrm flipV="1">
                <a:off x="1896147" y="2325688"/>
                <a:ext cx="0" cy="188912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45" name="ZoneTexte 40"/>
              <p:cNvSpPr txBox="1">
                <a:spLocks noChangeArrowheads="1"/>
              </p:cNvSpPr>
              <p:nvPr/>
            </p:nvSpPr>
            <p:spPr bwMode="auto">
              <a:xfrm>
                <a:off x="2145386" y="3995738"/>
                <a:ext cx="37221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charset="0"/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fr-FR" altLang="fr-FR" sz="1800"/>
                  <a:t>e</a:t>
                </a:r>
                <a:r>
                  <a:rPr lang="fr-FR" altLang="fr-FR" sz="1800" baseline="-25000"/>
                  <a:t>g</a:t>
                </a:r>
                <a:endParaRPr lang="fr-FR" altLang="fr-FR" sz="1800"/>
              </a:p>
            </p:txBody>
          </p:sp>
          <p:sp>
            <p:nvSpPr>
              <p:cNvPr id="9246" name="ZoneTexte 41"/>
              <p:cNvSpPr txBox="1">
                <a:spLocks noChangeArrowheads="1"/>
              </p:cNvSpPr>
              <p:nvPr/>
            </p:nvSpPr>
            <p:spPr bwMode="auto">
              <a:xfrm>
                <a:off x="2039022" y="2654300"/>
                <a:ext cx="38183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charset="0"/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fr-FR" altLang="fr-FR" sz="1800"/>
                  <a:t>R</a:t>
                </a:r>
                <a:r>
                  <a:rPr lang="fr-FR" altLang="fr-FR" sz="1800" baseline="-25000"/>
                  <a:t>g</a:t>
                </a:r>
                <a:endParaRPr lang="fr-FR" altLang="fr-FR" sz="1800"/>
              </a:p>
            </p:txBody>
          </p:sp>
          <p:sp>
            <p:nvSpPr>
              <p:cNvPr id="9247" name="ZoneTexte 42"/>
              <p:cNvSpPr txBox="1">
                <a:spLocks noChangeArrowheads="1"/>
              </p:cNvSpPr>
              <p:nvPr/>
            </p:nvSpPr>
            <p:spPr bwMode="auto">
              <a:xfrm>
                <a:off x="2939135" y="2665413"/>
                <a:ext cx="388248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charset="0"/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fr-FR" altLang="fr-FR" sz="1800"/>
                  <a:t>R</a:t>
                </a:r>
                <a:r>
                  <a:rPr lang="fr-FR" altLang="fr-FR" sz="1800" baseline="-25000"/>
                  <a:t>1</a:t>
                </a:r>
              </a:p>
            </p:txBody>
          </p:sp>
          <p:cxnSp>
            <p:nvCxnSpPr>
              <p:cNvPr id="5" name="Connecteur droit 4"/>
              <p:cNvCxnSpPr/>
              <p:nvPr/>
            </p:nvCxnSpPr>
            <p:spPr>
              <a:xfrm>
                <a:off x="3448722" y="3589338"/>
                <a:ext cx="930275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Connecteur droit 6"/>
              <p:cNvCxnSpPr/>
              <p:nvPr/>
            </p:nvCxnSpPr>
            <p:spPr>
              <a:xfrm>
                <a:off x="3448722" y="4911725"/>
                <a:ext cx="1008063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Connecteur droit avec flèche 38"/>
              <p:cNvCxnSpPr/>
              <p:nvPr/>
            </p:nvCxnSpPr>
            <p:spPr>
              <a:xfrm flipV="1">
                <a:off x="4282160" y="3635375"/>
                <a:ext cx="0" cy="1228725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51" name="ZoneTexte 39"/>
              <p:cNvSpPr txBox="1">
                <a:spLocks noChangeArrowheads="1"/>
              </p:cNvSpPr>
              <p:nvPr/>
            </p:nvSpPr>
            <p:spPr bwMode="auto">
              <a:xfrm>
                <a:off x="4329785" y="4043363"/>
                <a:ext cx="433901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charset="0"/>
                  <a:buChar char="•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charset="0"/>
                  <a:buChar char="•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fr-FR" altLang="fr-FR" sz="1800"/>
                  <a:t>V</a:t>
                </a:r>
                <a:r>
                  <a:rPr lang="fr-FR" altLang="fr-FR" sz="1800" baseline="-25000"/>
                  <a:t>m</a:t>
                </a:r>
                <a:endParaRPr lang="fr-FR" altLang="fr-FR" sz="1800"/>
              </a:p>
            </p:txBody>
          </p:sp>
        </p:grpSp>
      </p:grpSp>
      <p:sp>
        <p:nvSpPr>
          <p:cNvPr id="9224" name="ZoneTexte 40"/>
          <p:cNvSpPr txBox="1">
            <a:spLocks noChangeArrowheads="1"/>
          </p:cNvSpPr>
          <p:nvPr/>
        </p:nvSpPr>
        <p:spPr bwMode="auto">
          <a:xfrm>
            <a:off x="6673852" y="4665664"/>
            <a:ext cx="19915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On prendra Rg </a:t>
            </a:r>
            <a:r>
              <a:rPr lang="fr-FR" altLang="fr-FR" sz="1800">
                <a:sym typeface="Wingdings" pitchFamily="2" charset="2"/>
              </a:rPr>
              <a:t> 0</a:t>
            </a:r>
            <a:endParaRPr lang="fr-FR" altLang="fr-FR" sz="1800"/>
          </a:p>
        </p:txBody>
      </p:sp>
      <p:sp>
        <p:nvSpPr>
          <p:cNvPr id="42" name="ZoneTexte 4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300436" y="5537915"/>
            <a:ext cx="1886755" cy="824248"/>
          </a:xfrm>
          <a:prstGeom prst="rect">
            <a:avLst/>
          </a:prstGeom>
          <a:blipFill rotWithShape="0">
            <a:blip r:embed="rId2"/>
            <a:srcRect/>
            <a:stretch>
              <a:fillRect t="-1562" r="4778" b="9376"/>
            </a:stretch>
          </a:blipFill>
        </p:spPr>
        <p:txBody>
          <a:bodyPr/>
          <a:lstStyle/>
          <a:p>
            <a:pPr>
              <a:defRPr/>
            </a:pPr>
            <a:r>
              <a:rPr lang="fr-FR">
                <a:noFill/>
              </a:rPr>
              <a:t> </a:t>
            </a:r>
          </a:p>
        </p:txBody>
      </p:sp>
      <p:sp>
        <p:nvSpPr>
          <p:cNvPr id="9226" name="ZoneTexte 42"/>
          <p:cNvSpPr txBox="1">
            <a:spLocks noChangeArrowheads="1"/>
          </p:cNvSpPr>
          <p:nvPr/>
        </p:nvSpPr>
        <p:spPr bwMode="auto">
          <a:xfrm>
            <a:off x="1603375" y="5573714"/>
            <a:ext cx="432624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Dans ce cas e</a:t>
            </a:r>
            <a:r>
              <a:rPr lang="fr-FR" altLang="fr-FR" sz="1800" baseline="-25000"/>
              <a:t>g</a:t>
            </a:r>
            <a:r>
              <a:rPr lang="fr-FR" altLang="fr-FR" sz="1800"/>
              <a:t> est une tension sinusoïdale :  </a:t>
            </a:r>
          </a:p>
        </p:txBody>
      </p:sp>
      <p:sp>
        <p:nvSpPr>
          <p:cNvPr id="44" name="Rectangle 43"/>
          <p:cNvSpPr/>
          <p:nvPr/>
        </p:nvSpPr>
        <p:spPr>
          <a:xfrm>
            <a:off x="7843838" y="5408617"/>
            <a:ext cx="2846387" cy="112077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1323976" y="2009775"/>
            <a:ext cx="4605339" cy="46228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6362702" y="2009775"/>
            <a:ext cx="5513388" cy="46228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2"/>
          <p:cNvSpPr>
            <a:spLocks noChangeArrowheads="1"/>
          </p:cNvSpPr>
          <p:nvPr/>
        </p:nvSpPr>
        <p:spPr bwMode="auto">
          <a:xfrm>
            <a:off x="0" y="1"/>
            <a:ext cx="12192000" cy="836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>
              <a:latin typeface="Arial" charset="0"/>
            </a:endParaRP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3152777" y="152401"/>
            <a:ext cx="609974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b="1">
                <a:latin typeface="Arial" charset="0"/>
              </a:rPr>
              <a:t>Conditionneur de capteurs passifs</a:t>
            </a:r>
          </a:p>
        </p:txBody>
      </p:sp>
      <p:sp>
        <p:nvSpPr>
          <p:cNvPr id="10244" name="ZoneTexte 5"/>
          <p:cNvSpPr txBox="1">
            <a:spLocks noChangeArrowheads="1"/>
          </p:cNvSpPr>
          <p:nvPr/>
        </p:nvSpPr>
        <p:spPr bwMode="auto">
          <a:xfrm>
            <a:off x="576264" y="954088"/>
            <a:ext cx="60604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400" b="1"/>
              <a:t>Sensibilité globale (capteur + conditionneur):  </a:t>
            </a:r>
          </a:p>
        </p:txBody>
      </p:sp>
      <p:sp>
        <p:nvSpPr>
          <p:cNvPr id="10245" name="ZoneTexte 6"/>
          <p:cNvSpPr txBox="1">
            <a:spLocks noChangeArrowheads="1"/>
          </p:cNvSpPr>
          <p:nvPr/>
        </p:nvSpPr>
        <p:spPr bwMode="auto">
          <a:xfrm>
            <a:off x="206376" y="1543050"/>
            <a:ext cx="1198488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 dirty="0"/>
              <a:t>Une </a:t>
            </a:r>
            <a:r>
              <a:rPr lang="fr-FR" altLang="fr-FR" sz="2000" b="1" u="sng" dirty="0"/>
              <a:t>variation </a:t>
            </a:r>
            <a:r>
              <a:rPr lang="fr-FR" altLang="fr-FR" sz="2000" b="1" u="sng" dirty="0">
                <a:sym typeface="Symbol" pitchFamily="18" charset="2"/>
              </a:rPr>
              <a:t>m</a:t>
            </a:r>
            <a:r>
              <a:rPr lang="fr-FR" altLang="fr-FR" sz="2000" u="sng" dirty="0">
                <a:sym typeface="Symbol" pitchFamily="18" charset="2"/>
              </a:rPr>
              <a:t> </a:t>
            </a:r>
            <a:r>
              <a:rPr lang="fr-FR" altLang="fr-FR" sz="2000" dirty="0">
                <a:sym typeface="Symbol" pitchFamily="18" charset="2"/>
              </a:rPr>
              <a:t>de la grandeur physique implique une </a:t>
            </a:r>
            <a:r>
              <a:rPr lang="fr-FR" altLang="fr-FR" sz="2000" b="1" u="sng" dirty="0">
                <a:sym typeface="Symbol" pitchFamily="18" charset="2"/>
              </a:rPr>
              <a:t>variation </a:t>
            </a:r>
            <a:r>
              <a:rPr lang="fr-FR" altLang="fr-FR" sz="2000" b="1" dirty="0">
                <a:sym typeface="Symbol" pitchFamily="18" charset="2"/>
              </a:rPr>
              <a:t></a:t>
            </a:r>
            <a:r>
              <a:rPr lang="fr-FR" altLang="fr-FR" sz="2000" b="1" dirty="0" err="1">
                <a:sym typeface="Symbol" pitchFamily="18" charset="2"/>
              </a:rPr>
              <a:t>Z</a:t>
            </a:r>
            <a:r>
              <a:rPr lang="fr-FR" altLang="fr-FR" sz="2000" b="1" baseline="-25000" dirty="0" err="1">
                <a:sym typeface="Symbol" pitchFamily="18" charset="2"/>
              </a:rPr>
              <a:t>c</a:t>
            </a:r>
            <a:r>
              <a:rPr lang="fr-FR" altLang="fr-FR" sz="2000" b="1" baseline="-25000" dirty="0">
                <a:sym typeface="Symbol" pitchFamily="18" charset="2"/>
              </a:rPr>
              <a:t> </a:t>
            </a:r>
            <a:r>
              <a:rPr lang="fr-FR" altLang="fr-FR" sz="2000" dirty="0">
                <a:sym typeface="Symbol" pitchFamily="18" charset="2"/>
              </a:rPr>
              <a:t>de l’impédance du capteur ce qui implique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2000" dirty="0">
                <a:sym typeface="Symbol" pitchFamily="18" charset="2"/>
              </a:rPr>
              <a:t>une </a:t>
            </a:r>
            <a:r>
              <a:rPr lang="fr-FR" altLang="fr-FR" sz="2000" b="1" u="sng" dirty="0">
                <a:sym typeface="Symbol" pitchFamily="18" charset="2"/>
              </a:rPr>
              <a:t>variation de l’amplitude</a:t>
            </a:r>
            <a:r>
              <a:rPr lang="fr-FR" altLang="fr-FR" sz="2000" b="1" dirty="0">
                <a:sym typeface="Symbol" pitchFamily="18" charset="2"/>
              </a:rPr>
              <a:t> </a:t>
            </a:r>
            <a:r>
              <a:rPr lang="fr-FR" altLang="fr-FR" sz="2000" b="1" dirty="0" smtClean="0">
                <a:sym typeface="Symbol" pitchFamily="18" charset="2"/>
              </a:rPr>
              <a:t></a:t>
            </a:r>
            <a:r>
              <a:rPr lang="fr-FR" altLang="fr-FR" sz="2000" b="1" dirty="0" err="1" smtClean="0">
                <a:sym typeface="Symbol" pitchFamily="18" charset="2"/>
              </a:rPr>
              <a:t>V</a:t>
            </a:r>
            <a:r>
              <a:rPr lang="fr-FR" altLang="fr-FR" sz="2000" b="1" baseline="-25000" dirty="0" err="1" smtClean="0">
                <a:sym typeface="Symbol" pitchFamily="18" charset="2"/>
              </a:rPr>
              <a:t>m</a:t>
            </a:r>
            <a:r>
              <a:rPr lang="fr-FR" altLang="fr-FR" sz="2000" b="1" dirty="0" smtClean="0">
                <a:sym typeface="Symbol" pitchFamily="18" charset="2"/>
              </a:rPr>
              <a:t> </a:t>
            </a:r>
            <a:r>
              <a:rPr lang="fr-FR" altLang="fr-FR" sz="2000" dirty="0">
                <a:sym typeface="Symbol" pitchFamily="18" charset="2"/>
              </a:rPr>
              <a:t>. On défini ainsi la sensibilité globale du montage par :    </a:t>
            </a:r>
            <a:endParaRPr lang="fr-FR" altLang="fr-FR" sz="2000" dirty="0"/>
          </a:p>
        </p:txBody>
      </p:sp>
      <p:sp>
        <p:nvSpPr>
          <p:cNvPr id="8" name="ZoneTexte 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706017" y="2627294"/>
            <a:ext cx="2403123" cy="837127"/>
          </a:xfrm>
          <a:prstGeom prst="rect">
            <a:avLst/>
          </a:prstGeom>
          <a:blipFill rotWithShape="0">
            <a:blip r:embed="rId2"/>
            <a:srcRect/>
            <a:stretch>
              <a:fillRect l="1137" t="-1539" r="1073" b="3077"/>
            </a:stretch>
          </a:blipFill>
        </p:spPr>
        <p:txBody>
          <a:bodyPr/>
          <a:lstStyle/>
          <a:p>
            <a:pPr>
              <a:defRPr/>
            </a:pPr>
            <a:r>
              <a:rPr lang="fr-FR">
                <a:noFill/>
              </a:rPr>
              <a:t> </a:t>
            </a:r>
          </a:p>
        </p:txBody>
      </p:sp>
      <p:sp>
        <p:nvSpPr>
          <p:cNvPr id="9" name="Rectangle 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532588" y="4314423"/>
            <a:ext cx="612221" cy="708338"/>
          </a:xfrm>
          <a:prstGeom prst="rect">
            <a:avLst/>
          </a:prstGeom>
          <a:blipFill rotWithShape="0">
            <a:blip r:embed="rId3"/>
            <a:srcRect/>
            <a:stretch>
              <a:fillRect l="-2948" t="13" r="-2100" b="13567"/>
            </a:stretch>
          </a:blipFill>
        </p:spPr>
        <p:txBody>
          <a:bodyPr/>
          <a:lstStyle/>
          <a:p>
            <a:pPr>
              <a:defRPr/>
            </a:pPr>
            <a:r>
              <a:rPr lang="fr-FR">
                <a:noFill/>
              </a:rPr>
              <a:t> </a:t>
            </a:r>
          </a:p>
        </p:txBody>
      </p:sp>
      <p:sp>
        <p:nvSpPr>
          <p:cNvPr id="10248" name="ZoneTexte 9"/>
          <p:cNvSpPr txBox="1">
            <a:spLocks noChangeArrowheads="1"/>
          </p:cNvSpPr>
          <p:nvPr/>
        </p:nvSpPr>
        <p:spPr bwMode="auto">
          <a:xfrm>
            <a:off x="576266" y="3651250"/>
            <a:ext cx="79688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Avec : </a:t>
            </a:r>
          </a:p>
        </p:txBody>
      </p:sp>
      <p:cxnSp>
        <p:nvCxnSpPr>
          <p:cNvPr id="12" name="Connecteur droit avec flèche 11"/>
          <p:cNvCxnSpPr>
            <a:stCxn id="9" idx="3"/>
          </p:cNvCxnSpPr>
          <p:nvPr/>
        </p:nvCxnSpPr>
        <p:spPr>
          <a:xfrm>
            <a:off x="2144713" y="4668842"/>
            <a:ext cx="650875" cy="1047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0" name="ZoneTexte 12"/>
          <p:cNvSpPr txBox="1">
            <a:spLocks noChangeArrowheads="1"/>
          </p:cNvSpPr>
          <p:nvPr/>
        </p:nvSpPr>
        <p:spPr bwMode="auto">
          <a:xfrm>
            <a:off x="2787653" y="4589464"/>
            <a:ext cx="28171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Sensibilité du conditionneur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501777" y="4270379"/>
            <a:ext cx="4237039" cy="73342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Rectangle 1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843204" y="4392993"/>
            <a:ext cx="873957" cy="533159"/>
          </a:xfrm>
          <a:prstGeom prst="rect">
            <a:avLst/>
          </a:prstGeom>
          <a:blipFill rotWithShape="0">
            <a:blip r:embed="rId4"/>
            <a:srcRect/>
            <a:stretch>
              <a:fillRect l="-7028" t="-4832" r="1472" b="-3214"/>
            </a:stretch>
          </a:blipFill>
        </p:spPr>
        <p:txBody>
          <a:bodyPr/>
          <a:lstStyle/>
          <a:p>
            <a:pPr>
              <a:defRPr/>
            </a:pPr>
            <a:r>
              <a:rPr lang="fr-FR">
                <a:noFill/>
              </a:rPr>
              <a:t> </a:t>
            </a:r>
          </a:p>
        </p:txBody>
      </p:sp>
      <p:sp>
        <p:nvSpPr>
          <p:cNvPr id="10253" name="ZoneTexte 16"/>
          <p:cNvSpPr txBox="1">
            <a:spLocks noChangeArrowheads="1"/>
          </p:cNvSpPr>
          <p:nvPr/>
        </p:nvSpPr>
        <p:spPr bwMode="auto">
          <a:xfrm>
            <a:off x="6096002" y="4608514"/>
            <a:ext cx="4287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et </a:t>
            </a:r>
          </a:p>
        </p:txBody>
      </p:sp>
      <p:cxnSp>
        <p:nvCxnSpPr>
          <p:cNvPr id="19" name="Connecteur droit avec flèche 18"/>
          <p:cNvCxnSpPr>
            <a:stCxn id="16" idx="3"/>
          </p:cNvCxnSpPr>
          <p:nvPr/>
        </p:nvCxnSpPr>
        <p:spPr>
          <a:xfrm>
            <a:off x="7716839" y="4659313"/>
            <a:ext cx="1003300" cy="76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5" name="ZoneTexte 19"/>
          <p:cNvSpPr txBox="1">
            <a:spLocks noChangeArrowheads="1"/>
          </p:cNvSpPr>
          <p:nvPr/>
        </p:nvSpPr>
        <p:spPr bwMode="auto">
          <a:xfrm>
            <a:off x="8905878" y="4551364"/>
            <a:ext cx="22093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1800"/>
              <a:t>Sensibilité du capteur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761163" y="4243392"/>
            <a:ext cx="4659312" cy="784225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4546601" y="2560638"/>
            <a:ext cx="2962275" cy="94615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2446</TotalTime>
  <Words>2266</Words>
  <Application>Microsoft Office PowerPoint</Application>
  <PresentationFormat>Personnalisé</PresentationFormat>
  <Paragraphs>576</Paragraphs>
  <Slides>39</Slides>
  <Notes>2</Notes>
  <HiddenSlides>0</HiddenSlides>
  <MMClips>0</MMClips>
  <ScaleCrop>false</ScaleCrop>
  <HeadingPairs>
    <vt:vector size="8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3</vt:i4>
      </vt:variant>
      <vt:variant>
        <vt:lpstr>Titres des diapositives</vt:lpstr>
      </vt:variant>
      <vt:variant>
        <vt:i4>39</vt:i4>
      </vt:variant>
    </vt:vector>
  </HeadingPairs>
  <TitlesOfParts>
    <vt:vector size="49" baseType="lpstr">
      <vt:lpstr>Calibri</vt:lpstr>
      <vt:lpstr>Arial</vt:lpstr>
      <vt:lpstr>Calibri Light</vt:lpstr>
      <vt:lpstr>Times New Roman</vt:lpstr>
      <vt:lpstr>Wingdings</vt:lpstr>
      <vt:lpstr>Symbol</vt:lpstr>
      <vt:lpstr>Thème Office</vt:lpstr>
      <vt:lpstr>Microsoft Equation 3.0</vt:lpstr>
      <vt:lpstr>Équation</vt:lpstr>
      <vt:lpstr>Equation</vt:lpstr>
      <vt:lpstr>Présentation PowerPoint</vt:lpstr>
      <vt:lpstr>Présentation PowerPoint</vt:lpstr>
      <vt:lpstr>Présentation PowerPoint</vt:lpstr>
      <vt:lpstr>Tension, courant,…</vt:lpstr>
      <vt:lpstr>Lois de nœuds, des mailles, Millman</vt:lpstr>
      <vt:lpstr>Capacité et inductance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Rappel: l’AOP</vt:lpstr>
      <vt:lpstr>Rappel: l’AOP</vt:lpstr>
      <vt:lpstr>Rappel: l’AOP</vt:lpstr>
      <vt:lpstr>Rappel: l’AOP</vt:lpstr>
      <vt:lpstr>Les différents types d’AOP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Conclusion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Mohamed</dc:creator>
  <cp:lastModifiedBy>Lorenz</cp:lastModifiedBy>
  <cp:revision>146</cp:revision>
  <cp:lastPrinted>2014-11-09T13:35:19Z</cp:lastPrinted>
  <dcterms:created xsi:type="dcterms:W3CDTF">2014-11-04T09:47:44Z</dcterms:created>
  <dcterms:modified xsi:type="dcterms:W3CDTF">2019-12-09T13:42:28Z</dcterms:modified>
</cp:coreProperties>
</file>