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59"/>
  </p:notesMasterIdLst>
  <p:handoutMasterIdLst>
    <p:handoutMasterId r:id="rId60"/>
  </p:handoutMasterIdLst>
  <p:sldIdLst>
    <p:sldId id="256" r:id="rId2"/>
    <p:sldId id="320" r:id="rId3"/>
    <p:sldId id="257" r:id="rId4"/>
    <p:sldId id="258" r:id="rId5"/>
    <p:sldId id="318" r:id="rId6"/>
    <p:sldId id="319" r:id="rId7"/>
    <p:sldId id="324" r:id="rId8"/>
    <p:sldId id="259" r:id="rId9"/>
    <p:sldId id="260" r:id="rId10"/>
    <p:sldId id="261" r:id="rId11"/>
    <p:sldId id="262" r:id="rId12"/>
    <p:sldId id="316" r:id="rId13"/>
    <p:sldId id="264" r:id="rId14"/>
    <p:sldId id="265" r:id="rId15"/>
    <p:sldId id="323" r:id="rId16"/>
    <p:sldId id="266" r:id="rId17"/>
    <p:sldId id="267" r:id="rId18"/>
    <p:sldId id="269" r:id="rId19"/>
    <p:sldId id="326" r:id="rId20"/>
    <p:sldId id="270" r:id="rId21"/>
    <p:sldId id="272" r:id="rId22"/>
    <p:sldId id="273" r:id="rId23"/>
    <p:sldId id="274" r:id="rId24"/>
    <p:sldId id="275" r:id="rId25"/>
    <p:sldId id="276" r:id="rId26"/>
    <p:sldId id="278" r:id="rId27"/>
    <p:sldId id="281" r:id="rId28"/>
    <p:sldId id="282" r:id="rId29"/>
    <p:sldId id="283" r:id="rId30"/>
    <p:sldId id="284" r:id="rId31"/>
    <p:sldId id="325" r:id="rId32"/>
    <p:sldId id="285" r:id="rId33"/>
    <p:sldId id="286" r:id="rId34"/>
    <p:sldId id="287" r:id="rId35"/>
    <p:sldId id="322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300" r:id="rId45"/>
    <p:sldId id="302" r:id="rId46"/>
    <p:sldId id="296" r:id="rId47"/>
    <p:sldId id="297" r:id="rId48"/>
    <p:sldId id="298" r:id="rId49"/>
    <p:sldId id="299" r:id="rId50"/>
    <p:sldId id="303" r:id="rId51"/>
    <p:sldId id="304" r:id="rId52"/>
    <p:sldId id="305" r:id="rId53"/>
    <p:sldId id="306" r:id="rId54"/>
    <p:sldId id="307" r:id="rId55"/>
    <p:sldId id="313" r:id="rId56"/>
    <p:sldId id="321" r:id="rId57"/>
    <p:sldId id="317" r:id="rId58"/>
  </p:sldIdLst>
  <p:sldSz cx="12192000" cy="6858000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00"/>
    <a:srgbClr val="FF00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48BE55-1069-457D-99E1-2CE2209D6BC7}" v="113" dt="2021-09-20T13:20:09.8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76" autoAdjust="0"/>
  </p:normalViewPr>
  <p:slideViewPr>
    <p:cSldViewPr>
      <p:cViewPr varScale="1">
        <p:scale>
          <a:sx n="80" d="100"/>
          <a:sy n="80" d="100"/>
        </p:scale>
        <p:origin x="96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5480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82" tIns="48191" rIns="96382" bIns="48191" numCol="1" anchor="t" anchorCtr="0" compatLnSpc="1">
            <a:prstTxWarp prst="textNoShape">
              <a:avLst/>
            </a:prstTxWarp>
          </a:bodyPr>
          <a:lstStyle>
            <a:lvl1pPr defTabSz="963906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821" y="1"/>
            <a:ext cx="307547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82" tIns="48191" rIns="96382" bIns="48191" numCol="1" anchor="t" anchorCtr="0" compatLnSpc="1">
            <a:prstTxWarp prst="textNoShape">
              <a:avLst/>
            </a:prstTxWarp>
          </a:bodyPr>
          <a:lstStyle>
            <a:lvl1pPr algn="r" defTabSz="963906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3"/>
            <a:ext cx="3075480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82" tIns="48191" rIns="96382" bIns="48191" numCol="1" anchor="b" anchorCtr="0" compatLnSpc="1">
            <a:prstTxWarp prst="textNoShape">
              <a:avLst/>
            </a:prstTxWarp>
          </a:bodyPr>
          <a:lstStyle>
            <a:lvl1pPr defTabSz="963906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821" y="9722883"/>
            <a:ext cx="3075479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82" tIns="48191" rIns="96382" bIns="48191" numCol="1" anchor="b" anchorCtr="0" compatLnSpc="1">
            <a:prstTxWarp prst="textNoShape">
              <a:avLst/>
            </a:prstTxWarp>
          </a:bodyPr>
          <a:lstStyle>
            <a:lvl1pPr algn="r" defTabSz="963906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fld id="{07BE4E89-950E-46ED-BD23-B9D13819FEA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420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5480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82" tIns="48191" rIns="96382" bIns="48191" numCol="1" anchor="t" anchorCtr="0" compatLnSpc="1">
            <a:prstTxWarp prst="textNoShape">
              <a:avLst/>
            </a:prstTxWarp>
          </a:bodyPr>
          <a:lstStyle>
            <a:lvl1pPr defTabSz="963906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821" y="1"/>
            <a:ext cx="307547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82" tIns="48191" rIns="96382" bIns="48191" numCol="1" anchor="t" anchorCtr="0" compatLnSpc="1">
            <a:prstTxWarp prst="textNoShape">
              <a:avLst/>
            </a:prstTxWarp>
          </a:bodyPr>
          <a:lstStyle>
            <a:lvl1pPr algn="r" defTabSz="963906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83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5" y="4860619"/>
            <a:ext cx="5205932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82" tIns="48191" rIns="96382" bIns="48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3"/>
            <a:ext cx="3075480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82" tIns="48191" rIns="96382" bIns="48191" numCol="1" anchor="b" anchorCtr="0" compatLnSpc="1">
            <a:prstTxWarp prst="textNoShape">
              <a:avLst/>
            </a:prstTxWarp>
          </a:bodyPr>
          <a:lstStyle>
            <a:lvl1pPr defTabSz="963906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821" y="9722883"/>
            <a:ext cx="3075479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82" tIns="48191" rIns="96382" bIns="48191" numCol="1" anchor="b" anchorCtr="0" compatLnSpc="1">
            <a:prstTxWarp prst="textNoShape">
              <a:avLst/>
            </a:prstTxWarp>
          </a:bodyPr>
          <a:lstStyle>
            <a:lvl1pPr algn="r" defTabSz="963906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fld id="{9B50278E-3A1F-4C61-9F2D-B622276ADC1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712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914400" y="3398839"/>
            <a:ext cx="104648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31C94-B0EB-4426-BAF0-B47DB24D313C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189910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77FD2-4052-41AA-928F-29FC5607EF14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547531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C5CD2-11AE-4FBC-8AA5-6D591E954F16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882925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6197600" y="1719263"/>
            <a:ext cx="5384800" cy="4411662"/>
          </a:xfrm>
        </p:spPr>
        <p:txBody>
          <a:bodyPr rtlCol="0">
            <a:normAutofit/>
          </a:bodyPr>
          <a:lstStyle/>
          <a:p>
            <a:pPr lvl="0"/>
            <a:endParaRPr lang="fr-FR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DC68C-F17D-4D91-A708-70B0AAEB575A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247877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09600" y="1719263"/>
            <a:ext cx="10972800" cy="4411662"/>
          </a:xfrm>
        </p:spPr>
        <p:txBody>
          <a:bodyPr rtlCol="0">
            <a:normAutofit/>
          </a:bodyPr>
          <a:lstStyle/>
          <a:p>
            <a:pPr lvl="0"/>
            <a:endParaRPr lang="fr-FR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426B4-04B5-4A53-B491-CAF36A6C82FC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51255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34E41-E253-4875-B4C1-E66A24AFED4E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14077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975784" y="4598989"/>
            <a:ext cx="104648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45D9C-A4D6-4C95-BBCA-59F739C81927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616281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B118B-D501-431C-9CCE-9AF36FDE28D4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245175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3742796" y="4045480"/>
            <a:ext cx="4708525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AB373-55A6-45BE-A56D-0B86B6E5BA93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62491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11F5F-8620-45C0-BB68-FE375E84DFC8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242153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72EDC-F36D-4916-AEAA-D549196ED1BA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75309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911754" y="3580343"/>
            <a:ext cx="5578475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6B973-0B00-4D13-BABE-92CD51273E70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24984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72834-F8F7-4437-A8DC-41A028709C6E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78534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Modifiez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9051"/>
            <a:ext cx="3860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9051"/>
            <a:ext cx="54864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9051"/>
            <a:ext cx="14224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B292F02-A221-4E80-A659-EDEE3600192E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1" r:id="rId2"/>
    <p:sldLayoutId id="2147483749" r:id="rId3"/>
    <p:sldLayoutId id="2147483742" r:id="rId4"/>
    <p:sldLayoutId id="2147483750" r:id="rId5"/>
    <p:sldLayoutId id="2147483743" r:id="rId6"/>
    <p:sldLayoutId id="2147483744" r:id="rId7"/>
    <p:sldLayoutId id="2147483751" r:id="rId8"/>
    <p:sldLayoutId id="2147483745" r:id="rId9"/>
    <p:sldLayoutId id="2147483746" r:id="rId10"/>
    <p:sldLayoutId id="2147483747" r:id="rId11"/>
    <p:sldLayoutId id="2147483752" r:id="rId12"/>
    <p:sldLayoutId id="2147483753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7.wmf"/><Relationship Id="rId18" Type="http://schemas.openxmlformats.org/officeDocument/2006/relationships/oleObject" Target="../embeddings/oleObject9.bin"/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9.w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20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21.wmf"/><Relationship Id="rId7" Type="http://schemas.openxmlformats.org/officeDocument/2006/relationships/image" Target="../media/image23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28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1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4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39.wmf"/><Relationship Id="rId7" Type="http://schemas.openxmlformats.org/officeDocument/2006/relationships/image" Target="../media/image41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42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4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48.jpeg"/><Relationship Id="rId4" Type="http://schemas.openxmlformats.org/officeDocument/2006/relationships/image" Target="../media/image44.wmf"/><Relationship Id="rId9" Type="http://schemas.openxmlformats.org/officeDocument/2006/relationships/image" Target="../media/image4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7" Type="http://schemas.openxmlformats.org/officeDocument/2006/relationships/image" Target="../media/image47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50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image" Target="../media/image52.wmf"/><Relationship Id="rId7" Type="http://schemas.openxmlformats.org/officeDocument/2006/relationships/image" Target="../media/image54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5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43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image" Target="../media/image13.wmf"/><Relationship Id="rId7" Type="http://schemas.openxmlformats.org/officeDocument/2006/relationships/image" Target="../media/image59.w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60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65.wmf"/><Relationship Id="rId3" Type="http://schemas.openxmlformats.org/officeDocument/2006/relationships/image" Target="../media/image13.wmf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53.bin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0" Type="http://schemas.openxmlformats.org/officeDocument/2006/relationships/oleObject" Target="../embeddings/oleObject52.bin"/><Relationship Id="rId4" Type="http://schemas.openxmlformats.org/officeDocument/2006/relationships/oleObject" Target="../embeddings/oleObject49.bin"/><Relationship Id="rId9" Type="http://schemas.openxmlformats.org/officeDocument/2006/relationships/image" Target="../media/image6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67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emf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oleObject" Target="../embeddings/oleObject58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7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79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oleObject" Target="../embeddings/oleObject62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2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5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image" Target="../media/image88.wmf"/><Relationship Id="rId7" Type="http://schemas.openxmlformats.org/officeDocument/2006/relationships/image" Target="../media/image90.wmf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89.wmf"/><Relationship Id="rId4" Type="http://schemas.openxmlformats.org/officeDocument/2006/relationships/oleObject" Target="../embeddings/oleObject64.bin"/><Relationship Id="rId9" Type="http://schemas.openxmlformats.org/officeDocument/2006/relationships/image" Target="../media/image9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97.wmf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4.wmf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8.bin"/><Relationship Id="rId10" Type="http://schemas.openxmlformats.org/officeDocument/2006/relationships/image" Target="../media/image96.wmf"/><Relationship Id="rId4" Type="http://schemas.openxmlformats.org/officeDocument/2006/relationships/image" Target="../media/image93.wmf"/><Relationship Id="rId9" Type="http://schemas.openxmlformats.org/officeDocument/2006/relationships/oleObject" Target="../embeddings/oleObject70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9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98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7" Type="http://schemas.openxmlformats.org/officeDocument/2006/relationships/image" Target="../media/image106.wmf"/><Relationship Id="rId2" Type="http://schemas.openxmlformats.org/officeDocument/2006/relationships/oleObject" Target="../embeddings/oleObject7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6.bin"/><Relationship Id="rId5" Type="http://schemas.openxmlformats.org/officeDocument/2006/relationships/image" Target="../media/image105.wmf"/><Relationship Id="rId4" Type="http://schemas.openxmlformats.org/officeDocument/2006/relationships/oleObject" Target="../embeddings/oleObject75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image" Target="../media/image112.wmf"/><Relationship Id="rId3" Type="http://schemas.openxmlformats.org/officeDocument/2006/relationships/image" Target="../media/image107.wmf"/><Relationship Id="rId7" Type="http://schemas.openxmlformats.org/officeDocument/2006/relationships/image" Target="../media/image109.wmf"/><Relationship Id="rId12" Type="http://schemas.openxmlformats.org/officeDocument/2006/relationships/oleObject" Target="../embeddings/oleObject82.bin"/><Relationship Id="rId2" Type="http://schemas.openxmlformats.org/officeDocument/2006/relationships/oleObject" Target="../embeddings/oleObject7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111.wmf"/><Relationship Id="rId5" Type="http://schemas.openxmlformats.org/officeDocument/2006/relationships/image" Target="../media/image108.wmf"/><Relationship Id="rId15" Type="http://schemas.openxmlformats.org/officeDocument/2006/relationships/image" Target="../media/image113.wmf"/><Relationship Id="rId10" Type="http://schemas.openxmlformats.org/officeDocument/2006/relationships/oleObject" Target="../embeddings/oleObject81.bin"/><Relationship Id="rId4" Type="http://schemas.openxmlformats.org/officeDocument/2006/relationships/oleObject" Target="../embeddings/oleObject78.bin"/><Relationship Id="rId9" Type="http://schemas.openxmlformats.org/officeDocument/2006/relationships/image" Target="../media/image110.wmf"/><Relationship Id="rId14" Type="http://schemas.openxmlformats.org/officeDocument/2006/relationships/oleObject" Target="../embeddings/oleObject83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w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115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7" Type="http://schemas.openxmlformats.org/officeDocument/2006/relationships/image" Target="../media/image120.wmf"/><Relationship Id="rId2" Type="http://schemas.openxmlformats.org/officeDocument/2006/relationships/oleObject" Target="../embeddings/oleObject8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9.bin"/><Relationship Id="rId5" Type="http://schemas.openxmlformats.org/officeDocument/2006/relationships/image" Target="../media/image119.wmf"/><Relationship Id="rId4" Type="http://schemas.openxmlformats.org/officeDocument/2006/relationships/oleObject" Target="../embeddings/oleObject88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7" Type="http://schemas.openxmlformats.org/officeDocument/2006/relationships/image" Target="../media/image123.wmf"/><Relationship Id="rId2" Type="http://schemas.openxmlformats.org/officeDocument/2006/relationships/oleObject" Target="../embeddings/oleObject9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2.bin"/><Relationship Id="rId5" Type="http://schemas.openxmlformats.org/officeDocument/2006/relationships/image" Target="../media/image122.wmf"/><Relationship Id="rId4" Type="http://schemas.openxmlformats.org/officeDocument/2006/relationships/oleObject" Target="../embeddings/oleObject91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oleObject" Target="../embeddings/oleObject93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oleObject" Target="../embeddings/oleObject9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6.wmf"/><Relationship Id="rId4" Type="http://schemas.openxmlformats.org/officeDocument/2006/relationships/oleObject" Target="../embeddings/oleObject95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oleObject" Target="../embeddings/oleObject96.bin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7" Type="http://schemas.openxmlformats.org/officeDocument/2006/relationships/image" Target="../media/image130.wmf"/><Relationship Id="rId2" Type="http://schemas.openxmlformats.org/officeDocument/2006/relationships/oleObject" Target="../embeddings/oleObject9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9.bin"/><Relationship Id="rId5" Type="http://schemas.openxmlformats.org/officeDocument/2006/relationships/image" Target="../media/image129.wmf"/><Relationship Id="rId4" Type="http://schemas.openxmlformats.org/officeDocument/2006/relationships/oleObject" Target="../embeddings/oleObject98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oleObject" Target="../embeddings/oleObject10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2.wmf"/><Relationship Id="rId4" Type="http://schemas.openxmlformats.org/officeDocument/2006/relationships/oleObject" Target="../embeddings/oleObject101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4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3" Type="http://schemas.openxmlformats.org/officeDocument/2006/relationships/image" Target="../media/image136.wmf"/><Relationship Id="rId7" Type="http://schemas.openxmlformats.org/officeDocument/2006/relationships/oleObject" Target="../embeddings/oleObject105.bin"/><Relationship Id="rId2" Type="http://schemas.openxmlformats.org/officeDocument/2006/relationships/oleObject" Target="../embeddings/oleObject103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8.jpeg"/><Relationship Id="rId5" Type="http://schemas.openxmlformats.org/officeDocument/2006/relationships/image" Target="../media/image137.wmf"/><Relationship Id="rId10" Type="http://schemas.openxmlformats.org/officeDocument/2006/relationships/image" Target="../media/image140.wmf"/><Relationship Id="rId4" Type="http://schemas.openxmlformats.org/officeDocument/2006/relationships/oleObject" Target="../embeddings/oleObject104.bin"/><Relationship Id="rId9" Type="http://schemas.openxmlformats.org/officeDocument/2006/relationships/oleObject" Target="../embeddings/oleObject106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altLang="en-US" dirty="0" err="1"/>
              <a:t>Bipolar</a:t>
            </a:r>
            <a:br>
              <a:rPr lang="fr-FR" altLang="en-US" dirty="0"/>
            </a:br>
            <a:r>
              <a:rPr lang="fr-FR" altLang="en-US" dirty="0"/>
              <a:t>Transistor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74826" y="4351338"/>
            <a:ext cx="8188325" cy="1371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altLang="en-US" sz="2000" dirty="0"/>
          </a:p>
        </p:txBody>
      </p:sp>
      <p:sp>
        <p:nvSpPr>
          <p:cNvPr id="8196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1C953B7-93EC-4BCB-99A7-10546245B0C9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fr-FR" altLang="en-US"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5400" y="1661023"/>
            <a:ext cx="4343400" cy="4114800"/>
          </a:xfrm>
        </p:spPr>
        <p:txBody>
          <a:bodyPr/>
          <a:lstStyle/>
          <a:p>
            <a:r>
              <a:rPr lang="fr-FR" altLang="en-US" sz="2200" dirty="0"/>
              <a:t>The </a:t>
            </a:r>
            <a:r>
              <a:rPr lang="fr-FR" altLang="en-US" sz="2200" dirty="0" err="1"/>
              <a:t>reverve</a:t>
            </a:r>
            <a:r>
              <a:rPr lang="fr-FR" altLang="en-US" sz="2200" dirty="0"/>
              <a:t> </a:t>
            </a:r>
            <a:r>
              <a:rPr lang="fr-FR" altLang="en-US" sz="2200" dirty="0" err="1"/>
              <a:t>biasing</a:t>
            </a:r>
            <a:r>
              <a:rPr lang="fr-FR" altLang="en-US" sz="2200" dirty="0"/>
              <a:t> CB </a:t>
            </a:r>
            <a:r>
              <a:rPr lang="fr-FR" altLang="en-US" sz="2200" dirty="0" err="1"/>
              <a:t>junction</a:t>
            </a:r>
            <a:r>
              <a:rPr lang="fr-FR" altLang="en-US" sz="2200" dirty="0"/>
              <a:t> </a:t>
            </a:r>
            <a:r>
              <a:rPr lang="fr-FR" altLang="en-US" sz="2200" dirty="0" err="1"/>
              <a:t>creates</a:t>
            </a:r>
            <a:r>
              <a:rPr lang="fr-FR" altLang="en-US" sz="2200" dirty="0"/>
              <a:t> a favorable </a:t>
            </a:r>
            <a:r>
              <a:rPr lang="fr-FR" altLang="en-US" sz="2200" dirty="0" err="1"/>
              <a:t>electric</a:t>
            </a:r>
            <a:r>
              <a:rPr lang="fr-FR" altLang="en-US" sz="2200" dirty="0"/>
              <a:t> </a:t>
            </a:r>
            <a:r>
              <a:rPr lang="fr-FR" altLang="en-US" sz="2200" dirty="0" err="1"/>
              <a:t>field</a:t>
            </a:r>
            <a:r>
              <a:rPr lang="fr-FR" altLang="en-US" sz="2200" dirty="0"/>
              <a:t> for the </a:t>
            </a:r>
            <a:r>
              <a:rPr lang="fr-FR" altLang="en-US" sz="2200" dirty="0" err="1"/>
              <a:t>collect</a:t>
            </a:r>
            <a:endParaRPr lang="fr-FR" altLang="en-US" sz="2200" dirty="0"/>
          </a:p>
          <a:p>
            <a:r>
              <a:rPr lang="fr-FR" altLang="en-US" sz="2200" dirty="0"/>
              <a:t>Conditions: </a:t>
            </a:r>
          </a:p>
          <a:p>
            <a:pPr lvl="1"/>
            <a:r>
              <a:rPr lang="fr-FR" altLang="en-US" dirty="0" err="1"/>
              <a:t>Thin</a:t>
            </a:r>
            <a:r>
              <a:rPr lang="fr-FR" altLang="en-US" dirty="0"/>
              <a:t> base:</a:t>
            </a:r>
          </a:p>
          <a:p>
            <a:pPr lvl="2"/>
            <a:r>
              <a:rPr lang="fr-FR" altLang="en-US" sz="1900" dirty="0" err="1"/>
              <a:t>Avoid</a:t>
            </a:r>
            <a:r>
              <a:rPr lang="fr-FR" altLang="en-US" sz="1900" dirty="0"/>
              <a:t> </a:t>
            </a:r>
            <a:r>
              <a:rPr lang="fr-FR" altLang="en-US" sz="1900" dirty="0" err="1"/>
              <a:t>recombination</a:t>
            </a:r>
            <a:r>
              <a:rPr lang="fr-FR" altLang="en-US" sz="1900" dirty="0"/>
              <a:t> </a:t>
            </a:r>
            <a:r>
              <a:rPr lang="fr-FR" altLang="en-US" sz="1900" dirty="0" err="1"/>
              <a:t>effects</a:t>
            </a:r>
            <a:endParaRPr lang="fr-FR" altLang="en-US" sz="1900" dirty="0"/>
          </a:p>
          <a:p>
            <a:pPr lvl="1"/>
            <a:r>
              <a:rPr lang="fr-FR" altLang="en-US" dirty="0" err="1"/>
              <a:t>Ligthly</a:t>
            </a:r>
            <a:r>
              <a:rPr lang="fr-FR" altLang="en-US" dirty="0"/>
              <a:t> </a:t>
            </a:r>
            <a:r>
              <a:rPr lang="fr-FR" altLang="en-US" dirty="0" err="1"/>
              <a:t>doped</a:t>
            </a:r>
            <a:r>
              <a:rPr lang="fr-FR" altLang="en-US" dirty="0"/>
              <a:t> base </a:t>
            </a:r>
            <a:r>
              <a:rPr lang="fr-FR" altLang="en-US" dirty="0" err="1"/>
              <a:t>compared</a:t>
            </a:r>
            <a:r>
              <a:rPr lang="fr-FR" altLang="en-US" dirty="0"/>
              <a:t> to </a:t>
            </a:r>
            <a:r>
              <a:rPr lang="fr-FR" altLang="en-US" dirty="0" err="1"/>
              <a:t>emitter</a:t>
            </a:r>
            <a:endParaRPr lang="fr-FR" altLang="en-US" dirty="0"/>
          </a:p>
          <a:p>
            <a:pPr lvl="2"/>
            <a:r>
              <a:rPr lang="en-US" altLang="en-US" sz="1900" dirty="0"/>
              <a:t>favors one type of injected carriers (better injection efficiency)</a:t>
            </a:r>
            <a:endParaRPr lang="fr-FR" altLang="en-US" dirty="0"/>
          </a:p>
          <a:p>
            <a:pPr lvl="2">
              <a:buFont typeface="Wingdings" pitchFamily="2" charset="2"/>
              <a:buNone/>
            </a:pPr>
            <a:endParaRPr lang="fr-FR" altLang="en-US" sz="1900" dirty="0"/>
          </a:p>
        </p:txBody>
      </p:sp>
      <p:pic>
        <p:nvPicPr>
          <p:cNvPr id="12293" name="Picture 9" descr="singh291p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303912" y="1583121"/>
            <a:ext cx="6518292" cy="4270604"/>
          </a:xfr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17413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735D75D-A2E3-4E0F-8396-FF39339B2BF1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fr-FR" altLang="en-US" sz="10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2238"/>
            <a:ext cx="7543800" cy="1295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altLang="en-US" dirty="0" err="1"/>
              <a:t>Working</a:t>
            </a:r>
            <a:r>
              <a:rPr lang="fr-FR" altLang="en-US" dirty="0"/>
              <a:t> </a:t>
            </a:r>
            <a:r>
              <a:rPr lang="fr-FR" altLang="en-US" dirty="0" err="1"/>
              <a:t>principle</a:t>
            </a:r>
            <a:endParaRPr lang="fr-FR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404665"/>
            <a:ext cx="7543800" cy="7778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altLang="en-US" sz="3000" dirty="0" err="1"/>
              <a:t>Statics</a:t>
            </a:r>
            <a:r>
              <a:rPr lang="fr-FR" altLang="en-US" sz="3000" dirty="0"/>
              <a:t> </a:t>
            </a:r>
            <a:r>
              <a:rPr lang="fr-FR" altLang="en-US" sz="3000" dirty="0" err="1"/>
              <a:t>characteristics</a:t>
            </a:r>
            <a:endParaRPr lang="fr-FR" altLang="en-US" sz="3000" dirty="0"/>
          </a:p>
        </p:txBody>
      </p:sp>
      <p:pic>
        <p:nvPicPr>
          <p:cNvPr id="13316" name="Picture 7" descr="ng243bp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475709" y="1201810"/>
            <a:ext cx="4900140" cy="4819478"/>
          </a:xfr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18436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BEEB583-C812-4E55-AC85-850548D6A3DF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fr-FR" altLang="en-US" sz="1000"/>
          </a:p>
        </p:txBody>
      </p:sp>
      <p:pic>
        <p:nvPicPr>
          <p:cNvPr id="13317" name="Picture 8" descr="singh295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9376" y="1201810"/>
            <a:ext cx="4977506" cy="4885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</p:pic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4943872" y="6222502"/>
            <a:ext cx="20397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fr-FR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NPN Transistor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4D5C383-1A76-4131-8E24-35DCB5C7CB6A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fr-FR" altLang="en-US" sz="100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79576" y="476672"/>
            <a:ext cx="7772400" cy="1143000"/>
          </a:xfrm>
          <a:solidFill>
            <a:schemeClr val="bg1"/>
          </a:solidFill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altLang="en-US" sz="2800" dirty="0" err="1"/>
              <a:t>Minority</a:t>
            </a:r>
            <a:r>
              <a:rPr lang="fr-FR" altLang="en-US" sz="2800" dirty="0"/>
              <a:t> carrier distribution in a </a:t>
            </a:r>
            <a:r>
              <a:rPr lang="fr-FR" altLang="en-US" sz="2800" dirty="0" err="1"/>
              <a:t>forward</a:t>
            </a:r>
            <a:r>
              <a:rPr lang="fr-FR" altLang="en-US" sz="2800" dirty="0"/>
              <a:t> </a:t>
            </a:r>
            <a:r>
              <a:rPr lang="fr-FR" altLang="en-US" sz="2800" dirty="0" err="1"/>
              <a:t>biased</a:t>
            </a:r>
            <a:r>
              <a:rPr lang="fr-FR" altLang="en-US" sz="2800" dirty="0"/>
              <a:t> </a:t>
            </a:r>
            <a:r>
              <a:rPr lang="fr-FR" altLang="en-US" sz="2800" dirty="0" err="1"/>
              <a:t>npn</a:t>
            </a:r>
            <a:r>
              <a:rPr lang="fr-FR" altLang="en-US" sz="2800" dirty="0"/>
              <a:t> transistor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2564904"/>
            <a:ext cx="5029198" cy="419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1" y="1546226"/>
            <a:ext cx="5356036" cy="376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7814730" y="2025182"/>
            <a:ext cx="8082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fr-FR" sz="2400" dirty="0" err="1">
                <a:latin typeface="Calibri" panose="020F0502020204030204" pitchFamily="34" charset="0"/>
              </a:rPr>
              <a:t>ideal</a:t>
            </a:r>
            <a:endParaRPr kumimoji="1" lang="fr-FR" sz="2400" dirty="0">
              <a:latin typeface="Calibri" panose="020F0502020204030204" pitchFamily="34" charset="0"/>
            </a:endParaRP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1774825" y="5445126"/>
            <a:ext cx="269028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fr-FR" sz="2400" dirty="0" err="1">
                <a:latin typeface="Calibri" panose="020F0502020204030204" pitchFamily="34" charset="0"/>
              </a:rPr>
              <a:t>With</a:t>
            </a:r>
            <a:r>
              <a:rPr kumimoji="1" lang="fr-FR" sz="2400" dirty="0">
                <a:latin typeface="Calibri" panose="020F0502020204030204" pitchFamily="34" charset="0"/>
              </a:rPr>
              <a:t> </a:t>
            </a:r>
            <a:r>
              <a:rPr kumimoji="1" lang="fr-FR" sz="2400" dirty="0" err="1">
                <a:latin typeface="Calibri" panose="020F0502020204030204" pitchFamily="34" charset="0"/>
              </a:rPr>
              <a:t>recombination</a:t>
            </a:r>
            <a:endParaRPr kumimoji="1" lang="fr-FR" sz="2400" dirty="0">
              <a:latin typeface="Calibri" panose="020F0502020204030204" pitchFamily="34" charset="0"/>
            </a:endParaRPr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4656138" y="5478464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6520261" y="1974363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2A75BA-2084-43CB-9527-85A5C341D1E3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fr-FR" altLang="en-US" sz="1000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7494588" y="6096001"/>
            <a:ext cx="2028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fr-FR" sz="2400" dirty="0">
                <a:solidFill>
                  <a:srgbClr val="FF0000"/>
                </a:solidFill>
                <a:latin typeface="Calibri" panose="020F0502020204030204" pitchFamily="34" charset="0"/>
              </a:rPr>
              <a:t>NPN Transistor</a:t>
            </a:r>
          </a:p>
        </p:txBody>
      </p:sp>
      <p:grpSp>
        <p:nvGrpSpPr>
          <p:cNvPr id="15365" name="Group 8"/>
          <p:cNvGrpSpPr>
            <a:grpSpLocks/>
          </p:cNvGrpSpPr>
          <p:nvPr/>
        </p:nvGrpSpPr>
        <p:grpSpPr bwMode="auto">
          <a:xfrm>
            <a:off x="6248401" y="1828800"/>
            <a:ext cx="4200525" cy="4025900"/>
            <a:chOff x="1818" y="1152"/>
            <a:chExt cx="2646" cy="2536"/>
          </a:xfrm>
          <a:solidFill>
            <a:schemeClr val="accent6">
              <a:lumMod val="20000"/>
              <a:lumOff val="80000"/>
            </a:schemeClr>
          </a:solidFill>
        </p:grpSpPr>
        <p:pic>
          <p:nvPicPr>
            <p:cNvPr id="15379" name="Picture 3" descr="ng243bp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152"/>
              <a:ext cx="2640" cy="25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0" name="Rectangle 7"/>
            <p:cNvSpPr>
              <a:spLocks noChangeArrowheads="1"/>
            </p:cNvSpPr>
            <p:nvPr/>
          </p:nvSpPr>
          <p:spPr bwMode="auto">
            <a:xfrm>
              <a:off x="1818" y="3111"/>
              <a:ext cx="1440" cy="5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1800"/>
            </a:p>
          </p:txBody>
        </p:sp>
      </p:grpSp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2133601" y="2209801"/>
            <a:ext cx="37463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fr-FR" altLang="en-US" dirty="0">
                <a:latin typeface="Calibri" panose="020F0502020204030204" pitchFamily="34" charset="0"/>
              </a:rPr>
              <a:t>No </a:t>
            </a:r>
            <a:r>
              <a:rPr kumimoji="1" lang="fr-FR" altLang="en-US" dirty="0" err="1">
                <a:latin typeface="Calibri" panose="020F0502020204030204" pitchFamily="34" charset="0"/>
              </a:rPr>
              <a:t>recombination</a:t>
            </a:r>
            <a:r>
              <a:rPr kumimoji="1" lang="fr-FR" altLang="en-US" dirty="0">
                <a:latin typeface="Calibri" panose="020F0502020204030204" pitchFamily="34" charset="0"/>
              </a:rPr>
              <a:t> in the Base  ! (        )</a:t>
            </a:r>
          </a:p>
        </p:txBody>
      </p:sp>
      <p:grpSp>
        <p:nvGrpSpPr>
          <p:cNvPr id="20487" name="Group 15"/>
          <p:cNvGrpSpPr>
            <a:grpSpLocks/>
          </p:cNvGrpSpPr>
          <p:nvPr/>
        </p:nvGrpSpPr>
        <p:grpSpPr bwMode="auto">
          <a:xfrm>
            <a:off x="7924800" y="2514600"/>
            <a:ext cx="228600" cy="228600"/>
            <a:chOff x="672" y="2400"/>
            <a:chExt cx="336" cy="240"/>
          </a:xfrm>
        </p:grpSpPr>
        <p:sp>
          <p:nvSpPr>
            <p:cNvPr id="20497" name="Line 13"/>
            <p:cNvSpPr>
              <a:spLocks noChangeShapeType="1"/>
            </p:cNvSpPr>
            <p:nvPr/>
          </p:nvSpPr>
          <p:spPr bwMode="auto">
            <a:xfrm>
              <a:off x="672" y="2400"/>
              <a:ext cx="336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498" name="Line 14"/>
            <p:cNvSpPr>
              <a:spLocks noChangeShapeType="1"/>
            </p:cNvSpPr>
            <p:nvPr/>
          </p:nvSpPr>
          <p:spPr bwMode="auto">
            <a:xfrm flipH="1">
              <a:off x="672" y="2400"/>
              <a:ext cx="336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0488" name="Group 16"/>
          <p:cNvGrpSpPr>
            <a:grpSpLocks/>
          </p:cNvGrpSpPr>
          <p:nvPr/>
        </p:nvGrpSpPr>
        <p:grpSpPr bwMode="auto">
          <a:xfrm>
            <a:off x="7467600" y="2743200"/>
            <a:ext cx="228600" cy="228600"/>
            <a:chOff x="672" y="2400"/>
            <a:chExt cx="336" cy="240"/>
          </a:xfrm>
        </p:grpSpPr>
        <p:sp>
          <p:nvSpPr>
            <p:cNvPr id="20495" name="Line 17"/>
            <p:cNvSpPr>
              <a:spLocks noChangeShapeType="1"/>
            </p:cNvSpPr>
            <p:nvPr/>
          </p:nvSpPr>
          <p:spPr bwMode="auto">
            <a:xfrm>
              <a:off x="672" y="2400"/>
              <a:ext cx="336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496" name="Line 18"/>
            <p:cNvSpPr>
              <a:spLocks noChangeShapeType="1"/>
            </p:cNvSpPr>
            <p:nvPr/>
          </p:nvSpPr>
          <p:spPr bwMode="auto">
            <a:xfrm flipH="1">
              <a:off x="672" y="2400"/>
              <a:ext cx="336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0489" name="Group 19"/>
          <p:cNvGrpSpPr>
            <a:grpSpLocks/>
          </p:cNvGrpSpPr>
          <p:nvPr/>
        </p:nvGrpSpPr>
        <p:grpSpPr bwMode="auto">
          <a:xfrm>
            <a:off x="3345697" y="2701925"/>
            <a:ext cx="251460" cy="228600"/>
            <a:chOff x="672" y="2400"/>
            <a:chExt cx="336" cy="240"/>
          </a:xfrm>
        </p:grpSpPr>
        <p:sp>
          <p:nvSpPr>
            <p:cNvPr id="20493" name="Line 20"/>
            <p:cNvSpPr>
              <a:spLocks noChangeShapeType="1"/>
            </p:cNvSpPr>
            <p:nvPr/>
          </p:nvSpPr>
          <p:spPr bwMode="auto">
            <a:xfrm>
              <a:off x="672" y="2400"/>
              <a:ext cx="336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494" name="Line 21"/>
            <p:cNvSpPr>
              <a:spLocks noChangeShapeType="1"/>
            </p:cNvSpPr>
            <p:nvPr/>
          </p:nvSpPr>
          <p:spPr bwMode="auto">
            <a:xfrm flipH="1">
              <a:off x="672" y="2400"/>
              <a:ext cx="336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0490" name="Text Box 22"/>
          <p:cNvSpPr txBox="1">
            <a:spLocks noChangeArrowheads="1"/>
          </p:cNvSpPr>
          <p:nvPr/>
        </p:nvSpPr>
        <p:spPr bwMode="auto">
          <a:xfrm>
            <a:off x="2133601" y="3124201"/>
            <a:ext cx="24486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fr-FR" altLang="en-US" dirty="0">
                <a:latin typeface="Calibri" panose="020F0502020204030204" pitchFamily="34" charset="0"/>
              </a:rPr>
              <a:t>1D Approximation</a:t>
            </a:r>
          </a:p>
        </p:txBody>
      </p:sp>
      <p:sp>
        <p:nvSpPr>
          <p:cNvPr id="20491" name="Text Box 23"/>
          <p:cNvSpPr txBox="1">
            <a:spLocks noChangeArrowheads="1"/>
          </p:cNvSpPr>
          <p:nvPr/>
        </p:nvSpPr>
        <p:spPr bwMode="auto">
          <a:xfrm>
            <a:off x="2209800" y="3717033"/>
            <a:ext cx="34541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fr-FR" altLang="en-US" dirty="0">
                <a:latin typeface="Calibri" panose="020F0502020204030204" pitchFamily="34" charset="0"/>
              </a:rPr>
              <a:t>Homogeneous doping in the Base</a:t>
            </a:r>
          </a:p>
        </p:txBody>
      </p:sp>
      <p:sp>
        <p:nvSpPr>
          <p:cNvPr id="20492" name="Text Box 24"/>
          <p:cNvSpPr txBox="1">
            <a:spLocks noChangeArrowheads="1"/>
          </p:cNvSpPr>
          <p:nvPr/>
        </p:nvSpPr>
        <p:spPr bwMode="auto">
          <a:xfrm>
            <a:off x="2241551" y="4707881"/>
            <a:ext cx="1917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fr-FR" altLang="en-US" dirty="0" err="1">
                <a:latin typeface="Calibri" panose="020F0502020204030204" pitchFamily="34" charset="0"/>
              </a:rPr>
              <a:t>Low</a:t>
            </a:r>
            <a:r>
              <a:rPr kumimoji="1" lang="fr-FR" altLang="en-US" dirty="0">
                <a:latin typeface="Calibri" panose="020F0502020204030204" pitchFamily="34" charset="0"/>
              </a:rPr>
              <a:t> Injection</a:t>
            </a: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404665"/>
            <a:ext cx="7543800" cy="7778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altLang="en-US" sz="3000" dirty="0" err="1"/>
              <a:t>Statics</a:t>
            </a:r>
            <a:r>
              <a:rPr lang="fr-FR" altLang="en-US" sz="3000" dirty="0"/>
              <a:t> </a:t>
            </a:r>
            <a:r>
              <a:rPr lang="fr-FR" altLang="en-US" sz="3000" dirty="0" err="1"/>
              <a:t>characteristics</a:t>
            </a:r>
            <a:r>
              <a:rPr lang="fr-FR" altLang="en-US" sz="3000" dirty="0"/>
              <a:t> + </a:t>
            </a:r>
            <a:r>
              <a:rPr lang="fr-FR" altLang="en-US" sz="3000" dirty="0" err="1"/>
              <a:t>simplifying</a:t>
            </a:r>
            <a:r>
              <a:rPr lang="fr-FR" altLang="en-US" sz="3000" dirty="0"/>
              <a:t> </a:t>
            </a:r>
            <a:r>
              <a:rPr lang="fr-FR" altLang="en-US" sz="3000" dirty="0" err="1"/>
              <a:t>hypotheses</a:t>
            </a:r>
            <a:endParaRPr lang="fr-FR" alt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332656"/>
            <a:ext cx="7772400" cy="91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2800" dirty="0" err="1"/>
              <a:t>Current</a:t>
            </a:r>
            <a:r>
              <a:rPr lang="fr-FR" sz="2800" dirty="0"/>
              <a:t> components in the NPN Transistor</a:t>
            </a:r>
            <a:endParaRPr lang="fr-FR" sz="2800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064055" y="1129046"/>
            <a:ext cx="4267200" cy="5696670"/>
          </a:xfrm>
        </p:spPr>
        <p:txBody>
          <a:bodyPr/>
          <a:lstStyle/>
          <a:p>
            <a:r>
              <a:rPr lang="fr-FR" altLang="en-US" sz="2200" dirty="0"/>
              <a:t>In the </a:t>
            </a:r>
            <a:r>
              <a:rPr lang="fr-FR" altLang="en-US" sz="2200" dirty="0" err="1"/>
              <a:t>neutral</a:t>
            </a:r>
            <a:r>
              <a:rPr lang="fr-FR" altLang="en-US" sz="2200" dirty="0"/>
              <a:t> Base </a:t>
            </a:r>
            <a:r>
              <a:rPr lang="fr-FR" altLang="en-US" sz="2200" dirty="0" err="1"/>
              <a:t>region</a:t>
            </a:r>
            <a:r>
              <a:rPr lang="fr-FR" altLang="en-US" sz="2200" dirty="0"/>
              <a:t>:</a:t>
            </a:r>
          </a:p>
          <a:p>
            <a:pPr lvl="1"/>
            <a:r>
              <a:rPr lang="fr-FR" altLang="en-US" sz="2000" dirty="0" err="1"/>
              <a:t>Fundamental</a:t>
            </a:r>
            <a:r>
              <a:rPr lang="fr-FR" altLang="en-US" sz="2000" dirty="0"/>
              <a:t> </a:t>
            </a:r>
            <a:r>
              <a:rPr lang="fr-FR" altLang="en-US" sz="2000" dirty="0" err="1"/>
              <a:t>equation</a:t>
            </a:r>
            <a:r>
              <a:rPr lang="fr-FR" altLang="en-US" sz="2000" dirty="0"/>
              <a:t> </a:t>
            </a:r>
          </a:p>
          <a:p>
            <a:pPr lvl="1"/>
            <a:endParaRPr lang="fr-FR" altLang="en-US" sz="2000" dirty="0"/>
          </a:p>
          <a:p>
            <a:pPr lvl="1"/>
            <a:endParaRPr lang="fr-FR" altLang="en-US" sz="2000" dirty="0"/>
          </a:p>
          <a:p>
            <a:pPr lvl="1"/>
            <a:endParaRPr lang="fr-FR" altLang="en-US" sz="2000" dirty="0"/>
          </a:p>
          <a:p>
            <a:pPr lvl="1"/>
            <a:endParaRPr lang="fr-FR" altLang="en-US" sz="2000" dirty="0"/>
          </a:p>
          <a:p>
            <a:pPr lvl="1"/>
            <a:endParaRPr lang="fr-FR" altLang="en-US" sz="2000" dirty="0"/>
          </a:p>
          <a:p>
            <a:pPr lvl="1"/>
            <a:r>
              <a:rPr lang="fr-FR" altLang="en-US" sz="2000" dirty="0"/>
              <a:t>and                   ,</a:t>
            </a:r>
          </a:p>
          <a:p>
            <a:pPr lvl="1"/>
            <a:endParaRPr lang="fr-FR" altLang="en-US" sz="2000" dirty="0"/>
          </a:p>
          <a:p>
            <a:pPr lvl="1"/>
            <a:endParaRPr lang="fr-FR" altLang="en-US" sz="2000" dirty="0"/>
          </a:p>
          <a:p>
            <a:pPr lvl="1"/>
            <a:endParaRPr lang="fr-FR" altLang="en-US" sz="2000" dirty="0"/>
          </a:p>
          <a:p>
            <a:pPr lvl="1"/>
            <a:r>
              <a:rPr lang="fr-FR" altLang="en-US" sz="2000" dirty="0" err="1"/>
              <a:t>Integrating</a:t>
            </a:r>
            <a:r>
              <a:rPr lang="fr-FR" altLang="en-US" sz="2000" dirty="0"/>
              <a:t> </a:t>
            </a:r>
            <a:r>
              <a:rPr lang="fr-FR" altLang="en-US" sz="2000" dirty="0" err="1"/>
              <a:t>from</a:t>
            </a:r>
            <a:r>
              <a:rPr lang="fr-FR" altLang="en-US" sz="2000" dirty="0"/>
              <a:t> E-B to C-B: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477000" y="1247056"/>
            <a:ext cx="3810000" cy="4114800"/>
          </a:xfrm>
        </p:spPr>
        <p:txBody>
          <a:bodyPr/>
          <a:lstStyle/>
          <a:p>
            <a:pPr lvl="1"/>
            <a:r>
              <a:rPr lang="fr-FR" altLang="en-US" sz="2200" dirty="0" err="1"/>
              <a:t>We</a:t>
            </a:r>
            <a:r>
              <a:rPr lang="fr-FR" altLang="en-US" sz="2200" dirty="0"/>
              <a:t> </a:t>
            </a:r>
            <a:r>
              <a:rPr lang="fr-FR" altLang="en-US" sz="2200" dirty="0" err="1"/>
              <a:t>obtain</a:t>
            </a:r>
            <a:r>
              <a:rPr lang="fr-FR" altLang="en-US" sz="2200" dirty="0"/>
              <a:t>:</a:t>
            </a:r>
          </a:p>
          <a:p>
            <a:pPr lvl="1"/>
            <a:endParaRPr lang="fr-FR" altLang="en-US" sz="2200" dirty="0"/>
          </a:p>
          <a:p>
            <a:pPr lvl="1"/>
            <a:endParaRPr lang="fr-FR" altLang="en-US" sz="2200" dirty="0"/>
          </a:p>
          <a:p>
            <a:pPr lvl="1"/>
            <a:endParaRPr lang="fr-FR" altLang="en-US" sz="2200" dirty="0"/>
          </a:p>
          <a:p>
            <a:pPr lvl="1"/>
            <a:endParaRPr lang="fr-FR" altLang="en-US" sz="2200" dirty="0"/>
          </a:p>
          <a:p>
            <a:pPr lvl="1"/>
            <a:endParaRPr lang="fr-FR" altLang="en-US" sz="2200" dirty="0"/>
          </a:p>
          <a:p>
            <a:pPr lvl="1"/>
            <a:endParaRPr lang="fr-FR" altLang="en-US" sz="2200" dirty="0"/>
          </a:p>
          <a:p>
            <a:pPr lvl="1"/>
            <a:r>
              <a:rPr lang="fr-FR" altLang="en-US" sz="2200" dirty="0"/>
              <a:t>In </a:t>
            </a:r>
            <a:r>
              <a:rPr lang="fr-FR" altLang="en-US" sz="2200" dirty="0" err="1"/>
              <a:t>forward</a:t>
            </a:r>
            <a:r>
              <a:rPr lang="fr-FR" altLang="en-US" sz="2200" dirty="0"/>
              <a:t> active </a:t>
            </a:r>
            <a:r>
              <a:rPr lang="fr-FR" altLang="en-US" sz="2200" dirty="0" err="1"/>
              <a:t>regime</a:t>
            </a:r>
            <a:r>
              <a:rPr lang="fr-FR" altLang="en-US" sz="2200" dirty="0"/>
              <a:t>, </a:t>
            </a:r>
            <a:r>
              <a:rPr lang="fr-FR" altLang="en-US" sz="2200" i="1" dirty="0" err="1"/>
              <a:t>J</a:t>
            </a:r>
            <a:r>
              <a:rPr lang="fr-FR" altLang="en-US" sz="2200" i="1" baseline="-25000" dirty="0" err="1"/>
              <a:t>n</a:t>
            </a:r>
            <a:r>
              <a:rPr lang="fr-FR" altLang="en-US" sz="2200" i="1" dirty="0"/>
              <a:t> </a:t>
            </a:r>
            <a:r>
              <a:rPr lang="fr-FR" altLang="en-US" sz="2200" dirty="0" err="1">
                <a:solidFill>
                  <a:srgbClr val="FF0000"/>
                </a:solidFill>
              </a:rPr>
              <a:t>is</a:t>
            </a:r>
            <a:r>
              <a:rPr lang="fr-FR" altLang="en-US" sz="2200" dirty="0">
                <a:solidFill>
                  <a:srgbClr val="FF0000"/>
                </a:solidFill>
              </a:rPr>
              <a:t> </a:t>
            </a:r>
            <a:r>
              <a:rPr lang="fr-FR" altLang="en-US" sz="2200" dirty="0" err="1">
                <a:solidFill>
                  <a:srgbClr val="FF0000"/>
                </a:solidFill>
              </a:rPr>
              <a:t>negative</a:t>
            </a:r>
            <a:r>
              <a:rPr lang="fr-FR" altLang="en-US" sz="2200" dirty="0"/>
              <a:t> ( e</a:t>
            </a:r>
            <a:r>
              <a:rPr lang="fr-FR" altLang="en-US" sz="2200" baseline="30000" dirty="0"/>
              <a:t>-</a:t>
            </a:r>
            <a:r>
              <a:rPr lang="fr-FR" altLang="en-US" sz="2200" dirty="0"/>
              <a:t> </a:t>
            </a:r>
            <a:r>
              <a:rPr lang="fr-FR" altLang="en-US" sz="2200" dirty="0" err="1"/>
              <a:t>toward</a:t>
            </a:r>
            <a:r>
              <a:rPr lang="fr-FR" altLang="en-US" sz="2200" dirty="0"/>
              <a:t> </a:t>
            </a:r>
            <a:r>
              <a:rPr lang="fr-FR" altLang="en-US" sz="2200" i="1" dirty="0"/>
              <a:t>positive x</a:t>
            </a:r>
            <a:r>
              <a:rPr lang="fr-FR" altLang="en-US" sz="2200" dirty="0"/>
              <a:t>)</a:t>
            </a:r>
          </a:p>
        </p:txBody>
      </p:sp>
      <p:sp>
        <p:nvSpPr>
          <p:cNvPr id="2150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27F7EBC-5444-44FE-817E-AEF907E7B4BD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fr-FR" altLang="en-US" sz="1000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5319713" y="319563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215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400107"/>
              </p:ext>
            </p:extLst>
          </p:nvPr>
        </p:nvGraphicFramePr>
        <p:xfrm>
          <a:off x="4114801" y="2400846"/>
          <a:ext cx="24098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549400" imgH="469900" progId="Equation.3">
                  <p:embed/>
                </p:oleObj>
              </mc:Choice>
              <mc:Fallback>
                <p:oleObj r:id="rId2" imgW="1549400" imgH="469900" progId="Equation.3">
                  <p:embed/>
                  <p:pic>
                    <p:nvPicPr>
                      <p:cNvPr id="2151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1" y="2400846"/>
                        <a:ext cx="2409825" cy="723900"/>
                      </a:xfrm>
                      <a:prstGeom prst="rect">
                        <a:avLst/>
                      </a:prstGeom>
                      <a:solidFill>
                        <a:srgbClr val="E9D7D3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7"/>
          <p:cNvGraphicFramePr>
            <a:graphicFrameLocks noChangeAspect="1"/>
          </p:cNvGraphicFramePr>
          <p:nvPr/>
        </p:nvGraphicFramePr>
        <p:xfrm>
          <a:off x="6032500" y="3308350"/>
          <a:ext cx="127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890" imgH="241091" progId="Equation.3">
                  <p:embed/>
                </p:oleObj>
              </mc:Choice>
              <mc:Fallback>
                <p:oleObj name="Equation" r:id="rId4" imgW="126890" imgH="241091" progId="Equation.3">
                  <p:embed/>
                  <p:pic>
                    <p:nvPicPr>
                      <p:cNvPr id="2151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3308350"/>
                        <a:ext cx="1270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5791200" y="330993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215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866457"/>
              </p:ext>
            </p:extLst>
          </p:nvPr>
        </p:nvGraphicFramePr>
        <p:xfrm>
          <a:off x="3273609" y="3797995"/>
          <a:ext cx="9144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609336" imgH="241195" progId="Equation.3">
                  <p:embed/>
                </p:oleObj>
              </mc:Choice>
              <mc:Fallback>
                <p:oleObj r:id="rId6" imgW="609336" imgH="241195" progId="Equation.3">
                  <p:embed/>
                  <p:pic>
                    <p:nvPicPr>
                      <p:cNvPr id="2151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3609" y="3797995"/>
                        <a:ext cx="9144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5862638" y="334803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2151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408794"/>
              </p:ext>
            </p:extLst>
          </p:nvPr>
        </p:nvGraphicFramePr>
        <p:xfrm>
          <a:off x="4733926" y="3847206"/>
          <a:ext cx="752475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469696" imgH="165028" progId="Equation.3">
                  <p:embed/>
                </p:oleObj>
              </mc:Choice>
              <mc:Fallback>
                <p:oleObj r:id="rId8" imgW="469696" imgH="165028" progId="Equation.3">
                  <p:embed/>
                  <p:pic>
                    <p:nvPicPr>
                      <p:cNvPr id="2151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3926" y="3847206"/>
                        <a:ext cx="752475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5581650" y="320516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2151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792835"/>
              </p:ext>
            </p:extLst>
          </p:nvPr>
        </p:nvGraphicFramePr>
        <p:xfrm>
          <a:off x="2521255" y="4213321"/>
          <a:ext cx="16764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1028254" imgH="444307" progId="Equation.3">
                  <p:embed/>
                </p:oleObj>
              </mc:Choice>
              <mc:Fallback>
                <p:oleObj r:id="rId10" imgW="1028254" imgH="444307" progId="Equation.3">
                  <p:embed/>
                  <p:pic>
                    <p:nvPicPr>
                      <p:cNvPr id="2151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1255" y="4213321"/>
                        <a:ext cx="1676400" cy="730250"/>
                      </a:xfrm>
                      <a:prstGeom prst="rect">
                        <a:avLst/>
                      </a:prstGeom>
                      <a:solidFill>
                        <a:srgbClr val="E9D7D3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9" name="AutoShape 14"/>
          <p:cNvSpPr>
            <a:spLocks noChangeArrowheads="1"/>
          </p:cNvSpPr>
          <p:nvPr/>
        </p:nvSpPr>
        <p:spPr bwMode="auto">
          <a:xfrm>
            <a:off x="1631862" y="4446131"/>
            <a:ext cx="701675" cy="2762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4838700" y="29575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2152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820757"/>
              </p:ext>
            </p:extLst>
          </p:nvPr>
        </p:nvGraphicFramePr>
        <p:xfrm>
          <a:off x="7038976" y="5444542"/>
          <a:ext cx="3248025" cy="119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12" imgW="2463480" imgH="901440" progId="Equation.3">
                  <p:embed/>
                </p:oleObj>
              </mc:Choice>
              <mc:Fallback>
                <p:oleObj name="Équation" r:id="rId12" imgW="2463480" imgH="901440" progId="Equation.3">
                  <p:embed/>
                  <p:pic>
                    <p:nvPicPr>
                      <p:cNvPr id="2152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8976" y="5444542"/>
                        <a:ext cx="3248025" cy="1192212"/>
                      </a:xfrm>
                      <a:prstGeom prst="rect">
                        <a:avLst/>
                      </a:prstGeom>
                      <a:solidFill>
                        <a:srgbClr val="E9D7D3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4895850" y="293370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2152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332099"/>
              </p:ext>
            </p:extLst>
          </p:nvPr>
        </p:nvGraphicFramePr>
        <p:xfrm>
          <a:off x="7553325" y="1963183"/>
          <a:ext cx="3302000" cy="136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14" imgW="2336760" imgH="965160" progId="Equation.3">
                  <p:embed/>
                </p:oleObj>
              </mc:Choice>
              <mc:Fallback>
                <p:oleObj name="Équation" r:id="rId14" imgW="2336760" imgH="965160" progId="Equation.3">
                  <p:embed/>
                  <p:pic>
                    <p:nvPicPr>
                      <p:cNvPr id="2152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3325" y="1963183"/>
                        <a:ext cx="3302000" cy="1363662"/>
                      </a:xfrm>
                      <a:prstGeom prst="rect">
                        <a:avLst/>
                      </a:prstGeom>
                      <a:solidFill>
                        <a:srgbClr val="E9D7D3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ADB946E6-F55A-4266-BC9D-10427B3C8F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389965"/>
              </p:ext>
            </p:extLst>
          </p:nvPr>
        </p:nvGraphicFramePr>
        <p:xfrm>
          <a:off x="1593850" y="2191928"/>
          <a:ext cx="2257342" cy="1170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14320" imgH="888840" progId="Equation.DSMT4">
                  <p:embed/>
                </p:oleObj>
              </mc:Choice>
              <mc:Fallback>
                <p:oleObj name="Equation" r:id="rId16" imgW="1714320" imgH="888840" progId="Equation.DSMT4">
                  <p:embed/>
                  <p:pic>
                    <p:nvPicPr>
                      <p:cNvPr id="2" name="Objet 1">
                        <a:extLst>
                          <a:ext uri="{FF2B5EF4-FFF2-40B4-BE49-F238E27FC236}">
                            <a16:creationId xmlns:a16="http://schemas.microsoft.com/office/drawing/2014/main" id="{ADB946E6-F55A-4266-BC9D-10427B3C8F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93850" y="2191928"/>
                        <a:ext cx="2257342" cy="1170474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F2AD2551-CD3B-4D0A-AB72-94F5F2F58AF0}"/>
              </a:ext>
            </a:extLst>
          </p:cNvPr>
          <p:cNvSpPr/>
          <p:nvPr/>
        </p:nvSpPr>
        <p:spPr>
          <a:xfrm>
            <a:off x="3890128" y="2708920"/>
            <a:ext cx="130682" cy="192556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4C4821D-8044-41A6-A690-19617B78A8A6}"/>
              </a:ext>
            </a:extLst>
          </p:cNvPr>
          <p:cNvCxnSpPr>
            <a:cxnSpLocks/>
          </p:cNvCxnSpPr>
          <p:nvPr/>
        </p:nvCxnSpPr>
        <p:spPr>
          <a:xfrm>
            <a:off x="6630132" y="1350242"/>
            <a:ext cx="40238" cy="387895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D03CBB1D-2A07-FADF-57F0-7BD2415E7F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831433"/>
              </p:ext>
            </p:extLst>
          </p:nvPr>
        </p:nvGraphicFramePr>
        <p:xfrm>
          <a:off x="2019677" y="5718339"/>
          <a:ext cx="3742572" cy="694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120760" imgH="393480" progId="Equation.DSMT4">
                  <p:embed/>
                </p:oleObj>
              </mc:Choice>
              <mc:Fallback>
                <p:oleObj name="Equation" r:id="rId18" imgW="2120760" imgH="393480" progId="Equation.DSMT4">
                  <p:embed/>
                  <p:pic>
                    <p:nvPicPr>
                      <p:cNvPr id="4" name="Objet 3">
                        <a:extLst>
                          <a:ext uri="{FF2B5EF4-FFF2-40B4-BE49-F238E27FC236}">
                            <a16:creationId xmlns:a16="http://schemas.microsoft.com/office/drawing/2014/main" id="{D03CBB1D-2A07-FADF-57F0-7BD2415E7F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019677" y="5718339"/>
                        <a:ext cx="3742572" cy="694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CE720958-576C-0EEB-B11A-8576481CAD1B}"/>
              </a:ext>
            </a:extLst>
          </p:cNvPr>
          <p:cNvCxnSpPr>
            <a:cxnSpLocks/>
          </p:cNvCxnSpPr>
          <p:nvPr/>
        </p:nvCxnSpPr>
        <p:spPr>
          <a:xfrm>
            <a:off x="6660322" y="5214835"/>
            <a:ext cx="3507398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B42FED3B-AFE1-3D47-59E2-0C831DA1B5FE}"/>
              </a:ext>
            </a:extLst>
          </p:cNvPr>
          <p:cNvSpPr/>
          <p:nvPr/>
        </p:nvSpPr>
        <p:spPr>
          <a:xfrm flipV="1">
            <a:off x="6095077" y="6025590"/>
            <a:ext cx="749784" cy="45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DA7664-3DD2-413C-BE27-5FB2480BFCD2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fr-FR" altLang="en-US" sz="1000"/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77753"/>
              </p:ext>
            </p:extLst>
          </p:nvPr>
        </p:nvGraphicFramePr>
        <p:xfrm>
          <a:off x="2135188" y="1556793"/>
          <a:ext cx="728345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2" imgW="5155920" imgH="990360" progId="Equation.3">
                  <p:embed/>
                </p:oleObj>
              </mc:Choice>
              <mc:Fallback>
                <p:oleObj name="Équation" r:id="rId2" imgW="5155920" imgH="990360" progId="Equation.3">
                  <p:embed/>
                  <p:pic>
                    <p:nvPicPr>
                      <p:cNvPr id="225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1556793"/>
                        <a:ext cx="7283450" cy="1400175"/>
                      </a:xfrm>
                      <a:prstGeom prst="rect">
                        <a:avLst/>
                      </a:prstGeom>
                      <a:solidFill>
                        <a:srgbClr val="E9D7D3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718247" y="3165619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dirty="0"/>
              <a:t>and:</a:t>
            </a:r>
          </a:p>
        </p:txBody>
      </p:sp>
      <p:graphicFrame>
        <p:nvGraphicFramePr>
          <p:cNvPr id="225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955839"/>
              </p:ext>
            </p:extLst>
          </p:nvPr>
        </p:nvGraphicFramePr>
        <p:xfrm>
          <a:off x="2378646" y="3068961"/>
          <a:ext cx="1955800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84300" imgH="495300" progId="Equation.DSMT4">
                  <p:embed/>
                </p:oleObj>
              </mc:Choice>
              <mc:Fallback>
                <p:oleObj name="Equation" r:id="rId4" imgW="1384300" imgH="495300" progId="Equation.DSMT4">
                  <p:embed/>
                  <p:pic>
                    <p:nvPicPr>
                      <p:cNvPr id="225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8646" y="3068961"/>
                        <a:ext cx="1955800" cy="700087"/>
                      </a:xfrm>
                      <a:prstGeom prst="rect">
                        <a:avLst/>
                      </a:prstGeom>
                      <a:solidFill>
                        <a:srgbClr val="E9D7D3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718247" y="4293096"/>
            <a:ext cx="5309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dirty="0"/>
              <a:t>So:</a:t>
            </a:r>
          </a:p>
        </p:txBody>
      </p:sp>
      <p:graphicFrame>
        <p:nvGraphicFramePr>
          <p:cNvPr id="225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110472"/>
              </p:ext>
            </p:extLst>
          </p:nvPr>
        </p:nvGraphicFramePr>
        <p:xfrm>
          <a:off x="2605088" y="4098926"/>
          <a:ext cx="704850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6" imgW="4991040" imgH="533160" progId="Equation.3">
                  <p:embed/>
                </p:oleObj>
              </mc:Choice>
              <mc:Fallback>
                <p:oleObj name="Équation" r:id="rId6" imgW="4991040" imgH="533160" progId="Equation.3">
                  <p:embed/>
                  <p:pic>
                    <p:nvPicPr>
                      <p:cNvPr id="2253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088" y="4098926"/>
                        <a:ext cx="7048500" cy="754063"/>
                      </a:xfrm>
                      <a:prstGeom prst="rect">
                        <a:avLst/>
                      </a:prstGeom>
                      <a:solidFill>
                        <a:srgbClr val="E9D7D3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1524001" y="5229200"/>
            <a:ext cx="723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dirty="0" err="1"/>
              <a:t>with</a:t>
            </a:r>
            <a:r>
              <a:rPr lang="fr-FR" altLang="en-US" sz="1800" dirty="0"/>
              <a:t> :</a:t>
            </a:r>
          </a:p>
        </p:txBody>
      </p:sp>
      <p:graphicFrame>
        <p:nvGraphicFramePr>
          <p:cNvPr id="2253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236037"/>
              </p:ext>
            </p:extLst>
          </p:nvPr>
        </p:nvGraphicFramePr>
        <p:xfrm>
          <a:off x="2222501" y="5072064"/>
          <a:ext cx="2403475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8" imgW="1701720" imgH="482400" progId="Equation.3">
                  <p:embed/>
                </p:oleObj>
              </mc:Choice>
              <mc:Fallback>
                <p:oleObj name="Équation" r:id="rId8" imgW="1701720" imgH="482400" progId="Equation.3">
                  <p:embed/>
                  <p:pic>
                    <p:nvPicPr>
                      <p:cNvPr id="2253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1" y="5072064"/>
                        <a:ext cx="2403475" cy="681037"/>
                      </a:xfrm>
                      <a:prstGeom prst="rect">
                        <a:avLst/>
                      </a:prstGeom>
                      <a:solidFill>
                        <a:srgbClr val="E9D7D3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9" name="Text Box 12"/>
          <p:cNvSpPr txBox="1">
            <a:spLocks noChangeArrowheads="1"/>
          </p:cNvSpPr>
          <p:nvPr/>
        </p:nvSpPr>
        <p:spPr bwMode="auto">
          <a:xfrm>
            <a:off x="4727848" y="5091882"/>
            <a:ext cx="51889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dirty="0"/>
              <a:t>Saturation </a:t>
            </a:r>
            <a:r>
              <a:rPr lang="fr-FR" altLang="en-US" sz="1800" dirty="0" err="1"/>
              <a:t>current</a:t>
            </a:r>
            <a:r>
              <a:rPr lang="fr-FR" altLang="en-US" sz="1800" dirty="0"/>
              <a:t> of </a:t>
            </a:r>
            <a:r>
              <a:rPr lang="fr-FR" altLang="en-US" sz="1800" dirty="0" err="1"/>
              <a:t>electrons</a:t>
            </a:r>
            <a:r>
              <a:rPr lang="fr-FR" altLang="en-US" sz="1800" dirty="0"/>
              <a:t> in the PN </a:t>
            </a:r>
            <a:r>
              <a:rPr lang="fr-FR" altLang="en-US" sz="1800" dirty="0" err="1"/>
              <a:t>narrow</a:t>
            </a:r>
            <a:r>
              <a:rPr lang="fr-FR" altLang="en-US" sz="1800" dirty="0"/>
              <a:t> </a:t>
            </a:r>
            <a:r>
              <a:rPr lang="fr-FR" altLang="en-US" sz="1800" dirty="0" err="1"/>
              <a:t>junction</a:t>
            </a:r>
            <a:r>
              <a:rPr lang="fr-FR" altLang="en-US" sz="1800" dirty="0"/>
              <a:t> ( or </a:t>
            </a:r>
            <a:r>
              <a:rPr lang="fr-FR" altLang="en-US" sz="1800" dirty="0" err="1"/>
              <a:t>without</a:t>
            </a:r>
            <a:r>
              <a:rPr lang="fr-FR" altLang="en-US" sz="1800" dirty="0"/>
              <a:t>  </a:t>
            </a:r>
            <a:r>
              <a:rPr lang="fr-FR" altLang="en-US" sz="1800" dirty="0" err="1"/>
              <a:t>recombination</a:t>
            </a:r>
            <a:r>
              <a:rPr lang="fr-FR" altLang="en-US" sz="1800" dirty="0"/>
              <a:t> in the Base).</a:t>
            </a: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440159"/>
              </p:ext>
            </p:extLst>
          </p:nvPr>
        </p:nvGraphicFramePr>
        <p:xfrm>
          <a:off x="1898651" y="6021389"/>
          <a:ext cx="269081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4760" imgH="457200" progId="Equation.DSMT4">
                  <p:embed/>
                </p:oleObj>
              </mc:Choice>
              <mc:Fallback>
                <p:oleObj name="Equation" r:id="rId10" imgW="1904760" imgH="457200" progId="Equation.DSMT4">
                  <p:embed/>
                  <p:pic>
                    <p:nvPicPr>
                      <p:cNvPr id="2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8651" y="6021389"/>
                        <a:ext cx="2690813" cy="644525"/>
                      </a:xfrm>
                      <a:prstGeom prst="rect">
                        <a:avLst/>
                      </a:prstGeom>
                      <a:solidFill>
                        <a:srgbClr val="E9D7D3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943872" y="6021288"/>
            <a:ext cx="51889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dirty="0" err="1"/>
              <a:t>Gummel</a:t>
            </a:r>
            <a:r>
              <a:rPr lang="fr-FR" altLang="en-US" sz="1800" dirty="0"/>
              <a:t> </a:t>
            </a:r>
            <a:r>
              <a:rPr lang="fr-FR" altLang="en-US" sz="1800" dirty="0" err="1"/>
              <a:t>number</a:t>
            </a:r>
            <a:r>
              <a:rPr lang="fr-FR" altLang="en-US" sz="1800" dirty="0"/>
              <a:t> in the Base (s/cm</a:t>
            </a:r>
            <a:r>
              <a:rPr lang="fr-FR" altLang="en-US" sz="1800" baseline="30000" dirty="0"/>
              <a:t>4</a:t>
            </a:r>
            <a:r>
              <a:rPr lang="fr-FR" altLang="en-US" sz="1800" dirty="0"/>
              <a:t>)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762000"/>
            <a:ext cx="7772400" cy="91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2800" dirty="0" err="1"/>
              <a:t>Current</a:t>
            </a:r>
            <a:r>
              <a:rPr lang="fr-FR" sz="2800" dirty="0"/>
              <a:t> components in the NPN Transistor</a:t>
            </a:r>
            <a:endParaRPr lang="fr-FR" sz="2800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511824" y="3231448"/>
            <a:ext cx="37240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dirty="0"/>
              <a:t>in the case of </a:t>
            </a:r>
            <a:r>
              <a:rPr lang="fr-FR" altLang="en-US" sz="1800" dirty="0" err="1"/>
              <a:t>uniform</a:t>
            </a:r>
            <a:r>
              <a:rPr lang="fr-FR" altLang="en-US" sz="1800" dirty="0"/>
              <a:t> base doping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981200" y="1719263"/>
            <a:ext cx="4033838" cy="4411662"/>
          </a:xfrm>
        </p:spPr>
        <p:txBody>
          <a:bodyPr/>
          <a:lstStyle/>
          <a:p>
            <a:r>
              <a:rPr lang="fr-FR" altLang="en-US" sz="2600" dirty="0" err="1"/>
              <a:t>Emitter</a:t>
            </a:r>
            <a:r>
              <a:rPr lang="fr-FR" altLang="en-US" sz="2600" dirty="0"/>
              <a:t> </a:t>
            </a:r>
            <a:r>
              <a:rPr lang="fr-FR" altLang="en-US" sz="2600" dirty="0" err="1"/>
              <a:t>current</a:t>
            </a:r>
            <a:r>
              <a:rPr lang="fr-FR" altLang="en-US" sz="2600" dirty="0"/>
              <a:t> 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176964" y="1719263"/>
            <a:ext cx="4033837" cy="4411662"/>
          </a:xfrm>
        </p:spPr>
        <p:txBody>
          <a:bodyPr/>
          <a:lstStyle/>
          <a:p>
            <a:r>
              <a:rPr lang="fr-FR" altLang="en-US" sz="2600" dirty="0"/>
              <a:t>Collector </a:t>
            </a:r>
            <a:r>
              <a:rPr lang="fr-FR" altLang="en-US" sz="2600" dirty="0" err="1"/>
              <a:t>current</a:t>
            </a:r>
            <a:endParaRPr lang="fr-FR" altLang="en-US" sz="2600" dirty="0"/>
          </a:p>
        </p:txBody>
      </p:sp>
      <p:sp>
        <p:nvSpPr>
          <p:cNvPr id="2355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F0929B7-401E-4325-8F23-00D03F8D0E72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fr-FR" altLang="en-US" sz="1000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5257800" y="320040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23559" name="Object 5"/>
          <p:cNvGraphicFramePr>
            <a:graphicFrameLocks noChangeAspect="1"/>
          </p:cNvGraphicFramePr>
          <p:nvPr/>
        </p:nvGraphicFramePr>
        <p:xfrm>
          <a:off x="2600325" y="2901950"/>
          <a:ext cx="348773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16868" imgH="495085" progId="Equation.3">
                  <p:embed/>
                </p:oleObj>
              </mc:Choice>
              <mc:Fallback>
                <p:oleObj name="Equation" r:id="rId2" imgW="1916868" imgH="495085" progId="Equation.3">
                  <p:embed/>
                  <p:pic>
                    <p:nvPicPr>
                      <p:cNvPr id="2355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325" y="2901950"/>
                        <a:ext cx="3487738" cy="901700"/>
                      </a:xfrm>
                      <a:prstGeom prst="rect">
                        <a:avLst/>
                      </a:prstGeom>
                      <a:solidFill>
                        <a:srgbClr val="E9D7D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5253038" y="320040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23561" name="Object 7"/>
          <p:cNvGraphicFramePr>
            <a:graphicFrameLocks noChangeAspect="1"/>
          </p:cNvGraphicFramePr>
          <p:nvPr/>
        </p:nvGraphicFramePr>
        <p:xfrm>
          <a:off x="7116764" y="2938463"/>
          <a:ext cx="306387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51000" imgH="431800" progId="Equation.3">
                  <p:embed/>
                </p:oleObj>
              </mc:Choice>
              <mc:Fallback>
                <p:oleObj name="Equation" r:id="rId4" imgW="1651000" imgH="431800" progId="Equation.3">
                  <p:embed/>
                  <p:pic>
                    <p:nvPicPr>
                      <p:cNvPr id="2356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6764" y="2938463"/>
                        <a:ext cx="3063875" cy="806450"/>
                      </a:xfrm>
                      <a:prstGeom prst="rect">
                        <a:avLst/>
                      </a:prstGeom>
                      <a:solidFill>
                        <a:srgbClr val="E9D7D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2590800" y="4114800"/>
            <a:ext cx="6705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lang="fr-FR" altLang="en-US" sz="2800" dirty="0" err="1">
                <a:latin typeface="Calibri" panose="020F0502020204030204" pitchFamily="34" charset="0"/>
                <a:cs typeface="Rod" panose="02030509050101010101" pitchFamily="49" charset="-79"/>
              </a:rPr>
              <a:t>We</a:t>
            </a:r>
            <a:r>
              <a:rPr lang="fr-FR" altLang="en-US" sz="2800" dirty="0">
                <a:latin typeface="Calibri" panose="020F0502020204030204" pitchFamily="34" charset="0"/>
                <a:cs typeface="Rod" panose="02030509050101010101" pitchFamily="49" charset="-79"/>
              </a:rPr>
              <a:t> </a:t>
            </a:r>
            <a:r>
              <a:rPr lang="fr-FR" altLang="en-US" sz="2800" dirty="0" err="1">
                <a:latin typeface="Calibri" panose="020F0502020204030204" pitchFamily="34" charset="0"/>
                <a:cs typeface="Rod" panose="02030509050101010101" pitchFamily="49" charset="-79"/>
              </a:rPr>
              <a:t>get</a:t>
            </a:r>
            <a:r>
              <a:rPr lang="fr-FR" altLang="en-US" sz="2800" dirty="0">
                <a:latin typeface="Calibri" panose="020F0502020204030204" pitchFamily="34" charset="0"/>
                <a:cs typeface="Rod" panose="02030509050101010101" pitchFamily="49" charset="-79"/>
              </a:rPr>
              <a:t>:</a:t>
            </a:r>
          </a:p>
        </p:txBody>
      </p:sp>
      <p:graphicFrame>
        <p:nvGraphicFramePr>
          <p:cNvPr id="23563" name="Object 11"/>
          <p:cNvGraphicFramePr>
            <a:graphicFrameLocks noChangeAspect="1"/>
          </p:cNvGraphicFramePr>
          <p:nvPr/>
        </p:nvGraphicFramePr>
        <p:xfrm>
          <a:off x="2762250" y="4897439"/>
          <a:ext cx="3136900" cy="142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6" imgW="1625600" imgH="736600" progId="Equation.3">
                  <p:embed/>
                </p:oleObj>
              </mc:Choice>
              <mc:Fallback>
                <p:oleObj name="Équation" r:id="rId6" imgW="1625600" imgH="736600" progId="Equation.3">
                  <p:embed/>
                  <p:pic>
                    <p:nvPicPr>
                      <p:cNvPr id="2356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0" y="4897439"/>
                        <a:ext cx="3136900" cy="1423987"/>
                      </a:xfrm>
                      <a:prstGeom prst="rect">
                        <a:avLst/>
                      </a:prstGeom>
                      <a:solidFill>
                        <a:srgbClr val="E9D7D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64" name="Group 32"/>
          <p:cNvGrpSpPr>
            <a:grpSpLocks/>
          </p:cNvGrpSpPr>
          <p:nvPr/>
        </p:nvGrpSpPr>
        <p:grpSpPr bwMode="auto">
          <a:xfrm>
            <a:off x="6477000" y="4800602"/>
            <a:ext cx="3962400" cy="1833563"/>
            <a:chOff x="3120" y="3024"/>
            <a:chExt cx="2496" cy="1155"/>
          </a:xfrm>
        </p:grpSpPr>
        <p:sp>
          <p:nvSpPr>
            <p:cNvPr id="23565" name="Rectangle 12"/>
            <p:cNvSpPr>
              <a:spLocks noChangeArrowheads="1"/>
            </p:cNvSpPr>
            <p:nvPr/>
          </p:nvSpPr>
          <p:spPr bwMode="auto">
            <a:xfrm>
              <a:off x="3456" y="3360"/>
              <a:ext cx="1824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en-US" altLang="en-US">
                <a:latin typeface="Times New Roman" pitchFamily="18" charset="0"/>
              </a:endParaRPr>
            </a:p>
          </p:txBody>
        </p:sp>
        <p:sp>
          <p:nvSpPr>
            <p:cNvPr id="18446" name="Rectangle 13"/>
            <p:cNvSpPr>
              <a:spLocks noChangeArrowheads="1"/>
            </p:cNvSpPr>
            <p:nvPr/>
          </p:nvSpPr>
          <p:spPr bwMode="auto">
            <a:xfrm>
              <a:off x="4128" y="3360"/>
              <a:ext cx="480" cy="52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1800"/>
            </a:p>
          </p:txBody>
        </p:sp>
        <p:sp>
          <p:nvSpPr>
            <p:cNvPr id="23567" name="Line 14"/>
            <p:cNvSpPr>
              <a:spLocks noChangeShapeType="1"/>
            </p:cNvSpPr>
            <p:nvPr/>
          </p:nvSpPr>
          <p:spPr bwMode="auto">
            <a:xfrm>
              <a:off x="3120" y="364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68" name="Line 15"/>
            <p:cNvSpPr>
              <a:spLocks noChangeShapeType="1"/>
            </p:cNvSpPr>
            <p:nvPr/>
          </p:nvSpPr>
          <p:spPr bwMode="auto">
            <a:xfrm>
              <a:off x="5280" y="3645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69" name="Line 16"/>
            <p:cNvSpPr>
              <a:spLocks noChangeShapeType="1"/>
            </p:cNvSpPr>
            <p:nvPr/>
          </p:nvSpPr>
          <p:spPr bwMode="auto">
            <a:xfrm>
              <a:off x="4224" y="345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70" name="Line 17"/>
            <p:cNvSpPr>
              <a:spLocks noChangeShapeType="1"/>
            </p:cNvSpPr>
            <p:nvPr/>
          </p:nvSpPr>
          <p:spPr bwMode="auto">
            <a:xfrm>
              <a:off x="3888" y="364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71" name="Line 18"/>
            <p:cNvSpPr>
              <a:spLocks noChangeShapeType="1"/>
            </p:cNvSpPr>
            <p:nvPr/>
          </p:nvSpPr>
          <p:spPr bwMode="auto">
            <a:xfrm>
              <a:off x="4512" y="364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72" name="Line 19"/>
            <p:cNvSpPr>
              <a:spLocks noChangeShapeType="1"/>
            </p:cNvSpPr>
            <p:nvPr/>
          </p:nvSpPr>
          <p:spPr bwMode="auto">
            <a:xfrm flipV="1">
              <a:off x="4368" y="307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73" name="Text Box 21"/>
            <p:cNvSpPr txBox="1">
              <a:spLocks noChangeArrowheads="1"/>
            </p:cNvSpPr>
            <p:nvPr/>
          </p:nvSpPr>
          <p:spPr bwMode="auto">
            <a:xfrm>
              <a:off x="3492" y="370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fr-FR" altLang="en-US" sz="1800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23574" name="Text Box 22"/>
            <p:cNvSpPr txBox="1">
              <a:spLocks noChangeArrowheads="1"/>
            </p:cNvSpPr>
            <p:nvPr/>
          </p:nvSpPr>
          <p:spPr bwMode="auto">
            <a:xfrm>
              <a:off x="4108" y="3705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fr-FR" altLang="en-US" sz="1800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3575" name="Text Box 23"/>
            <p:cNvSpPr txBox="1">
              <a:spLocks noChangeArrowheads="1"/>
            </p:cNvSpPr>
            <p:nvPr/>
          </p:nvSpPr>
          <p:spPr bwMode="auto">
            <a:xfrm>
              <a:off x="5076" y="3705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fr-FR" altLang="en-US" sz="1800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23576" name="Text Box 24"/>
            <p:cNvSpPr txBox="1">
              <a:spLocks noChangeArrowheads="1"/>
            </p:cNvSpPr>
            <p:nvPr/>
          </p:nvSpPr>
          <p:spPr bwMode="auto">
            <a:xfrm>
              <a:off x="3841" y="3408"/>
              <a:ext cx="28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fr-FR" altLang="en-US" sz="1800" i="1">
                  <a:latin typeface="Times New Roman" pitchFamily="18" charset="0"/>
                </a:rPr>
                <a:t>J</a:t>
              </a:r>
              <a:r>
                <a:rPr kumimoji="1" lang="fr-FR" altLang="en-US" sz="1800" i="1" baseline="-25000">
                  <a:latin typeface="Times New Roman" pitchFamily="18" charset="0"/>
                </a:rPr>
                <a:t>pE</a:t>
              </a:r>
            </a:p>
          </p:txBody>
        </p:sp>
        <p:sp>
          <p:nvSpPr>
            <p:cNvPr id="23577" name="Text Box 25"/>
            <p:cNvSpPr txBox="1">
              <a:spLocks noChangeArrowheads="1"/>
            </p:cNvSpPr>
            <p:nvPr/>
          </p:nvSpPr>
          <p:spPr bwMode="auto">
            <a:xfrm>
              <a:off x="4320" y="3417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fr-FR" altLang="en-US" sz="1800" i="1">
                  <a:latin typeface="Times New Roman" pitchFamily="18" charset="0"/>
                </a:rPr>
                <a:t>J</a:t>
              </a:r>
              <a:r>
                <a:rPr kumimoji="1" lang="fr-FR" altLang="en-US" sz="1800" i="1" baseline="-25000"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23578" name="Text Box 26"/>
            <p:cNvSpPr txBox="1">
              <a:spLocks noChangeArrowheads="1"/>
            </p:cNvSpPr>
            <p:nvPr/>
          </p:nvSpPr>
          <p:spPr bwMode="auto">
            <a:xfrm>
              <a:off x="4608" y="3408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fr-FR" altLang="en-US" sz="1800" i="1">
                  <a:latin typeface="Times New Roman" pitchFamily="18" charset="0"/>
                </a:rPr>
                <a:t>J</a:t>
              </a:r>
              <a:r>
                <a:rPr kumimoji="1" lang="fr-FR" altLang="en-US" sz="1800" i="1" baseline="-25000">
                  <a:latin typeface="Times New Roman" pitchFamily="18" charset="0"/>
                </a:rPr>
                <a:t>pC</a:t>
              </a:r>
            </a:p>
          </p:txBody>
        </p:sp>
        <p:sp>
          <p:nvSpPr>
            <p:cNvPr id="23579" name="Text Box 27"/>
            <p:cNvSpPr txBox="1">
              <a:spLocks noChangeArrowheads="1"/>
            </p:cNvSpPr>
            <p:nvPr/>
          </p:nvSpPr>
          <p:spPr bwMode="auto">
            <a:xfrm>
              <a:off x="3150" y="3360"/>
              <a:ext cx="2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fr-FR" altLang="en-US" i="1">
                  <a:latin typeface="Times New Roman" pitchFamily="18" charset="0"/>
                </a:rPr>
                <a:t>I</a:t>
              </a:r>
              <a:r>
                <a:rPr kumimoji="1" lang="fr-FR" altLang="en-US" i="1" baseline="-25000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23580" name="Text Box 28"/>
            <p:cNvSpPr txBox="1">
              <a:spLocks noChangeArrowheads="1"/>
            </p:cNvSpPr>
            <p:nvPr/>
          </p:nvSpPr>
          <p:spPr bwMode="auto">
            <a:xfrm>
              <a:off x="4032" y="3024"/>
              <a:ext cx="2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fr-FR" altLang="en-US" i="1">
                  <a:latin typeface="Times New Roman" pitchFamily="18" charset="0"/>
                </a:rPr>
                <a:t>I</a:t>
              </a:r>
              <a:r>
                <a:rPr kumimoji="1" lang="fr-FR" altLang="en-US" i="1" baseline="-25000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3581" name="Text Box 29"/>
            <p:cNvSpPr txBox="1">
              <a:spLocks noChangeArrowheads="1"/>
            </p:cNvSpPr>
            <p:nvPr/>
          </p:nvSpPr>
          <p:spPr bwMode="auto">
            <a:xfrm>
              <a:off x="5310" y="3360"/>
              <a:ext cx="2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fr-FR" altLang="en-US" i="1">
                  <a:latin typeface="Times New Roman" pitchFamily="18" charset="0"/>
                </a:rPr>
                <a:t>I</a:t>
              </a:r>
              <a:r>
                <a:rPr kumimoji="1" lang="fr-FR" altLang="en-US" i="1" baseline="-25000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4367" name="Text Box 31"/>
            <p:cNvSpPr txBox="1">
              <a:spLocks noChangeArrowheads="1"/>
            </p:cNvSpPr>
            <p:nvPr/>
          </p:nvSpPr>
          <p:spPr bwMode="auto">
            <a:xfrm>
              <a:off x="4204" y="3888"/>
              <a:ext cx="4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1" lang="fr-FR" sz="2400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</a:rPr>
                <a:t>NPN</a:t>
              </a:r>
            </a:p>
          </p:txBody>
        </p:sp>
      </p:grp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762000"/>
            <a:ext cx="7772400" cy="91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2800" dirty="0" err="1"/>
              <a:t>Current</a:t>
            </a:r>
            <a:r>
              <a:rPr lang="fr-FR" sz="2800" dirty="0"/>
              <a:t> components in the NPN Transistor</a:t>
            </a:r>
            <a:endParaRPr lang="fr-FR" sz="2800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590800" y="1981200"/>
            <a:ext cx="7772400" cy="4114800"/>
          </a:xfrm>
        </p:spPr>
        <p:txBody>
          <a:bodyPr/>
          <a:lstStyle/>
          <a:p>
            <a:r>
              <a:rPr lang="fr-FR" altLang="en-US" dirty="0"/>
              <a:t>And  :</a:t>
            </a:r>
          </a:p>
        </p:txBody>
      </p:sp>
      <p:sp>
        <p:nvSpPr>
          <p:cNvPr id="2458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02EBB2-CD13-4B9F-A3F0-1CD70D1C2265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fr-FR" altLang="en-US" sz="1000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738563" y="309086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3776663" y="306705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583" name="Rectangle 9"/>
          <p:cNvSpPr>
            <a:spLocks noChangeArrowheads="1"/>
          </p:cNvSpPr>
          <p:nvPr/>
        </p:nvSpPr>
        <p:spPr bwMode="auto">
          <a:xfrm>
            <a:off x="3843338" y="320040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584" name="Rectangle 12"/>
          <p:cNvSpPr>
            <a:spLocks noChangeArrowheads="1"/>
          </p:cNvSpPr>
          <p:nvPr/>
        </p:nvSpPr>
        <p:spPr bwMode="auto">
          <a:xfrm>
            <a:off x="3738563" y="309086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2458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530855"/>
              </p:ext>
            </p:extLst>
          </p:nvPr>
        </p:nvGraphicFramePr>
        <p:xfrm>
          <a:off x="1955537" y="2876282"/>
          <a:ext cx="777875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52680" imgH="393480" progId="Equation.DSMT4">
                  <p:embed/>
                </p:oleObj>
              </mc:Choice>
              <mc:Fallback>
                <p:oleObj name="Equation" r:id="rId2" imgW="3352680" imgH="393480" progId="Equation.DSMT4">
                  <p:embed/>
                  <p:pic>
                    <p:nvPicPr>
                      <p:cNvPr id="2458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537" y="2876282"/>
                        <a:ext cx="7778750" cy="920750"/>
                      </a:xfrm>
                      <a:prstGeom prst="rect">
                        <a:avLst/>
                      </a:prstGeom>
                      <a:solidFill>
                        <a:srgbClr val="E9D7D3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6" name="Rectangle 14"/>
          <p:cNvSpPr>
            <a:spLocks noChangeArrowheads="1"/>
          </p:cNvSpPr>
          <p:nvPr/>
        </p:nvSpPr>
        <p:spPr bwMode="auto">
          <a:xfrm>
            <a:off x="3776663" y="306705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2458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801134"/>
              </p:ext>
            </p:extLst>
          </p:nvPr>
        </p:nvGraphicFramePr>
        <p:xfrm>
          <a:off x="1968487" y="4155977"/>
          <a:ext cx="74803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54200" imgH="393480" progId="Equation.DSMT4">
                  <p:embed/>
                </p:oleObj>
              </mc:Choice>
              <mc:Fallback>
                <p:oleObj name="Equation" r:id="rId4" imgW="3454200" imgH="393480" progId="Equation.DSMT4">
                  <p:embed/>
                  <p:pic>
                    <p:nvPicPr>
                      <p:cNvPr id="2458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487" y="4155977"/>
                        <a:ext cx="7480300" cy="812800"/>
                      </a:xfrm>
                      <a:prstGeom prst="rect">
                        <a:avLst/>
                      </a:prstGeom>
                      <a:solidFill>
                        <a:srgbClr val="E9D7D3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8" name="Rectangle 16"/>
          <p:cNvSpPr>
            <a:spLocks noChangeArrowheads="1"/>
          </p:cNvSpPr>
          <p:nvPr/>
        </p:nvSpPr>
        <p:spPr bwMode="auto">
          <a:xfrm>
            <a:off x="3843338" y="320040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2458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729744"/>
              </p:ext>
            </p:extLst>
          </p:nvPr>
        </p:nvGraphicFramePr>
        <p:xfrm>
          <a:off x="1989138" y="5490324"/>
          <a:ext cx="8374063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63680" imgH="431640" progId="Equation.DSMT4">
                  <p:embed/>
                </p:oleObj>
              </mc:Choice>
              <mc:Fallback>
                <p:oleObj name="Equation" r:id="rId6" imgW="4063680" imgH="431640" progId="Equation.DSMT4">
                  <p:embed/>
                  <p:pic>
                    <p:nvPicPr>
                      <p:cNvPr id="2458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138" y="5490324"/>
                        <a:ext cx="8374063" cy="839787"/>
                      </a:xfrm>
                      <a:prstGeom prst="rect">
                        <a:avLst/>
                      </a:prstGeom>
                      <a:solidFill>
                        <a:srgbClr val="E9D7D3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28637" y="501784"/>
            <a:ext cx="7772400" cy="91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2800" dirty="0" err="1"/>
              <a:t>Current</a:t>
            </a:r>
            <a:r>
              <a:rPr lang="fr-FR" sz="2800" dirty="0"/>
              <a:t> components in the NPN Transistor</a:t>
            </a:r>
            <a:endParaRPr lang="fr-FR" sz="2800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4" name="Group 32">
            <a:extLst>
              <a:ext uri="{FF2B5EF4-FFF2-40B4-BE49-F238E27FC236}">
                <a16:creationId xmlns:a16="http://schemas.microsoft.com/office/drawing/2014/main" id="{7A6F3E16-C3A2-4F66-A1E3-A6D61A18580B}"/>
              </a:ext>
            </a:extLst>
          </p:cNvPr>
          <p:cNvGrpSpPr>
            <a:grpSpLocks/>
          </p:cNvGrpSpPr>
          <p:nvPr/>
        </p:nvGrpSpPr>
        <p:grpSpPr bwMode="auto">
          <a:xfrm>
            <a:off x="6526662" y="1018777"/>
            <a:ext cx="3962400" cy="1833563"/>
            <a:chOff x="3120" y="3024"/>
            <a:chExt cx="2496" cy="1155"/>
          </a:xfrm>
        </p:grpSpPr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BD75162B-63ED-4764-9DC7-D5692998B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360"/>
              <a:ext cx="1824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en-US" altLang="en-US">
                <a:latin typeface="Times New Roman" pitchFamily="18" charset="0"/>
              </a:endParaRPr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17864764-7919-4CF8-808A-79E565DEE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360"/>
              <a:ext cx="480" cy="52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1800"/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666C1F77-DCD9-4E72-B7C4-7BCE169BC2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364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15">
              <a:extLst>
                <a:ext uri="{FF2B5EF4-FFF2-40B4-BE49-F238E27FC236}">
                  <a16:creationId xmlns:a16="http://schemas.microsoft.com/office/drawing/2014/main" id="{866D3E08-CD6E-49FF-A813-357A0A8C0E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0" y="3645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16">
              <a:extLst>
                <a:ext uri="{FF2B5EF4-FFF2-40B4-BE49-F238E27FC236}">
                  <a16:creationId xmlns:a16="http://schemas.microsoft.com/office/drawing/2014/main" id="{E4A1DBBA-3EF6-4C46-A1E5-D8C26E09BD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45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17">
              <a:extLst>
                <a:ext uri="{FF2B5EF4-FFF2-40B4-BE49-F238E27FC236}">
                  <a16:creationId xmlns:a16="http://schemas.microsoft.com/office/drawing/2014/main" id="{967E7109-CECE-49D3-8CFE-478C085123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64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18">
              <a:extLst>
                <a:ext uri="{FF2B5EF4-FFF2-40B4-BE49-F238E27FC236}">
                  <a16:creationId xmlns:a16="http://schemas.microsoft.com/office/drawing/2014/main" id="{8B0A8252-982B-4E34-BC2A-C151FFF6B3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64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19">
              <a:extLst>
                <a:ext uri="{FF2B5EF4-FFF2-40B4-BE49-F238E27FC236}">
                  <a16:creationId xmlns:a16="http://schemas.microsoft.com/office/drawing/2014/main" id="{BBC77390-5EB0-4D78-A9F9-D3D1C3C9C9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8" y="307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Text Box 21">
              <a:extLst>
                <a:ext uri="{FF2B5EF4-FFF2-40B4-BE49-F238E27FC236}">
                  <a16:creationId xmlns:a16="http://schemas.microsoft.com/office/drawing/2014/main" id="{C64E012E-61C5-43FC-A346-2CF77A5DED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" y="370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fr-FR" altLang="en-US" sz="1800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25" name="Text Box 22">
              <a:extLst>
                <a:ext uri="{FF2B5EF4-FFF2-40B4-BE49-F238E27FC236}">
                  <a16:creationId xmlns:a16="http://schemas.microsoft.com/office/drawing/2014/main" id="{E4BD814D-C94C-49C5-AC10-9788180BFA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8" y="3705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fr-FR" altLang="en-US" sz="1800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6" name="Text Box 23">
              <a:extLst>
                <a:ext uri="{FF2B5EF4-FFF2-40B4-BE49-F238E27FC236}">
                  <a16:creationId xmlns:a16="http://schemas.microsoft.com/office/drawing/2014/main" id="{2B7722D2-24DD-44F4-9FA1-D0BD220E96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6" y="3705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fr-FR" altLang="en-US" sz="1800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27" name="Text Box 24">
              <a:extLst>
                <a:ext uri="{FF2B5EF4-FFF2-40B4-BE49-F238E27FC236}">
                  <a16:creationId xmlns:a16="http://schemas.microsoft.com/office/drawing/2014/main" id="{743701D6-F6C7-4BA2-86F1-278512010A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1" y="3408"/>
              <a:ext cx="28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fr-FR" altLang="en-US" sz="1800" i="1">
                  <a:latin typeface="Times New Roman" pitchFamily="18" charset="0"/>
                </a:rPr>
                <a:t>J</a:t>
              </a:r>
              <a:r>
                <a:rPr kumimoji="1" lang="fr-FR" altLang="en-US" sz="1800" i="1" baseline="-25000">
                  <a:latin typeface="Times New Roman" pitchFamily="18" charset="0"/>
                </a:rPr>
                <a:t>pE</a:t>
              </a:r>
            </a:p>
          </p:txBody>
        </p:sp>
        <p:sp>
          <p:nvSpPr>
            <p:cNvPr id="28" name="Text Box 25">
              <a:extLst>
                <a:ext uri="{FF2B5EF4-FFF2-40B4-BE49-F238E27FC236}">
                  <a16:creationId xmlns:a16="http://schemas.microsoft.com/office/drawing/2014/main" id="{FE4E66BF-6E55-4128-B575-84265A1A68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3417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fr-FR" altLang="en-US" sz="1800" i="1">
                  <a:latin typeface="Times New Roman" pitchFamily="18" charset="0"/>
                </a:rPr>
                <a:t>J</a:t>
              </a:r>
              <a:r>
                <a:rPr kumimoji="1" lang="fr-FR" altLang="en-US" sz="1800" i="1" baseline="-25000"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29" name="Text Box 26">
              <a:extLst>
                <a:ext uri="{FF2B5EF4-FFF2-40B4-BE49-F238E27FC236}">
                  <a16:creationId xmlns:a16="http://schemas.microsoft.com/office/drawing/2014/main" id="{FCD29BBD-6342-4112-8C0C-B9B6F68BAF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3408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fr-FR" altLang="en-US" sz="1800" i="1">
                  <a:latin typeface="Times New Roman" pitchFamily="18" charset="0"/>
                </a:rPr>
                <a:t>J</a:t>
              </a:r>
              <a:r>
                <a:rPr kumimoji="1" lang="fr-FR" altLang="en-US" sz="1800" i="1" baseline="-25000">
                  <a:latin typeface="Times New Roman" pitchFamily="18" charset="0"/>
                </a:rPr>
                <a:t>pC</a:t>
              </a:r>
            </a:p>
          </p:txBody>
        </p:sp>
        <p:sp>
          <p:nvSpPr>
            <p:cNvPr id="30" name="Text Box 27">
              <a:extLst>
                <a:ext uri="{FF2B5EF4-FFF2-40B4-BE49-F238E27FC236}">
                  <a16:creationId xmlns:a16="http://schemas.microsoft.com/office/drawing/2014/main" id="{78F27583-50AF-4035-8713-ECE8997D69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0" y="3360"/>
              <a:ext cx="2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fr-FR" altLang="en-US" i="1">
                  <a:latin typeface="Times New Roman" pitchFamily="18" charset="0"/>
                </a:rPr>
                <a:t>I</a:t>
              </a:r>
              <a:r>
                <a:rPr kumimoji="1" lang="fr-FR" altLang="en-US" i="1" baseline="-25000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31" name="Text Box 28">
              <a:extLst>
                <a:ext uri="{FF2B5EF4-FFF2-40B4-BE49-F238E27FC236}">
                  <a16:creationId xmlns:a16="http://schemas.microsoft.com/office/drawing/2014/main" id="{EBBA5758-3429-47CD-B003-F8FF046E6E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3024"/>
              <a:ext cx="2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fr-FR" altLang="en-US" i="1">
                  <a:latin typeface="Times New Roman" pitchFamily="18" charset="0"/>
                </a:rPr>
                <a:t>I</a:t>
              </a:r>
              <a:r>
                <a:rPr kumimoji="1" lang="fr-FR" altLang="en-US" i="1" baseline="-25000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32" name="Text Box 29">
              <a:extLst>
                <a:ext uri="{FF2B5EF4-FFF2-40B4-BE49-F238E27FC236}">
                  <a16:creationId xmlns:a16="http://schemas.microsoft.com/office/drawing/2014/main" id="{185B0F2E-8954-4CB3-868C-D9C3F13AE9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0" y="3360"/>
              <a:ext cx="2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fr-FR" altLang="en-US" i="1">
                  <a:latin typeface="Times New Roman" pitchFamily="18" charset="0"/>
                </a:rPr>
                <a:t>I</a:t>
              </a:r>
              <a:r>
                <a:rPr kumimoji="1" lang="fr-FR" altLang="en-US" i="1" baseline="-25000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33" name="Text Box 31">
              <a:extLst>
                <a:ext uri="{FF2B5EF4-FFF2-40B4-BE49-F238E27FC236}">
                  <a16:creationId xmlns:a16="http://schemas.microsoft.com/office/drawing/2014/main" id="{51410338-6225-4527-8E4F-46F91E0425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4" y="3888"/>
              <a:ext cx="4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1" lang="fr-FR" sz="2400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</a:rPr>
                <a:t>NPN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Forward</a:t>
            </a:r>
            <a:r>
              <a:rPr lang="fr-FR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active </a:t>
            </a:r>
            <a:r>
              <a:rPr lang="fr-FR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region</a:t>
            </a:r>
            <a:r>
              <a:rPr lang="fr-FR" dirty="0">
                <a:latin typeface="Calibri" panose="020F0502020204030204" pitchFamily="34" charset="0"/>
              </a:rPr>
              <a:t>: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E-B (</a:t>
            </a:r>
            <a:r>
              <a:rPr lang="fr-FR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forward</a:t>
            </a:r>
            <a:r>
              <a:rPr lang="fr-FR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) and C-B (reverse)</a:t>
            </a:r>
          </a:p>
        </p:txBody>
      </p:sp>
      <p:sp>
        <p:nvSpPr>
          <p:cNvPr id="2662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7A15A56-F74C-403E-82EB-FEA9AA253D4D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fr-FR" altLang="en-US" sz="1000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5010150" y="320040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266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220098"/>
              </p:ext>
            </p:extLst>
          </p:nvPr>
        </p:nvGraphicFramePr>
        <p:xfrm>
          <a:off x="2135561" y="2849563"/>
          <a:ext cx="5513387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74840" imgH="457200" progId="Equation.DSMT4">
                  <p:embed/>
                </p:oleObj>
              </mc:Choice>
              <mc:Fallback>
                <p:oleObj name="Equation" r:id="rId2" imgW="3174840" imgH="457200" progId="Equation.DSMT4">
                  <p:embed/>
                  <p:pic>
                    <p:nvPicPr>
                      <p:cNvPr id="2663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61" y="2849563"/>
                        <a:ext cx="5513387" cy="793750"/>
                      </a:xfrm>
                      <a:prstGeom prst="rect">
                        <a:avLst/>
                      </a:prstGeom>
                      <a:solidFill>
                        <a:srgbClr val="E9D7D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5200650" y="320040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266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677298"/>
              </p:ext>
            </p:extLst>
          </p:nvPr>
        </p:nvGraphicFramePr>
        <p:xfrm>
          <a:off x="2163911" y="5133616"/>
          <a:ext cx="7945438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09800" imgH="482400" progId="Equation.DSMT4">
                  <p:embed/>
                </p:oleObj>
              </mc:Choice>
              <mc:Fallback>
                <p:oleObj name="Equation" r:id="rId4" imgW="4609800" imgH="482400" progId="Equation.DSMT4">
                  <p:embed/>
                  <p:pic>
                    <p:nvPicPr>
                      <p:cNvPr id="2663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911" y="5133616"/>
                        <a:ext cx="7945438" cy="831850"/>
                      </a:xfrm>
                      <a:prstGeom prst="rect">
                        <a:avLst/>
                      </a:prstGeom>
                      <a:solidFill>
                        <a:srgbClr val="E9D7D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5195888" y="32242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2663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915220"/>
              </p:ext>
            </p:extLst>
          </p:nvPr>
        </p:nvGraphicFramePr>
        <p:xfrm>
          <a:off x="2135561" y="4048125"/>
          <a:ext cx="292417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14320" imgH="393480" progId="Equation.DSMT4">
                  <p:embed/>
                </p:oleObj>
              </mc:Choice>
              <mc:Fallback>
                <p:oleObj name="Equation" r:id="rId6" imgW="1714320" imgH="393480" progId="Equation.DSMT4">
                  <p:embed/>
                  <p:pic>
                    <p:nvPicPr>
                      <p:cNvPr id="2663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61" y="4048125"/>
                        <a:ext cx="2924175" cy="679450"/>
                      </a:xfrm>
                      <a:prstGeom prst="rect">
                        <a:avLst/>
                      </a:prstGeom>
                      <a:solidFill>
                        <a:srgbClr val="E9D7D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91544" y="404665"/>
            <a:ext cx="7543800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altLang="en-US" sz="3000" dirty="0" err="1"/>
              <a:t>Statics</a:t>
            </a:r>
            <a:r>
              <a:rPr lang="fr-FR" altLang="en-US" sz="3000" dirty="0"/>
              <a:t> </a:t>
            </a:r>
            <a:r>
              <a:rPr lang="fr-FR" altLang="en-US" sz="3000" dirty="0" err="1"/>
              <a:t>characteristics</a:t>
            </a:r>
            <a:endParaRPr lang="fr-FR" alt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C9AD56-2CE6-490E-A84C-21EFAE780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Gummel</a:t>
            </a:r>
            <a:r>
              <a:rPr lang="fr-FR" dirty="0"/>
              <a:t> </a:t>
            </a:r>
            <a:r>
              <a:rPr lang="fr-FR" dirty="0" err="1"/>
              <a:t>number</a:t>
            </a:r>
            <a:r>
              <a:rPr lang="fr-FR" dirty="0"/>
              <a:t> concept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0CA21DE-0BBE-40E1-82A7-F805EF17E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11F5F-8620-45C0-BB68-FE375E84DFC8}" type="slidenum">
              <a:rPr lang="fr-FR" altLang="en-US" smtClean="0"/>
              <a:pPr>
                <a:defRPr/>
              </a:pPr>
              <a:t>19</a:t>
            </a:fld>
            <a:endParaRPr lang="fr-FR" alt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DAFAEEB-4680-458B-B408-F69915921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286" y="2955631"/>
            <a:ext cx="4608514" cy="361103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E3297E8-DC1B-4221-8FFB-36BB63DFC136}"/>
              </a:ext>
            </a:extLst>
          </p:cNvPr>
          <p:cNvSpPr txBox="1"/>
          <p:nvPr/>
        </p:nvSpPr>
        <p:spPr>
          <a:xfrm>
            <a:off x="1703512" y="2348881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The concept of a </a:t>
            </a:r>
            <a:r>
              <a:rPr lang="fr-FR" dirty="0" err="1"/>
              <a:t>Gummel</a:t>
            </a:r>
            <a:r>
              <a:rPr lang="fr-FR" dirty="0"/>
              <a:t> </a:t>
            </a:r>
            <a:r>
              <a:rPr lang="fr-FR" dirty="0" err="1"/>
              <a:t>number</a:t>
            </a:r>
            <a:r>
              <a:rPr lang="fr-FR" dirty="0"/>
              <a:t> simplifies the </a:t>
            </a:r>
            <a:r>
              <a:rPr lang="fr-FR" i="1" dirty="0"/>
              <a:t>I</a:t>
            </a:r>
            <a:r>
              <a:rPr lang="fr-FR" i="1" baseline="-25000" dirty="0"/>
              <a:t>C</a:t>
            </a:r>
            <a:r>
              <a:rPr lang="fr-FR" i="1" dirty="0"/>
              <a:t> </a:t>
            </a:r>
            <a:r>
              <a:rPr lang="fr-FR" dirty="0"/>
              <a:t>model </a:t>
            </a:r>
            <a:r>
              <a:rPr lang="fr-FR" dirty="0" err="1"/>
              <a:t>because</a:t>
            </a:r>
            <a:r>
              <a:rPr lang="fr-FR" dirty="0"/>
              <a:t> </a:t>
            </a:r>
            <a:r>
              <a:rPr lang="fr-FR" i="1" dirty="0"/>
              <a:t>G</a:t>
            </a:r>
            <a:r>
              <a:rPr lang="fr-FR" i="1" baseline="-25000" dirty="0"/>
              <a:t>B</a:t>
            </a:r>
            <a:r>
              <a:rPr lang="fr-FR" dirty="0"/>
              <a:t> </a:t>
            </a:r>
            <a:r>
              <a:rPr lang="fr-FR" dirty="0" err="1"/>
              <a:t>contains</a:t>
            </a:r>
            <a:r>
              <a:rPr lang="fr-FR" dirty="0"/>
              <a:t> all the </a:t>
            </a:r>
            <a:r>
              <a:rPr lang="fr-FR" dirty="0" err="1"/>
              <a:t>subtleties</a:t>
            </a:r>
            <a:r>
              <a:rPr lang="fr-FR" dirty="0"/>
              <a:t> of transistor design </a:t>
            </a:r>
            <a:r>
              <a:rPr lang="fr-FR" dirty="0" err="1"/>
              <a:t>that</a:t>
            </a:r>
            <a:r>
              <a:rPr lang="fr-FR" dirty="0"/>
              <a:t> affect </a:t>
            </a:r>
            <a:r>
              <a:rPr lang="fr-FR" i="1" dirty="0"/>
              <a:t>I</a:t>
            </a:r>
            <a:r>
              <a:rPr lang="fr-FR" i="1" baseline="-25000" dirty="0"/>
              <a:t>C</a:t>
            </a:r>
            <a:r>
              <a:rPr lang="fr-FR" dirty="0"/>
              <a:t>:</a:t>
            </a:r>
          </a:p>
        </p:txBody>
      </p:sp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A94C620D-13CA-4C4F-8CDF-9E6DF99A23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818819"/>
              </p:ext>
            </p:extLst>
          </p:nvPr>
        </p:nvGraphicFramePr>
        <p:xfrm>
          <a:off x="2567749" y="3906037"/>
          <a:ext cx="2158240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54080" imgH="457200" progId="Equation.DSMT4">
                  <p:embed/>
                </p:oleObj>
              </mc:Choice>
              <mc:Fallback>
                <p:oleObj name="Equation" r:id="rId3" imgW="1054080" imgH="457200" progId="Equation.DSMT4">
                  <p:embed/>
                  <p:pic>
                    <p:nvPicPr>
                      <p:cNvPr id="8" name="Objet 7">
                        <a:extLst>
                          <a:ext uri="{FF2B5EF4-FFF2-40B4-BE49-F238E27FC236}">
                            <a16:creationId xmlns:a16="http://schemas.microsoft.com/office/drawing/2014/main" id="{A94C620D-13CA-4C4F-8CDF-9E6DF99A23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67749" y="3906037"/>
                        <a:ext cx="2158240" cy="936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BB3293E1-A1F1-4D55-B666-A935D2452A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956639"/>
              </p:ext>
            </p:extLst>
          </p:nvPr>
        </p:nvGraphicFramePr>
        <p:xfrm>
          <a:off x="6096001" y="1380185"/>
          <a:ext cx="4322763" cy="171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61960" imgH="939600" progId="Equation.DSMT4">
                  <p:embed/>
                </p:oleObj>
              </mc:Choice>
              <mc:Fallback>
                <p:oleObj name="Equation" r:id="rId5" imgW="2361960" imgH="939600" progId="Equation.DSMT4">
                  <p:embed/>
                  <p:pic>
                    <p:nvPicPr>
                      <p:cNvPr id="9" name="Objet 8">
                        <a:extLst>
                          <a:ext uri="{FF2B5EF4-FFF2-40B4-BE49-F238E27FC236}">
                            <a16:creationId xmlns:a16="http://schemas.microsoft.com/office/drawing/2014/main" id="{BB3293E1-A1F1-4D55-B666-A935D2452A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1" y="1380185"/>
                        <a:ext cx="4322763" cy="171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>
            <a:extLst>
              <a:ext uri="{FF2B5EF4-FFF2-40B4-BE49-F238E27FC236}">
                <a16:creationId xmlns:a16="http://schemas.microsoft.com/office/drawing/2014/main" id="{C31FBB1A-6341-43E7-9FA8-0E568AAA1A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955530"/>
              </p:ext>
            </p:extLst>
          </p:nvPr>
        </p:nvGraphicFramePr>
        <p:xfrm>
          <a:off x="2996837" y="5168545"/>
          <a:ext cx="1231716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34680" imgH="482400" progId="Equation.DSMT4">
                  <p:embed/>
                </p:oleObj>
              </mc:Choice>
              <mc:Fallback>
                <p:oleObj name="Equation" r:id="rId7" imgW="634680" imgH="482400" progId="Equation.DSMT4">
                  <p:embed/>
                  <p:pic>
                    <p:nvPicPr>
                      <p:cNvPr id="10" name="Objet 9">
                        <a:extLst>
                          <a:ext uri="{FF2B5EF4-FFF2-40B4-BE49-F238E27FC236}">
                            <a16:creationId xmlns:a16="http://schemas.microsoft.com/office/drawing/2014/main" id="{C31FBB1A-6341-43E7-9FA8-0E568AAA1A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96837" y="5168545"/>
                        <a:ext cx="1231716" cy="936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4898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altLang="en-US" sz="3000" i="1" dirty="0" err="1"/>
              <a:t>Bibliography</a:t>
            </a:r>
            <a:r>
              <a:rPr lang="fr-FR" altLang="en-US" sz="3000" i="1" dirty="0"/>
              <a:t>:</a:t>
            </a:r>
          </a:p>
        </p:txBody>
      </p:sp>
      <p:sp>
        <p:nvSpPr>
          <p:cNvPr id="9219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EF17E88-4D35-42AB-A292-C51D330DB0D3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fr-FR" altLang="en-US" sz="100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719263"/>
            <a:ext cx="8229600" cy="441166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fr-FR" altLang="en-US" sz="2100">
              <a:solidFill>
                <a:schemeClr val="tx2"/>
              </a:solidFill>
            </a:endParaRPr>
          </a:p>
          <a:p>
            <a:pPr lvl="1" algn="just">
              <a:lnSpc>
                <a:spcPct val="80000"/>
              </a:lnSpc>
              <a:buClr>
                <a:srgbClr val="A50021"/>
              </a:buClr>
            </a:pPr>
            <a:r>
              <a:rPr lang="fr-FR" altLang="en-US" sz="1700" b="1" i="1"/>
              <a:t>H. Mathieu</a:t>
            </a:r>
            <a:r>
              <a:rPr lang="fr-FR" altLang="en-US" sz="1700"/>
              <a:t>, « Physique des semi-conducteurs et des composants électroniques », 4° édition, Masson  1998.</a:t>
            </a:r>
          </a:p>
          <a:p>
            <a:pPr lvl="1" algn="just">
              <a:lnSpc>
                <a:spcPct val="80000"/>
              </a:lnSpc>
              <a:buClr>
                <a:srgbClr val="A50021"/>
              </a:buClr>
            </a:pPr>
            <a:r>
              <a:rPr lang="fr-FR" altLang="en-US" sz="1700" b="1" i="1"/>
              <a:t>D.A. Neamen</a:t>
            </a:r>
            <a:r>
              <a:rPr lang="fr-FR" altLang="en-US" sz="1700"/>
              <a:t>, « semiconductor physics and devices », </a:t>
            </a:r>
            <a:r>
              <a:rPr lang="en-GB" altLang="en-US" sz="1700"/>
              <a:t>McGraw-Hill, Inc 2003.</a:t>
            </a:r>
            <a:endParaRPr lang="fr-FR" altLang="en-US" sz="1700"/>
          </a:p>
          <a:p>
            <a:pPr lvl="1" algn="just">
              <a:lnSpc>
                <a:spcPct val="80000"/>
              </a:lnSpc>
              <a:buClr>
                <a:srgbClr val="A50021"/>
              </a:buClr>
            </a:pPr>
            <a:r>
              <a:rPr lang="fr-FR" altLang="en-US" sz="1700" b="1" i="1"/>
              <a:t>P. Leturcq et G.Rey</a:t>
            </a:r>
            <a:r>
              <a:rPr lang="fr-FR" altLang="en-US" sz="1700"/>
              <a:t>, « Physique des composants actifs à semi-conducteurs », Dunod Université, 1985.</a:t>
            </a:r>
          </a:p>
          <a:p>
            <a:pPr lvl="1" algn="just">
              <a:lnSpc>
                <a:spcPct val="80000"/>
              </a:lnSpc>
              <a:buClr>
                <a:srgbClr val="A50021"/>
              </a:buClr>
            </a:pPr>
            <a:r>
              <a:rPr lang="en-GB" altLang="en-US" sz="1700" b="1" i="1"/>
              <a:t>J. Singh</a:t>
            </a:r>
            <a:r>
              <a:rPr lang="en-GB" altLang="en-US" sz="1700"/>
              <a:t>, « semiconductors devices :an introduction », McGraw-Hill, Inc 1994.</a:t>
            </a:r>
            <a:endParaRPr lang="fr-FR" altLang="en-US" sz="1700"/>
          </a:p>
          <a:p>
            <a:pPr lvl="1" algn="just">
              <a:lnSpc>
                <a:spcPct val="80000"/>
              </a:lnSpc>
              <a:buClr>
                <a:srgbClr val="A50021"/>
              </a:buClr>
            </a:pPr>
            <a:r>
              <a:rPr lang="en-GB" altLang="en-US" sz="1700" b="1" i="1"/>
              <a:t>Y. Taur et T.H. Ning</a:t>
            </a:r>
            <a:r>
              <a:rPr lang="en-GB" altLang="en-US" sz="1700"/>
              <a:t>, « Fundamentals of Modern VLSI devices », Cambridge University Press, 1998.</a:t>
            </a:r>
            <a:endParaRPr lang="fr-FR" altLang="en-US" sz="1700"/>
          </a:p>
          <a:p>
            <a:pPr lvl="1" algn="just">
              <a:lnSpc>
                <a:spcPct val="80000"/>
              </a:lnSpc>
              <a:buClr>
                <a:srgbClr val="A50021"/>
              </a:buClr>
            </a:pPr>
            <a:r>
              <a:rPr lang="en-GB" altLang="en-US" sz="1700" b="1" i="1"/>
              <a:t>K.K. Ng</a:t>
            </a:r>
            <a:r>
              <a:rPr lang="en-GB" altLang="en-US" sz="1700"/>
              <a:t>, « complete guide to semiconductor devices », McGraw-Hill, Inc 1995.</a:t>
            </a:r>
            <a:endParaRPr lang="fr-FR" altLang="en-US" sz="1700"/>
          </a:p>
          <a:p>
            <a:pPr lvl="1" algn="just">
              <a:lnSpc>
                <a:spcPct val="80000"/>
              </a:lnSpc>
              <a:buClr>
                <a:srgbClr val="A50021"/>
              </a:buClr>
            </a:pPr>
            <a:r>
              <a:rPr lang="en-GB" altLang="en-US" sz="1700" b="1" i="1"/>
              <a:t>D.J. Roulston</a:t>
            </a:r>
            <a:r>
              <a:rPr lang="en-GB" altLang="en-US" sz="1700"/>
              <a:t>, « Bipolar semiconductor devices », McGraw-Hill, Inc 1990.</a:t>
            </a:r>
            <a:endParaRPr lang="fr-FR" altLang="en-US" sz="1700"/>
          </a:p>
          <a:p>
            <a:pPr lvl="1">
              <a:lnSpc>
                <a:spcPct val="80000"/>
              </a:lnSpc>
            </a:pPr>
            <a:endParaRPr lang="fr-FR" altLang="en-US" sz="1700"/>
          </a:p>
          <a:p>
            <a:pPr>
              <a:lnSpc>
                <a:spcPct val="80000"/>
              </a:lnSpc>
            </a:pPr>
            <a:endParaRPr lang="fr-FR" altLang="en-US" sz="2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590800" y="1524000"/>
            <a:ext cx="7772400" cy="5181600"/>
          </a:xfrm>
        </p:spPr>
        <p:txBody>
          <a:bodyPr rtlCol="0">
            <a:normAutofit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600" dirty="0" err="1">
                <a:latin typeface="Calibri" panose="020F0502020204030204" pitchFamily="34" charset="0"/>
              </a:rPr>
              <a:t>Emitter</a:t>
            </a:r>
            <a:r>
              <a:rPr lang="fr-FR" sz="2600" dirty="0">
                <a:latin typeface="Calibri" panose="020F0502020204030204" pitchFamily="34" charset="0"/>
              </a:rPr>
              <a:t> injection </a:t>
            </a:r>
            <a:r>
              <a:rPr lang="fr-FR" sz="2600" dirty="0" err="1">
                <a:latin typeface="Calibri" panose="020F0502020204030204" pitchFamily="34" charset="0"/>
              </a:rPr>
              <a:t>efficiency</a:t>
            </a:r>
            <a:r>
              <a:rPr lang="fr-FR" sz="2600" dirty="0">
                <a:latin typeface="Calibri" panose="020F0502020204030204" pitchFamily="34" charset="0"/>
              </a:rPr>
              <a:t>: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600" dirty="0">
              <a:latin typeface="Calibri" panose="020F0502020204030204" pitchFamily="34" charset="0"/>
            </a:endParaRP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600" dirty="0">
              <a:latin typeface="Calibri" panose="020F0502020204030204" pitchFamily="34" charset="0"/>
            </a:endParaRP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600" dirty="0">
                <a:latin typeface="Calibri" panose="020F0502020204030204" pitchFamily="34" charset="0"/>
              </a:rPr>
              <a:t>DC </a:t>
            </a:r>
            <a:r>
              <a:rPr lang="fr-FR" sz="2600" dirty="0" err="1">
                <a:latin typeface="Calibri" panose="020F0502020204030204" pitchFamily="34" charset="0"/>
              </a:rPr>
              <a:t>common</a:t>
            </a:r>
            <a:r>
              <a:rPr lang="fr-FR" sz="2600" dirty="0">
                <a:latin typeface="Calibri" panose="020F0502020204030204" pitchFamily="34" charset="0"/>
              </a:rPr>
              <a:t> base </a:t>
            </a:r>
            <a:r>
              <a:rPr lang="fr-FR" sz="2600" dirty="0" err="1">
                <a:latin typeface="Calibri" panose="020F0502020204030204" pitchFamily="34" charset="0"/>
              </a:rPr>
              <a:t>current</a:t>
            </a:r>
            <a:r>
              <a:rPr lang="fr-FR" sz="2600" dirty="0">
                <a:latin typeface="Calibri" panose="020F0502020204030204" pitchFamily="34" charset="0"/>
              </a:rPr>
              <a:t> gain: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600" dirty="0">
              <a:latin typeface="Calibri" panose="020F0502020204030204" pitchFamily="34" charset="0"/>
            </a:endParaRP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600" dirty="0">
              <a:latin typeface="Calibri" panose="020F0502020204030204" pitchFamily="34" charset="0"/>
            </a:endParaRP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600" dirty="0">
              <a:latin typeface="Calibri" panose="020F0502020204030204" pitchFamily="34" charset="0"/>
            </a:endParaRP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600" dirty="0">
                <a:latin typeface="Calibri" panose="020F0502020204030204" pitchFamily="34" charset="0"/>
              </a:rPr>
              <a:t>DC </a:t>
            </a:r>
            <a:r>
              <a:rPr lang="fr-FR" sz="2600" dirty="0" err="1">
                <a:latin typeface="Calibri" panose="020F0502020204030204" pitchFamily="34" charset="0"/>
              </a:rPr>
              <a:t>common</a:t>
            </a:r>
            <a:r>
              <a:rPr lang="fr-FR" sz="2600" dirty="0">
                <a:latin typeface="Calibri" panose="020F0502020204030204" pitchFamily="34" charset="0"/>
              </a:rPr>
              <a:t> </a:t>
            </a:r>
            <a:r>
              <a:rPr lang="fr-FR" sz="2600" dirty="0" err="1">
                <a:latin typeface="Calibri" panose="020F0502020204030204" pitchFamily="34" charset="0"/>
              </a:rPr>
              <a:t>emitter</a:t>
            </a:r>
            <a:r>
              <a:rPr lang="fr-FR" sz="2600" dirty="0">
                <a:latin typeface="Calibri" panose="020F0502020204030204" pitchFamily="34" charset="0"/>
              </a:rPr>
              <a:t> </a:t>
            </a:r>
            <a:r>
              <a:rPr lang="fr-FR" sz="2600" dirty="0" err="1">
                <a:latin typeface="Calibri" panose="020F0502020204030204" pitchFamily="34" charset="0"/>
              </a:rPr>
              <a:t>current</a:t>
            </a:r>
            <a:r>
              <a:rPr lang="fr-FR" sz="2600" dirty="0">
                <a:latin typeface="Calibri" panose="020F0502020204030204" pitchFamily="34" charset="0"/>
              </a:rPr>
              <a:t> gain :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600" dirty="0">
              <a:latin typeface="Calibri" panose="020F0502020204030204" pitchFamily="34" charset="0"/>
            </a:endParaRPr>
          </a:p>
        </p:txBody>
      </p:sp>
      <p:sp>
        <p:nvSpPr>
          <p:cNvPr id="2765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6500DC1-00B9-406C-8F98-E625771EB643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fr-FR" altLang="en-US" sz="1000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5795963" y="320040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2765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575953"/>
              </p:ext>
            </p:extLst>
          </p:nvPr>
        </p:nvGraphicFramePr>
        <p:xfrm>
          <a:off x="4067175" y="2001839"/>
          <a:ext cx="413385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06280" imgH="444240" progId="Equation.DSMT4">
                  <p:embed/>
                </p:oleObj>
              </mc:Choice>
              <mc:Fallback>
                <p:oleObj name="Equation" r:id="rId2" imgW="2006280" imgH="444240" progId="Equation.DSMT4">
                  <p:embed/>
                  <p:pic>
                    <p:nvPicPr>
                      <p:cNvPr id="2765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001839"/>
                        <a:ext cx="4133850" cy="911225"/>
                      </a:xfrm>
                      <a:prstGeom prst="rect">
                        <a:avLst/>
                      </a:prstGeom>
                      <a:solidFill>
                        <a:srgbClr val="E9D7D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5219700" y="309086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2765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875249"/>
              </p:ext>
            </p:extLst>
          </p:nvPr>
        </p:nvGraphicFramePr>
        <p:xfrm>
          <a:off x="2808288" y="3644900"/>
          <a:ext cx="5910262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14520" imgH="634680" progId="Equation.DSMT4">
                  <p:embed/>
                </p:oleObj>
              </mc:Choice>
              <mc:Fallback>
                <p:oleObj name="Equation" r:id="rId4" imgW="3314520" imgH="634680" progId="Equation.DSMT4">
                  <p:embed/>
                  <p:pic>
                    <p:nvPicPr>
                      <p:cNvPr id="2765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288" y="3644900"/>
                        <a:ext cx="5910262" cy="1138238"/>
                      </a:xfrm>
                      <a:prstGeom prst="rect">
                        <a:avLst/>
                      </a:prstGeom>
                      <a:solidFill>
                        <a:srgbClr val="E9D7D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5605463" y="320516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2765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554940"/>
              </p:ext>
            </p:extLst>
          </p:nvPr>
        </p:nvGraphicFramePr>
        <p:xfrm>
          <a:off x="2093914" y="5673725"/>
          <a:ext cx="3189287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3880" imgH="444240" progId="Equation.DSMT4">
                  <p:embed/>
                </p:oleObj>
              </mc:Choice>
              <mc:Fallback>
                <p:oleObj name="Equation" r:id="rId6" imgW="1523880" imgH="444240" progId="Equation.DSMT4">
                  <p:embed/>
                  <p:pic>
                    <p:nvPicPr>
                      <p:cNvPr id="2765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14" y="5673725"/>
                        <a:ext cx="3189287" cy="933450"/>
                      </a:xfrm>
                      <a:prstGeom prst="rect">
                        <a:avLst/>
                      </a:prstGeom>
                      <a:solidFill>
                        <a:srgbClr val="E9D7D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5638800" y="5791201"/>
            <a:ext cx="4538663" cy="83099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fr-FR" sz="2400" dirty="0" err="1">
                <a:solidFill>
                  <a:srgbClr val="FF0000"/>
                </a:solidFill>
                <a:latin typeface="Calibri" panose="020F0502020204030204" pitchFamily="34" charset="0"/>
              </a:rPr>
              <a:t>NB:if</a:t>
            </a:r>
            <a:r>
              <a:rPr kumimoji="1" lang="fr-FR" sz="2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kumimoji="1" lang="fr-FR" sz="2400" dirty="0" err="1">
                <a:solidFill>
                  <a:srgbClr val="FF0000"/>
                </a:solidFill>
                <a:latin typeface="Calibri" panose="020F0502020204030204" pitchFamily="34" charset="0"/>
              </a:rPr>
              <a:t>we</a:t>
            </a:r>
            <a:r>
              <a:rPr kumimoji="1" lang="fr-FR" sz="2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kumimoji="1" lang="fr-FR" sz="2400" dirty="0" err="1">
                <a:solidFill>
                  <a:srgbClr val="FF0000"/>
                </a:solidFill>
                <a:latin typeface="Calibri" panose="020F0502020204030204" pitchFamily="34" charset="0"/>
              </a:rPr>
              <a:t>neglect</a:t>
            </a:r>
            <a:r>
              <a:rPr kumimoji="1" lang="fr-FR" sz="2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kumimoji="1" lang="fr-FR" sz="2400" dirty="0" err="1">
                <a:solidFill>
                  <a:srgbClr val="FF0000"/>
                </a:solidFill>
                <a:latin typeface="Calibri" panose="020F0502020204030204" pitchFamily="34" charset="0"/>
              </a:rPr>
              <a:t>recombination</a:t>
            </a:r>
            <a:r>
              <a:rPr kumimoji="1" lang="fr-FR" sz="2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kumimoji="1" lang="fr-FR" sz="2400" dirty="0" err="1">
                <a:solidFill>
                  <a:srgbClr val="FF0000"/>
                </a:solidFill>
                <a:latin typeface="Calibri" panose="020F0502020204030204" pitchFamily="34" charset="0"/>
              </a:rPr>
              <a:t>process</a:t>
            </a:r>
            <a:r>
              <a:rPr kumimoji="1" lang="fr-FR" sz="2400" dirty="0">
                <a:solidFill>
                  <a:srgbClr val="FF0000"/>
                </a:solidFill>
                <a:latin typeface="Calibri" panose="020F0502020204030204" pitchFamily="34" charset="0"/>
              </a:rPr>
              <a:t>        and         are </a:t>
            </a:r>
            <a:r>
              <a:rPr kumimoji="1" lang="fr-FR" sz="2400" dirty="0" err="1">
                <a:solidFill>
                  <a:srgbClr val="FF0000"/>
                </a:solidFill>
                <a:latin typeface="Calibri" panose="020F0502020204030204" pitchFamily="34" charset="0"/>
              </a:rPr>
              <a:t>equivalent</a:t>
            </a:r>
            <a:endParaRPr kumimoji="1" lang="fr-FR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6019800" y="332898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2766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796695"/>
              </p:ext>
            </p:extLst>
          </p:nvPr>
        </p:nvGraphicFramePr>
        <p:xfrm>
          <a:off x="6816081" y="6206699"/>
          <a:ext cx="3143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52268" imgH="203024" progId="Equation.3">
                  <p:embed/>
                </p:oleObj>
              </mc:Choice>
              <mc:Fallback>
                <p:oleObj r:id="rId8" imgW="152268" imgH="203024" progId="Equation.3">
                  <p:embed/>
                  <p:pic>
                    <p:nvPicPr>
                      <p:cNvPr id="2766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081" y="6206699"/>
                        <a:ext cx="3143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6000750" y="331946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2766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787899"/>
              </p:ext>
            </p:extLst>
          </p:nvPr>
        </p:nvGraphicFramePr>
        <p:xfrm>
          <a:off x="7775612" y="6098323"/>
          <a:ext cx="4572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190335" imgH="215713" progId="Equation.3">
                  <p:embed/>
                </p:oleObj>
              </mc:Choice>
              <mc:Fallback>
                <p:oleObj r:id="rId10" imgW="190335" imgH="215713" progId="Equation.3">
                  <p:embed/>
                  <p:pic>
                    <p:nvPicPr>
                      <p:cNvPr id="2766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612" y="6098323"/>
                        <a:ext cx="4572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991544" y="404665"/>
            <a:ext cx="7543800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altLang="en-US" sz="3000" dirty="0" err="1"/>
              <a:t>Statics</a:t>
            </a:r>
            <a:r>
              <a:rPr lang="fr-FR" altLang="en-US" sz="3000" dirty="0"/>
              <a:t> </a:t>
            </a:r>
            <a:r>
              <a:rPr lang="fr-FR" altLang="en-US" sz="3000" dirty="0" err="1"/>
              <a:t>characteristics</a:t>
            </a:r>
            <a:endParaRPr lang="fr-FR" altLang="en-US" sz="3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91344" y="1124744"/>
            <a:ext cx="4343400" cy="4114800"/>
          </a:xfrm>
        </p:spPr>
        <p:txBody>
          <a:bodyPr rtlCol="0">
            <a:normAutofit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200" dirty="0"/>
              <a:t>Base transport factor: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err="1"/>
              <a:t>Take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dirty="0" err="1"/>
              <a:t>account</a:t>
            </a:r>
            <a:r>
              <a:rPr lang="fr-FR" dirty="0"/>
              <a:t> </a:t>
            </a:r>
            <a:r>
              <a:rPr lang="fr-FR" dirty="0" err="1"/>
              <a:t>recombination</a:t>
            </a:r>
            <a:r>
              <a:rPr lang="fr-FR" dirty="0"/>
              <a:t> in </a:t>
            </a:r>
            <a:r>
              <a:rPr lang="fr-FR" dirty="0">
                <a:solidFill>
                  <a:srgbClr val="FF0000"/>
                </a:solidFill>
              </a:rPr>
              <a:t>neutral base </a:t>
            </a:r>
            <a:r>
              <a:rPr lang="fr-FR" dirty="0" err="1"/>
              <a:t>region</a:t>
            </a:r>
            <a:r>
              <a:rPr lang="fr-FR" dirty="0"/>
              <a:t> (</a:t>
            </a:r>
            <a:r>
              <a:rPr lang="fr-FR" dirty="0" err="1"/>
              <a:t>Qs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excess</a:t>
            </a:r>
            <a:r>
              <a:rPr lang="fr-FR" dirty="0"/>
              <a:t> charge in the base)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676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31BA85-417C-41BB-B944-4871E9FAF64C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fr-FR" altLang="en-US" sz="1000"/>
          </a:p>
        </p:txBody>
      </p:sp>
      <p:grpSp>
        <p:nvGrpSpPr>
          <p:cNvPr id="23557" name="Group 17"/>
          <p:cNvGrpSpPr>
            <a:grpSpLocks/>
          </p:cNvGrpSpPr>
          <p:nvPr/>
        </p:nvGrpSpPr>
        <p:grpSpPr bwMode="auto">
          <a:xfrm>
            <a:off x="7512099" y="2427436"/>
            <a:ext cx="4200525" cy="4025900"/>
            <a:chOff x="2976" y="1248"/>
            <a:chExt cx="2646" cy="2536"/>
          </a:xfrm>
          <a:solidFill>
            <a:schemeClr val="accent6">
              <a:lumMod val="20000"/>
              <a:lumOff val="80000"/>
            </a:schemeClr>
          </a:solidFill>
        </p:grpSpPr>
        <p:pic>
          <p:nvPicPr>
            <p:cNvPr id="23567" name="Picture 7" descr="ng243bp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2" y="1248"/>
              <a:ext cx="2640" cy="2536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</p:pic>
        <p:sp>
          <p:nvSpPr>
            <p:cNvPr id="23568" name="Rectangle 8"/>
            <p:cNvSpPr>
              <a:spLocks noChangeArrowheads="1"/>
            </p:cNvSpPr>
            <p:nvPr/>
          </p:nvSpPr>
          <p:spPr bwMode="auto">
            <a:xfrm>
              <a:off x="2976" y="3207"/>
              <a:ext cx="1440" cy="5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1800"/>
            </a:p>
          </p:txBody>
        </p:sp>
        <p:sp>
          <p:nvSpPr>
            <p:cNvPr id="23569" name="Oval 9"/>
            <p:cNvSpPr>
              <a:spLocks noChangeArrowheads="1"/>
            </p:cNvSpPr>
            <p:nvPr/>
          </p:nvSpPr>
          <p:spPr bwMode="auto">
            <a:xfrm>
              <a:off x="3840" y="1296"/>
              <a:ext cx="384" cy="100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1800"/>
            </a:p>
          </p:txBody>
        </p:sp>
      </p:grpSp>
      <p:sp>
        <p:nvSpPr>
          <p:cNvPr id="28679" name="Rectangle 12"/>
          <p:cNvSpPr>
            <a:spLocks noChangeArrowheads="1"/>
          </p:cNvSpPr>
          <p:nvPr/>
        </p:nvSpPr>
        <p:spPr bwMode="auto">
          <a:xfrm>
            <a:off x="5405438" y="318135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2868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644685"/>
              </p:ext>
            </p:extLst>
          </p:nvPr>
        </p:nvGraphicFramePr>
        <p:xfrm>
          <a:off x="206304" y="2652956"/>
          <a:ext cx="2816966" cy="713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17360" imgH="482400" progId="Equation.DSMT4">
                  <p:embed/>
                </p:oleObj>
              </mc:Choice>
              <mc:Fallback>
                <p:oleObj name="Equation" r:id="rId3" imgW="1917360" imgH="482400" progId="Equation.DSMT4">
                  <p:embed/>
                  <p:pic>
                    <p:nvPicPr>
                      <p:cNvPr id="2868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04" y="2652956"/>
                        <a:ext cx="2816966" cy="7135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1" name="Rectangle 14"/>
          <p:cNvSpPr>
            <a:spLocks noChangeArrowheads="1"/>
          </p:cNvSpPr>
          <p:nvPr/>
        </p:nvSpPr>
        <p:spPr bwMode="auto">
          <a:xfrm>
            <a:off x="5757863" y="323850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2868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357229"/>
              </p:ext>
            </p:extLst>
          </p:nvPr>
        </p:nvGraphicFramePr>
        <p:xfrm>
          <a:off x="191344" y="3614063"/>
          <a:ext cx="2602042" cy="741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88760" imgH="482400" progId="Equation.DSMT4">
                  <p:embed/>
                </p:oleObj>
              </mc:Choice>
              <mc:Fallback>
                <p:oleObj name="Equation" r:id="rId5" imgW="1688760" imgH="482400" progId="Equation.DSMT4">
                  <p:embed/>
                  <p:pic>
                    <p:nvPicPr>
                      <p:cNvPr id="2868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344" y="3614063"/>
                        <a:ext cx="2602042" cy="7417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897084"/>
              </p:ext>
            </p:extLst>
          </p:nvPr>
        </p:nvGraphicFramePr>
        <p:xfrm>
          <a:off x="366403" y="4891236"/>
          <a:ext cx="3070225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84200" imgH="495000" progId="Equation.DSMT4">
                  <p:embed/>
                </p:oleObj>
              </mc:Choice>
              <mc:Fallback>
                <p:oleObj name="Equation" r:id="rId7" imgW="1384200" imgH="495000" progId="Equation.DSMT4">
                  <p:embed/>
                  <p:pic>
                    <p:nvPicPr>
                      <p:cNvPr id="28685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403" y="4891236"/>
                        <a:ext cx="3070225" cy="1103313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991544" y="404665"/>
            <a:ext cx="7543800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altLang="en-US" sz="3000" dirty="0" err="1"/>
              <a:t>Statics</a:t>
            </a:r>
            <a:r>
              <a:rPr lang="fr-FR" altLang="en-US" sz="3000" dirty="0"/>
              <a:t> </a:t>
            </a:r>
            <a:r>
              <a:rPr lang="fr-FR" altLang="en-US" sz="3000" dirty="0" err="1"/>
              <a:t>characteristics</a:t>
            </a:r>
            <a:endParaRPr lang="fr-FR" altLang="en-US" sz="3000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D843ADC-5450-44E6-9FAD-F7127D465A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7406" y="428475"/>
            <a:ext cx="4273210" cy="1833772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168B982A-8165-497F-89BE-48B843B57BE4}"/>
              </a:ext>
            </a:extLst>
          </p:cNvPr>
          <p:cNvSpPr/>
          <p:nvPr/>
        </p:nvSpPr>
        <p:spPr>
          <a:xfrm>
            <a:off x="9527648" y="836712"/>
            <a:ext cx="180366" cy="9158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6B451615-E405-0F3E-91BE-9C924E841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891" y="3910251"/>
            <a:ext cx="3189368" cy="265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DBEF56EA-4AE9-1433-C8F3-97C5A061BE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998183"/>
              </p:ext>
            </p:extLst>
          </p:nvPr>
        </p:nvGraphicFramePr>
        <p:xfrm>
          <a:off x="3893964" y="2610492"/>
          <a:ext cx="3045222" cy="812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04760" imgH="507960" progId="Equation.DSMT4">
                  <p:embed/>
                </p:oleObj>
              </mc:Choice>
              <mc:Fallback>
                <p:oleObj name="Equation" r:id="rId11" imgW="1904760" imgH="507960" progId="Equation.DSMT4">
                  <p:embed/>
                  <p:pic>
                    <p:nvPicPr>
                      <p:cNvPr id="4" name="Objet 3">
                        <a:extLst>
                          <a:ext uri="{FF2B5EF4-FFF2-40B4-BE49-F238E27FC236}">
                            <a16:creationId xmlns:a16="http://schemas.microsoft.com/office/drawing/2014/main" id="{DBEF56EA-4AE9-1433-C8F3-97C5A061BE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93964" y="2610492"/>
                        <a:ext cx="3045222" cy="8126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4B6BEE5D-8EF7-A130-4216-A5A73378F850}"/>
              </a:ext>
            </a:extLst>
          </p:cNvPr>
          <p:cNvSpPr/>
          <p:nvPr/>
        </p:nvSpPr>
        <p:spPr>
          <a:xfrm>
            <a:off x="3114256" y="2922488"/>
            <a:ext cx="612684" cy="153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371600"/>
            <a:ext cx="4648200" cy="4114800"/>
          </a:xfrm>
        </p:spPr>
        <p:txBody>
          <a:bodyPr rtlCol="0">
            <a:normAutofit/>
          </a:bodyPr>
          <a:lstStyle/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200" dirty="0" err="1"/>
              <a:t>Recombination</a:t>
            </a:r>
            <a:r>
              <a:rPr lang="fr-FR" sz="2200" dirty="0"/>
              <a:t> factor: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err="1"/>
              <a:t>Take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dirty="0" err="1"/>
              <a:t>account</a:t>
            </a:r>
            <a:r>
              <a:rPr lang="fr-FR" dirty="0"/>
              <a:t> </a:t>
            </a:r>
            <a:r>
              <a:rPr lang="fr-FR" dirty="0" err="1"/>
              <a:t>recombination</a:t>
            </a:r>
            <a:r>
              <a:rPr lang="fr-FR" dirty="0"/>
              <a:t> in </a:t>
            </a:r>
            <a:r>
              <a:rPr lang="fr-FR" dirty="0" err="1">
                <a:solidFill>
                  <a:srgbClr val="FF0000"/>
                </a:solidFill>
              </a:rPr>
              <a:t>depleted</a:t>
            </a:r>
            <a:r>
              <a:rPr lang="fr-FR" dirty="0">
                <a:solidFill>
                  <a:srgbClr val="FF0000"/>
                </a:solidFill>
              </a:rPr>
              <a:t> base </a:t>
            </a:r>
            <a:r>
              <a:rPr lang="fr-FR" dirty="0" err="1"/>
              <a:t>region</a:t>
            </a:r>
            <a:endParaRPr lang="fr-FR" dirty="0"/>
          </a:p>
        </p:txBody>
      </p:sp>
      <p:pic>
        <p:nvPicPr>
          <p:cNvPr id="24581" name="Picture 5" descr="ng243bp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27739" y="2409825"/>
            <a:ext cx="4327525" cy="3030538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</p:pic>
      <p:sp>
        <p:nvSpPr>
          <p:cNvPr id="29701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6659DE6-7354-4A9E-9009-BE91EB05645A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fr-FR" altLang="en-US" sz="1000"/>
          </a:p>
        </p:txBody>
      </p:sp>
      <p:sp>
        <p:nvSpPr>
          <p:cNvPr id="29702" name="Oval 7"/>
          <p:cNvSpPr>
            <a:spLocks noChangeArrowheads="1"/>
          </p:cNvSpPr>
          <p:nvPr/>
        </p:nvSpPr>
        <p:spPr bwMode="auto">
          <a:xfrm rot="19876294">
            <a:off x="6929438" y="2769512"/>
            <a:ext cx="609600" cy="700087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9703" name="Rectangle 14"/>
          <p:cNvSpPr>
            <a:spLocks noChangeArrowheads="1"/>
          </p:cNvSpPr>
          <p:nvPr/>
        </p:nvSpPr>
        <p:spPr bwMode="auto">
          <a:xfrm>
            <a:off x="5257800" y="304800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9704" name="Rectangle 18"/>
          <p:cNvSpPr>
            <a:spLocks noChangeArrowheads="1"/>
          </p:cNvSpPr>
          <p:nvPr/>
        </p:nvSpPr>
        <p:spPr bwMode="auto">
          <a:xfrm>
            <a:off x="5257800" y="297180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2970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983456"/>
              </p:ext>
            </p:extLst>
          </p:nvPr>
        </p:nvGraphicFramePr>
        <p:xfrm>
          <a:off x="2371725" y="2971800"/>
          <a:ext cx="3208338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98320" imgH="482400" progId="Equation.DSMT4">
                  <p:embed/>
                </p:oleObj>
              </mc:Choice>
              <mc:Fallback>
                <p:oleObj name="Equation" r:id="rId3" imgW="1498320" imgH="482400" progId="Equation.DSMT4">
                  <p:embed/>
                  <p:pic>
                    <p:nvPicPr>
                      <p:cNvPr id="2970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1725" y="2971800"/>
                        <a:ext cx="3208338" cy="104140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6" name="Text Box 19"/>
          <p:cNvSpPr txBox="1">
            <a:spLocks noChangeArrowheads="1"/>
          </p:cNvSpPr>
          <p:nvPr/>
        </p:nvSpPr>
        <p:spPr bwMode="auto">
          <a:xfrm>
            <a:off x="1847528" y="4191000"/>
            <a:ext cx="40324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fr-FR" altLang="en-US" sz="2000" dirty="0" err="1">
                <a:latin typeface="Calibri" panose="020F0502020204030204" pitchFamily="34" charset="0"/>
              </a:rPr>
              <a:t>with</a:t>
            </a:r>
            <a:r>
              <a:rPr kumimoji="1" lang="fr-FR" altLang="en-US" sz="2000" dirty="0">
                <a:latin typeface="Calibri" panose="020F0502020204030204" pitchFamily="34" charset="0"/>
              </a:rPr>
              <a:t> </a:t>
            </a:r>
            <a:r>
              <a:rPr kumimoji="1" lang="fr-FR" altLang="en-US" sz="2000" i="1" dirty="0">
                <a:latin typeface="Calibri" panose="020F0502020204030204" pitchFamily="34" charset="0"/>
              </a:rPr>
              <a:t>W</a:t>
            </a:r>
            <a:r>
              <a:rPr kumimoji="1" lang="fr-FR" altLang="en-US" sz="2000" i="1" baseline="-25000" dirty="0">
                <a:latin typeface="Calibri" panose="020F0502020204030204" pitchFamily="34" charset="0"/>
              </a:rPr>
              <a:t>T</a:t>
            </a:r>
            <a:r>
              <a:rPr kumimoji="1" lang="fr-FR" altLang="en-US" sz="2000" dirty="0">
                <a:latin typeface="Calibri" panose="020F0502020204030204" pitchFamily="34" charset="0"/>
              </a:rPr>
              <a:t>, </a:t>
            </a:r>
            <a:r>
              <a:rPr kumimoji="1" lang="fr-FR" altLang="en-US" sz="2000" dirty="0" err="1">
                <a:latin typeface="Calibri" panose="020F0502020204030204" pitchFamily="34" charset="0"/>
              </a:rPr>
              <a:t>width</a:t>
            </a:r>
            <a:r>
              <a:rPr kumimoji="1" lang="fr-FR" altLang="en-US" sz="2000" dirty="0">
                <a:latin typeface="Calibri" panose="020F0502020204030204" pitchFamily="34" charset="0"/>
              </a:rPr>
              <a:t> of E-B </a:t>
            </a:r>
            <a:r>
              <a:rPr kumimoji="1" lang="fr-FR" altLang="en-US" sz="2000" dirty="0" err="1">
                <a:latin typeface="Calibri" panose="020F0502020204030204" pitchFamily="34" charset="0"/>
              </a:rPr>
              <a:t>space</a:t>
            </a:r>
            <a:r>
              <a:rPr kumimoji="1" lang="fr-FR" altLang="en-US" sz="2000" dirty="0">
                <a:latin typeface="Calibri" panose="020F0502020204030204" pitchFamily="34" charset="0"/>
              </a:rPr>
              <a:t> charges.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2041526" y="4738689"/>
            <a:ext cx="383845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fr-FR" sz="2000" dirty="0" err="1">
                <a:latin typeface="Calibri" panose="020F0502020204030204" pitchFamily="34" charset="0"/>
              </a:rPr>
              <a:t>When</a:t>
            </a:r>
            <a:r>
              <a:rPr kumimoji="1" lang="fr-FR" sz="2000" dirty="0">
                <a:latin typeface="Calibri" panose="020F0502020204030204" pitchFamily="34" charset="0"/>
              </a:rPr>
              <a:t> </a:t>
            </a:r>
            <a:r>
              <a:rPr kumimoji="1" lang="fr-FR" sz="2000" dirty="0" err="1">
                <a:latin typeface="Calibri" panose="020F0502020204030204" pitchFamily="34" charset="0"/>
              </a:rPr>
              <a:t>we</a:t>
            </a:r>
            <a:r>
              <a:rPr kumimoji="1" lang="fr-FR" sz="2000" dirty="0">
                <a:latin typeface="Calibri" panose="020F0502020204030204" pitchFamily="34" charset="0"/>
              </a:rPr>
              <a:t> </a:t>
            </a:r>
            <a:r>
              <a:rPr kumimoji="1" lang="fr-FR" sz="2000" dirty="0" err="1">
                <a:latin typeface="Calibri" panose="020F0502020204030204" pitchFamily="34" charset="0"/>
              </a:rPr>
              <a:t>add</a:t>
            </a:r>
            <a:r>
              <a:rPr kumimoji="1" lang="fr-FR" sz="2000" dirty="0">
                <a:latin typeface="Calibri" panose="020F0502020204030204" pitchFamily="34" charset="0"/>
              </a:rPr>
              <a:t> up all the contribution to the base </a:t>
            </a:r>
            <a:r>
              <a:rPr kumimoji="1" lang="fr-FR" sz="2000" dirty="0" err="1">
                <a:latin typeface="Calibri" panose="020F0502020204030204" pitchFamily="34" charset="0"/>
              </a:rPr>
              <a:t>current</a:t>
            </a:r>
            <a:r>
              <a:rPr kumimoji="1" lang="fr-FR" sz="2000" dirty="0">
                <a:latin typeface="Calibri" panose="020F0502020204030204" pitchFamily="34" charset="0"/>
              </a:rPr>
              <a:t> </a:t>
            </a:r>
            <a:r>
              <a:rPr kumimoji="1" lang="fr-FR" sz="2000" dirty="0" err="1">
                <a:latin typeface="Calibri" panose="020F0502020204030204" pitchFamily="34" charset="0"/>
              </a:rPr>
              <a:t>we</a:t>
            </a:r>
            <a:r>
              <a:rPr kumimoji="1" lang="fr-FR" sz="2000" dirty="0">
                <a:latin typeface="Calibri" panose="020F0502020204030204" pitchFamily="34" charset="0"/>
              </a:rPr>
              <a:t> </a:t>
            </a:r>
            <a:r>
              <a:rPr kumimoji="1" lang="fr-FR" sz="2000" dirty="0" err="1">
                <a:latin typeface="Calibri" panose="020F0502020204030204" pitchFamily="34" charset="0"/>
              </a:rPr>
              <a:t>get</a:t>
            </a:r>
            <a:r>
              <a:rPr kumimoji="1" lang="fr-FR" sz="2000" dirty="0"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29708" name="Rectangle 22"/>
          <p:cNvSpPr>
            <a:spLocks noChangeArrowheads="1"/>
          </p:cNvSpPr>
          <p:nvPr/>
        </p:nvSpPr>
        <p:spPr bwMode="auto">
          <a:xfrm>
            <a:off x="5510213" y="331470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2970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991516"/>
              </p:ext>
            </p:extLst>
          </p:nvPr>
        </p:nvGraphicFramePr>
        <p:xfrm>
          <a:off x="2423593" y="5949280"/>
          <a:ext cx="32480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168400" imgH="228600" progId="Equation.3">
                  <p:embed/>
                </p:oleObj>
              </mc:Choice>
              <mc:Fallback>
                <p:oleObj r:id="rId5" imgW="1168400" imgH="228600" progId="Equation.3">
                  <p:embed/>
                  <p:pic>
                    <p:nvPicPr>
                      <p:cNvPr id="2970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593" y="5949280"/>
                        <a:ext cx="3248025" cy="6350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0" name="Arc 8"/>
          <p:cNvSpPr>
            <a:spLocks/>
          </p:cNvSpPr>
          <p:nvPr/>
        </p:nvSpPr>
        <p:spPr bwMode="auto">
          <a:xfrm rot="20122043" flipH="1" flipV="1">
            <a:off x="5303601" y="3452701"/>
            <a:ext cx="1730213" cy="23318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342138778 h 21600"/>
              <a:gd name="T4" fmla="*/ 0 w 21600"/>
              <a:gd name="T5" fmla="*/ 34213877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991544" y="404665"/>
            <a:ext cx="7543800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altLang="en-US" sz="3000" dirty="0" err="1"/>
              <a:t>Statics</a:t>
            </a:r>
            <a:r>
              <a:rPr lang="fr-FR" altLang="en-US" sz="3000" dirty="0"/>
              <a:t> </a:t>
            </a:r>
            <a:r>
              <a:rPr lang="fr-FR" altLang="en-US" sz="3000" dirty="0" err="1"/>
              <a:t>characteristics</a:t>
            </a:r>
            <a:endParaRPr lang="fr-FR" altLang="en-US" sz="30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FA83B83-33DC-4215-AD74-FBACBE6E21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3990" y="428475"/>
            <a:ext cx="4273210" cy="183377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919536" y="1124745"/>
            <a:ext cx="8568952" cy="1619239"/>
          </a:xfrm>
        </p:spPr>
        <p:txBody>
          <a:bodyPr/>
          <a:lstStyle/>
          <a:p>
            <a:r>
              <a:rPr lang="fr-FR" altLang="en-US" sz="2100" dirty="0"/>
              <a:t>The </a:t>
            </a:r>
            <a:r>
              <a:rPr lang="fr-FR" altLang="en-US" sz="2100" dirty="0" err="1"/>
              <a:t>common</a:t>
            </a:r>
            <a:r>
              <a:rPr lang="fr-FR" altLang="en-US" sz="2100" dirty="0"/>
              <a:t> </a:t>
            </a:r>
            <a:r>
              <a:rPr lang="fr-FR" altLang="en-US" sz="2100" dirty="0" err="1"/>
              <a:t>emitter</a:t>
            </a:r>
            <a:r>
              <a:rPr lang="fr-FR" altLang="en-US" sz="2100" dirty="0"/>
              <a:t> gain </a:t>
            </a:r>
            <a:r>
              <a:rPr lang="fr-FR" altLang="en-US" sz="2100" dirty="0" err="1"/>
              <a:t>can</a:t>
            </a:r>
            <a:r>
              <a:rPr lang="fr-FR" altLang="en-US" sz="2100" dirty="0"/>
              <a:t> </a:t>
            </a:r>
            <a:r>
              <a:rPr lang="fr-FR" altLang="en-US" sz="2100" dirty="0" err="1"/>
              <a:t>be</a:t>
            </a:r>
            <a:r>
              <a:rPr lang="fr-FR" altLang="en-US" sz="2100" dirty="0"/>
              <a:t> </a:t>
            </a:r>
            <a:r>
              <a:rPr lang="fr-FR" altLang="en-US" sz="2100" dirty="0" err="1"/>
              <a:t>expressed</a:t>
            </a:r>
            <a:r>
              <a:rPr lang="fr-FR" altLang="en-US" sz="2100" dirty="0"/>
              <a:t> as:</a:t>
            </a:r>
          </a:p>
          <a:p>
            <a:endParaRPr lang="fr-FR" altLang="en-US" sz="2100" dirty="0"/>
          </a:p>
          <a:p>
            <a:endParaRPr lang="fr-FR" altLang="en-US" sz="2100" dirty="0"/>
          </a:p>
          <a:p>
            <a:pPr marL="274637" lvl="1" indent="0">
              <a:buNone/>
            </a:pPr>
            <a:r>
              <a:rPr lang="fr-FR" altLang="en-US" dirty="0"/>
              <a:t>	</a:t>
            </a:r>
          </a:p>
        </p:txBody>
      </p:sp>
      <p:sp>
        <p:nvSpPr>
          <p:cNvPr id="3072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46A5655-0A03-44E4-9E7A-9F58444F7878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fr-FR" altLang="en-US" sz="1000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4838700" y="320040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307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660681"/>
              </p:ext>
            </p:extLst>
          </p:nvPr>
        </p:nvGraphicFramePr>
        <p:xfrm>
          <a:off x="1893888" y="1662114"/>
          <a:ext cx="4056062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8920" imgH="457200" progId="Equation.DSMT4">
                  <p:embed/>
                </p:oleObj>
              </mc:Choice>
              <mc:Fallback>
                <p:oleObj name="Equation" r:id="rId2" imgW="2158920" imgH="457200" progId="Equation.DSMT4">
                  <p:embed/>
                  <p:pic>
                    <p:nvPicPr>
                      <p:cNvPr id="307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888" y="1662114"/>
                        <a:ext cx="4056062" cy="860425"/>
                      </a:xfrm>
                      <a:prstGeom prst="rect">
                        <a:avLst/>
                      </a:prstGeom>
                      <a:solidFill>
                        <a:srgbClr val="E9D7D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6005513" y="331470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991544" y="404665"/>
            <a:ext cx="7543800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altLang="en-US" sz="3000" dirty="0" err="1"/>
              <a:t>Statics</a:t>
            </a:r>
            <a:r>
              <a:rPr lang="fr-FR" altLang="en-US" sz="3000" dirty="0"/>
              <a:t> </a:t>
            </a:r>
            <a:r>
              <a:rPr lang="fr-FR" altLang="en-US" sz="3000" dirty="0" err="1"/>
              <a:t>characteristics</a:t>
            </a:r>
            <a:endParaRPr lang="fr-FR" altLang="en-US" sz="3000" dirty="0"/>
          </a:p>
        </p:txBody>
      </p:sp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F7D75FDB-CD65-451B-8916-EECFBF2632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935425"/>
              </p:ext>
            </p:extLst>
          </p:nvPr>
        </p:nvGraphicFramePr>
        <p:xfrm>
          <a:off x="7391400" y="3413125"/>
          <a:ext cx="2668588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87240" imgH="495000" progId="Equation.DSMT4">
                  <p:embed/>
                </p:oleObj>
              </mc:Choice>
              <mc:Fallback>
                <p:oleObj name="Equation" r:id="rId4" imgW="1587240" imgH="495000" progId="Equation.DSMT4">
                  <p:embed/>
                  <p:pic>
                    <p:nvPicPr>
                      <p:cNvPr id="2" name="Objet 1">
                        <a:extLst>
                          <a:ext uri="{FF2B5EF4-FFF2-40B4-BE49-F238E27FC236}">
                            <a16:creationId xmlns:a16="http://schemas.microsoft.com/office/drawing/2014/main" id="{F7D75FDB-CD65-451B-8916-EECFBF2632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91400" y="3413125"/>
                        <a:ext cx="2668588" cy="83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24727A68-169F-499C-BEBA-6D24C103AE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117439"/>
              </p:ext>
            </p:extLst>
          </p:nvPr>
        </p:nvGraphicFramePr>
        <p:xfrm>
          <a:off x="1563351" y="3334830"/>
          <a:ext cx="488156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41320" imgH="482400" progId="Equation.DSMT4">
                  <p:embed/>
                </p:oleObj>
              </mc:Choice>
              <mc:Fallback>
                <p:oleObj name="Equation" r:id="rId6" imgW="2641320" imgH="482400" progId="Equation.DSMT4">
                  <p:embed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24727A68-169F-499C-BEBA-6D24C103AE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63351" y="3334830"/>
                        <a:ext cx="4881563" cy="89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CF8A7FE5-EC12-4CDC-B60B-2DCDA0E924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10146"/>
              </p:ext>
            </p:extLst>
          </p:nvPr>
        </p:nvGraphicFramePr>
        <p:xfrm>
          <a:off x="1674813" y="4399880"/>
          <a:ext cx="86614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105160" imgH="914400" progId="Equation.DSMT4">
                  <p:embed/>
                </p:oleObj>
              </mc:Choice>
              <mc:Fallback>
                <p:oleObj name="Equation" r:id="rId8" imgW="5105160" imgH="914400" progId="Equation.DSMT4">
                  <p:embed/>
                  <p:pic>
                    <p:nvPicPr>
                      <p:cNvPr id="5" name="Objet 4">
                        <a:extLst>
                          <a:ext uri="{FF2B5EF4-FFF2-40B4-BE49-F238E27FC236}">
                            <a16:creationId xmlns:a16="http://schemas.microsoft.com/office/drawing/2014/main" id="{CF8A7FE5-EC12-4CDC-B60B-2DCDA0E924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74813" y="4399880"/>
                        <a:ext cx="8661400" cy="154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">
            <a:extLst>
              <a:ext uri="{FF2B5EF4-FFF2-40B4-BE49-F238E27FC236}">
                <a16:creationId xmlns:a16="http://schemas.microsoft.com/office/drawing/2014/main" id="{BF5E2DEB-8939-46AB-8F9B-3A3214E19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651" y="1505007"/>
            <a:ext cx="4896544" cy="16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fr-FR" altLang="en-US" dirty="0"/>
              <a:t>  </a:t>
            </a:r>
            <a:r>
              <a:rPr lang="fr-FR" altLang="en-US" i="1" dirty="0"/>
              <a:t>I</a:t>
            </a:r>
            <a:r>
              <a:rPr lang="fr-FR" altLang="en-US" i="1" baseline="-25000" dirty="0"/>
              <a:t>B</a:t>
            </a:r>
            <a:r>
              <a:rPr lang="fr-FR" altLang="en-US" dirty="0"/>
              <a:t>  </a:t>
            </a:r>
            <a:r>
              <a:rPr lang="fr-FR" altLang="en-US" sz="1200" dirty="0" err="1"/>
              <a:t>intrisic</a:t>
            </a:r>
            <a:r>
              <a:rPr lang="fr-FR" altLang="en-US" sz="1200" dirty="0"/>
              <a:t>  base </a:t>
            </a:r>
            <a:r>
              <a:rPr lang="fr-FR" altLang="en-US" sz="1200" dirty="0" err="1"/>
              <a:t>current</a:t>
            </a:r>
            <a:r>
              <a:rPr lang="fr-FR" altLang="en-US" sz="1200" dirty="0"/>
              <a:t> (no </a:t>
            </a:r>
            <a:r>
              <a:rPr lang="fr-FR" altLang="en-US" sz="1200" dirty="0" err="1"/>
              <a:t>recombination</a:t>
            </a:r>
            <a:r>
              <a:rPr lang="fr-FR" altLang="en-US" sz="1200" dirty="0"/>
              <a:t>)</a:t>
            </a:r>
          </a:p>
          <a:p>
            <a:pPr lvl="2"/>
            <a:r>
              <a:rPr lang="fr-FR" altLang="en-US" sz="1200" dirty="0"/>
              <a:t>  </a:t>
            </a:r>
            <a:r>
              <a:rPr lang="fr-FR" altLang="en-US" i="1" dirty="0" err="1"/>
              <a:t>I</a:t>
            </a:r>
            <a:r>
              <a:rPr lang="fr-FR" altLang="en-US" i="1" baseline="-25000" dirty="0" err="1"/>
              <a:t>rB</a:t>
            </a:r>
            <a:r>
              <a:rPr lang="fr-FR" altLang="en-US" dirty="0"/>
              <a:t> </a:t>
            </a:r>
            <a:r>
              <a:rPr lang="fr-FR" altLang="en-US" sz="1200" dirty="0"/>
              <a:t>   </a:t>
            </a:r>
            <a:r>
              <a:rPr lang="fr-FR" altLang="en-US" sz="1200" dirty="0" err="1"/>
              <a:t>recombination</a:t>
            </a:r>
            <a:r>
              <a:rPr lang="fr-FR" altLang="en-US" sz="1200" dirty="0"/>
              <a:t> </a:t>
            </a:r>
            <a:r>
              <a:rPr lang="fr-FR" altLang="en-US" sz="1200" dirty="0" err="1"/>
              <a:t>current</a:t>
            </a:r>
            <a:r>
              <a:rPr lang="fr-FR" altLang="en-US" sz="1200" dirty="0"/>
              <a:t> in the neutral base </a:t>
            </a:r>
            <a:r>
              <a:rPr lang="fr-FR" altLang="en-US" sz="1200" dirty="0" err="1"/>
              <a:t>region</a:t>
            </a:r>
            <a:endParaRPr lang="fr-FR" altLang="en-US" sz="1200" dirty="0"/>
          </a:p>
          <a:p>
            <a:pPr lvl="2"/>
            <a:r>
              <a:rPr lang="fr-FR" altLang="en-US" sz="1200" dirty="0"/>
              <a:t> </a:t>
            </a:r>
            <a:r>
              <a:rPr lang="fr-FR" altLang="en-US" i="1" dirty="0" err="1"/>
              <a:t>I</a:t>
            </a:r>
            <a:r>
              <a:rPr lang="fr-FR" altLang="en-US" i="1" baseline="-25000" dirty="0" err="1"/>
              <a:t>rD</a:t>
            </a:r>
            <a:r>
              <a:rPr lang="fr-FR" altLang="en-US" dirty="0"/>
              <a:t>  </a:t>
            </a:r>
            <a:r>
              <a:rPr lang="fr-FR" altLang="en-US" sz="1200" dirty="0"/>
              <a:t> </a:t>
            </a:r>
            <a:r>
              <a:rPr lang="fr-FR" altLang="en-US" sz="1200" dirty="0" err="1"/>
              <a:t>recombination</a:t>
            </a:r>
            <a:r>
              <a:rPr lang="fr-FR" altLang="en-US" sz="1200" dirty="0"/>
              <a:t> </a:t>
            </a:r>
            <a:r>
              <a:rPr lang="fr-FR" altLang="en-US" sz="1200" dirty="0" err="1"/>
              <a:t>current</a:t>
            </a:r>
            <a:r>
              <a:rPr lang="fr-FR" altLang="en-US" sz="1200" dirty="0"/>
              <a:t> in the </a:t>
            </a:r>
            <a:r>
              <a:rPr lang="fr-FR" altLang="en-US" sz="1200" dirty="0" err="1"/>
              <a:t>depletion</a:t>
            </a:r>
            <a:r>
              <a:rPr lang="fr-FR" altLang="en-US" sz="1200" dirty="0"/>
              <a:t>                                 	          zone of EB </a:t>
            </a:r>
            <a:r>
              <a:rPr lang="fr-FR" altLang="en-US" sz="1200" dirty="0" err="1"/>
              <a:t>junction</a:t>
            </a:r>
            <a:endParaRPr lang="fr-FR" altLang="en-US" sz="12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11A7F1D-C29F-451A-A583-9EE3E0E6ABD8}"/>
              </a:ext>
            </a:extLst>
          </p:cNvPr>
          <p:cNvSpPr txBox="1"/>
          <p:nvPr/>
        </p:nvSpPr>
        <p:spPr>
          <a:xfrm>
            <a:off x="6283896" y="6228020"/>
            <a:ext cx="4323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u="sng" dirty="0"/>
              <a:t>If V</a:t>
            </a:r>
            <a:r>
              <a:rPr lang="fr-FR" b="1" i="1" baseline="-25000" dirty="0"/>
              <a:t>BE</a:t>
            </a:r>
            <a:r>
              <a:rPr lang="fr-FR" b="1" i="1" u="sng" dirty="0"/>
              <a:t>&gt;0,72V </a:t>
            </a:r>
            <a:r>
              <a:rPr lang="fr-FR" b="1" i="1" u="sng" dirty="0" err="1"/>
              <a:t>then</a:t>
            </a:r>
            <a:r>
              <a:rPr lang="fr-FR" b="1" i="1" u="sng" dirty="0"/>
              <a:t> </a:t>
            </a:r>
            <a:r>
              <a:rPr lang="fr-FR" b="1" i="1" u="sng" dirty="0" err="1"/>
              <a:t>exp</a:t>
            </a:r>
            <a:r>
              <a:rPr lang="fr-FR" b="1" i="1" u="sng" dirty="0"/>
              <a:t>() </a:t>
            </a:r>
            <a:r>
              <a:rPr lang="fr-FR" b="1" i="1" u="sng" dirty="0" err="1"/>
              <a:t>larger</a:t>
            </a:r>
            <a:r>
              <a:rPr lang="fr-FR" b="1" i="1" u="sng" dirty="0"/>
              <a:t> </a:t>
            </a:r>
            <a:r>
              <a:rPr lang="fr-FR" b="1" i="1" u="sng" dirty="0" err="1"/>
              <a:t>than</a:t>
            </a:r>
            <a:r>
              <a:rPr lang="fr-FR" b="1" i="1" u="sng" dirty="0"/>
              <a:t> 10</a:t>
            </a:r>
            <a:r>
              <a:rPr lang="fr-FR" b="1" i="1" u="sng" baseline="30000" dirty="0"/>
              <a:t>6</a:t>
            </a:r>
            <a:endParaRPr lang="fr-FR" b="1" i="1" u="sng" dirty="0"/>
          </a:p>
        </p:txBody>
      </p:sp>
      <p:sp>
        <p:nvSpPr>
          <p:cNvPr id="6" name="Flèche : bas 5">
            <a:extLst>
              <a:ext uri="{FF2B5EF4-FFF2-40B4-BE49-F238E27FC236}">
                <a16:creationId xmlns:a16="http://schemas.microsoft.com/office/drawing/2014/main" id="{543E6F92-321A-4FDE-97AE-B90BB7118654}"/>
              </a:ext>
            </a:extLst>
          </p:cNvPr>
          <p:cNvSpPr/>
          <p:nvPr/>
        </p:nvSpPr>
        <p:spPr>
          <a:xfrm rot="1765013">
            <a:off x="9061601" y="5422669"/>
            <a:ext cx="264368" cy="801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514E770-3A07-438E-9981-E45FF9C419CF}"/>
              </a:ext>
            </a:extLst>
          </p:cNvPr>
          <p:cNvSpPr txBox="1"/>
          <p:nvPr/>
        </p:nvSpPr>
        <p:spPr>
          <a:xfrm>
            <a:off x="1910003" y="2817974"/>
            <a:ext cx="239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Modern Transistors</a:t>
            </a:r>
            <a:r>
              <a:rPr lang="fr-FR" dirty="0"/>
              <a:t>: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476673"/>
            <a:ext cx="7543800" cy="7778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altLang="en-US" sz="3000" dirty="0" err="1"/>
              <a:t>Other</a:t>
            </a:r>
            <a:r>
              <a:rPr lang="fr-FR" altLang="en-US" sz="3000" dirty="0"/>
              <a:t> modes of </a:t>
            </a:r>
            <a:r>
              <a:rPr lang="fr-FR" altLang="en-US" sz="3000" dirty="0" err="1"/>
              <a:t>operation</a:t>
            </a:r>
            <a:endParaRPr lang="fr-FR" altLang="en-US" sz="3000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altLang="en-US" dirty="0"/>
              <a:t>Saturation mode (</a:t>
            </a:r>
            <a:r>
              <a:rPr lang="fr-FR" altLang="en-US" dirty="0" err="1"/>
              <a:t>regime</a:t>
            </a:r>
            <a:r>
              <a:rPr lang="fr-FR" altLang="en-US" dirty="0"/>
              <a:t>):</a:t>
            </a:r>
          </a:p>
          <a:p>
            <a:pPr lvl="1"/>
            <a:r>
              <a:rPr lang="fr-FR" altLang="en-US" dirty="0"/>
              <a:t>The </a:t>
            </a:r>
            <a:r>
              <a:rPr lang="fr-FR" altLang="en-US" dirty="0" err="1"/>
              <a:t>two</a:t>
            </a:r>
            <a:r>
              <a:rPr lang="fr-FR" altLang="en-US" dirty="0"/>
              <a:t> </a:t>
            </a:r>
            <a:r>
              <a:rPr lang="fr-FR" altLang="en-US" dirty="0" err="1"/>
              <a:t>junctions</a:t>
            </a:r>
            <a:r>
              <a:rPr lang="fr-FR" altLang="en-US" dirty="0"/>
              <a:t> are </a:t>
            </a:r>
            <a:r>
              <a:rPr lang="fr-FR" altLang="en-US" dirty="0" err="1"/>
              <a:t>forward</a:t>
            </a:r>
            <a:r>
              <a:rPr lang="fr-FR" altLang="en-US" dirty="0"/>
              <a:t> </a:t>
            </a:r>
            <a:r>
              <a:rPr lang="fr-FR" altLang="en-US" dirty="0" err="1"/>
              <a:t>biased</a:t>
            </a:r>
            <a:r>
              <a:rPr lang="fr-FR" altLang="en-US" dirty="0"/>
              <a:t>.</a:t>
            </a:r>
          </a:p>
          <a:p>
            <a:pPr lvl="1"/>
            <a:endParaRPr lang="fr-FR" altLang="en-US" dirty="0"/>
          </a:p>
          <a:p>
            <a:pPr lvl="2"/>
            <a:endParaRPr lang="fr-FR" altLang="en-US" dirty="0"/>
          </a:p>
        </p:txBody>
      </p:sp>
      <p:sp>
        <p:nvSpPr>
          <p:cNvPr id="3174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702F8EA-E3A5-4E75-B7C7-CE7B9CC822DB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fr-FR" altLang="en-US" sz="1000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4576763" y="31861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317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985782"/>
              </p:ext>
            </p:extLst>
          </p:nvPr>
        </p:nvGraphicFramePr>
        <p:xfrm>
          <a:off x="1991544" y="3429000"/>
          <a:ext cx="5211296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035300" imgH="482600" progId="Equation.3">
                  <p:embed/>
                </p:oleObj>
              </mc:Choice>
              <mc:Fallback>
                <p:oleObj r:id="rId2" imgW="3035300" imgH="482600" progId="Equation.3">
                  <p:embed/>
                  <p:pic>
                    <p:nvPicPr>
                      <p:cNvPr id="317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44" y="3429000"/>
                        <a:ext cx="5211296" cy="831850"/>
                      </a:xfrm>
                      <a:prstGeom prst="rect">
                        <a:avLst/>
                      </a:prstGeom>
                      <a:solidFill>
                        <a:srgbClr val="E9D7D3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4643438" y="320040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317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099624"/>
              </p:ext>
            </p:extLst>
          </p:nvPr>
        </p:nvGraphicFramePr>
        <p:xfrm>
          <a:off x="2135560" y="4867275"/>
          <a:ext cx="4954292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32100" imgH="482600" progId="Equation.3">
                  <p:embed/>
                </p:oleObj>
              </mc:Choice>
              <mc:Fallback>
                <p:oleObj name="Equation" r:id="rId4" imgW="2832100" imgH="482600" progId="Equation.3">
                  <p:embed/>
                  <p:pic>
                    <p:nvPicPr>
                      <p:cNvPr id="3175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60" y="4867275"/>
                        <a:ext cx="4954292" cy="831850"/>
                      </a:xfrm>
                      <a:prstGeom prst="rect">
                        <a:avLst/>
                      </a:prstGeom>
                      <a:solidFill>
                        <a:srgbClr val="E9D7D3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e 29"/>
          <p:cNvGrpSpPr/>
          <p:nvPr/>
        </p:nvGrpSpPr>
        <p:grpSpPr>
          <a:xfrm>
            <a:off x="7392145" y="404664"/>
            <a:ext cx="2845249" cy="2241540"/>
            <a:chOff x="1582728" y="1556792"/>
            <a:chExt cx="2845249" cy="2241540"/>
          </a:xfrm>
        </p:grpSpPr>
        <p:grpSp>
          <p:nvGrpSpPr>
            <p:cNvPr id="31" name="Groupe 30"/>
            <p:cNvGrpSpPr/>
            <p:nvPr/>
          </p:nvGrpSpPr>
          <p:grpSpPr>
            <a:xfrm>
              <a:off x="2186500" y="1556792"/>
              <a:ext cx="1665420" cy="1872208"/>
              <a:chOff x="2186500" y="1556792"/>
              <a:chExt cx="1665420" cy="1872208"/>
            </a:xfrm>
          </p:grpSpPr>
          <p:cxnSp>
            <p:nvCxnSpPr>
              <p:cNvPr id="34" name="Connecteur droit avec flèche 33"/>
              <p:cNvCxnSpPr/>
              <p:nvPr/>
            </p:nvCxnSpPr>
            <p:spPr>
              <a:xfrm flipV="1">
                <a:off x="2190772" y="1556792"/>
                <a:ext cx="0" cy="1872208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avec flèche 34"/>
              <p:cNvCxnSpPr/>
              <p:nvPr/>
            </p:nvCxnSpPr>
            <p:spPr>
              <a:xfrm flipV="1">
                <a:off x="3722959" y="1556792"/>
                <a:ext cx="0" cy="1872208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/>
              <p:cNvCxnSpPr/>
              <p:nvPr/>
            </p:nvCxnSpPr>
            <p:spPr>
              <a:xfrm>
                <a:off x="2186500" y="3429000"/>
                <a:ext cx="166542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riangle rectangle 36"/>
              <p:cNvSpPr/>
              <p:nvPr/>
            </p:nvSpPr>
            <p:spPr>
              <a:xfrm>
                <a:off x="2190772" y="2393310"/>
                <a:ext cx="1532186" cy="1035690"/>
              </a:xfrm>
              <a:prstGeom prst="rtTriangl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QS1</a:t>
                </a:r>
              </a:p>
            </p:txBody>
          </p:sp>
        </p:grpSp>
        <p:sp>
          <p:nvSpPr>
            <p:cNvPr id="32" name="ZoneTexte 31"/>
            <p:cNvSpPr txBox="1"/>
            <p:nvPr/>
          </p:nvSpPr>
          <p:spPr>
            <a:xfrm>
              <a:off x="1582728" y="2082334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n</a:t>
              </a:r>
              <a:r>
                <a:rPr lang="en-US" sz="1600" baseline="-25000" dirty="0" err="1"/>
                <a:t>ex</a:t>
              </a:r>
              <a:r>
                <a:rPr lang="en-US" sz="1600" dirty="0"/>
                <a:t>(0)</a:t>
              </a: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3922710" y="3429000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</a:t>
              </a:r>
              <a:r>
                <a:rPr lang="en-US" baseline="-25000" dirty="0"/>
                <a:t>B</a:t>
              </a:r>
              <a:endParaRPr lang="en-US" dirty="0"/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8016311" y="2492896"/>
            <a:ext cx="2520280" cy="2241540"/>
            <a:chOff x="5220072" y="1709192"/>
            <a:chExt cx="2520280" cy="2241540"/>
          </a:xfrm>
        </p:grpSpPr>
        <p:grpSp>
          <p:nvGrpSpPr>
            <p:cNvPr id="39" name="Groupe 38"/>
            <p:cNvGrpSpPr/>
            <p:nvPr/>
          </p:nvGrpSpPr>
          <p:grpSpPr>
            <a:xfrm>
              <a:off x="5220072" y="1709192"/>
              <a:ext cx="2520280" cy="1872208"/>
              <a:chOff x="5220072" y="1709192"/>
              <a:chExt cx="2520280" cy="1872208"/>
            </a:xfrm>
          </p:grpSpPr>
          <p:grpSp>
            <p:nvGrpSpPr>
              <p:cNvPr id="41" name="Groupe 40"/>
              <p:cNvGrpSpPr/>
              <p:nvPr/>
            </p:nvGrpSpPr>
            <p:grpSpPr>
              <a:xfrm>
                <a:off x="5220072" y="1709192"/>
                <a:ext cx="1665420" cy="1872208"/>
                <a:chOff x="5220072" y="1709192"/>
                <a:chExt cx="1665420" cy="1872208"/>
              </a:xfrm>
            </p:grpSpPr>
            <p:cxnSp>
              <p:nvCxnSpPr>
                <p:cNvPr id="43" name="Connecteur droit avec flèche 42"/>
                <p:cNvCxnSpPr/>
                <p:nvPr/>
              </p:nvCxnSpPr>
              <p:spPr>
                <a:xfrm flipV="1">
                  <a:off x="5224344" y="1709192"/>
                  <a:ext cx="0" cy="1872208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Connecteur droit avec flèche 43"/>
                <p:cNvCxnSpPr/>
                <p:nvPr/>
              </p:nvCxnSpPr>
              <p:spPr>
                <a:xfrm flipV="1">
                  <a:off x="6756531" y="1709192"/>
                  <a:ext cx="0" cy="1872208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necteur droit 44"/>
                <p:cNvCxnSpPr/>
                <p:nvPr/>
              </p:nvCxnSpPr>
              <p:spPr>
                <a:xfrm>
                  <a:off x="5220072" y="3581400"/>
                  <a:ext cx="166542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Triangle rectangle 45"/>
                <p:cNvSpPr/>
                <p:nvPr/>
              </p:nvSpPr>
              <p:spPr>
                <a:xfrm flipH="1">
                  <a:off x="5233580" y="2780928"/>
                  <a:ext cx="1516946" cy="800472"/>
                </a:xfrm>
                <a:prstGeom prst="rtTriangle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QS2</a:t>
                  </a:r>
                </a:p>
              </p:txBody>
            </p:sp>
          </p:grpSp>
          <p:sp>
            <p:nvSpPr>
              <p:cNvPr id="42" name="ZoneTexte 41"/>
              <p:cNvSpPr txBox="1"/>
              <p:nvPr/>
            </p:nvSpPr>
            <p:spPr>
              <a:xfrm>
                <a:off x="6919741" y="2412781"/>
                <a:ext cx="82061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/>
                  <a:t>n</a:t>
                </a:r>
                <a:r>
                  <a:rPr lang="en-US" sz="1600" baseline="-25000" dirty="0" err="1"/>
                  <a:t>ex</a:t>
                </a:r>
                <a:r>
                  <a:rPr lang="en-US" sz="1600" dirty="0"/>
                  <a:t>(W)</a:t>
                </a:r>
              </a:p>
            </p:txBody>
          </p:sp>
        </p:grpSp>
        <p:sp>
          <p:nvSpPr>
            <p:cNvPr id="40" name="ZoneTexte 39"/>
            <p:cNvSpPr txBox="1"/>
            <p:nvPr/>
          </p:nvSpPr>
          <p:spPr>
            <a:xfrm>
              <a:off x="7020272" y="3581400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</a:t>
              </a:r>
              <a:r>
                <a:rPr lang="en-US" baseline="-25000" dirty="0"/>
                <a:t>B</a:t>
              </a:r>
              <a:endParaRPr lang="en-US" dirty="0"/>
            </a:p>
          </p:txBody>
        </p:sp>
      </p:grpSp>
      <p:grpSp>
        <p:nvGrpSpPr>
          <p:cNvPr id="47" name="Groupe 46"/>
          <p:cNvGrpSpPr/>
          <p:nvPr/>
        </p:nvGrpSpPr>
        <p:grpSpPr>
          <a:xfrm>
            <a:off x="7254120" y="4581128"/>
            <a:ext cx="3189803" cy="2241540"/>
            <a:chOff x="2915816" y="4005064"/>
            <a:chExt cx="3189803" cy="2241540"/>
          </a:xfrm>
        </p:grpSpPr>
        <p:grpSp>
          <p:nvGrpSpPr>
            <p:cNvPr id="48" name="Groupe 47"/>
            <p:cNvGrpSpPr/>
            <p:nvPr/>
          </p:nvGrpSpPr>
          <p:grpSpPr>
            <a:xfrm>
              <a:off x="3711324" y="4005064"/>
              <a:ext cx="1665420" cy="1872208"/>
              <a:chOff x="3711324" y="4005064"/>
              <a:chExt cx="1665420" cy="1872208"/>
            </a:xfrm>
          </p:grpSpPr>
          <p:cxnSp>
            <p:nvCxnSpPr>
              <p:cNvPr id="53" name="Connecteur droit avec flèche 52"/>
              <p:cNvCxnSpPr/>
              <p:nvPr/>
            </p:nvCxnSpPr>
            <p:spPr>
              <a:xfrm flipV="1">
                <a:off x="3715596" y="4005064"/>
                <a:ext cx="0" cy="1872208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avec flèche 53"/>
              <p:cNvCxnSpPr/>
              <p:nvPr/>
            </p:nvCxnSpPr>
            <p:spPr>
              <a:xfrm flipV="1">
                <a:off x="5247783" y="4005064"/>
                <a:ext cx="0" cy="1872208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/>
              <p:cNvCxnSpPr/>
              <p:nvPr/>
            </p:nvCxnSpPr>
            <p:spPr>
              <a:xfrm>
                <a:off x="3711324" y="5877272"/>
                <a:ext cx="166542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riangle rectangle 55"/>
              <p:cNvSpPr/>
              <p:nvPr/>
            </p:nvSpPr>
            <p:spPr>
              <a:xfrm flipH="1">
                <a:off x="3724832" y="5076800"/>
                <a:ext cx="1516946" cy="800472"/>
              </a:xfrm>
              <a:prstGeom prst="rtTriangle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riangle rectangle 56"/>
              <p:cNvSpPr/>
              <p:nvPr/>
            </p:nvSpPr>
            <p:spPr>
              <a:xfrm>
                <a:off x="3711324" y="4841582"/>
                <a:ext cx="1532186" cy="1035690"/>
              </a:xfrm>
              <a:prstGeom prst="rtTriangle">
                <a:avLst/>
              </a:prstGeom>
              <a:solidFill>
                <a:schemeClr val="tx2">
                  <a:lumMod val="40000"/>
                  <a:lumOff val="60000"/>
                  <a:alpha val="5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" name="Connecteur droit 57"/>
              <p:cNvCxnSpPr>
                <a:stCxn id="57" idx="0"/>
                <a:endCxn id="56" idx="0"/>
              </p:cNvCxnSpPr>
              <p:nvPr/>
            </p:nvCxnSpPr>
            <p:spPr>
              <a:xfrm>
                <a:off x="3711324" y="4841582"/>
                <a:ext cx="1530454" cy="235218"/>
              </a:xfrm>
              <a:prstGeom prst="line">
                <a:avLst/>
              </a:prstGeom>
              <a:ln w="254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ZoneTexte 48"/>
            <p:cNvSpPr txBox="1"/>
            <p:nvPr/>
          </p:nvSpPr>
          <p:spPr>
            <a:xfrm>
              <a:off x="2915816" y="4620637"/>
              <a:ext cx="720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n</a:t>
              </a:r>
              <a:r>
                <a:rPr lang="en-US" sz="1600" baseline="-25000" dirty="0" err="1"/>
                <a:t>ex</a:t>
              </a:r>
              <a:r>
                <a:rPr lang="en-US" sz="1600" dirty="0"/>
                <a:t>(0)</a:t>
              </a:r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5285008" y="4771891"/>
              <a:ext cx="8206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n</a:t>
              </a:r>
              <a:r>
                <a:rPr lang="en-US" sz="1600" baseline="-25000" dirty="0" err="1"/>
                <a:t>ex</a:t>
              </a:r>
              <a:r>
                <a:rPr lang="en-US" sz="1600" dirty="0"/>
                <a:t>(W)</a:t>
              </a: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3922710" y="4324454"/>
              <a:ext cx="1242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QS1+QS2</a:t>
              </a:r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5442679" y="5877272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</a:t>
              </a:r>
              <a:r>
                <a:rPr lang="en-US" baseline="-25000" dirty="0"/>
                <a:t>B</a:t>
              </a:r>
              <a:endParaRPr lang="en-US" dirty="0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7427F880-3FBA-477F-820C-DF8CAABC8DDE}"/>
              </a:ext>
            </a:extLst>
          </p:cNvPr>
          <p:cNvSpPr txBox="1"/>
          <p:nvPr/>
        </p:nvSpPr>
        <p:spPr>
          <a:xfrm>
            <a:off x="7608168" y="69269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0D4B00AE-E5D1-4CCE-BE08-264746C79E33}"/>
              </a:ext>
            </a:extLst>
          </p:cNvPr>
          <p:cNvSpPr txBox="1"/>
          <p:nvPr/>
        </p:nvSpPr>
        <p:spPr>
          <a:xfrm>
            <a:off x="8595209" y="67875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8084CF08-2DC5-4AAA-8036-5C7AD7ADAEC1}"/>
              </a:ext>
            </a:extLst>
          </p:cNvPr>
          <p:cNvSpPr txBox="1"/>
          <p:nvPr/>
        </p:nvSpPr>
        <p:spPr>
          <a:xfrm>
            <a:off x="9787731" y="71475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1628800"/>
            <a:ext cx="8229600" cy="4876800"/>
          </a:xfrm>
        </p:spPr>
        <p:txBody>
          <a:bodyPr/>
          <a:lstStyle/>
          <a:p>
            <a:r>
              <a:rPr lang="fr-FR" altLang="en-US" sz="2600" dirty="0" err="1"/>
              <a:t>Low</a:t>
            </a:r>
            <a:r>
              <a:rPr lang="fr-FR" altLang="en-US" sz="2600" dirty="0"/>
              <a:t> injection : (</a:t>
            </a:r>
            <a:r>
              <a:rPr lang="fr-FR" altLang="en-US" sz="2600" i="1" dirty="0"/>
              <a:t>Q</a:t>
            </a:r>
            <a:r>
              <a:rPr lang="fr-FR" altLang="en-US" sz="2600" i="1" baseline="-25000" dirty="0"/>
              <a:t>S</a:t>
            </a:r>
            <a:r>
              <a:rPr lang="fr-FR" altLang="en-US" sz="2600" i="1" dirty="0"/>
              <a:t>&lt;&lt;Q</a:t>
            </a:r>
            <a:r>
              <a:rPr lang="fr-FR" altLang="en-US" sz="2600" i="1" baseline="-25000" dirty="0"/>
              <a:t>B</a:t>
            </a:r>
            <a:r>
              <a:rPr lang="fr-FR" altLang="en-US" sz="2600" dirty="0"/>
              <a:t>):</a:t>
            </a:r>
          </a:p>
          <a:p>
            <a:pPr lvl="1"/>
            <a:r>
              <a:rPr lang="fr-FR" altLang="en-US" sz="2200" dirty="0" err="1"/>
              <a:t>Current</a:t>
            </a:r>
            <a:r>
              <a:rPr lang="fr-FR" altLang="en-US" sz="2200" dirty="0"/>
              <a:t> </a:t>
            </a:r>
            <a:r>
              <a:rPr lang="fr-FR" altLang="en-US" sz="2200" dirty="0" err="1"/>
              <a:t>is</a:t>
            </a:r>
            <a:r>
              <a:rPr lang="fr-FR" altLang="en-US" sz="2200" dirty="0"/>
              <a:t> due to saturation charge </a:t>
            </a:r>
            <a:r>
              <a:rPr lang="fr-FR" altLang="en-US" sz="2200" dirty="0" err="1"/>
              <a:t>injected</a:t>
            </a:r>
            <a:r>
              <a:rPr lang="fr-FR" altLang="en-US" sz="2200" dirty="0"/>
              <a:t> </a:t>
            </a:r>
            <a:r>
              <a:rPr lang="fr-FR" altLang="en-US" sz="2200" dirty="0" err="1"/>
              <a:t>into</a:t>
            </a:r>
            <a:r>
              <a:rPr lang="fr-FR" altLang="en-US" sz="2200" dirty="0"/>
              <a:t> the base, </a:t>
            </a:r>
            <a:r>
              <a:rPr lang="fr-FR" altLang="en-US" sz="2200" i="1" dirty="0" err="1"/>
              <a:t>ie</a:t>
            </a:r>
            <a:r>
              <a:rPr lang="fr-FR" altLang="en-US" sz="2200" dirty="0"/>
              <a:t> </a:t>
            </a:r>
            <a:r>
              <a:rPr lang="fr-FR" altLang="en-US" sz="2200" i="1" dirty="0"/>
              <a:t>Q</a:t>
            </a:r>
            <a:r>
              <a:rPr lang="fr-FR" altLang="en-US" sz="2200" i="1" baseline="-25000" dirty="0"/>
              <a:t>ST</a:t>
            </a:r>
            <a:r>
              <a:rPr lang="fr-FR" altLang="en-US" sz="2200" i="1" dirty="0"/>
              <a:t> = Q</a:t>
            </a:r>
            <a:r>
              <a:rPr lang="fr-FR" altLang="en-US" sz="2200" i="1" baseline="-25000" dirty="0"/>
              <a:t>S1</a:t>
            </a:r>
            <a:r>
              <a:rPr lang="fr-FR" altLang="en-US" sz="2200" i="1" dirty="0"/>
              <a:t> +Q</a:t>
            </a:r>
            <a:r>
              <a:rPr lang="fr-FR" altLang="en-US" sz="2200" i="1" baseline="-25000" dirty="0"/>
              <a:t>S2</a:t>
            </a:r>
          </a:p>
          <a:p>
            <a:pPr lvl="1"/>
            <a:r>
              <a:rPr lang="fr-FR" altLang="en-US" sz="2200" dirty="0"/>
              <a:t>If </a:t>
            </a:r>
            <a:r>
              <a:rPr lang="fr-FR" altLang="en-US" sz="2200" dirty="0" err="1"/>
              <a:t>we</a:t>
            </a:r>
            <a:r>
              <a:rPr lang="fr-FR" altLang="en-US" sz="2200" dirty="0"/>
              <a:t> deal </a:t>
            </a:r>
            <a:r>
              <a:rPr lang="fr-FR" altLang="en-US" sz="2200" dirty="0" err="1"/>
              <a:t>with</a:t>
            </a:r>
            <a:r>
              <a:rPr lang="fr-FR" altLang="en-US" sz="2200" dirty="0"/>
              <a:t> « </a:t>
            </a:r>
            <a:r>
              <a:rPr lang="fr-FR" altLang="en-US" sz="2200" dirty="0" err="1"/>
              <a:t>narrow</a:t>
            </a:r>
            <a:r>
              <a:rPr lang="fr-FR" altLang="en-US" sz="2200" dirty="0"/>
              <a:t> » </a:t>
            </a:r>
            <a:r>
              <a:rPr lang="fr-FR" altLang="en-US" sz="2200" dirty="0" err="1"/>
              <a:t>junction</a:t>
            </a:r>
            <a:r>
              <a:rPr lang="fr-FR" altLang="en-US" sz="2200" dirty="0"/>
              <a:t>, </a:t>
            </a:r>
            <a:r>
              <a:rPr lang="fr-FR" altLang="en-US" sz="2200" dirty="0" err="1"/>
              <a:t>this</a:t>
            </a:r>
            <a:r>
              <a:rPr lang="fr-FR" altLang="en-US" sz="2200" dirty="0"/>
              <a:t> charge </a:t>
            </a:r>
            <a:r>
              <a:rPr lang="fr-FR" altLang="en-US" sz="2200" dirty="0" err="1"/>
              <a:t>is</a:t>
            </a:r>
            <a:r>
              <a:rPr lang="fr-FR" altLang="en-US" sz="2200" dirty="0"/>
              <a:t> </a:t>
            </a:r>
            <a:r>
              <a:rPr lang="fr-FR" altLang="en-US" sz="2200" dirty="0" err="1"/>
              <a:t>simply</a:t>
            </a:r>
            <a:r>
              <a:rPr lang="fr-FR" altLang="en-US" sz="2200" dirty="0"/>
              <a:t> </a:t>
            </a:r>
            <a:r>
              <a:rPr lang="fr-FR" altLang="en-US" sz="2200" dirty="0" err="1"/>
              <a:t>given</a:t>
            </a:r>
            <a:r>
              <a:rPr lang="fr-FR" altLang="en-US" sz="2200" dirty="0"/>
              <a:t> by the surface of ½ </a:t>
            </a:r>
            <a:r>
              <a:rPr lang="fr-FR" altLang="en-US" sz="2200" dirty="0" err="1"/>
              <a:t>trapeze</a:t>
            </a:r>
            <a:r>
              <a:rPr lang="fr-FR" altLang="en-US" sz="2200" dirty="0"/>
              <a:t> (</a:t>
            </a:r>
            <a:r>
              <a:rPr lang="fr-FR" altLang="en-US" sz="2200" dirty="0" err="1"/>
              <a:t>linear</a:t>
            </a:r>
            <a:r>
              <a:rPr lang="fr-FR" altLang="en-US" sz="2200" dirty="0"/>
              <a:t> </a:t>
            </a:r>
            <a:r>
              <a:rPr lang="fr-FR" altLang="en-US" sz="2200" dirty="0" err="1"/>
              <a:t>decay</a:t>
            </a:r>
            <a:r>
              <a:rPr lang="fr-FR" altLang="en-US" sz="2200" dirty="0"/>
              <a:t>)</a:t>
            </a:r>
          </a:p>
          <a:p>
            <a:endParaRPr lang="fr-FR" altLang="en-US" sz="2600" i="1" dirty="0"/>
          </a:p>
          <a:p>
            <a:endParaRPr lang="fr-FR" altLang="en-US" sz="2600" dirty="0"/>
          </a:p>
          <a:p>
            <a:endParaRPr lang="fr-FR" altLang="en-US" sz="2600" dirty="0"/>
          </a:p>
        </p:txBody>
      </p:sp>
      <p:sp>
        <p:nvSpPr>
          <p:cNvPr id="3277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A344DFD-7236-4DBB-A4B5-8C7C1FEDA587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fr-FR" altLang="en-US" sz="1000"/>
          </a:p>
        </p:txBody>
      </p:sp>
      <p:graphicFrame>
        <p:nvGraphicFramePr>
          <p:cNvPr id="32773" name="Object 4"/>
          <p:cNvGraphicFramePr>
            <a:graphicFrameLocks noChangeAspect="1"/>
          </p:cNvGraphicFramePr>
          <p:nvPr/>
        </p:nvGraphicFramePr>
        <p:xfrm>
          <a:off x="6032500" y="3308350"/>
          <a:ext cx="127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890" imgH="241091" progId="Equation.3">
                  <p:embed/>
                </p:oleObj>
              </mc:Choice>
              <mc:Fallback>
                <p:oleObj name="Equation" r:id="rId2" imgW="126890" imgH="241091" progId="Equation.3">
                  <p:embed/>
                  <p:pic>
                    <p:nvPicPr>
                      <p:cNvPr id="3277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3308350"/>
                        <a:ext cx="1270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4567238" y="319563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3277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57092"/>
              </p:ext>
            </p:extLst>
          </p:nvPr>
        </p:nvGraphicFramePr>
        <p:xfrm>
          <a:off x="2270125" y="3863975"/>
          <a:ext cx="5449888" cy="214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25600" imgH="1282680" progId="Equation.DSMT4">
                  <p:embed/>
                </p:oleObj>
              </mc:Choice>
              <mc:Fallback>
                <p:oleObj name="Equation" r:id="rId4" imgW="3225600" imgH="1282680" progId="Equation.DSMT4">
                  <p:embed/>
                  <p:pic>
                    <p:nvPicPr>
                      <p:cNvPr id="3277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5" y="3863975"/>
                        <a:ext cx="5449888" cy="2147888"/>
                      </a:xfrm>
                      <a:prstGeom prst="rect">
                        <a:avLst/>
                      </a:prstGeom>
                      <a:solidFill>
                        <a:srgbClr val="E9D7D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92313" y="476673"/>
            <a:ext cx="7543800" cy="6048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altLang="en-US" sz="3200" dirty="0"/>
              <a:t>Saturation mode</a:t>
            </a:r>
            <a:endParaRPr lang="fr-FR" altLang="en-US" sz="3000" dirty="0"/>
          </a:p>
        </p:txBody>
      </p:sp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B8FB7A82-7FB7-4DF6-8CCD-F8BEF79B81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96916"/>
              </p:ext>
            </p:extLst>
          </p:nvPr>
        </p:nvGraphicFramePr>
        <p:xfrm>
          <a:off x="8280203" y="3929484"/>
          <a:ext cx="1718070" cy="974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50680" imgH="482400" progId="Equation.DSMT4">
                  <p:embed/>
                </p:oleObj>
              </mc:Choice>
              <mc:Fallback>
                <p:oleObj name="Equation" r:id="rId6" imgW="850680" imgH="482400" progId="Equation.DSMT4">
                  <p:embed/>
                  <p:pic>
                    <p:nvPicPr>
                      <p:cNvPr id="2" name="Objet 1">
                        <a:extLst>
                          <a:ext uri="{FF2B5EF4-FFF2-40B4-BE49-F238E27FC236}">
                            <a16:creationId xmlns:a16="http://schemas.microsoft.com/office/drawing/2014/main" id="{B8FB7A82-7FB7-4DF6-8CCD-F8BEF79B81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80203" y="3929484"/>
                        <a:ext cx="1718070" cy="974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3127C2E0-551D-40AC-A853-3472F3B07D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438310"/>
              </p:ext>
            </p:extLst>
          </p:nvPr>
        </p:nvGraphicFramePr>
        <p:xfrm>
          <a:off x="8623709" y="5059486"/>
          <a:ext cx="1248520" cy="949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33092" imgH="937474" progId="Equation.DSMT4">
                  <p:embed/>
                </p:oleObj>
              </mc:Choice>
              <mc:Fallback>
                <p:oleObj name="Equation" r:id="rId8" imgW="1233092" imgH="937474" progId="Equation.DSMT4">
                  <p:embed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3127C2E0-551D-40AC-A853-3472F3B07D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623709" y="5059486"/>
                        <a:ext cx="1248520" cy="949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92313" y="476673"/>
            <a:ext cx="7543800" cy="6048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altLang="en-US" sz="3200" dirty="0"/>
              <a:t>Saturation mode</a:t>
            </a:r>
            <a:endParaRPr lang="fr-FR" altLang="en-US" sz="3000" dirty="0"/>
          </a:p>
        </p:txBody>
      </p:sp>
      <p:sp>
        <p:nvSpPr>
          <p:cNvPr id="2" name="Rectangle 1027"/>
          <p:cNvSpPr>
            <a:spLocks noGrp="1" noChangeArrowheads="1"/>
          </p:cNvSpPr>
          <p:nvPr>
            <p:ph idx="1"/>
          </p:nvPr>
        </p:nvSpPr>
        <p:spPr>
          <a:xfrm>
            <a:off x="1852726" y="1022966"/>
            <a:ext cx="8229600" cy="2667000"/>
          </a:xfrm>
        </p:spPr>
        <p:txBody>
          <a:bodyPr rtlCol="0">
            <a:normAutofit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600" dirty="0" err="1"/>
              <a:t>Low</a:t>
            </a:r>
            <a:r>
              <a:rPr lang="fr-FR" sz="2600" dirty="0"/>
              <a:t> injection: (</a:t>
            </a:r>
            <a:r>
              <a:rPr lang="fr-FR" sz="2600" i="1" dirty="0"/>
              <a:t>Q</a:t>
            </a:r>
            <a:r>
              <a:rPr lang="fr-FR" sz="2600" i="1" baseline="-25000" dirty="0"/>
              <a:t>S</a:t>
            </a:r>
            <a:r>
              <a:rPr lang="fr-FR" sz="2600" i="1" dirty="0"/>
              <a:t>&lt;&lt;Q</a:t>
            </a:r>
            <a:r>
              <a:rPr lang="fr-FR" sz="2600" i="1" baseline="-25000" dirty="0"/>
              <a:t>B</a:t>
            </a:r>
            <a:r>
              <a:rPr lang="fr-FR" sz="2600" dirty="0"/>
              <a:t>):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200" dirty="0"/>
              <a:t>An </a:t>
            </a:r>
            <a:r>
              <a:rPr lang="fr-FR" sz="2200" dirty="0" err="1"/>
              <a:t>other</a:t>
            </a:r>
            <a:r>
              <a:rPr lang="fr-FR" sz="2200" dirty="0"/>
              <a:t> « </a:t>
            </a:r>
            <a:r>
              <a:rPr lang="fr-FR" sz="2200" dirty="0" err="1"/>
              <a:t>view</a:t>
            </a:r>
            <a:r>
              <a:rPr lang="fr-FR" sz="2200" dirty="0"/>
              <a:t> » of saturation charge (</a:t>
            </a:r>
            <a:r>
              <a:rPr lang="fr-FR" sz="2200" dirty="0" err="1"/>
              <a:t>from</a:t>
            </a:r>
            <a:r>
              <a:rPr lang="fr-FR" sz="2200" dirty="0"/>
              <a:t> </a:t>
            </a:r>
            <a:r>
              <a:rPr lang="fr-FR" sz="22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Ablard</a:t>
            </a:r>
            <a:r>
              <a:rPr lang="fr-FR" sz="2200" dirty="0"/>
              <a:t>):</a:t>
            </a:r>
          </a:p>
          <a:p>
            <a:pPr marL="731520" lvl="2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100" dirty="0" err="1"/>
              <a:t>We</a:t>
            </a:r>
            <a:r>
              <a:rPr lang="fr-FR" sz="2100" dirty="0"/>
              <a:t> </a:t>
            </a:r>
            <a:r>
              <a:rPr lang="fr-FR" sz="2100" dirty="0" err="1"/>
              <a:t>consider</a:t>
            </a:r>
            <a:r>
              <a:rPr lang="fr-FR" sz="2100" dirty="0"/>
              <a:t> transistor in active mode </a:t>
            </a:r>
            <a:r>
              <a:rPr lang="fr-FR" sz="2100" dirty="0" err="1"/>
              <a:t>with</a:t>
            </a:r>
            <a:r>
              <a:rPr lang="fr-FR" sz="2100" dirty="0"/>
              <a:t> a charge </a:t>
            </a:r>
            <a:r>
              <a:rPr lang="fr-FR" sz="2100" i="1" dirty="0"/>
              <a:t>Q</a:t>
            </a:r>
            <a:r>
              <a:rPr lang="fr-FR" sz="2100" i="1" baseline="-25000" dirty="0"/>
              <a:t>SN  </a:t>
            </a:r>
            <a:r>
              <a:rPr lang="fr-FR" sz="2100" dirty="0"/>
              <a:t>and a charge </a:t>
            </a:r>
            <a:r>
              <a:rPr lang="fr-FR" sz="2100" i="1" dirty="0"/>
              <a:t>Q</a:t>
            </a:r>
            <a:r>
              <a:rPr lang="fr-FR" sz="2100" i="1" baseline="-25000" dirty="0"/>
              <a:t>SAT</a:t>
            </a:r>
            <a:r>
              <a:rPr lang="fr-FR" sz="2100" dirty="0"/>
              <a:t> (</a:t>
            </a:r>
            <a:r>
              <a:rPr lang="fr-FR" sz="2100" dirty="0" err="1"/>
              <a:t>we</a:t>
            </a:r>
            <a:r>
              <a:rPr lang="fr-FR" sz="2100" dirty="0"/>
              <a:t> have to </a:t>
            </a:r>
            <a:r>
              <a:rPr lang="fr-FR" sz="2100" dirty="0" err="1"/>
              <a:t>determine</a:t>
            </a:r>
            <a:r>
              <a:rPr lang="fr-FR" sz="2100" dirty="0"/>
              <a:t>) </a:t>
            </a:r>
            <a:r>
              <a:rPr lang="fr-FR" sz="2100" dirty="0" err="1"/>
              <a:t>which</a:t>
            </a:r>
            <a:r>
              <a:rPr lang="fr-FR" sz="2100" dirty="0"/>
              <a:t> </a:t>
            </a:r>
            <a:r>
              <a:rPr lang="fr-FR" sz="2100" dirty="0" err="1"/>
              <a:t>supply</a:t>
            </a:r>
            <a:r>
              <a:rPr lang="fr-FR" sz="2100" dirty="0"/>
              <a:t> the </a:t>
            </a:r>
            <a:r>
              <a:rPr lang="fr-FR" sz="2100" dirty="0" err="1"/>
              <a:t>same</a:t>
            </a:r>
            <a:r>
              <a:rPr lang="fr-FR" sz="2100" dirty="0"/>
              <a:t> saturation </a:t>
            </a:r>
            <a:r>
              <a:rPr lang="fr-FR" sz="2100" dirty="0" err="1"/>
              <a:t>current</a:t>
            </a:r>
            <a:r>
              <a:rPr lang="fr-FR" sz="2100" dirty="0"/>
              <a:t> </a:t>
            </a:r>
            <a:r>
              <a:rPr lang="fr-FR" sz="2100" dirty="0" err="1"/>
              <a:t>I</a:t>
            </a:r>
            <a:r>
              <a:rPr lang="fr-FR" sz="2100" baseline="-25000" dirty="0" err="1"/>
              <a:t>csat</a:t>
            </a:r>
            <a:r>
              <a:rPr lang="fr-FR" sz="2100" dirty="0"/>
              <a:t>.</a:t>
            </a:r>
          </a:p>
          <a:p>
            <a:pPr marL="731520" lvl="2" indent="-182880" fontAlgn="auto">
              <a:spcAft>
                <a:spcPts val="0"/>
              </a:spcAft>
              <a:buNone/>
              <a:defRPr/>
            </a:pPr>
            <a:endParaRPr lang="fr-FR" i="1" baseline="-25000" dirty="0"/>
          </a:p>
          <a:p>
            <a:pPr marL="731520" lvl="2" indent="-182880" algn="ctr" fontAlgn="auto">
              <a:spcAft>
                <a:spcPts val="0"/>
              </a:spcAft>
              <a:buNone/>
              <a:defRPr/>
            </a:pPr>
            <a:endParaRPr lang="fr-FR" i="1" baseline="-25000" dirty="0"/>
          </a:p>
          <a:p>
            <a:pPr marL="731520" lvl="2" indent="-182880" fontAlgn="auto">
              <a:spcAft>
                <a:spcPts val="0"/>
              </a:spcAft>
              <a:buNone/>
              <a:defRPr/>
            </a:pPr>
            <a:endParaRPr lang="fr-FR" i="1" baseline="-25000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600" i="1" baseline="-25000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600" dirty="0"/>
          </a:p>
        </p:txBody>
      </p:sp>
      <p:sp>
        <p:nvSpPr>
          <p:cNvPr id="3379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23B83BB-4A83-4A1D-92D6-CC1B089F5C1B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fr-FR" altLang="en-US" sz="1000"/>
          </a:p>
        </p:txBody>
      </p:sp>
      <p:sp>
        <p:nvSpPr>
          <p:cNvPr id="33797" name="Rectangle 1029"/>
          <p:cNvSpPr>
            <a:spLocks noChangeArrowheads="1"/>
          </p:cNvSpPr>
          <p:nvPr/>
        </p:nvSpPr>
        <p:spPr bwMode="auto">
          <a:xfrm>
            <a:off x="4567238" y="319563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8717" name="Text Box 1069"/>
          <p:cNvSpPr txBox="1">
            <a:spLocks noChangeArrowheads="1"/>
          </p:cNvSpPr>
          <p:nvPr/>
        </p:nvSpPr>
        <p:spPr bwMode="auto">
          <a:xfrm>
            <a:off x="2682429" y="571780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fr-FR" sz="24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0</a:t>
            </a:r>
          </a:p>
        </p:txBody>
      </p:sp>
      <p:sp>
        <p:nvSpPr>
          <p:cNvPr id="28718" name="Text Box 1070"/>
          <p:cNvSpPr txBox="1">
            <a:spLocks noChangeArrowheads="1"/>
          </p:cNvSpPr>
          <p:nvPr/>
        </p:nvSpPr>
        <p:spPr bwMode="auto">
          <a:xfrm>
            <a:off x="5273230" y="5717803"/>
            <a:ext cx="56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fr-FR" sz="24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W</a:t>
            </a:r>
            <a:r>
              <a:rPr kumimoji="1" lang="fr-FR" sz="2400" i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</a:t>
            </a:r>
          </a:p>
        </p:txBody>
      </p:sp>
      <p:grpSp>
        <p:nvGrpSpPr>
          <p:cNvPr id="33800" name="Group 1092"/>
          <p:cNvGrpSpPr>
            <a:grpSpLocks/>
          </p:cNvGrpSpPr>
          <p:nvPr/>
        </p:nvGrpSpPr>
        <p:grpSpPr bwMode="auto">
          <a:xfrm>
            <a:off x="1631505" y="2780929"/>
            <a:ext cx="4100513" cy="3000375"/>
            <a:chOff x="88" y="2160"/>
            <a:chExt cx="2583" cy="1890"/>
          </a:xfrm>
        </p:grpSpPr>
        <p:sp>
          <p:nvSpPr>
            <p:cNvPr id="33808" name="AutoShape 1078" descr="Briques diagonales"/>
            <p:cNvSpPr>
              <a:spLocks noChangeArrowheads="1"/>
            </p:cNvSpPr>
            <p:nvPr/>
          </p:nvSpPr>
          <p:spPr bwMode="auto">
            <a:xfrm rot="-5453428">
              <a:off x="1243" y="2754"/>
              <a:ext cx="912" cy="1680"/>
            </a:xfrm>
            <a:prstGeom prst="parallelogram">
              <a:avLst>
                <a:gd name="adj" fmla="val 51394"/>
              </a:avLst>
            </a:prstGeom>
            <a:pattFill prst="diagBrick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graphicFrame>
          <p:nvGraphicFramePr>
            <p:cNvPr id="33809" name="Object 1028"/>
            <p:cNvGraphicFramePr>
              <a:graphicFrameLocks noChangeAspect="1"/>
            </p:cNvGraphicFramePr>
            <p:nvPr/>
          </p:nvGraphicFramePr>
          <p:xfrm>
            <a:off x="2496" y="2276"/>
            <a:ext cx="80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26890" imgH="241091" progId="Equation.3">
                    <p:embed/>
                  </p:oleObj>
                </mc:Choice>
                <mc:Fallback>
                  <p:oleObj name="Equation" r:id="rId2" imgW="126890" imgH="241091" progId="Equation.3">
                    <p:embed/>
                    <p:pic>
                      <p:nvPicPr>
                        <p:cNvPr id="33809" name="Object 10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2276"/>
                          <a:ext cx="80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810" name="Line 1053"/>
            <p:cNvSpPr>
              <a:spLocks noChangeShapeType="1"/>
            </p:cNvSpPr>
            <p:nvPr/>
          </p:nvSpPr>
          <p:spPr bwMode="auto">
            <a:xfrm>
              <a:off x="856" y="2352"/>
              <a:ext cx="0" cy="16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11" name="Line 1054"/>
            <p:cNvSpPr>
              <a:spLocks noChangeShapeType="1"/>
            </p:cNvSpPr>
            <p:nvPr/>
          </p:nvSpPr>
          <p:spPr bwMode="auto">
            <a:xfrm>
              <a:off x="847" y="4029"/>
              <a:ext cx="18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12" name="Line 1055"/>
            <p:cNvSpPr>
              <a:spLocks noChangeShapeType="1"/>
            </p:cNvSpPr>
            <p:nvPr/>
          </p:nvSpPr>
          <p:spPr bwMode="auto">
            <a:xfrm>
              <a:off x="2536" y="2340"/>
              <a:ext cx="0" cy="16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13" name="AutoShape 1056" descr="Diagonales larges vers le bas"/>
            <p:cNvSpPr>
              <a:spLocks noChangeArrowheads="1"/>
            </p:cNvSpPr>
            <p:nvPr/>
          </p:nvSpPr>
          <p:spPr bwMode="auto">
            <a:xfrm>
              <a:off x="865" y="3591"/>
              <a:ext cx="1632" cy="432"/>
            </a:xfrm>
            <a:prstGeom prst="rtTriangle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en-US" altLang="en-US" i="1" baseline="-25000">
                <a:latin typeface="Times New Roman" pitchFamily="18" charset="0"/>
              </a:endParaRPr>
            </a:p>
          </p:txBody>
        </p:sp>
        <p:sp>
          <p:nvSpPr>
            <p:cNvPr id="33814" name="Text Box 1059"/>
            <p:cNvSpPr txBox="1">
              <a:spLocks noChangeArrowheads="1"/>
            </p:cNvSpPr>
            <p:nvPr/>
          </p:nvSpPr>
          <p:spPr bwMode="auto">
            <a:xfrm>
              <a:off x="568" y="2160"/>
              <a:ext cx="32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fr-FR" altLang="en-US" sz="1600" i="1">
                  <a:latin typeface="Times New Roman" pitchFamily="18" charset="0"/>
                </a:rPr>
                <a:t>n(x)</a:t>
              </a:r>
            </a:p>
          </p:txBody>
        </p:sp>
        <p:graphicFrame>
          <p:nvGraphicFramePr>
            <p:cNvPr id="33815" name="Object 1060"/>
            <p:cNvGraphicFramePr>
              <a:graphicFrameLocks noChangeAspect="1"/>
            </p:cNvGraphicFramePr>
            <p:nvPr/>
          </p:nvGraphicFramePr>
          <p:xfrm>
            <a:off x="376" y="2880"/>
            <a:ext cx="365" cy="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44307" imgH="241195" progId="Equation.3">
                    <p:embed/>
                  </p:oleObj>
                </mc:Choice>
                <mc:Fallback>
                  <p:oleObj name="Equation" r:id="rId4" imgW="444307" imgH="241195" progId="Equation.3">
                    <p:embed/>
                    <p:pic>
                      <p:nvPicPr>
                        <p:cNvPr id="33815" name="Object 10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" y="2880"/>
                          <a:ext cx="365" cy="1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16" name="Object 1061"/>
            <p:cNvGraphicFramePr>
              <a:graphicFrameLocks noChangeAspect="1"/>
            </p:cNvGraphicFramePr>
            <p:nvPr/>
          </p:nvGraphicFramePr>
          <p:xfrm>
            <a:off x="2057" y="3216"/>
            <a:ext cx="459" cy="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558558" imgH="241195" progId="Equation.3">
                    <p:embed/>
                  </p:oleObj>
                </mc:Choice>
                <mc:Fallback>
                  <p:oleObj name="Equation" r:id="rId6" imgW="558558" imgH="241195" progId="Equation.3">
                    <p:embed/>
                    <p:pic>
                      <p:nvPicPr>
                        <p:cNvPr id="33816" name="Object 10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7" y="3216"/>
                          <a:ext cx="459" cy="1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716" name="Text Box 1068"/>
            <p:cNvSpPr txBox="1">
              <a:spLocks noChangeArrowheads="1"/>
            </p:cNvSpPr>
            <p:nvPr/>
          </p:nvSpPr>
          <p:spPr bwMode="auto">
            <a:xfrm>
              <a:off x="1480" y="2304"/>
              <a:ext cx="4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1" lang="fr-FR" sz="2400" dirty="0">
                  <a:solidFill>
                    <a:srgbClr val="FF0000"/>
                  </a:solidFill>
                  <a:latin typeface="Calibri" panose="020F0502020204030204" pitchFamily="34" charset="0"/>
                </a:rPr>
                <a:t>Base</a:t>
              </a:r>
            </a:p>
          </p:txBody>
        </p:sp>
        <p:graphicFrame>
          <p:nvGraphicFramePr>
            <p:cNvPr id="33818" name="Object 1079"/>
            <p:cNvGraphicFramePr>
              <a:graphicFrameLocks noChangeAspect="1"/>
            </p:cNvGraphicFramePr>
            <p:nvPr/>
          </p:nvGraphicFramePr>
          <p:xfrm>
            <a:off x="88" y="3264"/>
            <a:ext cx="917" cy="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117600" imgH="241300" progId="Equation.3">
                    <p:embed/>
                  </p:oleObj>
                </mc:Choice>
                <mc:Fallback>
                  <p:oleObj name="Equation" r:id="rId8" imgW="1117600" imgH="241300" progId="Equation.3">
                    <p:embed/>
                    <p:pic>
                      <p:nvPicPr>
                        <p:cNvPr id="33818" name="Object 10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" y="3264"/>
                          <a:ext cx="917" cy="197"/>
                        </a:xfrm>
                        <a:prstGeom prst="rect">
                          <a:avLst/>
                        </a:prstGeom>
                        <a:solidFill>
                          <a:srgbClr val="E9D7D3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99" name="Text Box 1082"/>
            <p:cNvSpPr txBox="1">
              <a:spLocks noChangeArrowheads="1"/>
            </p:cNvSpPr>
            <p:nvPr/>
          </p:nvSpPr>
          <p:spPr bwMode="auto">
            <a:xfrm>
              <a:off x="1000" y="3792"/>
              <a:ext cx="311" cy="2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kumimoji="1" lang="fr-FR" altLang="en-US" sz="1600" i="1" dirty="0">
                  <a:latin typeface="Times New Roman" pitchFamily="18" charset="0"/>
                </a:rPr>
                <a:t>Q</a:t>
              </a:r>
              <a:r>
                <a:rPr kumimoji="1" lang="fr-FR" altLang="en-US" sz="1600" i="1" baseline="-25000" dirty="0">
                  <a:latin typeface="Times New Roman" pitchFamily="18" charset="0"/>
                </a:rPr>
                <a:t>SN</a:t>
              </a:r>
            </a:p>
          </p:txBody>
        </p:sp>
        <p:sp>
          <p:nvSpPr>
            <p:cNvPr id="33820" name="Text Box 1083"/>
            <p:cNvSpPr txBox="1">
              <a:spLocks noChangeArrowheads="1"/>
            </p:cNvSpPr>
            <p:nvPr/>
          </p:nvSpPr>
          <p:spPr bwMode="auto">
            <a:xfrm>
              <a:off x="1672" y="3504"/>
              <a:ext cx="355" cy="2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fr-FR" altLang="en-US" sz="1600" i="1">
                  <a:latin typeface="Times New Roman" pitchFamily="18" charset="0"/>
                </a:rPr>
                <a:t>Q</a:t>
              </a:r>
              <a:r>
                <a:rPr kumimoji="1" lang="fr-FR" altLang="en-US" sz="1600" i="1" baseline="-25000">
                  <a:latin typeface="Times New Roman" pitchFamily="18" charset="0"/>
                </a:rPr>
                <a:t>SAT</a:t>
              </a:r>
            </a:p>
          </p:txBody>
        </p:sp>
      </p:grpSp>
      <p:graphicFrame>
        <p:nvGraphicFramePr>
          <p:cNvPr id="33801" name="Object 10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690771"/>
              </p:ext>
            </p:extLst>
          </p:nvPr>
        </p:nvGraphicFramePr>
        <p:xfrm>
          <a:off x="6188422" y="3368983"/>
          <a:ext cx="23749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76160" imgH="736560" progId="Equation.DSMT4">
                  <p:embed/>
                </p:oleObj>
              </mc:Choice>
              <mc:Fallback>
                <p:oleObj name="Equation" r:id="rId10" imgW="1676160" imgH="736560" progId="Equation.DSMT4">
                  <p:embed/>
                  <p:pic>
                    <p:nvPicPr>
                      <p:cNvPr id="33801" name="Object 10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8422" y="3368983"/>
                        <a:ext cx="2374900" cy="1041400"/>
                      </a:xfrm>
                      <a:prstGeom prst="rect">
                        <a:avLst/>
                      </a:prstGeom>
                      <a:solidFill>
                        <a:srgbClr val="E9D7D3"/>
                      </a:solidFill>
                      <a:ln>
                        <a:noFill/>
                      </a:ln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34" name="Text Box 1086"/>
          <p:cNvSpPr txBox="1">
            <a:spLocks noChangeArrowheads="1"/>
          </p:cNvSpPr>
          <p:nvPr/>
        </p:nvSpPr>
        <p:spPr bwMode="auto">
          <a:xfrm>
            <a:off x="5927725" y="4477058"/>
            <a:ext cx="137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fr-FR" dirty="0" err="1">
                <a:solidFill>
                  <a:srgbClr val="FF0000"/>
                </a:solidFill>
                <a:latin typeface="Calibri" panose="020F0502020204030204" pitchFamily="34" charset="0"/>
              </a:rPr>
              <a:t>We</a:t>
            </a:r>
            <a:r>
              <a:rPr kumimoji="1" lang="fr-FR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kumimoji="1" lang="fr-FR" dirty="0" err="1">
                <a:solidFill>
                  <a:srgbClr val="FF0000"/>
                </a:solidFill>
                <a:latin typeface="Calibri" panose="020F0502020204030204" pitchFamily="34" charset="0"/>
              </a:rPr>
              <a:t>get</a:t>
            </a:r>
            <a:r>
              <a:rPr kumimoji="1" lang="fr-FR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kumimoji="1" lang="fr-FR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kumimoji="1" lang="fr-FR" dirty="0">
              <a:latin typeface="Times New Roman" pitchFamily="18" charset="0"/>
            </a:endParaRPr>
          </a:p>
        </p:txBody>
      </p:sp>
      <p:sp>
        <p:nvSpPr>
          <p:cNvPr id="28736" name="Text Box 1088"/>
          <p:cNvSpPr txBox="1">
            <a:spLocks noChangeArrowheads="1"/>
          </p:cNvSpPr>
          <p:nvPr/>
        </p:nvSpPr>
        <p:spPr bwMode="auto">
          <a:xfrm>
            <a:off x="2567609" y="6165305"/>
            <a:ext cx="3120603" cy="5847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sz="1600" dirty="0">
                <a:solidFill>
                  <a:srgbClr val="FF0000"/>
                </a:solidFill>
                <a:latin typeface="Calibri" panose="020F0502020204030204" pitchFamily="34" charset="0"/>
              </a:rPr>
              <a:t>Responsible for the degradation of dynamic performance</a:t>
            </a:r>
            <a:endParaRPr kumimoji="1" lang="fr-FR" sz="1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3806" name="Line 1093"/>
          <p:cNvSpPr>
            <a:spLocks noChangeShapeType="1"/>
          </p:cNvSpPr>
          <p:nvPr/>
        </p:nvSpPr>
        <p:spPr bwMode="auto">
          <a:xfrm>
            <a:off x="2391918" y="4941517"/>
            <a:ext cx="358775" cy="71437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07" name="Rectangle 1094"/>
          <p:cNvSpPr>
            <a:spLocks noChangeArrowheads="1"/>
          </p:cNvSpPr>
          <p:nvPr/>
        </p:nvSpPr>
        <p:spPr bwMode="auto">
          <a:xfrm>
            <a:off x="6225312" y="2780928"/>
            <a:ext cx="28230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 dirty="0"/>
              <a:t>Q</a:t>
            </a:r>
            <a:r>
              <a:rPr lang="fr-FR" altLang="en-US" sz="1800" i="1" baseline="-25000" dirty="0"/>
              <a:t>ST</a:t>
            </a:r>
            <a:r>
              <a:rPr lang="fr-FR" altLang="en-US" sz="1800" dirty="0"/>
              <a:t> = Q</a:t>
            </a:r>
            <a:r>
              <a:rPr lang="fr-FR" altLang="en-US" sz="1800" baseline="-25000" dirty="0"/>
              <a:t>S1</a:t>
            </a:r>
            <a:r>
              <a:rPr lang="fr-FR" altLang="en-US" sz="1800" dirty="0"/>
              <a:t>+Q</a:t>
            </a:r>
            <a:r>
              <a:rPr lang="fr-FR" altLang="en-US" sz="1800" baseline="-25000" dirty="0"/>
              <a:t>S2</a:t>
            </a:r>
            <a:r>
              <a:rPr lang="fr-FR" altLang="en-US" sz="1800" dirty="0"/>
              <a:t>=</a:t>
            </a:r>
            <a:r>
              <a:rPr lang="fr-FR" altLang="en-US" sz="1800" i="1" dirty="0"/>
              <a:t>Q</a:t>
            </a:r>
            <a:r>
              <a:rPr lang="fr-FR" altLang="en-US" sz="1800" i="1" baseline="-25000" dirty="0"/>
              <a:t>SN</a:t>
            </a:r>
            <a:r>
              <a:rPr lang="fr-FR" altLang="en-US" sz="1800" i="1" dirty="0"/>
              <a:t>+Q</a:t>
            </a:r>
            <a:r>
              <a:rPr lang="fr-FR" altLang="en-US" sz="1800" i="1" baseline="-25000" dirty="0"/>
              <a:t>SAT</a:t>
            </a:r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690844B8-8864-6902-81D9-825EF0FA59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920322"/>
              </p:ext>
            </p:extLst>
          </p:nvPr>
        </p:nvGraphicFramePr>
        <p:xfrm>
          <a:off x="5998506" y="4977234"/>
          <a:ext cx="4588048" cy="1461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869920" imgH="914400" progId="Equation.DSMT4">
                  <p:embed/>
                </p:oleObj>
              </mc:Choice>
              <mc:Fallback>
                <p:oleObj name="Equation" r:id="rId12" imgW="2869920" imgH="914400" progId="Equation.DSMT4">
                  <p:embed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690844B8-8864-6902-81D9-825EF0FA5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998506" y="4977234"/>
                        <a:ext cx="4588048" cy="1461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2019300" y="404814"/>
            <a:ext cx="7543800" cy="7778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altLang="en-US" sz="3000" dirty="0" err="1"/>
              <a:t>Nonideal</a:t>
            </a:r>
            <a:r>
              <a:rPr lang="fr-FR" altLang="en-US" sz="3000" dirty="0"/>
              <a:t> </a:t>
            </a:r>
            <a:r>
              <a:rPr lang="fr-FR" altLang="en-US" sz="3000" dirty="0" err="1"/>
              <a:t>Effects</a:t>
            </a:r>
            <a:endParaRPr lang="fr-FR" altLang="en-US" sz="3000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590800" y="1752600"/>
            <a:ext cx="7772400" cy="4114800"/>
          </a:xfrm>
        </p:spPr>
        <p:txBody>
          <a:bodyPr rtlCol="0">
            <a:normAutofit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 </a:t>
            </a:r>
            <a:r>
              <a:rPr lang="fr-FR" sz="26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Gummel</a:t>
            </a:r>
            <a:r>
              <a:rPr lang="fr-FR" sz="2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plot »: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200" dirty="0"/>
              <a:t>Graph of </a:t>
            </a:r>
            <a:r>
              <a:rPr lang="fr-FR" sz="2200" i="1" dirty="0"/>
              <a:t>I</a:t>
            </a:r>
            <a:r>
              <a:rPr lang="fr-FR" sz="2200" i="1" baseline="-25000" dirty="0"/>
              <a:t>C</a:t>
            </a:r>
            <a:r>
              <a:rPr lang="fr-FR" sz="2200" dirty="0"/>
              <a:t> and </a:t>
            </a:r>
            <a:r>
              <a:rPr lang="fr-FR" sz="2200" i="1" dirty="0"/>
              <a:t>I</a:t>
            </a:r>
            <a:r>
              <a:rPr lang="fr-FR" sz="2200" i="1" baseline="-25000" dirty="0"/>
              <a:t>B</a:t>
            </a:r>
            <a:r>
              <a:rPr lang="fr-FR" sz="2200" dirty="0"/>
              <a:t> </a:t>
            </a:r>
            <a:r>
              <a:rPr lang="fr-FR" sz="2200" dirty="0" err="1"/>
              <a:t>versus</a:t>
            </a:r>
            <a:r>
              <a:rPr lang="fr-FR" sz="2200" i="1" dirty="0" err="1"/>
              <a:t>V</a:t>
            </a:r>
            <a:r>
              <a:rPr lang="fr-FR" sz="2200" i="1" baseline="-25000" dirty="0" err="1"/>
              <a:t>BE</a:t>
            </a:r>
            <a:endParaRPr lang="fr-FR" sz="2200" i="1" baseline="-25000" dirty="0"/>
          </a:p>
        </p:txBody>
      </p:sp>
      <p:sp>
        <p:nvSpPr>
          <p:cNvPr id="3584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BABFE8-2D55-4F63-9654-F41B740ECA1A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fr-FR" altLang="en-US" sz="1000"/>
          </a:p>
        </p:txBody>
      </p:sp>
      <p:grpSp>
        <p:nvGrpSpPr>
          <p:cNvPr id="35845" name="Group 20"/>
          <p:cNvGrpSpPr>
            <a:grpSpLocks/>
          </p:cNvGrpSpPr>
          <p:nvPr/>
        </p:nvGrpSpPr>
        <p:grpSpPr bwMode="auto">
          <a:xfrm>
            <a:off x="2133600" y="2847976"/>
            <a:ext cx="8001000" cy="4037013"/>
            <a:chOff x="384" y="1776"/>
            <a:chExt cx="5040" cy="2543"/>
          </a:xfrm>
        </p:grpSpPr>
        <p:pic>
          <p:nvPicPr>
            <p:cNvPr id="35846" name="Picture 7" descr="ng247p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847"/>
              <a:ext cx="4998" cy="2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47" name="Group 19"/>
            <p:cNvGrpSpPr>
              <a:grpSpLocks/>
            </p:cNvGrpSpPr>
            <p:nvPr/>
          </p:nvGrpSpPr>
          <p:grpSpPr bwMode="auto">
            <a:xfrm>
              <a:off x="1023" y="1776"/>
              <a:ext cx="4401" cy="1968"/>
              <a:chOff x="1023" y="1776"/>
              <a:chExt cx="4401" cy="1968"/>
            </a:xfrm>
          </p:grpSpPr>
          <p:sp>
            <p:nvSpPr>
              <p:cNvPr id="35848" name="Line 15"/>
              <p:cNvSpPr>
                <a:spLocks noChangeShapeType="1"/>
              </p:cNvSpPr>
              <p:nvPr/>
            </p:nvSpPr>
            <p:spPr bwMode="auto">
              <a:xfrm>
                <a:off x="3408" y="2127"/>
                <a:ext cx="2016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849" name="Line 9"/>
              <p:cNvSpPr>
                <a:spLocks noChangeShapeType="1"/>
              </p:cNvSpPr>
              <p:nvPr/>
            </p:nvSpPr>
            <p:spPr bwMode="auto">
              <a:xfrm flipV="1">
                <a:off x="1530" y="1920"/>
                <a:ext cx="1200" cy="163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850" name="Line 8"/>
              <p:cNvSpPr>
                <a:spLocks noChangeShapeType="1"/>
              </p:cNvSpPr>
              <p:nvPr/>
            </p:nvSpPr>
            <p:spPr bwMode="auto">
              <a:xfrm flipV="1">
                <a:off x="1023" y="1872"/>
                <a:ext cx="1248" cy="172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851" name="Oval 10"/>
              <p:cNvSpPr>
                <a:spLocks noChangeArrowheads="1"/>
              </p:cNvSpPr>
              <p:nvPr/>
            </p:nvSpPr>
            <p:spPr bwMode="auto">
              <a:xfrm rot="2557969">
                <a:off x="1440" y="3168"/>
                <a:ext cx="288" cy="576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5852" name="Oval 11"/>
              <p:cNvSpPr>
                <a:spLocks noChangeArrowheads="1"/>
              </p:cNvSpPr>
              <p:nvPr/>
            </p:nvSpPr>
            <p:spPr bwMode="auto">
              <a:xfrm rot="2298479">
                <a:off x="2448" y="1872"/>
                <a:ext cx="288" cy="38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5853" name="Oval 12"/>
              <p:cNvSpPr>
                <a:spLocks noChangeArrowheads="1"/>
              </p:cNvSpPr>
              <p:nvPr/>
            </p:nvSpPr>
            <p:spPr bwMode="auto">
              <a:xfrm rot="2557969">
                <a:off x="1968" y="1776"/>
                <a:ext cx="288" cy="576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5854" name="Text Box 16"/>
              <p:cNvSpPr txBox="1">
                <a:spLocks noChangeArrowheads="1"/>
              </p:cNvSpPr>
              <p:nvPr/>
            </p:nvSpPr>
            <p:spPr bwMode="auto">
              <a:xfrm>
                <a:off x="2006" y="1898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fr-FR" altLang="en-US">
                    <a:solidFill>
                      <a:srgbClr val="0066FF"/>
                    </a:solidFill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35855" name="Text Box 17"/>
              <p:cNvSpPr txBox="1">
                <a:spLocks noChangeArrowheads="1"/>
              </p:cNvSpPr>
              <p:nvPr/>
            </p:nvSpPr>
            <p:spPr bwMode="auto">
              <a:xfrm>
                <a:off x="1526" y="329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fr-FR" altLang="en-US">
                    <a:solidFill>
                      <a:srgbClr val="0066FF"/>
                    </a:solidFill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35856" name="Text Box 18"/>
              <p:cNvSpPr txBox="1">
                <a:spLocks noChangeArrowheads="1"/>
              </p:cNvSpPr>
              <p:nvPr/>
            </p:nvSpPr>
            <p:spPr bwMode="auto">
              <a:xfrm>
                <a:off x="2582" y="185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fr-FR" altLang="en-US">
                    <a:solidFill>
                      <a:srgbClr val="0066FF"/>
                    </a:solidFill>
                    <a:latin typeface="Times New Roman" pitchFamily="18" charset="0"/>
                  </a:rPr>
                  <a:t>3</a:t>
                </a:r>
              </a:p>
            </p:txBody>
          </p:sp>
        </p:grpSp>
      </p:grpSp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D691A981-F43A-721C-B263-B6F17BA144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451788"/>
              </p:ext>
            </p:extLst>
          </p:nvPr>
        </p:nvGraphicFramePr>
        <p:xfrm>
          <a:off x="7097714" y="600075"/>
          <a:ext cx="1654175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65160" imgH="393480" progId="Equation.DSMT4">
                  <p:embed/>
                </p:oleObj>
              </mc:Choice>
              <mc:Fallback>
                <p:oleObj name="Equation" r:id="rId3" imgW="965160" imgH="393480" progId="Equation.DSMT4">
                  <p:embed/>
                  <p:pic>
                    <p:nvPicPr>
                      <p:cNvPr id="2" name="Objet 1">
                        <a:extLst>
                          <a:ext uri="{FF2B5EF4-FFF2-40B4-BE49-F238E27FC236}">
                            <a16:creationId xmlns:a16="http://schemas.microsoft.com/office/drawing/2014/main" id="{D691A981-F43A-721C-B263-B6F17BA144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97714" y="600075"/>
                        <a:ext cx="1654175" cy="674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95C6B831-1CEC-85FB-761A-BC636244E0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001552"/>
              </p:ext>
            </p:extLst>
          </p:nvPr>
        </p:nvGraphicFramePr>
        <p:xfrm>
          <a:off x="7165976" y="1339851"/>
          <a:ext cx="16605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66680" imgH="393480" progId="Equation.DSMT4">
                  <p:embed/>
                </p:oleObj>
              </mc:Choice>
              <mc:Fallback>
                <p:oleObj name="Equation" r:id="rId5" imgW="1066680" imgH="393480" progId="Equation.DSMT4">
                  <p:embed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95C6B831-1CEC-85FB-761A-BC636244E0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65976" y="1339851"/>
                        <a:ext cx="1660525" cy="61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4061048"/>
          </a:xfrm>
          <a:solidFill>
            <a:schemeClr val="accent6">
              <a:lumMod val="20000"/>
              <a:lumOff val="80000"/>
            </a:schemeClr>
          </a:solidFill>
          <a:effectLst>
            <a:outerShdw dist="107763" dir="18900000" algn="ctr" rotWithShape="0">
              <a:schemeClr val="bg2"/>
            </a:outerShdw>
          </a:effectLst>
        </p:spPr>
        <p:txBody>
          <a:bodyPr rtlCol="0">
            <a:normAutofit/>
          </a:bodyPr>
          <a:lstStyle/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altLang="en-US" sz="2200" dirty="0" err="1">
                <a:solidFill>
                  <a:srgbClr val="FF0000"/>
                </a:solidFill>
              </a:rPr>
              <a:t>Early</a:t>
            </a:r>
            <a:r>
              <a:rPr lang="fr-FR" altLang="en-US" sz="2200" dirty="0">
                <a:solidFill>
                  <a:srgbClr val="FF0000"/>
                </a:solidFill>
              </a:rPr>
              <a:t> </a:t>
            </a:r>
            <a:r>
              <a:rPr lang="fr-FR" altLang="en-US" sz="2200" dirty="0" err="1">
                <a:solidFill>
                  <a:srgbClr val="FF0000"/>
                </a:solidFill>
              </a:rPr>
              <a:t>effect</a:t>
            </a:r>
            <a:r>
              <a:rPr lang="fr-FR" altLang="en-US" sz="2200" dirty="0">
                <a:solidFill>
                  <a:srgbClr val="FF0000"/>
                </a:solidFill>
              </a:rPr>
              <a:t>  /  collector </a:t>
            </a:r>
            <a:r>
              <a:rPr lang="fr-FR" altLang="en-US" sz="2200" dirty="0" err="1">
                <a:solidFill>
                  <a:srgbClr val="FF0000"/>
                </a:solidFill>
              </a:rPr>
              <a:t>punchthrough</a:t>
            </a:r>
            <a:endParaRPr lang="fr-FR" altLang="en-US" sz="2200" dirty="0">
              <a:solidFill>
                <a:srgbClr val="FF0000"/>
              </a:solidFill>
            </a:endParaRP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altLang="en-US" sz="2200" dirty="0"/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altLang="en-US" sz="2200" dirty="0"/>
              <a:t>Base – collector </a:t>
            </a:r>
            <a:r>
              <a:rPr lang="fr-FR" altLang="en-US" sz="2200" dirty="0" err="1"/>
              <a:t>junction</a:t>
            </a:r>
            <a:r>
              <a:rPr lang="fr-FR" altLang="en-US" sz="2200" dirty="0"/>
              <a:t> breakdown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altLang="en-US" sz="2200" dirty="0"/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altLang="en-US" sz="2200" dirty="0" err="1"/>
              <a:t>Emitter</a:t>
            </a:r>
            <a:r>
              <a:rPr lang="fr-FR" altLang="en-US" sz="2200" dirty="0"/>
              <a:t> and Base </a:t>
            </a:r>
            <a:r>
              <a:rPr lang="fr-FR" altLang="en-US" sz="2200" dirty="0" err="1"/>
              <a:t>serie</a:t>
            </a:r>
            <a:r>
              <a:rPr lang="fr-FR" altLang="en-US" sz="2200" dirty="0"/>
              <a:t> </a:t>
            </a:r>
            <a:r>
              <a:rPr lang="fr-FR" altLang="en-US" sz="2200" dirty="0" err="1"/>
              <a:t>resistance</a:t>
            </a:r>
            <a:r>
              <a:rPr lang="fr-FR" altLang="en-US" sz="2200" dirty="0"/>
              <a:t> (3)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altLang="en-US" sz="2200" dirty="0"/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altLang="en-US" sz="2200" dirty="0" err="1"/>
              <a:t>I</a:t>
            </a:r>
            <a:r>
              <a:rPr lang="fr-FR" altLang="en-US" sz="2200" baseline="-25000" dirty="0" err="1"/>
              <a:t>c</a:t>
            </a:r>
            <a:r>
              <a:rPr lang="fr-FR" altLang="en-US" sz="2200" dirty="0"/>
              <a:t> « collapse » fort high </a:t>
            </a:r>
            <a:r>
              <a:rPr lang="fr-FR" altLang="en-US" sz="2200" dirty="0" err="1"/>
              <a:t>current</a:t>
            </a:r>
            <a:r>
              <a:rPr lang="fr-FR" altLang="en-US" sz="2200" dirty="0"/>
              <a:t>  (1)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altLang="en-US" sz="2200" dirty="0"/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altLang="en-US" sz="2200" dirty="0">
                <a:solidFill>
                  <a:srgbClr val="FF0000"/>
                </a:solidFill>
              </a:rPr>
              <a:t>« </a:t>
            </a:r>
            <a:r>
              <a:rPr lang="fr-FR" altLang="en-US" sz="2200" dirty="0" err="1">
                <a:solidFill>
                  <a:srgbClr val="FF0000"/>
                </a:solidFill>
              </a:rPr>
              <a:t>crowding</a:t>
            </a:r>
            <a:r>
              <a:rPr lang="fr-FR" altLang="en-US" sz="2200" dirty="0">
                <a:solidFill>
                  <a:srgbClr val="FF0000"/>
                </a:solidFill>
              </a:rPr>
              <a:t> </a:t>
            </a:r>
            <a:r>
              <a:rPr lang="fr-FR" altLang="en-US" sz="2200" dirty="0" err="1">
                <a:solidFill>
                  <a:srgbClr val="FF0000"/>
                </a:solidFill>
              </a:rPr>
              <a:t>effect</a:t>
            </a:r>
            <a:r>
              <a:rPr lang="fr-FR" altLang="en-US" sz="2200" dirty="0">
                <a:solidFill>
                  <a:srgbClr val="FF0000"/>
                </a:solidFill>
              </a:rPr>
              <a:t> »</a:t>
            </a:r>
          </a:p>
        </p:txBody>
      </p:sp>
      <p:sp>
        <p:nvSpPr>
          <p:cNvPr id="3686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CD00BD-674F-473B-B7E7-780135404EF4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fr-FR" altLang="en-US" sz="10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019300" y="404814"/>
            <a:ext cx="7543800" cy="7778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altLang="en-US" sz="3000" dirty="0" err="1"/>
              <a:t>Nonideal</a:t>
            </a:r>
            <a:r>
              <a:rPr lang="fr-FR" altLang="en-US" sz="3000" dirty="0"/>
              <a:t> </a:t>
            </a:r>
            <a:r>
              <a:rPr lang="fr-FR" altLang="en-US" sz="3000" dirty="0" err="1"/>
              <a:t>Effects</a:t>
            </a:r>
            <a:endParaRPr lang="fr-FR" altLang="en-US" sz="3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1" y="1719263"/>
            <a:ext cx="8067675" cy="4411662"/>
          </a:xfrm>
        </p:spPr>
        <p:txBody>
          <a:bodyPr/>
          <a:lstStyle/>
          <a:p>
            <a:r>
              <a:rPr lang="en-US" altLang="en-US" sz="2600" dirty="0"/>
              <a:t>At "first glance" </a:t>
            </a:r>
            <a:r>
              <a:rPr lang="en-US" altLang="en-US" sz="2600" dirty="0" err="1"/>
              <a:t>Ic</a:t>
            </a:r>
            <a:r>
              <a:rPr lang="en-US" altLang="en-US" sz="2600" dirty="0"/>
              <a:t> is independent of V</a:t>
            </a:r>
            <a:r>
              <a:rPr lang="en-US" altLang="en-US" sz="2600" baseline="-25000" dirty="0"/>
              <a:t>CB</a:t>
            </a:r>
            <a:endParaRPr lang="fr-FR" altLang="en-US" sz="2600" i="1" baseline="-25000" dirty="0"/>
          </a:p>
          <a:p>
            <a:endParaRPr lang="fr-FR" altLang="en-US" sz="2600" i="1" baseline="-25000" dirty="0"/>
          </a:p>
          <a:p>
            <a:endParaRPr lang="fr-FR" altLang="en-US" sz="2600" i="1" baseline="-25000" dirty="0"/>
          </a:p>
          <a:p>
            <a:endParaRPr lang="fr-FR" altLang="en-US" sz="2600" i="1" baseline="-25000" dirty="0"/>
          </a:p>
          <a:p>
            <a:endParaRPr lang="fr-FR" altLang="en-US" sz="2600" i="1" baseline="-25000" dirty="0"/>
          </a:p>
          <a:p>
            <a:r>
              <a:rPr lang="fr-FR" altLang="en-US" sz="2600" dirty="0"/>
              <a:t>In </a:t>
            </a:r>
            <a:r>
              <a:rPr lang="fr-FR" altLang="en-US" sz="2600" dirty="0" err="1"/>
              <a:t>fact</a:t>
            </a:r>
            <a:r>
              <a:rPr lang="fr-FR" altLang="en-US" sz="2600" dirty="0"/>
              <a:t> </a:t>
            </a:r>
            <a:r>
              <a:rPr lang="fr-FR" altLang="en-US" sz="2600" dirty="0" err="1"/>
              <a:t>we</a:t>
            </a:r>
            <a:r>
              <a:rPr lang="fr-FR" altLang="en-US" sz="2600" dirty="0"/>
              <a:t> have the modulation of the </a:t>
            </a:r>
            <a:r>
              <a:rPr lang="fr-FR" altLang="en-US" sz="2600" dirty="0" err="1"/>
              <a:t>width</a:t>
            </a:r>
            <a:r>
              <a:rPr lang="fr-FR" altLang="en-US" sz="2600" dirty="0"/>
              <a:t> of the </a:t>
            </a:r>
            <a:r>
              <a:rPr lang="fr-FR" altLang="en-US" sz="2600" dirty="0" err="1"/>
              <a:t>neutral</a:t>
            </a:r>
            <a:r>
              <a:rPr lang="fr-FR" altLang="en-US" sz="2600" dirty="0"/>
              <a:t> </a:t>
            </a:r>
            <a:r>
              <a:rPr lang="fr-FR" altLang="en-US" sz="2600" dirty="0" err="1"/>
              <a:t>region</a:t>
            </a:r>
            <a:r>
              <a:rPr lang="fr-FR" altLang="en-US" sz="2600" dirty="0"/>
              <a:t> in the base, </a:t>
            </a:r>
            <a:r>
              <a:rPr lang="fr-FR" altLang="en-US" sz="2600" dirty="0" err="1"/>
              <a:t>so</a:t>
            </a:r>
            <a:r>
              <a:rPr lang="fr-FR" altLang="en-US" sz="2600" dirty="0"/>
              <a:t> in the </a:t>
            </a:r>
            <a:r>
              <a:rPr lang="fr-FR" altLang="en-US" sz="2600" dirty="0" err="1"/>
              <a:t>same</a:t>
            </a:r>
            <a:r>
              <a:rPr lang="fr-FR" altLang="en-US" sz="2600" dirty="0"/>
              <a:t> </a:t>
            </a:r>
            <a:r>
              <a:rPr lang="fr-FR" altLang="en-US" sz="2600" dirty="0" err="1"/>
              <a:t>way</a:t>
            </a:r>
            <a:r>
              <a:rPr lang="fr-FR" altLang="en-US" sz="2600" dirty="0"/>
              <a:t> </a:t>
            </a:r>
            <a:r>
              <a:rPr lang="fr-FR" altLang="en-US" sz="2600" i="1" dirty="0"/>
              <a:t>Q</a:t>
            </a:r>
            <a:r>
              <a:rPr lang="fr-FR" altLang="en-US" sz="2600" i="1" baseline="-25000" dirty="0"/>
              <a:t>B</a:t>
            </a:r>
            <a:r>
              <a:rPr lang="fr-FR" altLang="en-US" sz="2600" i="1" dirty="0"/>
              <a:t>+Q</a:t>
            </a:r>
            <a:r>
              <a:rPr lang="fr-FR" altLang="en-US" sz="2600" i="1" baseline="-25000" dirty="0"/>
              <a:t>S </a:t>
            </a:r>
            <a:r>
              <a:rPr lang="fr-FR" altLang="en-US" sz="2600" i="1" dirty="0"/>
              <a:t>, </a:t>
            </a:r>
            <a:r>
              <a:rPr lang="fr-FR" altLang="en-US" sz="2600" dirty="0"/>
              <a:t>and </a:t>
            </a:r>
            <a:r>
              <a:rPr lang="fr-FR" altLang="en-US" sz="2600" dirty="0" err="1"/>
              <a:t>so</a:t>
            </a:r>
            <a:r>
              <a:rPr lang="fr-FR" altLang="en-US" sz="2600" i="1" baseline="-25000" dirty="0"/>
              <a:t> </a:t>
            </a:r>
            <a:r>
              <a:rPr lang="fr-FR" altLang="en-US" sz="2600" i="1" dirty="0" err="1"/>
              <a:t>I</a:t>
            </a:r>
            <a:r>
              <a:rPr lang="fr-FR" altLang="en-US" sz="2600" i="1" baseline="-25000" dirty="0" err="1"/>
              <a:t>c</a:t>
            </a:r>
            <a:r>
              <a:rPr lang="fr-FR" altLang="en-US" sz="2600" dirty="0"/>
              <a:t> !</a:t>
            </a:r>
          </a:p>
        </p:txBody>
      </p:sp>
      <p:sp>
        <p:nvSpPr>
          <p:cNvPr id="37892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0E2B96-1664-472A-87AD-390A13122708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fr-FR" altLang="en-US" sz="1000"/>
          </a:p>
        </p:txBody>
      </p:sp>
      <p:graphicFrame>
        <p:nvGraphicFramePr>
          <p:cNvPr id="378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388650"/>
              </p:ext>
            </p:extLst>
          </p:nvPr>
        </p:nvGraphicFramePr>
        <p:xfrm>
          <a:off x="2374106" y="2206078"/>
          <a:ext cx="7443788" cy="1229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05240" imgH="711000" progId="Equation.DSMT4">
                  <p:embed/>
                </p:oleObj>
              </mc:Choice>
              <mc:Fallback>
                <p:oleObj name="Equation" r:id="rId2" imgW="4305240" imgH="711000" progId="Equation.DSMT4">
                  <p:embed/>
                  <p:pic>
                    <p:nvPicPr>
                      <p:cNvPr id="378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106" y="2206078"/>
                        <a:ext cx="7443788" cy="1229118"/>
                      </a:xfrm>
                      <a:prstGeom prst="rect">
                        <a:avLst/>
                      </a:prstGeom>
                      <a:solidFill>
                        <a:srgbClr val="E9D7D3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1676401" y="4842370"/>
            <a:ext cx="976313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2971801" y="4769344"/>
            <a:ext cx="957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fr-FR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if </a:t>
            </a:r>
            <a:r>
              <a:rPr kumimoji="1" lang="fr-FR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</a:t>
            </a:r>
            <a:r>
              <a:rPr kumimoji="1" lang="fr-FR" sz="2800" i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BC</a:t>
            </a:r>
          </a:p>
        </p:txBody>
      </p:sp>
      <p:sp>
        <p:nvSpPr>
          <p:cNvPr id="37896" name="AutoShape 8"/>
          <p:cNvSpPr>
            <a:spLocks noChangeArrowheads="1"/>
          </p:cNvSpPr>
          <p:nvPr/>
        </p:nvSpPr>
        <p:spPr bwMode="auto">
          <a:xfrm rot="17889619">
            <a:off x="3705226" y="4963020"/>
            <a:ext cx="974725" cy="180975"/>
          </a:xfrm>
          <a:prstGeom prst="notchedRightArrow">
            <a:avLst>
              <a:gd name="adj1" fmla="val 50000"/>
              <a:gd name="adj2" fmla="val 134649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6824662" y="4885232"/>
            <a:ext cx="795338" cy="81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fr-FR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W</a:t>
            </a:r>
            <a:r>
              <a:rPr kumimoji="1" lang="fr-FR" sz="2800" i="1" baseline="-25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Beff</a:t>
            </a:r>
            <a:endParaRPr kumimoji="1" lang="fr-FR" sz="2800" i="1" baseline="-25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899" name="AutoShape 12"/>
          <p:cNvSpPr>
            <a:spLocks noChangeArrowheads="1"/>
          </p:cNvSpPr>
          <p:nvPr/>
        </p:nvSpPr>
        <p:spPr bwMode="auto">
          <a:xfrm>
            <a:off x="4648201" y="5632945"/>
            <a:ext cx="976313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6019801" y="5632945"/>
            <a:ext cx="409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8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</a:t>
            </a:r>
            <a:r>
              <a:rPr lang="fr-FR" sz="2800" i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</a:t>
            </a:r>
          </a:p>
        </p:txBody>
      </p:sp>
      <p:sp>
        <p:nvSpPr>
          <p:cNvPr id="37901" name="AutoShape 14"/>
          <p:cNvSpPr>
            <a:spLocks noChangeArrowheads="1"/>
          </p:cNvSpPr>
          <p:nvPr/>
        </p:nvSpPr>
        <p:spPr bwMode="auto">
          <a:xfrm rot="3312642">
            <a:off x="7604126" y="5115420"/>
            <a:ext cx="974725" cy="180975"/>
          </a:xfrm>
          <a:prstGeom prst="notchedRightArrow">
            <a:avLst>
              <a:gd name="adj1" fmla="val 50000"/>
              <a:gd name="adj2" fmla="val 13464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7903" name="AutoShape 16"/>
          <p:cNvSpPr>
            <a:spLocks noChangeArrowheads="1"/>
          </p:cNvSpPr>
          <p:nvPr/>
        </p:nvSpPr>
        <p:spPr bwMode="auto">
          <a:xfrm rot="17889619">
            <a:off x="6308726" y="5817095"/>
            <a:ext cx="974725" cy="180975"/>
          </a:xfrm>
          <a:prstGeom prst="notchedRightArrow">
            <a:avLst>
              <a:gd name="adj1" fmla="val 50000"/>
              <a:gd name="adj2" fmla="val 134649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4648200" y="4870945"/>
            <a:ext cx="149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fr-FR" sz="28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ZCE B-C</a:t>
            </a:r>
          </a:p>
        </p:txBody>
      </p:sp>
      <p:sp>
        <p:nvSpPr>
          <p:cNvPr id="37905" name="AutoShape 18"/>
          <p:cNvSpPr>
            <a:spLocks noChangeArrowheads="1"/>
          </p:cNvSpPr>
          <p:nvPr/>
        </p:nvSpPr>
        <p:spPr bwMode="auto">
          <a:xfrm rot="17889619">
            <a:off x="5927726" y="5039220"/>
            <a:ext cx="974725" cy="180975"/>
          </a:xfrm>
          <a:prstGeom prst="notchedRightArrow">
            <a:avLst>
              <a:gd name="adj1" fmla="val 50000"/>
              <a:gd name="adj2" fmla="val 134649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fr-FR" altLang="en-US" sz="3200" dirty="0" err="1"/>
              <a:t>Early</a:t>
            </a:r>
            <a:r>
              <a:rPr lang="fr-FR" altLang="en-US" sz="3200" dirty="0"/>
              <a:t> </a:t>
            </a:r>
            <a:r>
              <a:rPr lang="fr-FR" altLang="en-US" sz="3200" dirty="0" err="1"/>
              <a:t>effect</a:t>
            </a:r>
            <a:r>
              <a:rPr lang="fr-FR" altLang="en-US" sz="3200" dirty="0"/>
              <a:t>  /  collector </a:t>
            </a:r>
            <a:r>
              <a:rPr lang="fr-FR" altLang="en-US" sz="3200" dirty="0" err="1"/>
              <a:t>punchthrough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altLang="en-US"/>
              <a:t>Plan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altLang="en-US" sz="2600" dirty="0" err="1"/>
              <a:t>Geometry</a:t>
            </a:r>
            <a:endParaRPr lang="fr-FR" altLang="en-US" sz="2600" dirty="0"/>
          </a:p>
          <a:p>
            <a:r>
              <a:rPr lang="fr-FR" altLang="en-US" sz="2600" dirty="0" err="1"/>
              <a:t>Principle</a:t>
            </a:r>
            <a:r>
              <a:rPr lang="fr-FR" altLang="en-US" sz="2600" dirty="0"/>
              <a:t> of operating</a:t>
            </a:r>
          </a:p>
          <a:p>
            <a:r>
              <a:rPr lang="fr-FR" altLang="en-US" sz="2600" dirty="0" err="1"/>
              <a:t>Static</a:t>
            </a:r>
            <a:r>
              <a:rPr lang="fr-FR" altLang="en-US" sz="2600" dirty="0"/>
              <a:t> </a:t>
            </a:r>
            <a:r>
              <a:rPr lang="fr-FR" altLang="en-US" sz="2600" dirty="0" err="1"/>
              <a:t>characteristics</a:t>
            </a:r>
            <a:endParaRPr lang="fr-FR" altLang="en-US" sz="2600" dirty="0"/>
          </a:p>
          <a:p>
            <a:r>
              <a:rPr lang="fr-FR" altLang="en-US" sz="2600" dirty="0" err="1"/>
              <a:t>Ebers</a:t>
            </a:r>
            <a:r>
              <a:rPr lang="fr-FR" altLang="en-US" sz="2600" dirty="0"/>
              <a:t>-Moll Equations</a:t>
            </a:r>
          </a:p>
          <a:p>
            <a:r>
              <a:rPr lang="fr-FR" altLang="en-US" sz="2600" dirty="0" err="1"/>
              <a:t>Static</a:t>
            </a:r>
            <a:r>
              <a:rPr lang="fr-FR" altLang="en-US" sz="2600" dirty="0"/>
              <a:t> </a:t>
            </a:r>
            <a:r>
              <a:rPr lang="fr-FR" altLang="en-US" sz="2600" dirty="0" err="1"/>
              <a:t>parameters</a:t>
            </a:r>
            <a:r>
              <a:rPr lang="fr-FR" altLang="en-US" sz="2600" dirty="0"/>
              <a:t> ( gain…)</a:t>
            </a:r>
          </a:p>
          <a:p>
            <a:r>
              <a:rPr lang="fr-FR" altLang="en-US" sz="2600" dirty="0"/>
              <a:t>Second </a:t>
            </a:r>
            <a:r>
              <a:rPr lang="fr-FR" altLang="en-US" sz="2600" dirty="0" err="1"/>
              <a:t>order</a:t>
            </a:r>
            <a:r>
              <a:rPr lang="fr-FR" altLang="en-US" sz="2600" dirty="0"/>
              <a:t> </a:t>
            </a:r>
            <a:r>
              <a:rPr lang="fr-FR" altLang="en-US" sz="2600" dirty="0" err="1"/>
              <a:t>effects</a:t>
            </a:r>
            <a:endParaRPr lang="fr-FR" altLang="en-US" sz="2600" dirty="0"/>
          </a:p>
          <a:p>
            <a:r>
              <a:rPr lang="fr-FR" altLang="en-US" sz="2600" dirty="0" err="1"/>
              <a:t>Switching</a:t>
            </a:r>
            <a:r>
              <a:rPr lang="fr-FR" altLang="en-US" sz="2600" dirty="0"/>
              <a:t> performances</a:t>
            </a:r>
          </a:p>
          <a:p>
            <a:r>
              <a:rPr lang="fr-FR" altLang="en-US" sz="2600" dirty="0"/>
              <a:t>Transistor in HF </a:t>
            </a:r>
            <a:r>
              <a:rPr lang="fr-FR" altLang="en-US" sz="2600" dirty="0" err="1"/>
              <a:t>domain</a:t>
            </a:r>
            <a:endParaRPr lang="fr-FR" altLang="en-US" sz="2600" dirty="0"/>
          </a:p>
          <a:p>
            <a:r>
              <a:rPr lang="fr-FR" altLang="en-US" sz="2600" dirty="0" err="1"/>
              <a:t>Hetero-junction</a:t>
            </a:r>
            <a:r>
              <a:rPr lang="fr-FR" altLang="en-US" sz="2600" dirty="0"/>
              <a:t> </a:t>
            </a:r>
            <a:r>
              <a:rPr lang="fr-FR" altLang="en-US" sz="2600" dirty="0" err="1"/>
              <a:t>Bipolar</a:t>
            </a:r>
            <a:r>
              <a:rPr lang="fr-FR" altLang="en-US" sz="2600" dirty="0"/>
              <a:t> Transistor (HBT or TBH)</a:t>
            </a:r>
          </a:p>
        </p:txBody>
      </p:sp>
      <p:sp>
        <p:nvSpPr>
          <p:cNvPr id="1024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285EE22-8D5C-45BB-9E67-D08B406650D0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fr-FR" altLang="en-US" sz="1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1613951-9D89-4266-9B68-97D54D3424DB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fr-FR" altLang="en-US" sz="1000"/>
          </a:p>
        </p:txBody>
      </p:sp>
      <p:graphicFrame>
        <p:nvGraphicFramePr>
          <p:cNvPr id="38918" name="Object 10"/>
          <p:cNvGraphicFramePr>
            <a:graphicFrameLocks noChangeAspect="1"/>
          </p:cNvGraphicFramePr>
          <p:nvPr/>
        </p:nvGraphicFramePr>
        <p:xfrm>
          <a:off x="6672263" y="1557338"/>
          <a:ext cx="294005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87500" imgH="685800" progId="Equation.3">
                  <p:embed/>
                </p:oleObj>
              </mc:Choice>
              <mc:Fallback>
                <p:oleObj name="Equation" r:id="rId2" imgW="1587500" imgH="685800" progId="Equation.3">
                  <p:embed/>
                  <p:pic>
                    <p:nvPicPr>
                      <p:cNvPr id="3891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263" y="1557338"/>
                        <a:ext cx="2940050" cy="1270000"/>
                      </a:xfrm>
                      <a:prstGeom prst="rect">
                        <a:avLst/>
                      </a:prstGeom>
                      <a:solidFill>
                        <a:srgbClr val="E9D7D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981200" y="122238"/>
            <a:ext cx="7543800" cy="1295400"/>
          </a:xfrm>
        </p:spPr>
        <p:txBody>
          <a:bodyPr>
            <a:normAutofit/>
          </a:bodyPr>
          <a:lstStyle/>
          <a:p>
            <a:pPr lvl="1"/>
            <a:r>
              <a:rPr lang="fr-FR" altLang="en-US" sz="3200" dirty="0" err="1"/>
              <a:t>Early</a:t>
            </a:r>
            <a:r>
              <a:rPr lang="fr-FR" altLang="en-US" sz="3200" dirty="0"/>
              <a:t> </a:t>
            </a:r>
            <a:r>
              <a:rPr lang="fr-FR" altLang="en-US" sz="3200" dirty="0" err="1"/>
              <a:t>effect</a:t>
            </a:r>
            <a:r>
              <a:rPr lang="fr-FR" altLang="en-US" sz="3200" dirty="0"/>
              <a:t>  /  base </a:t>
            </a:r>
            <a:r>
              <a:rPr lang="fr-FR" altLang="en-US" sz="3200" dirty="0" err="1"/>
              <a:t>punchthrough</a:t>
            </a:r>
            <a:endParaRPr lang="en-US" sz="3200" dirty="0"/>
          </a:p>
        </p:txBody>
      </p:sp>
      <p:pic>
        <p:nvPicPr>
          <p:cNvPr id="3" name="Espace réservé de l'image en ligne 2">
            <a:extLst>
              <a:ext uri="{FF2B5EF4-FFF2-40B4-BE49-F238E27FC236}">
                <a16:creationId xmlns:a16="http://schemas.microsoft.com/office/drawing/2014/main" id="{FC798632-789E-459E-8E79-005A50267105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 rotWithShape="1">
          <a:blip r:embed="rId4"/>
          <a:srcRect l="3460" t="7430" r="1887"/>
          <a:stretch/>
        </p:blipFill>
        <p:spPr>
          <a:xfrm>
            <a:off x="4932886" y="3038507"/>
            <a:ext cx="5483594" cy="257391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7288703-2C78-4E1E-8C8A-17DB769843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7928" y="5823592"/>
            <a:ext cx="3604418" cy="72008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9B4E3F7-74E6-412C-97CF-379AC94F93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200" y="1772816"/>
            <a:ext cx="4032448" cy="282151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4DA5F32-B90E-4744-801B-F36A78090B87}"/>
              </a:ext>
            </a:extLst>
          </p:cNvPr>
          <p:cNvSpPr txBox="1"/>
          <p:nvPr/>
        </p:nvSpPr>
        <p:spPr>
          <a:xfrm>
            <a:off x="1919536" y="5150758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Collector </a:t>
            </a:r>
            <a:r>
              <a:rPr lang="fr-FR" dirty="0" err="1"/>
              <a:t>current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due to diffusion of </a:t>
            </a:r>
            <a:r>
              <a:rPr lang="fr-FR" dirty="0" err="1"/>
              <a:t>electrons</a:t>
            </a:r>
            <a:r>
              <a:rPr lang="fr-FR" dirty="0"/>
              <a:t> in the base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DED4FE6-1D34-4501-A197-75599A6E226E}"/>
              </a:ext>
            </a:extLst>
          </p:cNvPr>
          <p:cNvSpPr txBox="1"/>
          <p:nvPr/>
        </p:nvSpPr>
        <p:spPr>
          <a:xfrm>
            <a:off x="9024559" y="5843255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/>
              <a:t>( h</a:t>
            </a:r>
            <a:r>
              <a:rPr lang="fr-FR" sz="2000" i="1" baseline="-25000" dirty="0"/>
              <a:t>22</a:t>
            </a:r>
            <a:r>
              <a:rPr lang="fr-FR" sz="2000" i="1" dirty="0"/>
              <a:t> )</a:t>
            </a:r>
            <a:endParaRPr lang="fr-FR" sz="2000" i="1" baseline="-25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25600" y="1268760"/>
            <a:ext cx="4191000" cy="5288338"/>
          </a:xfrm>
        </p:spPr>
        <p:txBody>
          <a:bodyPr/>
          <a:lstStyle/>
          <a:p>
            <a:r>
              <a:rPr lang="fr-FR" altLang="en-US" sz="2600" dirty="0"/>
              <a:t>At the </a:t>
            </a:r>
            <a:r>
              <a:rPr lang="fr-FR" altLang="en-US" sz="2600" dirty="0" err="1"/>
              <a:t>limit</a:t>
            </a:r>
            <a:r>
              <a:rPr lang="fr-FR" altLang="en-US" sz="2600" dirty="0"/>
              <a:t>:</a:t>
            </a:r>
          </a:p>
          <a:p>
            <a:pPr lvl="1"/>
            <a:r>
              <a:rPr lang="fr-FR" altLang="en-US" sz="2200" dirty="0"/>
              <a:t>The BC </a:t>
            </a:r>
            <a:r>
              <a:rPr lang="fr-FR" altLang="en-US" sz="2200" dirty="0" err="1"/>
              <a:t>space</a:t>
            </a:r>
            <a:r>
              <a:rPr lang="fr-FR" altLang="en-US" sz="2200" dirty="0"/>
              <a:t> charge « </a:t>
            </a:r>
            <a:r>
              <a:rPr lang="fr-FR" altLang="en-US" sz="2200" dirty="0" err="1"/>
              <a:t>depletes</a:t>
            </a:r>
            <a:r>
              <a:rPr lang="fr-FR" altLang="en-US" sz="2200" dirty="0"/>
              <a:t> » </a:t>
            </a:r>
            <a:r>
              <a:rPr lang="fr-FR" altLang="en-US" sz="2200" dirty="0" err="1"/>
              <a:t>totaly</a:t>
            </a:r>
            <a:r>
              <a:rPr lang="fr-FR" altLang="en-US" sz="2200" dirty="0"/>
              <a:t> the neutral base</a:t>
            </a:r>
          </a:p>
          <a:p>
            <a:pPr lvl="1"/>
            <a:r>
              <a:rPr lang="fr-FR" altLang="en-US" sz="2200" dirty="0"/>
              <a:t>collector </a:t>
            </a:r>
            <a:r>
              <a:rPr lang="fr-FR" altLang="en-US" sz="2200" dirty="0" err="1"/>
              <a:t>injects</a:t>
            </a:r>
            <a:r>
              <a:rPr lang="fr-FR" altLang="en-US" sz="2200" dirty="0"/>
              <a:t> </a:t>
            </a:r>
            <a:r>
              <a:rPr lang="fr-FR" altLang="en-US" sz="2200" dirty="0" err="1"/>
              <a:t>directly</a:t>
            </a:r>
            <a:r>
              <a:rPr lang="fr-FR" altLang="en-US" sz="2200" dirty="0"/>
              <a:t> </a:t>
            </a:r>
            <a:r>
              <a:rPr lang="fr-FR" altLang="en-US" sz="2200" dirty="0" err="1"/>
              <a:t>current</a:t>
            </a:r>
            <a:r>
              <a:rPr lang="fr-FR" altLang="en-US" sz="2200" dirty="0"/>
              <a:t> </a:t>
            </a:r>
            <a:r>
              <a:rPr lang="fr-FR" altLang="en-US" sz="2200" dirty="0" err="1"/>
              <a:t>into</a:t>
            </a:r>
            <a:r>
              <a:rPr lang="fr-FR" altLang="en-US" sz="2200" dirty="0"/>
              <a:t> the </a:t>
            </a:r>
            <a:r>
              <a:rPr lang="fr-FR" altLang="en-US" sz="2200" dirty="0" err="1"/>
              <a:t>emitter</a:t>
            </a:r>
            <a:r>
              <a:rPr lang="fr-FR" altLang="en-US" sz="2200" dirty="0"/>
              <a:t> </a:t>
            </a:r>
            <a:r>
              <a:rPr lang="fr-FR" altLang="en-US" sz="2200" dirty="0" err="1"/>
              <a:t>because</a:t>
            </a:r>
            <a:r>
              <a:rPr lang="fr-FR" altLang="en-US" sz="2200" dirty="0"/>
              <a:t> </a:t>
            </a:r>
            <a:r>
              <a:rPr lang="fr-FR" altLang="en-US" sz="2200" dirty="0" err="1"/>
              <a:t>energy</a:t>
            </a:r>
            <a:r>
              <a:rPr lang="fr-FR" altLang="en-US" sz="2200" dirty="0"/>
              <a:t> </a:t>
            </a:r>
            <a:r>
              <a:rPr lang="fr-FR" altLang="en-US" sz="2200" dirty="0" err="1"/>
              <a:t>barrier</a:t>
            </a:r>
            <a:r>
              <a:rPr lang="fr-FR" altLang="en-US" sz="2200" dirty="0"/>
              <a:t> </a:t>
            </a:r>
            <a:r>
              <a:rPr lang="fr-FR" altLang="en-US" sz="2200" dirty="0" err="1"/>
              <a:t>is</a:t>
            </a:r>
            <a:r>
              <a:rPr lang="fr-FR" altLang="en-US" sz="2200" dirty="0"/>
              <a:t> </a:t>
            </a:r>
            <a:r>
              <a:rPr lang="fr-FR" altLang="en-US" sz="2200" dirty="0" err="1"/>
              <a:t>lowering</a:t>
            </a:r>
            <a:endParaRPr lang="fr-FR" altLang="en-US" sz="2200" dirty="0"/>
          </a:p>
          <a:p>
            <a:pPr lvl="1"/>
            <a:r>
              <a:rPr lang="fr-FR" altLang="en-US" sz="2200" dirty="0" err="1"/>
              <a:t>Current</a:t>
            </a:r>
            <a:r>
              <a:rPr lang="fr-FR" altLang="en-US" sz="2200" dirty="0"/>
              <a:t> </a:t>
            </a:r>
            <a:r>
              <a:rPr lang="fr-FR" altLang="en-US" sz="2200" dirty="0" err="1"/>
              <a:t>only</a:t>
            </a:r>
            <a:r>
              <a:rPr lang="fr-FR" altLang="en-US" sz="2200" dirty="0"/>
              <a:t> </a:t>
            </a:r>
            <a:r>
              <a:rPr lang="fr-FR" altLang="en-US" sz="2200" dirty="0" err="1"/>
              <a:t>limited</a:t>
            </a:r>
            <a:r>
              <a:rPr lang="fr-FR" altLang="en-US" sz="2200" dirty="0"/>
              <a:t> by </a:t>
            </a:r>
            <a:r>
              <a:rPr lang="fr-FR" altLang="en-US" sz="2200" dirty="0" err="1"/>
              <a:t>serie</a:t>
            </a:r>
            <a:r>
              <a:rPr lang="fr-FR" altLang="en-US" sz="2200" dirty="0"/>
              <a:t> </a:t>
            </a:r>
            <a:r>
              <a:rPr lang="fr-FR" altLang="en-US" sz="2200" dirty="0" err="1"/>
              <a:t>resistance</a:t>
            </a:r>
            <a:r>
              <a:rPr lang="fr-FR" altLang="en-US" sz="2200" dirty="0"/>
              <a:t>  </a:t>
            </a:r>
            <a:r>
              <a:rPr lang="fr-FR" altLang="en-US" sz="2200" dirty="0" err="1"/>
              <a:t>R</a:t>
            </a:r>
            <a:r>
              <a:rPr lang="fr-FR" altLang="en-US" sz="2200" baseline="-25000" dirty="0" err="1"/>
              <a:t>serie</a:t>
            </a:r>
            <a:r>
              <a:rPr lang="fr-FR" altLang="en-US" sz="2200" dirty="0"/>
              <a:t> </a:t>
            </a:r>
            <a:r>
              <a:rPr lang="fr-FR" altLang="en-US" sz="2200" dirty="0" err="1"/>
              <a:t>from</a:t>
            </a:r>
            <a:r>
              <a:rPr lang="fr-FR" altLang="en-US" sz="2200" dirty="0"/>
              <a:t> E and C</a:t>
            </a:r>
          </a:p>
          <a:p>
            <a:pPr lvl="1"/>
            <a:r>
              <a:rPr lang="en-US" altLang="en-US" sz="2200" dirty="0"/>
              <a:t>For a thin Base region, need to increase base doping to limit SCE enter into the base</a:t>
            </a:r>
            <a:endParaRPr lang="fr-FR" altLang="en-US" sz="2200" dirty="0"/>
          </a:p>
        </p:txBody>
      </p:sp>
      <p:sp>
        <p:nvSpPr>
          <p:cNvPr id="3891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1613951-9D89-4266-9B68-97D54D3424DB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fr-FR" altLang="en-US" sz="1000"/>
          </a:p>
        </p:txBody>
      </p:sp>
      <p:graphicFrame>
        <p:nvGraphicFramePr>
          <p:cNvPr id="389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865889"/>
              </p:ext>
            </p:extLst>
          </p:nvPr>
        </p:nvGraphicFramePr>
        <p:xfrm>
          <a:off x="6369498" y="1388032"/>
          <a:ext cx="370840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41500" imgH="546100" progId="Equation.3">
                  <p:embed/>
                </p:oleObj>
              </mc:Choice>
              <mc:Fallback>
                <p:oleObj name="Equation" r:id="rId2" imgW="1841500" imgH="546100" progId="Equation.3">
                  <p:embed/>
                  <p:pic>
                    <p:nvPicPr>
                      <p:cNvPr id="3891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9498" y="1388032"/>
                        <a:ext cx="3708400" cy="1101725"/>
                      </a:xfrm>
                      <a:prstGeom prst="rect">
                        <a:avLst/>
                      </a:prstGeom>
                      <a:solidFill>
                        <a:srgbClr val="E9D7D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981200" y="122238"/>
            <a:ext cx="7543800" cy="1295400"/>
          </a:xfrm>
        </p:spPr>
        <p:txBody>
          <a:bodyPr>
            <a:normAutofit/>
          </a:bodyPr>
          <a:lstStyle/>
          <a:p>
            <a:pPr lvl="1"/>
            <a:r>
              <a:rPr lang="fr-FR" altLang="en-US" sz="3200" dirty="0" err="1"/>
              <a:t>Early</a:t>
            </a:r>
            <a:r>
              <a:rPr lang="fr-FR" altLang="en-US" sz="3200" dirty="0"/>
              <a:t> </a:t>
            </a:r>
            <a:r>
              <a:rPr lang="fr-FR" altLang="en-US" sz="3200" dirty="0" err="1"/>
              <a:t>effect</a:t>
            </a:r>
            <a:r>
              <a:rPr lang="fr-FR" altLang="en-US" sz="3200" dirty="0"/>
              <a:t>  /  base </a:t>
            </a:r>
            <a:r>
              <a:rPr lang="fr-FR" altLang="en-US" sz="3200" dirty="0" err="1"/>
              <a:t>punchthrough</a:t>
            </a:r>
            <a:endParaRPr lang="en-US" sz="32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F0E7DC5-F803-4F68-AD8D-DD3C92D80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200" y="2708920"/>
            <a:ext cx="4309810" cy="384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13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552" y="476672"/>
            <a:ext cx="7543800" cy="6921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altLang="en-US" sz="3000" dirty="0"/>
              <a:t>Base - Collector </a:t>
            </a:r>
            <a:r>
              <a:rPr lang="fr-FR" altLang="en-US" sz="3000" dirty="0" err="1"/>
              <a:t>junction</a:t>
            </a:r>
            <a:r>
              <a:rPr lang="fr-FR" altLang="en-US" sz="3000" dirty="0"/>
              <a:t> breakdown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2101850"/>
            <a:ext cx="4495800" cy="4451350"/>
          </a:xfrm>
        </p:spPr>
        <p:txBody>
          <a:bodyPr/>
          <a:lstStyle/>
          <a:p>
            <a:r>
              <a:rPr lang="fr-FR" altLang="en-US" sz="2600" dirty="0"/>
              <a:t>Avalanche of BC:</a:t>
            </a:r>
          </a:p>
          <a:p>
            <a:pPr lvl="1"/>
            <a:r>
              <a:rPr lang="fr-FR" altLang="en-US" sz="1800" dirty="0" err="1"/>
              <a:t>Often</a:t>
            </a:r>
            <a:r>
              <a:rPr lang="fr-FR" altLang="en-US" sz="1800" dirty="0"/>
              <a:t> </a:t>
            </a:r>
            <a:r>
              <a:rPr lang="fr-FR" altLang="en-US" sz="1800" dirty="0" err="1"/>
              <a:t>occurs</a:t>
            </a:r>
            <a:r>
              <a:rPr lang="fr-FR" altLang="en-US" sz="1800" dirty="0"/>
              <a:t> </a:t>
            </a:r>
            <a:r>
              <a:rPr lang="fr-FR" altLang="en-US" sz="1800" dirty="0" err="1"/>
              <a:t>before</a:t>
            </a:r>
            <a:r>
              <a:rPr lang="fr-FR" altLang="en-US" sz="1800" dirty="0"/>
              <a:t> </a:t>
            </a:r>
            <a:r>
              <a:rPr lang="fr-FR" altLang="en-US" sz="1800" dirty="0" err="1"/>
              <a:t>punchthrough</a:t>
            </a:r>
            <a:endParaRPr lang="fr-FR" altLang="en-US" sz="1800" dirty="0"/>
          </a:p>
          <a:p>
            <a:pPr lvl="1"/>
            <a:r>
              <a:rPr lang="fr-FR" altLang="en-US" sz="2200" dirty="0"/>
              <a:t>How to </a:t>
            </a:r>
            <a:r>
              <a:rPr lang="fr-FR" altLang="en-US" sz="2200" dirty="0" err="1"/>
              <a:t>prevent</a:t>
            </a:r>
            <a:r>
              <a:rPr lang="fr-FR" altLang="en-US" sz="2200" dirty="0"/>
              <a:t> </a:t>
            </a:r>
            <a:r>
              <a:rPr lang="fr-FR" altLang="en-US" sz="2200" dirty="0" err="1"/>
              <a:t>it</a:t>
            </a:r>
            <a:r>
              <a:rPr lang="fr-FR" altLang="en-US" sz="2200" dirty="0"/>
              <a:t>?</a:t>
            </a:r>
          </a:p>
          <a:p>
            <a:pPr lvl="2"/>
            <a:r>
              <a:rPr lang="fr-FR" altLang="en-US" sz="2100" dirty="0" err="1"/>
              <a:t>Lowering</a:t>
            </a:r>
            <a:r>
              <a:rPr lang="fr-FR" altLang="en-US" sz="2100" dirty="0"/>
              <a:t> the </a:t>
            </a:r>
            <a:r>
              <a:rPr lang="fr-FR" altLang="en-US" sz="2100" dirty="0" err="1"/>
              <a:t>electric</a:t>
            </a:r>
            <a:r>
              <a:rPr lang="fr-FR" altLang="en-US" sz="2100" dirty="0"/>
              <a:t> </a:t>
            </a:r>
            <a:r>
              <a:rPr lang="fr-FR" altLang="en-US" sz="2100" dirty="0" err="1"/>
              <a:t>field</a:t>
            </a:r>
            <a:r>
              <a:rPr lang="fr-FR" altLang="en-US" sz="2100" dirty="0"/>
              <a:t>:</a:t>
            </a:r>
          </a:p>
          <a:p>
            <a:pPr lvl="3"/>
            <a:r>
              <a:rPr lang="en-US" altLang="en-US" sz="1800" dirty="0"/>
              <a:t>Reduce the doping gradient in the collector</a:t>
            </a:r>
          </a:p>
          <a:p>
            <a:pPr lvl="3"/>
            <a:r>
              <a:rPr lang="en-US" altLang="en-US" sz="1800" dirty="0"/>
              <a:t>Lightly doped layer between base and collector</a:t>
            </a:r>
            <a:endParaRPr lang="fr-FR" altLang="en-US" sz="1800" dirty="0"/>
          </a:p>
        </p:txBody>
      </p:sp>
      <p:sp>
        <p:nvSpPr>
          <p:cNvPr id="39940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8EDE22A-C68A-42BF-9689-B72DE1112F30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fr-FR" altLang="en-US" sz="1000"/>
          </a:p>
        </p:txBody>
      </p:sp>
      <p:grpSp>
        <p:nvGrpSpPr>
          <p:cNvPr id="39941" name="Group 8"/>
          <p:cNvGrpSpPr>
            <a:grpSpLocks/>
          </p:cNvGrpSpPr>
          <p:nvPr/>
        </p:nvGrpSpPr>
        <p:grpSpPr bwMode="auto">
          <a:xfrm>
            <a:off x="6291263" y="1460500"/>
            <a:ext cx="3962400" cy="2751138"/>
            <a:chOff x="3120" y="920"/>
            <a:chExt cx="2496" cy="1733"/>
          </a:xfrm>
        </p:grpSpPr>
        <p:pic>
          <p:nvPicPr>
            <p:cNvPr id="34826" name="Picture 6" descr="taur319p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47546"/>
            <a:stretch/>
          </p:blipFill>
          <p:spPr bwMode="auto">
            <a:xfrm>
              <a:off x="3120" y="920"/>
              <a:ext cx="2496" cy="173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7" name="Rectangle 7"/>
            <p:cNvSpPr>
              <a:spLocks noChangeArrowheads="1"/>
            </p:cNvSpPr>
            <p:nvPr/>
          </p:nvSpPr>
          <p:spPr bwMode="auto">
            <a:xfrm>
              <a:off x="3120" y="921"/>
              <a:ext cx="144" cy="115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1800"/>
            </a:p>
          </p:txBody>
        </p:sp>
      </p:grpSp>
      <p:sp>
        <p:nvSpPr>
          <p:cNvPr id="39942" name="Oval 9"/>
          <p:cNvSpPr>
            <a:spLocks noChangeArrowheads="1"/>
          </p:cNvSpPr>
          <p:nvPr/>
        </p:nvSpPr>
        <p:spPr bwMode="auto">
          <a:xfrm>
            <a:off x="8543925" y="2924175"/>
            <a:ext cx="431800" cy="1009650"/>
          </a:xfrm>
          <a:prstGeom prst="ellips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9943" name="Text Box 10"/>
          <p:cNvSpPr txBox="1">
            <a:spLocks noChangeArrowheads="1"/>
          </p:cNvSpPr>
          <p:nvPr/>
        </p:nvSpPr>
        <p:spPr bwMode="auto">
          <a:xfrm>
            <a:off x="6888164" y="3429001"/>
            <a:ext cx="11715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1" lang="fr-FR" altLang="en-US" sz="1600">
                <a:latin typeface="Times New Roman" pitchFamily="18" charset="0"/>
              </a:rPr>
              <a:t>Ionisation par impacts</a:t>
            </a:r>
          </a:p>
        </p:txBody>
      </p:sp>
      <p:sp>
        <p:nvSpPr>
          <p:cNvPr id="39944" name="Line 11"/>
          <p:cNvSpPr>
            <a:spLocks noChangeShapeType="1"/>
          </p:cNvSpPr>
          <p:nvPr/>
        </p:nvSpPr>
        <p:spPr bwMode="auto">
          <a:xfrm flipV="1">
            <a:off x="8112126" y="3357564"/>
            <a:ext cx="288925" cy="71437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3994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181313"/>
              </p:ext>
            </p:extLst>
          </p:nvPr>
        </p:nvGraphicFramePr>
        <p:xfrm>
          <a:off x="7392987" y="4869161"/>
          <a:ext cx="17272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25500" imgH="241300" progId="Equation.3">
                  <p:embed/>
                </p:oleObj>
              </mc:Choice>
              <mc:Fallback>
                <p:oleObj name="Equation" r:id="rId3" imgW="825500" imgH="241300" progId="Equation.3">
                  <p:embed/>
                  <p:pic>
                    <p:nvPicPr>
                      <p:cNvPr id="3994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2987" y="4869161"/>
                        <a:ext cx="1727200" cy="504825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1631950" y="765175"/>
            <a:ext cx="7772400" cy="685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altLang="en-US" sz="3000" dirty="0" err="1"/>
              <a:t>Emitter</a:t>
            </a:r>
            <a:r>
              <a:rPr lang="fr-FR" altLang="en-US" sz="3000" dirty="0"/>
              <a:t> and Base </a:t>
            </a:r>
            <a:r>
              <a:rPr lang="fr-FR" altLang="en-US" sz="3000" dirty="0" err="1"/>
              <a:t>resistance</a:t>
            </a:r>
            <a:r>
              <a:rPr lang="fr-FR" altLang="en-US" sz="3000" dirty="0"/>
              <a:t> </a:t>
            </a:r>
            <a:r>
              <a:rPr lang="fr-FR" altLang="en-US" sz="2000" dirty="0">
                <a:solidFill>
                  <a:srgbClr val="0066FF"/>
                </a:solidFill>
              </a:rPr>
              <a:t>(effet 3)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81163" y="1412777"/>
            <a:ext cx="4343400" cy="3609975"/>
          </a:xfrm>
        </p:spPr>
        <p:txBody>
          <a:bodyPr/>
          <a:lstStyle/>
          <a:p>
            <a:r>
              <a:rPr lang="fr-FR" altLang="en-US" sz="2200" dirty="0"/>
              <a:t>At </a:t>
            </a:r>
            <a:r>
              <a:rPr lang="fr-FR" altLang="en-US" sz="2200" dirty="0" err="1"/>
              <a:t>low</a:t>
            </a:r>
            <a:r>
              <a:rPr lang="fr-FR" altLang="en-US" sz="2200" dirty="0"/>
              <a:t> </a:t>
            </a:r>
            <a:r>
              <a:rPr lang="fr-FR" altLang="en-US" sz="2200" dirty="0" err="1"/>
              <a:t>current</a:t>
            </a:r>
            <a:r>
              <a:rPr lang="fr-FR" altLang="en-US" sz="2200" dirty="0"/>
              <a:t> </a:t>
            </a:r>
            <a:r>
              <a:rPr lang="fr-FR" altLang="en-US" sz="2200" dirty="0" err="1"/>
              <a:t>negligeable</a:t>
            </a:r>
            <a:r>
              <a:rPr lang="fr-FR" altLang="en-US" sz="2200" dirty="0"/>
              <a:t> </a:t>
            </a:r>
            <a:r>
              <a:rPr lang="fr-FR" altLang="en-US" sz="2200" dirty="0" err="1"/>
              <a:t>effects</a:t>
            </a:r>
            <a:r>
              <a:rPr lang="fr-FR" altLang="en-US" sz="2200" dirty="0"/>
              <a:t> </a:t>
            </a:r>
          </a:p>
          <a:p>
            <a:r>
              <a:rPr lang="fr-FR" altLang="en-US" sz="2200" dirty="0"/>
              <a:t>In high speed circuits, B-C </a:t>
            </a:r>
            <a:r>
              <a:rPr lang="fr-FR" altLang="en-US" sz="2200" dirty="0" err="1"/>
              <a:t>allways</a:t>
            </a:r>
            <a:r>
              <a:rPr lang="fr-FR" altLang="en-US" sz="2200" dirty="0"/>
              <a:t> reverse </a:t>
            </a:r>
            <a:r>
              <a:rPr lang="fr-FR" altLang="en-US" sz="2200" dirty="0" err="1"/>
              <a:t>biased</a:t>
            </a:r>
            <a:r>
              <a:rPr lang="fr-FR" altLang="en-US" sz="2200" dirty="0"/>
              <a:t> (</a:t>
            </a:r>
            <a:r>
              <a:rPr lang="fr-FR" altLang="en-US" sz="2200" i="1" dirty="0"/>
              <a:t>r</a:t>
            </a:r>
            <a:r>
              <a:rPr lang="fr-FR" altLang="en-US" sz="2200" i="1" baseline="-25000" dirty="0"/>
              <a:t>c2 </a:t>
            </a:r>
            <a:r>
              <a:rPr lang="fr-FR" altLang="en-US" sz="2200" i="1" dirty="0"/>
              <a:t>and r</a:t>
            </a:r>
            <a:r>
              <a:rPr lang="fr-FR" altLang="en-US" sz="2200" i="1" baseline="-25000" dirty="0"/>
              <a:t>c3</a:t>
            </a:r>
            <a:r>
              <a:rPr lang="fr-FR" altLang="en-US" sz="2200" i="1" dirty="0"/>
              <a:t> </a:t>
            </a:r>
            <a:r>
              <a:rPr lang="fr-FR" altLang="en-US" sz="2200" dirty="0"/>
              <a:t>as </a:t>
            </a:r>
            <a:r>
              <a:rPr lang="fr-FR" altLang="en-US" sz="2200" dirty="0" err="1"/>
              <a:t>low</a:t>
            </a:r>
            <a:r>
              <a:rPr lang="fr-FR" altLang="en-US" sz="2200" dirty="0"/>
              <a:t> as possible)</a:t>
            </a:r>
          </a:p>
          <a:p>
            <a:pPr lvl="1"/>
            <a:r>
              <a:rPr lang="fr-FR" altLang="en-US" sz="2200" dirty="0" err="1"/>
              <a:t>Resistances</a:t>
            </a:r>
            <a:r>
              <a:rPr lang="fr-FR" altLang="en-US" sz="2200" dirty="0"/>
              <a:t> </a:t>
            </a:r>
            <a:r>
              <a:rPr lang="fr-FR" altLang="en-US" sz="2200" i="1" dirty="0" err="1"/>
              <a:t>r</a:t>
            </a:r>
            <a:r>
              <a:rPr lang="fr-FR" altLang="en-US" sz="2200" i="1" baseline="-25000" dirty="0" err="1"/>
              <a:t>c</a:t>
            </a:r>
            <a:r>
              <a:rPr lang="fr-FR" altLang="en-US" sz="2200" i="1" baseline="-25000" dirty="0"/>
              <a:t> </a:t>
            </a:r>
            <a:r>
              <a:rPr lang="fr-FR" altLang="en-US" sz="2200" dirty="0"/>
              <a:t>have no </a:t>
            </a:r>
            <a:r>
              <a:rPr lang="fr-FR" altLang="en-US" sz="2200" dirty="0" err="1"/>
              <a:t>effects</a:t>
            </a:r>
            <a:r>
              <a:rPr lang="fr-FR" altLang="en-US" sz="2200" dirty="0"/>
              <a:t> on </a:t>
            </a:r>
            <a:r>
              <a:rPr lang="fr-FR" altLang="en-US" sz="2200" dirty="0" err="1"/>
              <a:t>current</a:t>
            </a:r>
            <a:r>
              <a:rPr lang="fr-FR" altLang="en-US" sz="2200" dirty="0"/>
              <a:t> flow</a:t>
            </a:r>
          </a:p>
          <a:p>
            <a:r>
              <a:rPr lang="fr-FR" altLang="en-US" sz="2200" dirty="0" err="1"/>
              <a:t>Only</a:t>
            </a:r>
            <a:r>
              <a:rPr lang="fr-FR" altLang="en-US" sz="2200" dirty="0"/>
              <a:t> </a:t>
            </a:r>
            <a:r>
              <a:rPr lang="fr-FR" altLang="en-US" sz="2200" i="1" dirty="0" err="1"/>
              <a:t>r</a:t>
            </a:r>
            <a:r>
              <a:rPr lang="fr-FR" altLang="en-US" sz="2200" i="1" baseline="-25000" dirty="0" err="1"/>
              <a:t>e</a:t>
            </a:r>
            <a:r>
              <a:rPr lang="fr-FR" altLang="en-US" sz="2200" dirty="0"/>
              <a:t> and </a:t>
            </a:r>
            <a:r>
              <a:rPr lang="fr-FR" altLang="en-US" sz="2200" i="1" dirty="0" err="1"/>
              <a:t>r</a:t>
            </a:r>
            <a:r>
              <a:rPr lang="fr-FR" altLang="en-US" sz="2200" i="1" baseline="-25000" dirty="0" err="1"/>
              <a:t>b</a:t>
            </a:r>
            <a:r>
              <a:rPr lang="fr-FR" altLang="en-US" sz="2200" dirty="0"/>
              <a:t> </a:t>
            </a:r>
            <a:r>
              <a:rPr lang="fr-FR" altLang="en-US" sz="2200" dirty="0" err="1"/>
              <a:t>play</a:t>
            </a:r>
            <a:r>
              <a:rPr lang="fr-FR" altLang="en-US" sz="2200" dirty="0"/>
              <a:t> a major </a:t>
            </a:r>
            <a:r>
              <a:rPr lang="fr-FR" altLang="en-US" sz="2200" dirty="0" err="1"/>
              <a:t>role</a:t>
            </a:r>
            <a:r>
              <a:rPr lang="fr-FR" altLang="en-US" sz="2200" dirty="0"/>
              <a:t> .</a:t>
            </a:r>
          </a:p>
          <a:p>
            <a:pPr lvl="1"/>
            <a:r>
              <a:rPr lang="fr-FR" altLang="en-US" sz="2200" dirty="0"/>
              <a:t>IR drop Voltage</a:t>
            </a:r>
            <a:endParaRPr lang="fr-FR" altLang="en-US" sz="2400" i="1" baseline="-25000" dirty="0"/>
          </a:p>
          <a:p>
            <a:endParaRPr lang="fr-FR" altLang="en-US" sz="2600" dirty="0"/>
          </a:p>
        </p:txBody>
      </p:sp>
      <p:pic>
        <p:nvPicPr>
          <p:cNvPr id="35846" name="Picture 7" descr="taur312p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2065" y="2190750"/>
            <a:ext cx="3641725" cy="3182938"/>
          </a:xfrm>
          <a:solidFill>
            <a:schemeClr val="tx2">
              <a:lumMod val="20000"/>
              <a:lumOff val="80000"/>
            </a:schemeClr>
          </a:solidFill>
        </p:spPr>
      </p:pic>
      <p:sp>
        <p:nvSpPr>
          <p:cNvPr id="40965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6138835-6772-4D7D-BB58-947CB6FED2FB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fr-FR" altLang="en-US" sz="1000"/>
          </a:p>
        </p:txBody>
      </p:sp>
      <p:graphicFrame>
        <p:nvGraphicFramePr>
          <p:cNvPr id="4096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325415"/>
              </p:ext>
            </p:extLst>
          </p:nvPr>
        </p:nvGraphicFramePr>
        <p:xfrm>
          <a:off x="1595438" y="5013325"/>
          <a:ext cx="4885703" cy="167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49500" imgH="876300" progId="Equation.3">
                  <p:embed/>
                </p:oleObj>
              </mc:Choice>
              <mc:Fallback>
                <p:oleObj name="Equation" r:id="rId3" imgW="2349500" imgH="876300" progId="Equation.3">
                  <p:embed/>
                  <p:pic>
                    <p:nvPicPr>
                      <p:cNvPr id="4096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438" y="5013325"/>
                        <a:ext cx="4885703" cy="16779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7" name="Object 13"/>
          <p:cNvGraphicFramePr>
            <a:graphicFrameLocks noChangeAspect="1"/>
          </p:cNvGraphicFramePr>
          <p:nvPr/>
        </p:nvGraphicFramePr>
        <p:xfrm>
          <a:off x="4295776" y="5661026"/>
          <a:ext cx="17176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77900" imgH="228600" progId="Equation.3">
                  <p:embed/>
                </p:oleObj>
              </mc:Choice>
              <mc:Fallback>
                <p:oleObj name="Equation" r:id="rId5" imgW="977900" imgH="228600" progId="Equation.3">
                  <p:embed/>
                  <p:pic>
                    <p:nvPicPr>
                      <p:cNvPr id="4096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776" y="5661026"/>
                        <a:ext cx="171767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8" name="Oval 14"/>
          <p:cNvSpPr>
            <a:spLocks noChangeArrowheads="1"/>
          </p:cNvSpPr>
          <p:nvPr/>
        </p:nvSpPr>
        <p:spPr bwMode="auto">
          <a:xfrm>
            <a:off x="4079875" y="5589588"/>
            <a:ext cx="1944688" cy="6477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0969" name="Line 15"/>
          <p:cNvSpPr>
            <a:spLocks noChangeShapeType="1"/>
          </p:cNvSpPr>
          <p:nvPr/>
        </p:nvSpPr>
        <p:spPr bwMode="auto">
          <a:xfrm>
            <a:off x="5016500" y="5373688"/>
            <a:ext cx="0" cy="43180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70" name="Text Box 16"/>
          <p:cNvSpPr txBox="1">
            <a:spLocks noChangeArrowheads="1"/>
          </p:cNvSpPr>
          <p:nvPr/>
        </p:nvSpPr>
        <p:spPr bwMode="auto">
          <a:xfrm>
            <a:off x="4223793" y="6309014"/>
            <a:ext cx="22573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dirty="0" err="1"/>
              <a:t>Measured</a:t>
            </a:r>
            <a:r>
              <a:rPr lang="fr-FR" altLang="en-US" sz="1800" dirty="0"/>
              <a:t> </a:t>
            </a:r>
            <a:r>
              <a:rPr lang="fr-FR" altLang="en-US" sz="1800" dirty="0" err="1"/>
              <a:t>current:I</a:t>
            </a:r>
            <a:r>
              <a:rPr lang="fr-FR" altLang="en-US" sz="1800" baseline="-25000" dirty="0" err="1"/>
              <a:t>B</a:t>
            </a:r>
            <a:r>
              <a:rPr lang="fr-FR" altLang="en-US" sz="1800" baseline="-25000" dirty="0"/>
              <a:t>’</a:t>
            </a:r>
            <a:endParaRPr lang="fr-FR" altLang="en-US" sz="1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6"/>
          <p:cNvSpPr>
            <a:spLocks noGrp="1" noChangeArrowheads="1"/>
          </p:cNvSpPr>
          <p:nvPr>
            <p:ph type="title"/>
          </p:nvPr>
        </p:nvSpPr>
        <p:spPr>
          <a:xfrm>
            <a:off x="2590800" y="700089"/>
            <a:ext cx="7772400" cy="49688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altLang="en-US" sz="2000" dirty="0"/>
              <a:t>Collector « collapse » for high injection </a:t>
            </a:r>
            <a:r>
              <a:rPr lang="fr-FR" altLang="en-US" sz="2000" dirty="0" err="1"/>
              <a:t>level</a:t>
            </a:r>
            <a:r>
              <a:rPr lang="fr-FR" altLang="en-US" sz="2000" dirty="0"/>
              <a:t> </a:t>
            </a:r>
            <a:r>
              <a:rPr lang="fr-FR" altLang="en-US" sz="2000" dirty="0">
                <a:solidFill>
                  <a:srgbClr val="0066FF"/>
                </a:solidFill>
              </a:rPr>
              <a:t>(</a:t>
            </a:r>
            <a:r>
              <a:rPr lang="fr-FR" altLang="en-US" sz="2000" dirty="0" err="1">
                <a:solidFill>
                  <a:srgbClr val="0066FF"/>
                </a:solidFill>
              </a:rPr>
              <a:t>effect</a:t>
            </a:r>
            <a:r>
              <a:rPr lang="fr-FR" altLang="en-US" sz="2000" dirty="0">
                <a:solidFill>
                  <a:srgbClr val="0066FF"/>
                </a:solidFill>
              </a:rPr>
              <a:t> 1)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01514" y="1216853"/>
            <a:ext cx="4191000" cy="4114800"/>
          </a:xfrm>
        </p:spPr>
        <p:txBody>
          <a:bodyPr/>
          <a:lstStyle/>
          <a:p>
            <a:r>
              <a:rPr lang="fr-FR" altLang="en-US" sz="2200" dirty="0" err="1"/>
              <a:t>Number</a:t>
            </a:r>
            <a:r>
              <a:rPr lang="fr-FR" altLang="en-US" sz="2200" dirty="0"/>
              <a:t> of </a:t>
            </a:r>
            <a:r>
              <a:rPr lang="fr-FR" altLang="en-US" sz="2200" dirty="0" err="1"/>
              <a:t>physical</a:t>
            </a:r>
            <a:r>
              <a:rPr lang="fr-FR" altLang="en-US" sz="2200" dirty="0"/>
              <a:t> </a:t>
            </a:r>
            <a:r>
              <a:rPr lang="fr-FR" altLang="en-US" sz="2200" dirty="0" err="1"/>
              <a:t>mechanisms</a:t>
            </a:r>
            <a:r>
              <a:rPr lang="fr-FR" altLang="en-US" sz="2200" dirty="0"/>
              <a:t> can cause </a:t>
            </a:r>
            <a:r>
              <a:rPr lang="fr-FR" altLang="en-US" sz="2200" dirty="0" err="1"/>
              <a:t>this</a:t>
            </a:r>
            <a:r>
              <a:rPr lang="fr-FR" altLang="en-US" sz="2200" dirty="0"/>
              <a:t> </a:t>
            </a:r>
            <a:r>
              <a:rPr lang="fr-FR" altLang="en-US" sz="2200" dirty="0" err="1"/>
              <a:t>falloff</a:t>
            </a:r>
            <a:r>
              <a:rPr lang="fr-FR" altLang="en-US" sz="2200" dirty="0"/>
              <a:t> of </a:t>
            </a:r>
            <a:r>
              <a:rPr lang="fr-FR" altLang="en-US" sz="2200" i="1" dirty="0"/>
              <a:t>I</a:t>
            </a:r>
            <a:r>
              <a:rPr lang="fr-FR" altLang="en-US" sz="2200" i="1" baseline="-25000" dirty="0"/>
              <a:t>C0:</a:t>
            </a:r>
          </a:p>
          <a:p>
            <a:pPr lvl="1"/>
            <a:r>
              <a:rPr lang="fr-FR" altLang="en-US" dirty="0" err="1"/>
              <a:t>Increase</a:t>
            </a:r>
            <a:r>
              <a:rPr lang="fr-FR" altLang="en-US" dirty="0"/>
              <a:t> of the charge (</a:t>
            </a:r>
            <a:r>
              <a:rPr lang="fr-FR" altLang="en-US" dirty="0" err="1"/>
              <a:t>holes</a:t>
            </a:r>
            <a:r>
              <a:rPr lang="fr-FR" altLang="en-US" dirty="0"/>
              <a:t>) </a:t>
            </a:r>
            <a:r>
              <a:rPr lang="fr-FR" altLang="en-US" dirty="0" err="1"/>
              <a:t>into</a:t>
            </a:r>
            <a:r>
              <a:rPr lang="fr-FR" altLang="en-US" dirty="0"/>
              <a:t> the base (</a:t>
            </a:r>
            <a:r>
              <a:rPr lang="fr-FR" altLang="en-US" dirty="0" err="1"/>
              <a:t>maintain</a:t>
            </a:r>
            <a:r>
              <a:rPr lang="fr-FR" altLang="en-US" dirty="0"/>
              <a:t> </a:t>
            </a:r>
            <a:r>
              <a:rPr lang="fr-FR" altLang="en-US" dirty="0" err="1"/>
              <a:t>neutrality</a:t>
            </a:r>
            <a:r>
              <a:rPr lang="fr-FR" altLang="en-US" dirty="0"/>
              <a:t>)</a:t>
            </a:r>
          </a:p>
          <a:p>
            <a:pPr lvl="1"/>
            <a:r>
              <a:rPr lang="fr-FR" altLang="en-US" dirty="0" err="1"/>
              <a:t>Increase</a:t>
            </a:r>
            <a:r>
              <a:rPr lang="fr-FR" altLang="en-US" dirty="0"/>
              <a:t> the </a:t>
            </a:r>
            <a:r>
              <a:rPr lang="fr-FR" altLang="en-US" dirty="0" err="1"/>
              <a:t>width</a:t>
            </a:r>
            <a:r>
              <a:rPr lang="fr-FR" altLang="en-US" dirty="0"/>
              <a:t> of the </a:t>
            </a:r>
            <a:r>
              <a:rPr lang="fr-FR" altLang="en-US" dirty="0" err="1"/>
              <a:t>quasineutral</a:t>
            </a:r>
            <a:r>
              <a:rPr lang="fr-FR" altLang="en-US" dirty="0"/>
              <a:t> base layer</a:t>
            </a:r>
            <a:r>
              <a:rPr lang="fr-FR" altLang="en-US" i="1" dirty="0"/>
              <a:t> </a:t>
            </a:r>
            <a:r>
              <a:rPr lang="fr-FR" altLang="en-US" dirty="0"/>
              <a:t>(push off the </a:t>
            </a:r>
            <a:r>
              <a:rPr lang="fr-FR" altLang="en-US" dirty="0" err="1"/>
              <a:t>space</a:t>
            </a:r>
            <a:r>
              <a:rPr lang="fr-FR" altLang="en-US" dirty="0"/>
              <a:t> charge </a:t>
            </a:r>
            <a:r>
              <a:rPr lang="fr-FR" altLang="en-US" dirty="0" err="1"/>
              <a:t>into</a:t>
            </a:r>
            <a:r>
              <a:rPr lang="fr-FR" altLang="en-US" dirty="0"/>
              <a:t> the collector): </a:t>
            </a:r>
            <a:r>
              <a:rPr lang="fr-FR" altLang="en-US" i="1" dirty="0"/>
              <a:t>Kirk </a:t>
            </a:r>
            <a:r>
              <a:rPr lang="fr-FR" altLang="en-US" i="1" dirty="0" err="1"/>
              <a:t>effect</a:t>
            </a:r>
            <a:endParaRPr lang="fr-FR" altLang="en-US" i="1" dirty="0"/>
          </a:p>
        </p:txBody>
      </p:sp>
      <p:sp>
        <p:nvSpPr>
          <p:cNvPr id="41988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DE1C88-872C-4D02-8DBA-C4935036D5B0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fr-FR" altLang="en-US" sz="1000"/>
          </a:p>
        </p:txBody>
      </p:sp>
      <p:graphicFrame>
        <p:nvGraphicFramePr>
          <p:cNvPr id="4198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549901"/>
              </p:ext>
            </p:extLst>
          </p:nvPr>
        </p:nvGraphicFramePr>
        <p:xfrm>
          <a:off x="2492226" y="4722455"/>
          <a:ext cx="3603774" cy="1837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19300" imgH="1028700" progId="Equation.3">
                  <p:embed/>
                </p:oleObj>
              </mc:Choice>
              <mc:Fallback>
                <p:oleObj name="Equation" r:id="rId2" imgW="2019300" imgH="1028700" progId="Equation.3">
                  <p:embed/>
                  <p:pic>
                    <p:nvPicPr>
                      <p:cNvPr id="4198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226" y="4722455"/>
                        <a:ext cx="3603774" cy="1837384"/>
                      </a:xfrm>
                      <a:prstGeom prst="rect">
                        <a:avLst/>
                      </a:prstGeom>
                      <a:solidFill>
                        <a:srgbClr val="E7E5BA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0" name="Oval 8"/>
          <p:cNvSpPr>
            <a:spLocks noChangeArrowheads="1"/>
          </p:cNvSpPr>
          <p:nvPr/>
        </p:nvSpPr>
        <p:spPr bwMode="auto">
          <a:xfrm>
            <a:off x="3789030" y="6118309"/>
            <a:ext cx="817878" cy="436118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1991" name="Oval 10"/>
          <p:cNvSpPr>
            <a:spLocks noChangeArrowheads="1"/>
          </p:cNvSpPr>
          <p:nvPr/>
        </p:nvSpPr>
        <p:spPr bwMode="auto">
          <a:xfrm>
            <a:off x="3613044" y="5962552"/>
            <a:ext cx="272626" cy="747632"/>
          </a:xfrm>
          <a:prstGeom prst="ellipse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359AED6-38AF-41A3-A118-219C57D62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126" y="2060848"/>
            <a:ext cx="3809074" cy="3735254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9F6A807-5F29-482B-965D-27F32ADADADA}"/>
              </a:ext>
            </a:extLst>
          </p:cNvPr>
          <p:cNvCxnSpPr/>
          <p:nvPr/>
        </p:nvCxnSpPr>
        <p:spPr>
          <a:xfrm>
            <a:off x="3652718" y="3140968"/>
            <a:ext cx="4270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5435333F-E289-477E-8A4E-B721DB3D0B96}"/>
              </a:ext>
            </a:extLst>
          </p:cNvPr>
          <p:cNvCxnSpPr/>
          <p:nvPr/>
        </p:nvCxnSpPr>
        <p:spPr>
          <a:xfrm>
            <a:off x="4799857" y="4365104"/>
            <a:ext cx="427059" cy="0"/>
          </a:xfrm>
          <a:prstGeom prst="lin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4C42EB7-1BBE-4F3D-9190-1FF21C399706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fr-FR" altLang="en-US" sz="1000"/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3556001" y="3206751"/>
            <a:ext cx="64427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fr-FR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And the </a:t>
            </a:r>
            <a:r>
              <a:rPr kumimoji="1" lang="fr-FR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effect</a:t>
            </a:r>
            <a:r>
              <a:rPr kumimoji="1" lang="fr-FR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#2  ????????????????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F9E92C4-FAA1-4911-8C97-84EB938C3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889" y="692697"/>
            <a:ext cx="3912408" cy="2215545"/>
          </a:xfrm>
          <a:prstGeom prst="rect">
            <a:avLst/>
          </a:prstGeom>
        </p:spPr>
      </p:pic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39546"/>
            <a:ext cx="7772400" cy="533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altLang="en-US" sz="2600" dirty="0"/>
              <a:t>    « </a:t>
            </a:r>
            <a:r>
              <a:rPr lang="fr-FR" altLang="en-US" sz="2600" dirty="0" err="1"/>
              <a:t>crowding</a:t>
            </a:r>
            <a:r>
              <a:rPr lang="fr-FR" altLang="en-US" sz="2600" dirty="0"/>
              <a:t> </a:t>
            </a:r>
            <a:r>
              <a:rPr lang="fr-FR" altLang="en-US" sz="2600" dirty="0" err="1"/>
              <a:t>effect</a:t>
            </a:r>
            <a:r>
              <a:rPr lang="fr-FR" altLang="en-US" sz="2600" dirty="0"/>
              <a:t> »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25744" y="2971800"/>
            <a:ext cx="4462463" cy="4114800"/>
          </a:xfrm>
        </p:spPr>
        <p:txBody>
          <a:bodyPr rtlCol="0">
            <a:normAutofit lnSpcReduction="10000"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/>
              <a:t>The </a:t>
            </a:r>
            <a:r>
              <a:rPr lang="fr-FR" sz="2000" dirty="0" err="1"/>
              <a:t>view</a:t>
            </a:r>
            <a:r>
              <a:rPr lang="fr-FR" sz="2000" dirty="0"/>
              <a:t> of a 1D </a:t>
            </a:r>
            <a:r>
              <a:rPr lang="fr-FR" sz="2000" dirty="0" err="1"/>
              <a:t>devices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an approximation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/>
              <a:t>Drop voltage IR in the base.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/>
              <a:t>The </a:t>
            </a:r>
            <a:r>
              <a:rPr lang="fr-FR" sz="2000" dirty="0" err="1"/>
              <a:t>edge</a:t>
            </a:r>
            <a:r>
              <a:rPr lang="fr-FR" sz="2000" dirty="0"/>
              <a:t> of the </a:t>
            </a:r>
            <a:r>
              <a:rPr lang="fr-FR" sz="2000" dirty="0" err="1"/>
              <a:t>emitter</a:t>
            </a:r>
            <a:r>
              <a:rPr lang="fr-FR" sz="2000" dirty="0"/>
              <a:t> contact </a:t>
            </a:r>
            <a:r>
              <a:rPr lang="fr-FR" sz="2000" dirty="0" err="1"/>
              <a:t>is</a:t>
            </a:r>
            <a:r>
              <a:rPr lang="fr-FR" sz="2000" dirty="0"/>
              <a:t> more </a:t>
            </a:r>
            <a:r>
              <a:rPr lang="fr-FR" sz="2000" dirty="0" err="1"/>
              <a:t>biased</a:t>
            </a:r>
            <a:r>
              <a:rPr lang="fr-FR" sz="2000" dirty="0"/>
              <a:t> </a:t>
            </a:r>
            <a:r>
              <a:rPr lang="fr-FR" sz="2000" dirty="0" err="1"/>
              <a:t>than</a:t>
            </a:r>
            <a:r>
              <a:rPr lang="fr-FR" sz="2000" dirty="0"/>
              <a:t> the </a:t>
            </a:r>
            <a:r>
              <a:rPr lang="fr-FR" sz="2000" dirty="0" err="1"/>
              <a:t>core</a:t>
            </a:r>
            <a:r>
              <a:rPr lang="fr-FR" sz="2000" dirty="0"/>
              <a:t>/center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 err="1"/>
              <a:t>Favour</a:t>
            </a:r>
            <a:r>
              <a:rPr lang="fr-FR" sz="2000" dirty="0"/>
              <a:t> a high </a:t>
            </a:r>
            <a:r>
              <a:rPr lang="fr-FR" sz="2000" dirty="0" err="1"/>
              <a:t>density</a:t>
            </a:r>
            <a:r>
              <a:rPr lang="fr-FR" sz="2000" dirty="0"/>
              <a:t> of </a:t>
            </a:r>
            <a:r>
              <a:rPr lang="fr-FR" sz="2000" dirty="0" err="1"/>
              <a:t>current</a:t>
            </a:r>
            <a:r>
              <a:rPr lang="fr-FR" sz="2000" dirty="0"/>
              <a:t> </a:t>
            </a:r>
            <a:r>
              <a:rPr lang="fr-FR" sz="2000" dirty="0" err="1"/>
              <a:t>essentially</a:t>
            </a:r>
            <a:r>
              <a:rPr lang="fr-FR" sz="2000" dirty="0"/>
              <a:t> </a:t>
            </a:r>
            <a:r>
              <a:rPr lang="fr-FR" sz="2000" dirty="0" err="1"/>
              <a:t>along</a:t>
            </a:r>
            <a:r>
              <a:rPr lang="fr-FR" sz="2000" dirty="0"/>
              <a:t> the </a:t>
            </a:r>
            <a:r>
              <a:rPr lang="fr-FR" sz="2000" dirty="0" err="1"/>
              <a:t>edges</a:t>
            </a:r>
            <a:r>
              <a:rPr lang="fr-FR" sz="2000" dirty="0"/>
              <a:t>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/>
              <a:t>Not a good </a:t>
            </a:r>
            <a:r>
              <a:rPr lang="fr-FR" sz="2000" dirty="0" err="1"/>
              <a:t>thing</a:t>
            </a:r>
            <a:r>
              <a:rPr lang="fr-FR" sz="2000" dirty="0"/>
              <a:t> for high power </a:t>
            </a:r>
            <a:r>
              <a:rPr lang="fr-FR" sz="2000" dirty="0" err="1"/>
              <a:t>devices</a:t>
            </a:r>
            <a:endParaRPr lang="fr-FR" sz="2000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000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2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Solutions: </a:t>
            </a:r>
            <a:r>
              <a:rPr lang="fr-FR" sz="2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interdigitated</a:t>
            </a:r>
            <a:r>
              <a:rPr lang="fr-FR" sz="22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approach</a:t>
            </a:r>
            <a:endParaRPr lang="fr-FR" sz="2200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036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EAB9A03-FAD3-4171-BE6F-F73219724A7D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fr-FR" altLang="en-US" sz="1000"/>
          </a:p>
        </p:txBody>
      </p:sp>
      <p:pic>
        <p:nvPicPr>
          <p:cNvPr id="44038" name="Picture 16" descr="singh320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1" y="3429000"/>
            <a:ext cx="33496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8D77C4D-7292-4A64-BC2E-6B571FB3C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072" y="1268760"/>
            <a:ext cx="3393458" cy="131474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476672"/>
            <a:ext cx="7543800" cy="692150"/>
          </a:xfrm>
          <a:solidFill>
            <a:schemeClr val="accent2"/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altLang="en-US" sz="3000" dirty="0" err="1"/>
              <a:t>Bipolar</a:t>
            </a:r>
            <a:r>
              <a:rPr lang="fr-FR" altLang="en-US" sz="3000" dirty="0"/>
              <a:t> Transistor: a switch ?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0" y="1676400"/>
            <a:ext cx="3810000" cy="4876800"/>
          </a:xfrm>
          <a:solidFill>
            <a:schemeClr val="accent1"/>
          </a:solidFill>
          <a:effectLst>
            <a:outerShdw dist="107763" dir="13500000" algn="ctr" rotWithShape="0">
              <a:schemeClr val="bg2"/>
            </a:outerShdw>
          </a:effectLst>
        </p:spPr>
        <p:txBody>
          <a:bodyPr/>
          <a:lstStyle/>
          <a:p>
            <a:endParaRPr lang="fr-FR" altLang="en-US" sz="2600" dirty="0"/>
          </a:p>
          <a:p>
            <a:r>
              <a:rPr lang="fr-FR" altLang="en-US" sz="2600" dirty="0"/>
              <a:t>ON state: the switch </a:t>
            </a:r>
            <a:r>
              <a:rPr lang="fr-FR" altLang="en-US" sz="2600" dirty="0" err="1"/>
              <a:t>is</a:t>
            </a:r>
            <a:r>
              <a:rPr lang="fr-FR" altLang="en-US" sz="2600" dirty="0"/>
              <a:t> </a:t>
            </a:r>
            <a:r>
              <a:rPr lang="fr-FR" altLang="en-US" sz="2600" dirty="0" err="1"/>
              <a:t>closed</a:t>
            </a:r>
            <a:r>
              <a:rPr lang="fr-FR" altLang="en-US" sz="2600" dirty="0"/>
              <a:t> (saturation mode)</a:t>
            </a:r>
          </a:p>
          <a:p>
            <a:endParaRPr lang="fr-FR" altLang="en-US" sz="2600" dirty="0"/>
          </a:p>
          <a:p>
            <a:endParaRPr lang="fr-FR" altLang="en-US" sz="2600" dirty="0"/>
          </a:p>
          <a:p>
            <a:endParaRPr lang="fr-FR" altLang="en-US" sz="2600" dirty="0"/>
          </a:p>
          <a:p>
            <a:r>
              <a:rPr lang="fr-FR" altLang="en-US" sz="2600" dirty="0"/>
              <a:t>OFF state: the switch </a:t>
            </a:r>
            <a:r>
              <a:rPr lang="fr-FR" altLang="en-US" sz="2600" dirty="0" err="1"/>
              <a:t>is</a:t>
            </a:r>
            <a:r>
              <a:rPr lang="fr-FR" altLang="en-US" sz="2600" dirty="0"/>
              <a:t> open (</a:t>
            </a:r>
            <a:r>
              <a:rPr lang="fr-FR" altLang="en-US" sz="2600" dirty="0" err="1"/>
              <a:t>cutoff</a:t>
            </a:r>
            <a:r>
              <a:rPr lang="fr-FR" altLang="en-US" sz="2600" dirty="0"/>
              <a:t> mode)</a:t>
            </a:r>
          </a:p>
        </p:txBody>
      </p:sp>
      <p:pic>
        <p:nvPicPr>
          <p:cNvPr id="39941" name="Picture 6" descr="singh324p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4350" y="1719263"/>
            <a:ext cx="2654300" cy="4411662"/>
          </a:xfrm>
          <a:solidFill>
            <a:schemeClr val="bg2">
              <a:lumMod val="90000"/>
            </a:schemeClr>
          </a:solidFill>
          <a:effectLst>
            <a:outerShdw dist="107763" dir="18900000" algn="ctr" rotWithShape="0">
              <a:srgbClr val="808080"/>
            </a:outerShdw>
          </a:effectLst>
        </p:spPr>
      </p:pic>
      <p:sp>
        <p:nvSpPr>
          <p:cNvPr id="45061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BFC266-65FE-4F94-A01F-C94D4DDC2DE2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fr-FR" altLang="en-US" sz="10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62200" y="1828800"/>
            <a:ext cx="3810000" cy="4768850"/>
          </a:xfrm>
          <a:solidFill>
            <a:schemeClr val="accent1"/>
          </a:solidFill>
          <a:effectLst>
            <a:outerShdw dist="107763" dir="13500000" algn="ctr" rotWithShape="0">
              <a:schemeClr val="bg2"/>
            </a:outerShdw>
          </a:effectLst>
        </p:spPr>
        <p:txBody>
          <a:bodyPr rtlCol="0">
            <a:normAutofit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600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600" dirty="0"/>
              <a:t>Input signal as </a:t>
            </a:r>
            <a:r>
              <a:rPr lang="fr-FR" sz="2600" dirty="0" err="1"/>
              <a:t>low</a:t>
            </a:r>
            <a:r>
              <a:rPr lang="fr-FR" sz="2600" dirty="0"/>
              <a:t> as possible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600" dirty="0"/>
              <a:t>input power as </a:t>
            </a:r>
            <a:r>
              <a:rPr lang="fr-FR" sz="2600" dirty="0" err="1"/>
              <a:t>low</a:t>
            </a:r>
            <a:r>
              <a:rPr lang="fr-FR" sz="2600" dirty="0"/>
              <a:t> as possible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600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600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600" dirty="0"/>
          </a:p>
          <a:p>
            <a:pPr marL="182880" indent="-182880" fontAlgn="auto">
              <a:spcAft>
                <a:spcPts val="0"/>
              </a:spcAft>
              <a:buNone/>
              <a:defRPr/>
            </a:pPr>
            <a:r>
              <a:rPr lang="fr-FR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fr-FR" sz="26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common</a:t>
            </a:r>
            <a:r>
              <a:rPr lang="fr-FR" sz="2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6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emitter</a:t>
            </a:r>
            <a:endParaRPr lang="fr-FR" sz="26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0965" name="Picture 6" descr="singh325p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5314" y="1719263"/>
            <a:ext cx="2492375" cy="4411662"/>
          </a:xfrm>
          <a:solidFill>
            <a:schemeClr val="bg2">
              <a:lumMod val="90000"/>
            </a:schemeClr>
          </a:solidFill>
          <a:effectLst>
            <a:outerShdw dist="107763" dir="18900000" algn="ctr" rotWithShape="0">
              <a:srgbClr val="808080"/>
            </a:outerShdw>
          </a:effectLst>
        </p:spPr>
      </p:pic>
      <p:sp>
        <p:nvSpPr>
          <p:cNvPr id="46085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AAB76B0-C83B-4B64-9E22-1D83447FA4B5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fr-FR" altLang="en-US" sz="1000"/>
          </a:p>
        </p:txBody>
      </p:sp>
      <p:sp>
        <p:nvSpPr>
          <p:cNvPr id="46086" name="AutoShape 7"/>
          <p:cNvSpPr>
            <a:spLocks noChangeArrowheads="1"/>
          </p:cNvSpPr>
          <p:nvPr/>
        </p:nvSpPr>
        <p:spPr bwMode="auto">
          <a:xfrm>
            <a:off x="1555552" y="5588001"/>
            <a:ext cx="1295400" cy="4286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476672"/>
            <a:ext cx="7543800" cy="692150"/>
          </a:xfrm>
          <a:solidFill>
            <a:schemeClr val="accent2"/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altLang="en-US" sz="3000" dirty="0" err="1"/>
              <a:t>Bipolar</a:t>
            </a:r>
            <a:r>
              <a:rPr lang="fr-FR" altLang="en-US" sz="3000" dirty="0"/>
              <a:t> Transistor: a switch ?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1828800"/>
            <a:ext cx="3810000" cy="1708150"/>
          </a:xfrm>
          <a:solidFill>
            <a:schemeClr val="accent1"/>
          </a:solidFill>
        </p:spPr>
        <p:txBody>
          <a:bodyPr/>
          <a:lstStyle/>
          <a:p>
            <a:r>
              <a:rPr lang="fr-FR" altLang="en-US" sz="2200" dirty="0" err="1"/>
              <a:t>Switching</a:t>
            </a:r>
            <a:r>
              <a:rPr lang="fr-FR" altLang="en-US" sz="2200" dirty="0"/>
              <a:t> </a:t>
            </a:r>
            <a:r>
              <a:rPr lang="fr-FR" altLang="en-US" sz="2200" dirty="0" err="1"/>
              <a:t>velocity</a:t>
            </a:r>
            <a:r>
              <a:rPr lang="fr-FR" altLang="en-US" sz="2200" dirty="0"/>
              <a:t>?</a:t>
            </a:r>
          </a:p>
          <a:p>
            <a:r>
              <a:rPr lang="fr-FR" altLang="en-US" sz="2200" dirty="0" err="1"/>
              <a:t>Limiting</a:t>
            </a:r>
            <a:r>
              <a:rPr lang="fr-FR" altLang="en-US" sz="2200" dirty="0"/>
              <a:t> </a:t>
            </a:r>
            <a:r>
              <a:rPr lang="fr-FR" altLang="en-US" sz="2200" dirty="0" err="1"/>
              <a:t>factors</a:t>
            </a:r>
            <a:r>
              <a:rPr lang="fr-FR" altLang="en-US" sz="2200" dirty="0"/>
              <a:t>?</a:t>
            </a:r>
          </a:p>
        </p:txBody>
      </p:sp>
      <p:sp>
        <p:nvSpPr>
          <p:cNvPr id="47108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7510B4F-663E-4961-8430-15673D6B8CF0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fr-FR" altLang="en-US" sz="1000"/>
          </a:p>
        </p:txBody>
      </p:sp>
      <p:sp>
        <p:nvSpPr>
          <p:cNvPr id="47109" name="Rectangle 6"/>
          <p:cNvSpPr>
            <a:spLocks noChangeArrowheads="1"/>
          </p:cNvSpPr>
          <p:nvPr/>
        </p:nvSpPr>
        <p:spPr bwMode="auto">
          <a:xfrm>
            <a:off x="2133600" y="3733800"/>
            <a:ext cx="4038600" cy="2819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1027113" indent="-455613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lang="fr-FR" altLang="en-US" dirty="0" err="1">
                <a:latin typeface="Calibri" panose="020F0502020204030204" pitchFamily="34" charset="0"/>
              </a:rPr>
              <a:t>Turn</a:t>
            </a:r>
            <a:r>
              <a:rPr lang="fr-FR" altLang="en-US" dirty="0">
                <a:latin typeface="Calibri" panose="020F0502020204030204" pitchFamily="34" charset="0"/>
              </a:rPr>
              <a:t> on </a:t>
            </a:r>
            <a:r>
              <a:rPr lang="fr-FR" altLang="en-US" dirty="0" err="1">
                <a:latin typeface="Calibri" panose="020F0502020204030204" pitchFamily="34" charset="0"/>
              </a:rPr>
              <a:t>transient</a:t>
            </a:r>
            <a:r>
              <a:rPr lang="fr-FR" altLang="en-US" dirty="0">
                <a:latin typeface="Calibri" panose="020F0502020204030204" pitchFamily="34" charset="0"/>
              </a:rPr>
              <a:t>:</a:t>
            </a:r>
          </a:p>
          <a:p>
            <a:pPr lvl="1"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lang="fr-FR" altLang="en-US" sz="2400" dirty="0" err="1">
                <a:latin typeface="Calibri" panose="020F0502020204030204" pitchFamily="34" charset="0"/>
              </a:rPr>
              <a:t>Continuity</a:t>
            </a:r>
            <a:r>
              <a:rPr lang="fr-FR" altLang="en-US" sz="2400" dirty="0">
                <a:latin typeface="Calibri" panose="020F0502020204030204" pitchFamily="34" charset="0"/>
              </a:rPr>
              <a:t> </a:t>
            </a:r>
            <a:r>
              <a:rPr lang="fr-FR" altLang="en-US" sz="2400" dirty="0" err="1">
                <a:latin typeface="Calibri" panose="020F0502020204030204" pitchFamily="34" charset="0"/>
              </a:rPr>
              <a:t>equation</a:t>
            </a:r>
            <a:r>
              <a:rPr lang="fr-FR" altLang="en-US" sz="2400" dirty="0">
                <a:latin typeface="Calibri" panose="020F0502020204030204" pitchFamily="34" charset="0"/>
              </a:rPr>
              <a:t> for the charge:</a:t>
            </a:r>
          </a:p>
          <a:p>
            <a:pPr lvl="1">
              <a:buClr>
                <a:srgbClr val="A50021"/>
              </a:buClr>
              <a:buSzPct val="75000"/>
              <a:buFont typeface="Wingdings" pitchFamily="2" charset="2"/>
              <a:buChar char="n"/>
            </a:pPr>
            <a:endParaRPr lang="fr-FR" altLang="en-US" sz="2400" dirty="0">
              <a:latin typeface="Times New Roman" pitchFamily="18" charset="0"/>
            </a:endParaRPr>
          </a:p>
          <a:p>
            <a:pPr lvl="1">
              <a:buClr>
                <a:srgbClr val="A50021"/>
              </a:buClr>
              <a:buSzPct val="75000"/>
              <a:buFont typeface="Wingdings" pitchFamily="2" charset="2"/>
              <a:buChar char="n"/>
            </a:pPr>
            <a:endParaRPr lang="fr-FR" altLang="en-US" sz="2400" dirty="0">
              <a:latin typeface="Times New Roman" pitchFamily="18" charset="0"/>
            </a:endParaRPr>
          </a:p>
          <a:p>
            <a:pPr lvl="1">
              <a:buClr>
                <a:srgbClr val="A50021"/>
              </a:buClr>
              <a:buSzPct val="75000"/>
              <a:buFont typeface="Wingdings" pitchFamily="2" charset="2"/>
              <a:buChar char="n"/>
            </a:pPr>
            <a:endParaRPr lang="fr-FR" altLang="en-US" sz="2400" dirty="0">
              <a:latin typeface="Times New Roman" pitchFamily="18" charset="0"/>
            </a:endParaRPr>
          </a:p>
          <a:p>
            <a:pPr lvl="1">
              <a:buClr>
                <a:srgbClr val="A50021"/>
              </a:buClr>
              <a:buSzPct val="75000"/>
              <a:buFont typeface="Wingdings" pitchFamily="2" charset="2"/>
              <a:buChar char="n"/>
            </a:pPr>
            <a:endParaRPr lang="fr-FR" altLang="en-US" sz="2400" dirty="0">
              <a:latin typeface="Times New Roman" pitchFamily="18" charset="0"/>
            </a:endParaRPr>
          </a:p>
        </p:txBody>
      </p:sp>
      <p:sp>
        <p:nvSpPr>
          <p:cNvPr id="47110" name="Rectangle 8"/>
          <p:cNvSpPr>
            <a:spLocks noChangeArrowheads="1"/>
          </p:cNvSpPr>
          <p:nvPr/>
        </p:nvSpPr>
        <p:spPr bwMode="auto">
          <a:xfrm>
            <a:off x="5595938" y="321468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47111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371313"/>
              </p:ext>
            </p:extLst>
          </p:nvPr>
        </p:nvGraphicFramePr>
        <p:xfrm>
          <a:off x="3425825" y="5486400"/>
          <a:ext cx="18367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63280" imgH="431640" progId="Equation.DSMT4">
                  <p:embed/>
                </p:oleObj>
              </mc:Choice>
              <mc:Fallback>
                <p:oleObj name="Equation" r:id="rId2" imgW="863280" imgH="431640" progId="Equation.DSMT4">
                  <p:embed/>
                  <p:pic>
                    <p:nvPicPr>
                      <p:cNvPr id="47111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5825" y="5486400"/>
                        <a:ext cx="1836738" cy="914400"/>
                      </a:xfrm>
                      <a:prstGeom prst="rect">
                        <a:avLst/>
                      </a:prstGeom>
                      <a:solidFill>
                        <a:srgbClr val="E7E5BA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2" name="Rectangle 9"/>
          <p:cNvSpPr>
            <a:spLocks noChangeArrowheads="1"/>
          </p:cNvSpPr>
          <p:nvPr/>
        </p:nvSpPr>
        <p:spPr bwMode="auto">
          <a:xfrm>
            <a:off x="6553200" y="1828800"/>
            <a:ext cx="3810000" cy="4724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lang="fr-FR" altLang="en-US" dirty="0">
                <a:latin typeface="Calibri" panose="020F0502020204030204" pitchFamily="34" charset="0"/>
              </a:rPr>
              <a:t>Excess Base charge can </a:t>
            </a:r>
            <a:r>
              <a:rPr lang="fr-FR" altLang="en-US" dirty="0" err="1">
                <a:latin typeface="Calibri" panose="020F0502020204030204" pitchFamily="34" charset="0"/>
              </a:rPr>
              <a:t>be</a:t>
            </a:r>
            <a:r>
              <a:rPr lang="fr-FR" altLang="en-US" dirty="0">
                <a:latin typeface="Calibri" panose="020F0502020204030204" pitchFamily="34" charset="0"/>
              </a:rPr>
              <a:t> </a:t>
            </a:r>
            <a:r>
              <a:rPr lang="fr-FR" altLang="en-US" dirty="0" err="1">
                <a:latin typeface="Calibri" panose="020F0502020204030204" pitchFamily="34" charset="0"/>
              </a:rPr>
              <a:t>written</a:t>
            </a:r>
            <a:r>
              <a:rPr lang="fr-FR" altLang="en-US" dirty="0">
                <a:latin typeface="Calibri" panose="020F0502020204030204" pitchFamily="34" charset="0"/>
              </a:rPr>
              <a:t>:</a:t>
            </a:r>
          </a:p>
          <a:p>
            <a:pPr>
              <a:buClr>
                <a:srgbClr val="A50021"/>
              </a:buClr>
              <a:buSzPct val="75000"/>
              <a:buFont typeface="Wingdings" pitchFamily="2" charset="2"/>
              <a:buChar char="n"/>
            </a:pPr>
            <a:endParaRPr lang="fr-FR" altLang="en-US" dirty="0">
              <a:latin typeface="Times New Roman" pitchFamily="18" charset="0"/>
            </a:endParaRPr>
          </a:p>
          <a:p>
            <a:pPr>
              <a:buClr>
                <a:srgbClr val="A50021"/>
              </a:buClr>
              <a:buSzPct val="75000"/>
              <a:buFont typeface="Wingdings" pitchFamily="2" charset="2"/>
              <a:buChar char="n"/>
            </a:pPr>
            <a:endParaRPr lang="fr-FR" altLang="en-US" dirty="0">
              <a:latin typeface="Times New Roman" pitchFamily="18" charset="0"/>
            </a:endParaRPr>
          </a:p>
          <a:p>
            <a:pPr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lang="fr-FR" altLang="en-US" dirty="0">
                <a:latin typeface="Calibri" panose="020F0502020204030204" pitchFamily="34" charset="0"/>
              </a:rPr>
              <a:t>Collector </a:t>
            </a:r>
            <a:r>
              <a:rPr lang="fr-FR" altLang="en-US" dirty="0" err="1">
                <a:latin typeface="Calibri" panose="020F0502020204030204" pitchFamily="34" charset="0"/>
              </a:rPr>
              <a:t>current</a:t>
            </a:r>
            <a:r>
              <a:rPr lang="fr-FR" altLang="en-US" dirty="0">
                <a:latin typeface="Calibri" panose="020F0502020204030204" pitchFamily="34" charset="0"/>
              </a:rPr>
              <a:t> </a:t>
            </a:r>
            <a:r>
              <a:rPr lang="fr-FR" altLang="en-US" dirty="0" err="1">
                <a:latin typeface="Calibri" panose="020F0502020204030204" pitchFamily="34" charset="0"/>
              </a:rPr>
              <a:t>is</a:t>
            </a:r>
            <a:r>
              <a:rPr lang="fr-FR" altLang="en-US" dirty="0">
                <a:latin typeface="Calibri" panose="020F0502020204030204" pitchFamily="34" charset="0"/>
              </a:rPr>
              <a:t> </a:t>
            </a:r>
            <a:r>
              <a:rPr lang="fr-FR" altLang="en-US" dirty="0" err="1">
                <a:latin typeface="Calibri" panose="020F0502020204030204" pitchFamily="34" charset="0"/>
              </a:rPr>
              <a:t>given</a:t>
            </a:r>
            <a:r>
              <a:rPr lang="fr-FR" altLang="en-US" dirty="0">
                <a:latin typeface="Calibri" panose="020F0502020204030204" pitchFamily="34" charset="0"/>
              </a:rPr>
              <a:t> by:</a:t>
            </a:r>
          </a:p>
          <a:p>
            <a:pPr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fr-FR" altLang="en-US" sz="1800" dirty="0">
                <a:latin typeface="Times New Roman" pitchFamily="18" charset="0"/>
              </a:rPr>
              <a:t>			</a:t>
            </a:r>
          </a:p>
          <a:p>
            <a:pPr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fr-FR" altLang="en-US" sz="1800" dirty="0">
                <a:latin typeface="Times New Roman" pitchFamily="18" charset="0"/>
              </a:rPr>
              <a:t>			     </a:t>
            </a:r>
            <a:r>
              <a:rPr lang="fr-FR" altLang="en-US" sz="1800" i="1" dirty="0">
                <a:solidFill>
                  <a:srgbClr val="FF0000"/>
                </a:solidFill>
                <a:latin typeface="Times New Roman" pitchFamily="18" charset="0"/>
              </a:rPr>
              <a:t>transit time</a:t>
            </a:r>
          </a:p>
          <a:p>
            <a:pPr>
              <a:buClr>
                <a:srgbClr val="A50021"/>
              </a:buClr>
              <a:buSzPct val="75000"/>
              <a:buFont typeface="Wingdings" pitchFamily="2" charset="2"/>
              <a:buNone/>
            </a:pPr>
            <a:endParaRPr lang="fr-FR" altLang="en-US" sz="1800" i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fr-FR" altLang="en-US" sz="1800" i="1" dirty="0">
                <a:solidFill>
                  <a:srgbClr val="FF0000"/>
                </a:solidFill>
                <a:latin typeface="Times New Roman" pitchFamily="18" charset="0"/>
              </a:rPr>
              <a:t>                            in the base (</a:t>
            </a:r>
            <a:r>
              <a:rPr lang="fr-FR" altLang="en-US" sz="1800" i="1" dirty="0" err="1">
                <a:solidFill>
                  <a:srgbClr val="FF0000"/>
                </a:solidFill>
                <a:latin typeface="Times New Roman" pitchFamily="18" charset="0"/>
              </a:rPr>
              <a:t>narrow</a:t>
            </a:r>
            <a:r>
              <a:rPr lang="fr-FR" altLang="en-US" sz="1800" i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  <a:p>
            <a:pPr>
              <a:buClr>
                <a:srgbClr val="A50021"/>
              </a:buClr>
              <a:buSzPct val="75000"/>
              <a:buFont typeface="Wingdings" pitchFamily="2" charset="2"/>
              <a:buChar char="n"/>
            </a:pPr>
            <a:endParaRPr lang="fr-FR" altLang="en-US" sz="1800" dirty="0">
              <a:latin typeface="Times New Roman" pitchFamily="18" charset="0"/>
            </a:endParaRPr>
          </a:p>
          <a:p>
            <a:pPr>
              <a:buClr>
                <a:srgbClr val="A50021"/>
              </a:buClr>
              <a:buSzPct val="75000"/>
              <a:buFont typeface="Wingdings" pitchFamily="2" charset="2"/>
              <a:buChar char="n"/>
            </a:pPr>
            <a:endParaRPr lang="fr-FR" altLang="en-US" dirty="0">
              <a:latin typeface="Times New Roman" pitchFamily="18" charset="0"/>
            </a:endParaRPr>
          </a:p>
          <a:p>
            <a:pPr>
              <a:buClr>
                <a:srgbClr val="A50021"/>
              </a:buClr>
              <a:buSzPct val="75000"/>
              <a:buFont typeface="Wingdings" pitchFamily="2" charset="2"/>
              <a:buChar char="n"/>
            </a:pPr>
            <a:endParaRPr lang="fr-FR" altLang="en-US" dirty="0">
              <a:latin typeface="Times New Roman" pitchFamily="18" charset="0"/>
            </a:endParaRPr>
          </a:p>
        </p:txBody>
      </p:sp>
      <p:sp>
        <p:nvSpPr>
          <p:cNvPr id="47113" name="Rectangle 11"/>
          <p:cNvSpPr>
            <a:spLocks noChangeArrowheads="1"/>
          </p:cNvSpPr>
          <p:nvPr/>
        </p:nvSpPr>
        <p:spPr bwMode="auto">
          <a:xfrm>
            <a:off x="5238750" y="321468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471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479967"/>
              </p:ext>
            </p:extLst>
          </p:nvPr>
        </p:nvGraphicFramePr>
        <p:xfrm>
          <a:off x="7062789" y="2657476"/>
          <a:ext cx="267493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3880" imgH="431640" progId="Equation.DSMT4">
                  <p:embed/>
                </p:oleObj>
              </mc:Choice>
              <mc:Fallback>
                <p:oleObj name="Equation" r:id="rId4" imgW="1523880" imgH="431640" progId="Equation.DSMT4">
                  <p:embed/>
                  <p:pic>
                    <p:nvPicPr>
                      <p:cNvPr id="4711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2789" y="2657476"/>
                        <a:ext cx="267493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5" name="Rectangle 13"/>
          <p:cNvSpPr>
            <a:spLocks noChangeArrowheads="1"/>
          </p:cNvSpPr>
          <p:nvPr/>
        </p:nvSpPr>
        <p:spPr bwMode="auto">
          <a:xfrm>
            <a:off x="5653088" y="320516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471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086948"/>
              </p:ext>
            </p:extLst>
          </p:nvPr>
        </p:nvGraphicFramePr>
        <p:xfrm>
          <a:off x="6837363" y="4430713"/>
          <a:ext cx="12874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36560" imgH="431640" progId="Equation.DSMT4">
                  <p:embed/>
                </p:oleObj>
              </mc:Choice>
              <mc:Fallback>
                <p:oleObj name="Equation" r:id="rId6" imgW="736560" imgH="431640" progId="Equation.DSMT4">
                  <p:embed/>
                  <p:pic>
                    <p:nvPicPr>
                      <p:cNvPr id="4711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7363" y="4430713"/>
                        <a:ext cx="1287462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7" name="Freeform 15"/>
          <p:cNvSpPr>
            <a:spLocks/>
          </p:cNvSpPr>
          <p:nvPr/>
        </p:nvSpPr>
        <p:spPr bwMode="auto">
          <a:xfrm>
            <a:off x="8001000" y="4800600"/>
            <a:ext cx="685800" cy="317500"/>
          </a:xfrm>
          <a:custGeom>
            <a:avLst/>
            <a:gdLst>
              <a:gd name="T0" fmla="*/ 0 w 432"/>
              <a:gd name="T1" fmla="*/ 2147483647 h 200"/>
              <a:gd name="T2" fmla="*/ 2147483647 w 432"/>
              <a:gd name="T3" fmla="*/ 2147483647 h 200"/>
              <a:gd name="T4" fmla="*/ 2147483647 w 432"/>
              <a:gd name="T5" fmla="*/ 2147483647 h 200"/>
              <a:gd name="T6" fmla="*/ 2147483647 w 432"/>
              <a:gd name="T7" fmla="*/ 0 h 200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200"/>
              <a:gd name="T14" fmla="*/ 432 w 432"/>
              <a:gd name="T15" fmla="*/ 200 h 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200">
                <a:moveTo>
                  <a:pt x="0" y="144"/>
                </a:moveTo>
                <a:cubicBezTo>
                  <a:pt x="72" y="172"/>
                  <a:pt x="144" y="200"/>
                  <a:pt x="192" y="192"/>
                </a:cubicBezTo>
                <a:cubicBezTo>
                  <a:pt x="240" y="184"/>
                  <a:pt x="248" y="128"/>
                  <a:pt x="288" y="96"/>
                </a:cubicBezTo>
                <a:cubicBezTo>
                  <a:pt x="328" y="64"/>
                  <a:pt x="380" y="32"/>
                  <a:pt x="432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47118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543979"/>
              </p:ext>
            </p:extLst>
          </p:nvPr>
        </p:nvGraphicFramePr>
        <p:xfrm>
          <a:off x="6842126" y="5661026"/>
          <a:ext cx="32543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54000" imgH="431640" progId="Equation.DSMT4">
                  <p:embed/>
                </p:oleObj>
              </mc:Choice>
              <mc:Fallback>
                <p:oleObj name="Equation" r:id="rId8" imgW="1854000" imgH="431640" progId="Equation.DSMT4">
                  <p:embed/>
                  <p:pic>
                    <p:nvPicPr>
                      <p:cNvPr id="47118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26" y="5661026"/>
                        <a:ext cx="32543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476672"/>
            <a:ext cx="7543800" cy="692150"/>
          </a:xfrm>
          <a:solidFill>
            <a:schemeClr val="accent2"/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altLang="en-US" sz="3000" dirty="0" err="1"/>
              <a:t>Bipolar</a:t>
            </a:r>
            <a:r>
              <a:rPr lang="fr-FR" altLang="en-US" sz="3000" dirty="0"/>
              <a:t> Transistor: a switch 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476250"/>
            <a:ext cx="7772400" cy="7127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altLang="en-US" sz="3500" dirty="0" err="1"/>
              <a:t>Geometry</a:t>
            </a:r>
            <a:endParaRPr lang="fr-FR" altLang="en-US" sz="3500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2286000"/>
            <a:ext cx="3429000" cy="4114800"/>
          </a:xfrm>
        </p:spPr>
        <p:txBody>
          <a:bodyPr rtlCol="0">
            <a:normAutofit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100" dirty="0" err="1"/>
              <a:t>Geometry</a:t>
            </a:r>
            <a:r>
              <a:rPr lang="fr-FR" sz="2100" dirty="0"/>
              <a:t>: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200" dirty="0" err="1"/>
              <a:t>Lateral</a:t>
            </a:r>
            <a:endParaRPr lang="fr-FR" sz="2200" dirty="0"/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200" dirty="0"/>
              <a:t>Vertical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200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100" dirty="0"/>
              <a:t>For digital circuits, </a:t>
            </a:r>
            <a:r>
              <a:rPr lang="fr-FR" sz="2100" i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vertical design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i="1" dirty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</p:txBody>
      </p:sp>
      <p:sp>
        <p:nvSpPr>
          <p:cNvPr id="1126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77DEC87-539F-4E7D-8735-BAFEC2204CCF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fr-FR" altLang="en-US" sz="1000"/>
          </a:p>
        </p:txBody>
      </p:sp>
      <p:pic>
        <p:nvPicPr>
          <p:cNvPr id="11269" name="Picture 4" descr="ng242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6" y="1266826"/>
            <a:ext cx="4848225" cy="4754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248401" y="5943600"/>
            <a:ext cx="995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fr-FR" altLang="en-US" i="1" dirty="0" err="1">
                <a:solidFill>
                  <a:srgbClr val="FF0000"/>
                </a:solidFill>
                <a:latin typeface="Times New Roman" pitchFamily="18" charset="0"/>
              </a:rPr>
              <a:t>lateral</a:t>
            </a:r>
            <a:endParaRPr kumimoji="1" lang="fr-FR" altLang="en-US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096000" y="41148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1" lang="fr-FR" altLang="en-US" i="1">
                <a:solidFill>
                  <a:srgbClr val="FF0000"/>
                </a:solidFill>
                <a:latin typeface="Times New Roman" pitchFamily="18" charset="0"/>
              </a:rPr>
              <a:t>vertical</a:t>
            </a:r>
          </a:p>
        </p:txBody>
      </p:sp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5576888" y="1062039"/>
            <a:ext cx="4876800" cy="1304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pSp>
        <p:nvGrpSpPr>
          <p:cNvPr id="11273" name="Group 19"/>
          <p:cNvGrpSpPr>
            <a:grpSpLocks/>
          </p:cNvGrpSpPr>
          <p:nvPr/>
        </p:nvGrpSpPr>
        <p:grpSpPr bwMode="auto">
          <a:xfrm>
            <a:off x="3019425" y="5378450"/>
            <a:ext cx="1492250" cy="1341438"/>
            <a:chOff x="191" y="3261"/>
            <a:chExt cx="1041" cy="1152"/>
          </a:xfrm>
        </p:grpSpPr>
        <p:sp>
          <p:nvSpPr>
            <p:cNvPr id="11274" name="Line 10"/>
            <p:cNvSpPr>
              <a:spLocks noChangeShapeType="1"/>
            </p:cNvSpPr>
            <p:nvPr/>
          </p:nvSpPr>
          <p:spPr bwMode="auto">
            <a:xfrm>
              <a:off x="703" y="3475"/>
              <a:ext cx="0" cy="5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5" name="Line 11"/>
            <p:cNvSpPr>
              <a:spLocks noChangeShapeType="1"/>
            </p:cNvSpPr>
            <p:nvPr/>
          </p:nvSpPr>
          <p:spPr bwMode="auto">
            <a:xfrm flipV="1">
              <a:off x="703" y="3339"/>
              <a:ext cx="272" cy="2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6" name="Line 12"/>
            <p:cNvSpPr>
              <a:spLocks noChangeShapeType="1"/>
            </p:cNvSpPr>
            <p:nvPr/>
          </p:nvSpPr>
          <p:spPr bwMode="auto">
            <a:xfrm>
              <a:off x="703" y="3883"/>
              <a:ext cx="272" cy="2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7" name="Line 13"/>
            <p:cNvSpPr>
              <a:spLocks noChangeShapeType="1"/>
            </p:cNvSpPr>
            <p:nvPr/>
          </p:nvSpPr>
          <p:spPr bwMode="auto">
            <a:xfrm flipH="1">
              <a:off x="340" y="3748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8" name="Text Box 14"/>
            <p:cNvSpPr txBox="1">
              <a:spLocks noChangeArrowheads="1"/>
            </p:cNvSpPr>
            <p:nvPr/>
          </p:nvSpPr>
          <p:spPr bwMode="auto">
            <a:xfrm>
              <a:off x="525" y="4020"/>
              <a:ext cx="448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fr-FR" altLang="en-US">
                  <a:latin typeface="Times New Roman" pitchFamily="18" charset="0"/>
                </a:rPr>
                <a:t>npn</a:t>
              </a:r>
            </a:p>
          </p:txBody>
        </p:sp>
        <p:sp>
          <p:nvSpPr>
            <p:cNvPr id="11279" name="Text Box 15"/>
            <p:cNvSpPr txBox="1">
              <a:spLocks noChangeArrowheads="1"/>
            </p:cNvSpPr>
            <p:nvPr/>
          </p:nvSpPr>
          <p:spPr bwMode="auto">
            <a:xfrm>
              <a:off x="191" y="3444"/>
              <a:ext cx="272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fr-FR" altLang="en-US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11280" name="Text Box 16"/>
            <p:cNvSpPr txBox="1">
              <a:spLocks noChangeArrowheads="1"/>
            </p:cNvSpPr>
            <p:nvPr/>
          </p:nvSpPr>
          <p:spPr bwMode="auto">
            <a:xfrm>
              <a:off x="962" y="3261"/>
              <a:ext cx="270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fr-FR" altLang="en-US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1281" name="Text Box 17"/>
            <p:cNvSpPr txBox="1">
              <a:spLocks noChangeArrowheads="1"/>
            </p:cNvSpPr>
            <p:nvPr/>
          </p:nvSpPr>
          <p:spPr bwMode="auto">
            <a:xfrm>
              <a:off x="962" y="3851"/>
              <a:ext cx="258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fr-FR" altLang="en-US">
                  <a:latin typeface="Times New Roman" pitchFamily="18" charset="0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47850" y="1752600"/>
            <a:ext cx="4176142" cy="4464050"/>
          </a:xfrm>
        </p:spPr>
        <p:txBody>
          <a:bodyPr rtlCol="0">
            <a:normAutofit/>
          </a:bodyPr>
          <a:lstStyle/>
          <a:p>
            <a:pPr marL="182880" indent="-18288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200" dirty="0" err="1"/>
              <a:t>Turn</a:t>
            </a:r>
            <a:r>
              <a:rPr lang="fr-FR" sz="2200" dirty="0"/>
              <a:t> on:</a:t>
            </a:r>
          </a:p>
          <a:p>
            <a:pPr lvl="1" indent="-18288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fr-FR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fr-FR" dirty="0"/>
              <a:t> </a:t>
            </a:r>
            <a:r>
              <a:rPr lang="fr-FR" dirty="0" err="1"/>
              <a:t>increases</a:t>
            </a:r>
            <a:r>
              <a:rPr lang="fr-FR" dirty="0"/>
              <a:t> </a:t>
            </a:r>
            <a:r>
              <a:rPr lang="fr-FR" dirty="0" err="1"/>
              <a:t>until</a:t>
            </a:r>
            <a:r>
              <a:rPr lang="fr-FR" dirty="0"/>
              <a:t> the saturation </a:t>
            </a:r>
            <a:r>
              <a:rPr lang="fr-FR" dirty="0" err="1"/>
              <a:t>regime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reached</a:t>
            </a:r>
            <a:r>
              <a:rPr lang="fr-FR" dirty="0"/>
              <a:t>:</a:t>
            </a:r>
          </a:p>
          <a:p>
            <a:pPr lvl="1" indent="-18288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fr-FR" dirty="0"/>
              <a:t>                 (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neglect</a:t>
            </a:r>
            <a:r>
              <a:rPr lang="fr-FR" dirty="0"/>
              <a:t> </a:t>
            </a:r>
            <a:r>
              <a:rPr lang="fr-FR" dirty="0" err="1"/>
              <a:t>V</a:t>
            </a:r>
            <a:r>
              <a:rPr lang="fr-FR" baseline="-25000" dirty="0" err="1"/>
              <a:t>CEsat</a:t>
            </a:r>
            <a:r>
              <a:rPr lang="fr-FR" dirty="0"/>
              <a:t>)</a:t>
            </a:r>
            <a:endParaRPr lang="fr-FR" baseline="-25000" dirty="0"/>
          </a:p>
          <a:p>
            <a:pPr lvl="1" indent="-18288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lvl="1" indent="-18288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lvl="1" indent="-18288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The </a:t>
            </a:r>
            <a:r>
              <a:rPr lang="fr-FR" dirty="0" err="1"/>
              <a:t>limit</a:t>
            </a:r>
            <a:r>
              <a:rPr lang="fr-FR" dirty="0"/>
              <a:t> charge </a:t>
            </a:r>
            <a:r>
              <a:rPr lang="fr-FR" i="1" dirty="0"/>
              <a:t>Q</a:t>
            </a:r>
            <a:r>
              <a:rPr lang="fr-FR" i="1" baseline="-25000" dirty="0"/>
              <a:t>B</a:t>
            </a:r>
            <a:r>
              <a:rPr lang="fr-FR" i="1" dirty="0"/>
              <a:t>(t</a:t>
            </a:r>
            <a:r>
              <a:rPr lang="fr-FR" i="1" baseline="-25000" dirty="0"/>
              <a:t>on</a:t>
            </a:r>
            <a:r>
              <a:rPr lang="fr-FR" i="1" dirty="0"/>
              <a:t>) to </a:t>
            </a:r>
            <a:r>
              <a:rPr lang="fr-FR" i="1" dirty="0" err="1"/>
              <a:t>saturate</a:t>
            </a:r>
            <a:r>
              <a:rPr lang="fr-FR" i="1" dirty="0"/>
              <a:t> the transistor </a:t>
            </a:r>
            <a:r>
              <a:rPr lang="fr-FR" i="1" dirty="0" err="1"/>
              <a:t>is</a:t>
            </a:r>
            <a:r>
              <a:rPr lang="fr-FR" i="1" dirty="0"/>
              <a:t> </a:t>
            </a:r>
            <a:r>
              <a:rPr lang="fr-FR" i="1" dirty="0" err="1"/>
              <a:t>given</a:t>
            </a:r>
            <a:r>
              <a:rPr lang="fr-FR" i="1" dirty="0"/>
              <a:t> by</a:t>
            </a:r>
            <a:r>
              <a:rPr lang="fr-FR" dirty="0"/>
              <a:t> :</a:t>
            </a:r>
          </a:p>
          <a:p>
            <a:pPr lvl="1" indent="-18288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lvl="1" indent="-18288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lvl="1" indent="-18288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The on state time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given</a:t>
            </a:r>
            <a:r>
              <a:rPr lang="fr-FR" dirty="0"/>
              <a:t> by:</a:t>
            </a:r>
          </a:p>
        </p:txBody>
      </p:sp>
      <p:pic>
        <p:nvPicPr>
          <p:cNvPr id="43018" name="Picture 6" descr="ng250p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59692" y="2492896"/>
            <a:ext cx="4038600" cy="3605212"/>
          </a:xfrm>
          <a:solidFill>
            <a:schemeClr val="bg2">
              <a:lumMod val="90000"/>
            </a:schemeClr>
          </a:solidFill>
          <a:effectLst>
            <a:outerShdw dist="107763" dir="13500000" algn="ctr" rotWithShape="0">
              <a:srgbClr val="808080"/>
            </a:outerShdw>
          </a:effectLst>
        </p:spPr>
      </p:pic>
      <p:sp>
        <p:nvSpPr>
          <p:cNvPr id="48133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7976A18-76DF-4669-95BD-BF0824310AA5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fr-FR" altLang="en-US" sz="1000"/>
          </a:p>
        </p:txBody>
      </p:sp>
      <p:sp>
        <p:nvSpPr>
          <p:cNvPr id="48134" name="Rectangle 8"/>
          <p:cNvSpPr>
            <a:spLocks noChangeArrowheads="1"/>
          </p:cNvSpPr>
          <p:nvPr/>
        </p:nvSpPr>
        <p:spPr bwMode="auto">
          <a:xfrm>
            <a:off x="5772150" y="320516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481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298690"/>
              </p:ext>
            </p:extLst>
          </p:nvPr>
        </p:nvGraphicFramePr>
        <p:xfrm>
          <a:off x="2279577" y="2862191"/>
          <a:ext cx="1089025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85800" imgH="431800" progId="Equation.3">
                  <p:embed/>
                </p:oleObj>
              </mc:Choice>
              <mc:Fallback>
                <p:oleObj name="Equation" r:id="rId3" imgW="685800" imgH="431800" progId="Equation.3">
                  <p:embed/>
                  <p:pic>
                    <p:nvPicPr>
                      <p:cNvPr id="4813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577" y="2862191"/>
                        <a:ext cx="1089025" cy="69056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6" name="Rectangle 10"/>
          <p:cNvSpPr>
            <a:spLocks noChangeArrowheads="1"/>
          </p:cNvSpPr>
          <p:nvPr/>
        </p:nvSpPr>
        <p:spPr bwMode="auto">
          <a:xfrm>
            <a:off x="5657850" y="31861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481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434850"/>
              </p:ext>
            </p:extLst>
          </p:nvPr>
        </p:nvGraphicFramePr>
        <p:xfrm>
          <a:off x="3287688" y="4519613"/>
          <a:ext cx="11811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876300" imgH="482600" progId="Equation.3">
                  <p:embed/>
                </p:oleObj>
              </mc:Choice>
              <mc:Fallback>
                <p:oleObj r:id="rId5" imgW="876300" imgH="482600" progId="Equation.3">
                  <p:embed/>
                  <p:pic>
                    <p:nvPicPr>
                      <p:cNvPr id="4813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688" y="4519613"/>
                        <a:ext cx="1181100" cy="6572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8" name="Oval 12"/>
          <p:cNvSpPr>
            <a:spLocks noChangeArrowheads="1"/>
          </p:cNvSpPr>
          <p:nvPr/>
        </p:nvSpPr>
        <p:spPr bwMode="auto">
          <a:xfrm>
            <a:off x="4218856" y="3500438"/>
            <a:ext cx="920750" cy="604838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8139" name="Freeform 11"/>
          <p:cNvSpPr>
            <a:spLocks/>
          </p:cNvSpPr>
          <p:nvPr/>
        </p:nvSpPr>
        <p:spPr bwMode="auto">
          <a:xfrm>
            <a:off x="5015881" y="4005064"/>
            <a:ext cx="3289921" cy="1133674"/>
          </a:xfrm>
          <a:custGeom>
            <a:avLst/>
            <a:gdLst>
              <a:gd name="T0" fmla="*/ 0 w 1680"/>
              <a:gd name="T1" fmla="*/ 0 h 912"/>
              <a:gd name="T2" fmla="*/ 2147483647 w 1680"/>
              <a:gd name="T3" fmla="*/ 2147483647 h 912"/>
              <a:gd name="T4" fmla="*/ 2147483647 w 1680"/>
              <a:gd name="T5" fmla="*/ 2147483647 h 912"/>
              <a:gd name="T6" fmla="*/ 2147483647 w 1680"/>
              <a:gd name="T7" fmla="*/ 2147483647 h 912"/>
              <a:gd name="T8" fmla="*/ 2147483647 w 1680"/>
              <a:gd name="T9" fmla="*/ 2147483647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0"/>
              <a:gd name="T16" fmla="*/ 0 h 912"/>
              <a:gd name="T17" fmla="*/ 1680 w 1680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0" h="912">
                <a:moveTo>
                  <a:pt x="0" y="0"/>
                </a:moveTo>
                <a:cubicBezTo>
                  <a:pt x="4" y="216"/>
                  <a:pt x="8" y="432"/>
                  <a:pt x="48" y="576"/>
                </a:cubicBezTo>
                <a:cubicBezTo>
                  <a:pt x="88" y="720"/>
                  <a:pt x="24" y="816"/>
                  <a:pt x="240" y="864"/>
                </a:cubicBezTo>
                <a:cubicBezTo>
                  <a:pt x="456" y="912"/>
                  <a:pt x="1104" y="880"/>
                  <a:pt x="1344" y="864"/>
                </a:cubicBezTo>
                <a:cubicBezTo>
                  <a:pt x="1584" y="848"/>
                  <a:pt x="1632" y="808"/>
                  <a:pt x="1680" y="768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140" name="Oval 13"/>
          <p:cNvSpPr>
            <a:spLocks noChangeArrowheads="1"/>
          </p:cNvSpPr>
          <p:nvPr/>
        </p:nvSpPr>
        <p:spPr bwMode="auto">
          <a:xfrm>
            <a:off x="8410575" y="47720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8141" name="Rectangle 16"/>
          <p:cNvSpPr>
            <a:spLocks noChangeArrowheads="1"/>
          </p:cNvSpPr>
          <p:nvPr/>
        </p:nvSpPr>
        <p:spPr bwMode="auto">
          <a:xfrm>
            <a:off x="5257800" y="31861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48142" name="Object 15"/>
          <p:cNvGraphicFramePr>
            <a:graphicFrameLocks noChangeAspect="1"/>
          </p:cNvGraphicFramePr>
          <p:nvPr/>
        </p:nvGraphicFramePr>
        <p:xfrm>
          <a:off x="1631950" y="5876926"/>
          <a:ext cx="434340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7" imgW="2895600" imgH="482600" progId="Equation.3">
                  <p:embed/>
                </p:oleObj>
              </mc:Choice>
              <mc:Fallback>
                <p:oleObj name="Équation" r:id="rId7" imgW="2895600" imgH="482600" progId="Equation.3">
                  <p:embed/>
                  <p:pic>
                    <p:nvPicPr>
                      <p:cNvPr id="4814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950" y="5876926"/>
                        <a:ext cx="4343400" cy="7270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3" name="Line 17"/>
          <p:cNvSpPr>
            <a:spLocks noChangeShapeType="1"/>
          </p:cNvSpPr>
          <p:nvPr/>
        </p:nvSpPr>
        <p:spPr bwMode="auto">
          <a:xfrm>
            <a:off x="8458200" y="4797425"/>
            <a:ext cx="0" cy="12954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144" name="Freeform 18"/>
          <p:cNvSpPr>
            <a:spLocks/>
          </p:cNvSpPr>
          <p:nvPr/>
        </p:nvSpPr>
        <p:spPr bwMode="auto">
          <a:xfrm>
            <a:off x="6510255" y="3593669"/>
            <a:ext cx="407987" cy="1244600"/>
          </a:xfrm>
          <a:custGeom>
            <a:avLst/>
            <a:gdLst>
              <a:gd name="T0" fmla="*/ 0 w 257"/>
              <a:gd name="T1" fmla="*/ 2147483647 h 784"/>
              <a:gd name="T2" fmla="*/ 2147483647 w 257"/>
              <a:gd name="T3" fmla="*/ 2147483647 h 784"/>
              <a:gd name="T4" fmla="*/ 2147483647 w 257"/>
              <a:gd name="T5" fmla="*/ 0 h 784"/>
              <a:gd name="T6" fmla="*/ 0 60000 65536"/>
              <a:gd name="T7" fmla="*/ 0 60000 65536"/>
              <a:gd name="T8" fmla="*/ 0 60000 65536"/>
              <a:gd name="T9" fmla="*/ 0 w 257"/>
              <a:gd name="T10" fmla="*/ 0 h 784"/>
              <a:gd name="T11" fmla="*/ 257 w 257"/>
              <a:gd name="T12" fmla="*/ 784 h 7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7" h="784">
                <a:moveTo>
                  <a:pt x="0" y="784"/>
                </a:moveTo>
                <a:cubicBezTo>
                  <a:pt x="12" y="760"/>
                  <a:pt x="32" y="766"/>
                  <a:pt x="75" y="635"/>
                </a:cubicBezTo>
                <a:cubicBezTo>
                  <a:pt x="118" y="504"/>
                  <a:pt x="188" y="261"/>
                  <a:pt x="257" y="0"/>
                </a:cubicBezTo>
              </a:path>
            </a:pathLst>
          </a:custGeom>
          <a:noFill/>
          <a:ln w="12700" cap="flat" cmpd="sng">
            <a:solidFill>
              <a:srgbClr val="FF0000"/>
            </a:solidFill>
            <a:prstDash val="dash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48145" name="Objet 1"/>
          <p:cNvGraphicFramePr>
            <a:graphicFrameLocks noChangeAspect="1"/>
          </p:cNvGraphicFramePr>
          <p:nvPr/>
        </p:nvGraphicFramePr>
        <p:xfrm>
          <a:off x="8759825" y="4540251"/>
          <a:ext cx="16383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714500" imgH="431800" progId="Equation.3">
                  <p:embed/>
                </p:oleObj>
              </mc:Choice>
              <mc:Fallback>
                <p:oleObj r:id="rId9" imgW="1714500" imgH="431800" progId="Equation.3">
                  <p:embed/>
                  <p:pic>
                    <p:nvPicPr>
                      <p:cNvPr id="48145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9825" y="4540251"/>
                        <a:ext cx="1638300" cy="409575"/>
                      </a:xfrm>
                      <a:prstGeom prst="rect">
                        <a:avLst/>
                      </a:prstGeom>
                      <a:solidFill>
                        <a:srgbClr val="DDE9E9">
                          <a:alpha val="8196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476672"/>
            <a:ext cx="7543800" cy="692150"/>
          </a:xfrm>
          <a:solidFill>
            <a:schemeClr val="accent2"/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altLang="en-US" sz="3000" dirty="0" err="1"/>
              <a:t>Bipolar</a:t>
            </a:r>
            <a:r>
              <a:rPr lang="fr-FR" altLang="en-US" sz="3000" dirty="0"/>
              <a:t> Transistor: a switch ?</a:t>
            </a:r>
          </a:p>
        </p:txBody>
      </p:sp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09F2EF46-42F1-4E36-8324-5075FFF165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543694"/>
              </p:ext>
            </p:extLst>
          </p:nvPr>
        </p:nvGraphicFramePr>
        <p:xfrm>
          <a:off x="5531585" y="1185723"/>
          <a:ext cx="2365324" cy="64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38080" imgH="228600" progId="Equation.DSMT4">
                  <p:embed/>
                </p:oleObj>
              </mc:Choice>
              <mc:Fallback>
                <p:oleObj name="Equation" r:id="rId11" imgW="838080" imgH="228600" progId="Equation.DSMT4">
                  <p:embed/>
                  <p:pic>
                    <p:nvPicPr>
                      <p:cNvPr id="2" name="Objet 1">
                        <a:extLst>
                          <a:ext uri="{FF2B5EF4-FFF2-40B4-BE49-F238E27FC236}">
                            <a16:creationId xmlns:a16="http://schemas.microsoft.com/office/drawing/2014/main" id="{09F2EF46-42F1-4E36-8324-5075FFF165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31585" y="1185723"/>
                        <a:ext cx="2365324" cy="645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47850" y="1713344"/>
            <a:ext cx="4248150" cy="4953000"/>
          </a:xfrm>
        </p:spPr>
        <p:txBody>
          <a:bodyPr rtlCol="0">
            <a:normAutofit lnSpcReduction="10000"/>
          </a:bodyPr>
          <a:lstStyle/>
          <a:p>
            <a:pPr marL="182880" indent="-18288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i="1" dirty="0" err="1">
                <a:solidFill>
                  <a:srgbClr val="FF0000"/>
                </a:solidFill>
              </a:rPr>
              <a:t>Remark</a:t>
            </a:r>
            <a:r>
              <a:rPr lang="fr-FR" sz="2000" i="1" dirty="0">
                <a:solidFill>
                  <a:srgbClr val="FF0000"/>
                </a:solidFill>
              </a:rPr>
              <a:t>: the charge </a:t>
            </a:r>
            <a:r>
              <a:rPr lang="fr-FR" sz="2000" i="1" dirty="0" err="1">
                <a:solidFill>
                  <a:srgbClr val="FF0000"/>
                </a:solidFill>
              </a:rPr>
              <a:t>can</a:t>
            </a:r>
            <a:r>
              <a:rPr lang="fr-FR" sz="2000" i="1" dirty="0">
                <a:solidFill>
                  <a:srgbClr val="FF0000"/>
                </a:solidFill>
              </a:rPr>
              <a:t> </a:t>
            </a:r>
            <a:r>
              <a:rPr lang="fr-FR" sz="2000" i="1" dirty="0" err="1">
                <a:solidFill>
                  <a:srgbClr val="FF0000"/>
                </a:solidFill>
              </a:rPr>
              <a:t>increase</a:t>
            </a:r>
            <a:r>
              <a:rPr lang="fr-FR" sz="2000" i="1" dirty="0">
                <a:solidFill>
                  <a:srgbClr val="FF0000"/>
                </a:solidFill>
              </a:rPr>
              <a:t> over QB(ON) to over </a:t>
            </a:r>
            <a:r>
              <a:rPr lang="fr-FR" sz="2000" i="1" dirty="0" err="1">
                <a:solidFill>
                  <a:srgbClr val="FF0000"/>
                </a:solidFill>
              </a:rPr>
              <a:t>saturate</a:t>
            </a:r>
            <a:r>
              <a:rPr lang="fr-FR" sz="2000" i="1" dirty="0">
                <a:solidFill>
                  <a:srgbClr val="FF0000"/>
                </a:solidFill>
              </a:rPr>
              <a:t> the </a:t>
            </a:r>
            <a:r>
              <a:rPr lang="fr-FR" sz="2000" i="1" dirty="0" err="1">
                <a:solidFill>
                  <a:srgbClr val="FF0000"/>
                </a:solidFill>
              </a:rPr>
              <a:t>transistor.this</a:t>
            </a:r>
            <a:r>
              <a:rPr lang="fr-FR" sz="2000" i="1" dirty="0">
                <a:solidFill>
                  <a:srgbClr val="FF0000"/>
                </a:solidFill>
              </a:rPr>
              <a:t> charge </a:t>
            </a:r>
            <a:r>
              <a:rPr lang="fr-FR" sz="2000" i="1" dirty="0" err="1">
                <a:solidFill>
                  <a:srgbClr val="FF0000"/>
                </a:solidFill>
              </a:rPr>
              <a:t>is</a:t>
            </a:r>
            <a:r>
              <a:rPr lang="fr-FR" sz="2000" i="1" dirty="0">
                <a:solidFill>
                  <a:srgbClr val="FF0000"/>
                </a:solidFill>
              </a:rPr>
              <a:t> </a:t>
            </a:r>
            <a:r>
              <a:rPr lang="fr-FR" sz="2000" i="1" dirty="0" err="1">
                <a:solidFill>
                  <a:srgbClr val="FF0000"/>
                </a:solidFill>
              </a:rPr>
              <a:t>injected</a:t>
            </a:r>
            <a:r>
              <a:rPr lang="fr-FR" sz="2000" i="1" dirty="0">
                <a:solidFill>
                  <a:srgbClr val="FF0000"/>
                </a:solidFill>
              </a:rPr>
              <a:t> from the collector </a:t>
            </a:r>
          </a:p>
          <a:p>
            <a:pPr marL="182880" indent="-18288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000" i="1" dirty="0">
              <a:solidFill>
                <a:srgbClr val="FF0000"/>
              </a:solidFill>
            </a:endParaRPr>
          </a:p>
          <a:p>
            <a:pPr marL="182880" indent="-18288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000" i="1" dirty="0">
              <a:solidFill>
                <a:srgbClr val="FF0000"/>
              </a:solidFill>
            </a:endParaRPr>
          </a:p>
          <a:p>
            <a:pPr marL="182880" indent="-18288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 err="1">
                <a:solidFill>
                  <a:srgbClr val="0066FF"/>
                </a:solidFill>
              </a:rPr>
              <a:t>Turn</a:t>
            </a:r>
            <a:r>
              <a:rPr lang="fr-FR" sz="2000" dirty="0">
                <a:solidFill>
                  <a:srgbClr val="0066FF"/>
                </a:solidFill>
              </a:rPr>
              <a:t> off time : input </a:t>
            </a:r>
            <a:r>
              <a:rPr lang="fr-FR" sz="2000" dirty="0" err="1">
                <a:solidFill>
                  <a:srgbClr val="0066FF"/>
                </a:solidFill>
              </a:rPr>
              <a:t>with</a:t>
            </a:r>
            <a:r>
              <a:rPr lang="fr-FR" sz="2000" dirty="0">
                <a:solidFill>
                  <a:srgbClr val="0066FF"/>
                </a:solidFill>
              </a:rPr>
              <a:t> a « 0 »:</a:t>
            </a:r>
          </a:p>
          <a:p>
            <a:pPr lvl="1" indent="-18288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8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Evacuation of the </a:t>
            </a:r>
            <a:r>
              <a:rPr lang="fr-FR" sz="1800" b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stored</a:t>
            </a:r>
            <a:r>
              <a:rPr lang="fr-FR" sz="18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charge</a:t>
            </a:r>
          </a:p>
          <a:p>
            <a:pPr lvl="1" indent="-18288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1800" dirty="0">
              <a:solidFill>
                <a:srgbClr val="33CC33"/>
              </a:solidFill>
            </a:endParaRPr>
          </a:p>
          <a:p>
            <a:pPr marL="731520" lvl="2" indent="-18288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7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</a:t>
            </a:r>
            <a:r>
              <a:rPr lang="fr-FR" sz="1700" b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</a:t>
            </a:r>
            <a:r>
              <a:rPr lang="fr-FR" sz="17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</a:t>
            </a:r>
            <a:r>
              <a:rPr lang="fr-FR" sz="1700" b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storage</a:t>
            </a:r>
            <a:r>
              <a:rPr lang="fr-FR" sz="17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time</a:t>
            </a:r>
            <a:r>
              <a:rPr lang="fr-FR" sz="1700" dirty="0">
                <a:solidFill>
                  <a:srgbClr val="33CC33"/>
                </a:solidFill>
              </a:rPr>
              <a:t> </a:t>
            </a:r>
            <a:r>
              <a:rPr lang="fr-FR" sz="19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fr-FR" sz="1900" i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endParaRPr lang="fr-FR" sz="1900" i="1" baseline="-25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31520" lvl="2" indent="-18288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1900" i="1" baseline="-25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31520" lvl="2" indent="-18288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1900" i="1" baseline="-25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31520" lvl="2" indent="-18288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1900" i="1" baseline="-25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31520" lvl="2" indent="-18288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1900" i="1" baseline="-25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31520" lvl="2" indent="-18288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1900" i="1" baseline="-25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31520" lvl="2" indent="-18288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900" b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after</a:t>
            </a:r>
            <a:r>
              <a:rPr lang="fr-FR" sz="19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fr-FR" sz="1900" b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</a:t>
            </a:r>
            <a:r>
              <a:rPr lang="fr-FR" sz="19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1900" b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</a:t>
            </a:r>
            <a:r>
              <a:rPr lang="fr-FR" sz="19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</a:t>
            </a:r>
            <a:r>
              <a:rPr lang="fr-FR" sz="1900" b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same</a:t>
            </a:r>
            <a:r>
              <a:rPr lang="fr-FR" sz="19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1900" b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mechanism</a:t>
            </a:r>
            <a:r>
              <a:rPr lang="fr-FR" sz="19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1900" b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than</a:t>
            </a:r>
            <a:r>
              <a:rPr lang="fr-FR" sz="19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for PN Junction</a:t>
            </a:r>
          </a:p>
        </p:txBody>
      </p:sp>
      <p:pic>
        <p:nvPicPr>
          <p:cNvPr id="44037" name="Picture 5" descr="ng250p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48865" y="2043398"/>
            <a:ext cx="4673132" cy="4171652"/>
          </a:xfrm>
          <a:solidFill>
            <a:schemeClr val="bg2">
              <a:lumMod val="90000"/>
            </a:schemeClr>
          </a:solidFill>
          <a:effectLst>
            <a:outerShdw dist="107763" dir="18900000" algn="ctr" rotWithShape="0">
              <a:srgbClr val="808080"/>
            </a:outerShdw>
          </a:effectLst>
        </p:spPr>
      </p:pic>
      <p:sp>
        <p:nvSpPr>
          <p:cNvPr id="4915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D384EC4-2F46-4F54-80AC-93F6DA48D35E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fr-FR" altLang="en-US" sz="1000"/>
          </a:p>
        </p:txBody>
      </p:sp>
      <p:sp>
        <p:nvSpPr>
          <p:cNvPr id="49158" name="Freeform 7"/>
          <p:cNvSpPr>
            <a:spLocks/>
          </p:cNvSpPr>
          <p:nvPr/>
        </p:nvSpPr>
        <p:spPr bwMode="auto">
          <a:xfrm>
            <a:off x="5562600" y="2433638"/>
            <a:ext cx="3048000" cy="1985962"/>
          </a:xfrm>
          <a:custGeom>
            <a:avLst/>
            <a:gdLst>
              <a:gd name="T0" fmla="*/ 2147483647 w 1872"/>
              <a:gd name="T1" fmla="*/ 2147483647 h 1104"/>
              <a:gd name="T2" fmla="*/ 2147483647 w 1872"/>
              <a:gd name="T3" fmla="*/ 2147483647 h 1104"/>
              <a:gd name="T4" fmla="*/ 2147483647 w 1872"/>
              <a:gd name="T5" fmla="*/ 2147483647 h 1104"/>
              <a:gd name="T6" fmla="*/ 2147483647 w 1872"/>
              <a:gd name="T7" fmla="*/ 2147483647 h 1104"/>
              <a:gd name="T8" fmla="*/ 0 w 1872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2"/>
              <a:gd name="T16" fmla="*/ 0 h 1104"/>
              <a:gd name="T17" fmla="*/ 1872 w 1872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2" h="1104">
                <a:moveTo>
                  <a:pt x="1872" y="1104"/>
                </a:moveTo>
                <a:cubicBezTo>
                  <a:pt x="1836" y="844"/>
                  <a:pt x="1800" y="584"/>
                  <a:pt x="1536" y="480"/>
                </a:cubicBezTo>
                <a:cubicBezTo>
                  <a:pt x="1272" y="376"/>
                  <a:pt x="496" y="544"/>
                  <a:pt x="288" y="480"/>
                </a:cubicBezTo>
                <a:cubicBezTo>
                  <a:pt x="80" y="416"/>
                  <a:pt x="336" y="176"/>
                  <a:pt x="288" y="96"/>
                </a:cubicBezTo>
                <a:cubicBezTo>
                  <a:pt x="240" y="16"/>
                  <a:pt x="120" y="8"/>
                  <a:pt x="0" y="0"/>
                </a:cubicBezTo>
              </a:path>
            </a:pathLst>
          </a:custGeom>
          <a:noFill/>
          <a:ln w="28575" cap="flat" cmpd="sng">
            <a:solidFill>
              <a:srgbClr val="0066FF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9159" name="Oval 8"/>
          <p:cNvSpPr>
            <a:spLocks noChangeArrowheads="1"/>
          </p:cNvSpPr>
          <p:nvPr/>
        </p:nvSpPr>
        <p:spPr bwMode="auto">
          <a:xfrm>
            <a:off x="1721922" y="1196752"/>
            <a:ext cx="4302070" cy="2085181"/>
          </a:xfrm>
          <a:prstGeom prst="ellipse">
            <a:avLst/>
          </a:prstGeom>
          <a:noFill/>
          <a:ln w="38100">
            <a:solidFill>
              <a:srgbClr val="0066FF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9160" name="Line 20"/>
          <p:cNvSpPr>
            <a:spLocks noChangeShapeType="1"/>
          </p:cNvSpPr>
          <p:nvPr/>
        </p:nvSpPr>
        <p:spPr bwMode="auto">
          <a:xfrm>
            <a:off x="8639175" y="4724400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9161" name="Line 21"/>
          <p:cNvSpPr>
            <a:spLocks noChangeShapeType="1"/>
          </p:cNvSpPr>
          <p:nvPr/>
        </p:nvSpPr>
        <p:spPr bwMode="auto">
          <a:xfrm>
            <a:off x="9310688" y="4281488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9162" name="Freeform 23" descr="Diagonales larges vers le haut"/>
          <p:cNvSpPr>
            <a:spLocks/>
          </p:cNvSpPr>
          <p:nvPr/>
        </p:nvSpPr>
        <p:spPr bwMode="auto">
          <a:xfrm>
            <a:off x="9296400" y="4267200"/>
            <a:ext cx="381000" cy="457200"/>
          </a:xfrm>
          <a:custGeom>
            <a:avLst/>
            <a:gdLst>
              <a:gd name="T0" fmla="*/ 0 w 240"/>
              <a:gd name="T1" fmla="*/ 0 h 288"/>
              <a:gd name="T2" fmla="*/ 2147483647 w 240"/>
              <a:gd name="T3" fmla="*/ 2147483647 h 288"/>
              <a:gd name="T4" fmla="*/ 2147483647 w 240"/>
              <a:gd name="T5" fmla="*/ 2147483647 h 288"/>
              <a:gd name="T6" fmla="*/ 0 w 240"/>
              <a:gd name="T7" fmla="*/ 2147483647 h 288"/>
              <a:gd name="T8" fmla="*/ 0 w 240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"/>
              <a:gd name="T16" fmla="*/ 0 h 288"/>
              <a:gd name="T17" fmla="*/ 240 w 240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" h="288">
                <a:moveTo>
                  <a:pt x="0" y="0"/>
                </a:moveTo>
                <a:lnTo>
                  <a:pt x="96" y="144"/>
                </a:lnTo>
                <a:lnTo>
                  <a:pt x="240" y="288"/>
                </a:lnTo>
                <a:lnTo>
                  <a:pt x="0" y="288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rgbClr val="FF0000"/>
            </a:fgClr>
            <a:bgClr>
              <a:schemeClr val="bg1"/>
            </a:bgClr>
          </a:pattFill>
          <a:ln w="9525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9163" name="Oval 24"/>
          <p:cNvSpPr>
            <a:spLocks noChangeArrowheads="1"/>
          </p:cNvSpPr>
          <p:nvPr/>
        </p:nvSpPr>
        <p:spPr bwMode="auto">
          <a:xfrm>
            <a:off x="2548136" y="3962400"/>
            <a:ext cx="29718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9164" name="Freeform 26"/>
          <p:cNvSpPr>
            <a:spLocks/>
          </p:cNvSpPr>
          <p:nvPr/>
        </p:nvSpPr>
        <p:spPr bwMode="auto">
          <a:xfrm rot="314409">
            <a:off x="5854700" y="4648200"/>
            <a:ext cx="3594100" cy="419100"/>
          </a:xfrm>
          <a:custGeom>
            <a:avLst/>
            <a:gdLst>
              <a:gd name="T0" fmla="*/ 2147483647 w 2264"/>
              <a:gd name="T1" fmla="*/ 0 h 264"/>
              <a:gd name="T2" fmla="*/ 2147483647 w 2264"/>
              <a:gd name="T3" fmla="*/ 2147483647 h 264"/>
              <a:gd name="T4" fmla="*/ 2147483647 w 2264"/>
              <a:gd name="T5" fmla="*/ 2147483647 h 264"/>
              <a:gd name="T6" fmla="*/ 2147483647 w 2264"/>
              <a:gd name="T7" fmla="*/ 2147483647 h 264"/>
              <a:gd name="T8" fmla="*/ 2147483647 w 2264"/>
              <a:gd name="T9" fmla="*/ 0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64"/>
              <a:gd name="T16" fmla="*/ 0 h 264"/>
              <a:gd name="T17" fmla="*/ 2264 w 2264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64" h="264">
                <a:moveTo>
                  <a:pt x="2264" y="0"/>
                </a:moveTo>
                <a:cubicBezTo>
                  <a:pt x="2232" y="108"/>
                  <a:pt x="2200" y="216"/>
                  <a:pt x="2024" y="240"/>
                </a:cubicBezTo>
                <a:cubicBezTo>
                  <a:pt x="1848" y="264"/>
                  <a:pt x="1512" y="160"/>
                  <a:pt x="1208" y="144"/>
                </a:cubicBezTo>
                <a:cubicBezTo>
                  <a:pt x="904" y="128"/>
                  <a:pt x="400" y="168"/>
                  <a:pt x="200" y="144"/>
                </a:cubicBezTo>
                <a:cubicBezTo>
                  <a:pt x="0" y="120"/>
                  <a:pt x="4" y="60"/>
                  <a:pt x="8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9165" name="Rectangle 28"/>
          <p:cNvSpPr>
            <a:spLocks noChangeArrowheads="1"/>
          </p:cNvSpPr>
          <p:nvPr/>
        </p:nvSpPr>
        <p:spPr bwMode="auto">
          <a:xfrm>
            <a:off x="5562600" y="31861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49166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843547"/>
              </p:ext>
            </p:extLst>
          </p:nvPr>
        </p:nvGraphicFramePr>
        <p:xfrm>
          <a:off x="3143672" y="4738688"/>
          <a:ext cx="15240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066800" imgH="482600" progId="Equation.3">
                  <p:embed/>
                </p:oleObj>
              </mc:Choice>
              <mc:Fallback>
                <p:oleObj r:id="rId3" imgW="1066800" imgH="482600" progId="Equation.3">
                  <p:embed/>
                  <p:pic>
                    <p:nvPicPr>
                      <p:cNvPr id="49166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672" y="4738688"/>
                        <a:ext cx="1524000" cy="6921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35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7" name="Text Box 29"/>
          <p:cNvSpPr txBox="1">
            <a:spLocks noChangeArrowheads="1"/>
          </p:cNvSpPr>
          <p:nvPr/>
        </p:nvSpPr>
        <p:spPr bwMode="auto">
          <a:xfrm>
            <a:off x="8991600" y="2057400"/>
            <a:ext cx="1281120" cy="369332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fr-FR" altLang="en-US" sz="1800" dirty="0">
                <a:latin typeface="Times New Roman" pitchFamily="18" charset="0"/>
              </a:rPr>
              <a:t>Final value:</a:t>
            </a:r>
          </a:p>
        </p:txBody>
      </p:sp>
      <p:sp>
        <p:nvSpPr>
          <p:cNvPr id="49168" name="Rectangle 31"/>
          <p:cNvSpPr>
            <a:spLocks noChangeArrowheads="1"/>
          </p:cNvSpPr>
          <p:nvPr/>
        </p:nvSpPr>
        <p:spPr bwMode="auto">
          <a:xfrm>
            <a:off x="5938838" y="331470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49169" name="Object 30"/>
          <p:cNvGraphicFramePr>
            <a:graphicFrameLocks noChangeAspect="1"/>
          </p:cNvGraphicFramePr>
          <p:nvPr/>
        </p:nvGraphicFramePr>
        <p:xfrm>
          <a:off x="9448800" y="2447925"/>
          <a:ext cx="609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17362" imgH="228501" progId="Equation.3">
                  <p:embed/>
                </p:oleObj>
              </mc:Choice>
              <mc:Fallback>
                <p:oleObj r:id="rId5" imgW="317362" imgH="228501" progId="Equation.3">
                  <p:embed/>
                  <p:pic>
                    <p:nvPicPr>
                      <p:cNvPr id="49169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8800" y="2447925"/>
                        <a:ext cx="609600" cy="4445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70" name="Line 32"/>
          <p:cNvSpPr>
            <a:spLocks noChangeShapeType="1"/>
          </p:cNvSpPr>
          <p:nvPr/>
        </p:nvSpPr>
        <p:spPr bwMode="auto">
          <a:xfrm flipH="1">
            <a:off x="9144000" y="2895600"/>
            <a:ext cx="457200" cy="13716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9171" name="Line 34"/>
          <p:cNvSpPr>
            <a:spLocks noChangeShapeType="1"/>
          </p:cNvSpPr>
          <p:nvPr/>
        </p:nvSpPr>
        <p:spPr bwMode="auto">
          <a:xfrm flipH="1">
            <a:off x="8534400" y="4310063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476672"/>
            <a:ext cx="7543800" cy="692150"/>
          </a:xfrm>
          <a:solidFill>
            <a:schemeClr val="accent2"/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altLang="en-US" sz="3000" dirty="0" err="1"/>
              <a:t>Bipolar</a:t>
            </a:r>
            <a:r>
              <a:rPr lang="fr-FR" altLang="en-US" sz="3000" dirty="0"/>
              <a:t> Transistor: a switch ?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724844" y="1371600"/>
            <a:ext cx="4038600" cy="4114800"/>
          </a:xfrm>
        </p:spPr>
        <p:txBody>
          <a:bodyPr/>
          <a:lstStyle/>
          <a:p>
            <a:r>
              <a:rPr lang="fr-FR" altLang="en-US" sz="2100" dirty="0"/>
              <a:t>Storage time (</a:t>
            </a:r>
            <a:r>
              <a:rPr lang="fr-FR" altLang="en-US" sz="2100" dirty="0" err="1"/>
              <a:t>desaturation</a:t>
            </a:r>
            <a:r>
              <a:rPr lang="fr-FR" altLang="en-US" sz="2100" dirty="0"/>
              <a:t>) </a:t>
            </a:r>
            <a:r>
              <a:rPr lang="fr-FR" altLang="en-US" sz="2100" dirty="0" err="1"/>
              <a:t>limits</a:t>
            </a:r>
            <a:r>
              <a:rPr lang="fr-FR" altLang="en-US" sz="2100" dirty="0"/>
              <a:t> the </a:t>
            </a:r>
            <a:r>
              <a:rPr lang="fr-FR" altLang="en-US" sz="2100" dirty="0" err="1"/>
              <a:t>switching</a:t>
            </a:r>
            <a:r>
              <a:rPr lang="fr-FR" altLang="en-US" sz="2100" dirty="0"/>
              <a:t> time</a:t>
            </a:r>
          </a:p>
          <a:p>
            <a:r>
              <a:rPr lang="fr-FR" altLang="en-US" sz="2100" dirty="0"/>
              <a:t>2 </a:t>
            </a:r>
            <a:r>
              <a:rPr lang="fr-FR" altLang="en-US" sz="2100" dirty="0" err="1"/>
              <a:t>ways</a:t>
            </a:r>
            <a:r>
              <a:rPr lang="fr-FR" altLang="en-US" sz="2100" dirty="0"/>
              <a:t> to </a:t>
            </a:r>
            <a:r>
              <a:rPr lang="fr-FR" altLang="en-US" sz="2100" dirty="0" err="1"/>
              <a:t>reduce</a:t>
            </a:r>
            <a:r>
              <a:rPr lang="fr-FR" altLang="en-US" sz="2100" dirty="0"/>
              <a:t> </a:t>
            </a:r>
            <a:r>
              <a:rPr lang="fr-FR" altLang="en-US" sz="2100" dirty="0" err="1"/>
              <a:t>it</a:t>
            </a:r>
            <a:r>
              <a:rPr lang="fr-FR" altLang="en-US" sz="2100" dirty="0"/>
              <a:t>:</a:t>
            </a:r>
          </a:p>
          <a:p>
            <a:pPr lvl="1"/>
            <a:r>
              <a:rPr lang="fr-FR" altLang="en-US" dirty="0" err="1"/>
              <a:t>Add</a:t>
            </a:r>
            <a:r>
              <a:rPr lang="fr-FR" altLang="en-US" dirty="0"/>
              <a:t> </a:t>
            </a:r>
            <a:r>
              <a:rPr lang="fr-FR" altLang="en-US" dirty="0" err="1"/>
              <a:t>impurities</a:t>
            </a:r>
            <a:r>
              <a:rPr lang="fr-FR" altLang="en-US" dirty="0"/>
              <a:t> </a:t>
            </a:r>
            <a:r>
              <a:rPr lang="fr-FR" altLang="en-US" dirty="0" err="1"/>
              <a:t>which</a:t>
            </a:r>
            <a:r>
              <a:rPr lang="fr-FR" altLang="en-US" dirty="0"/>
              <a:t> </a:t>
            </a:r>
            <a:r>
              <a:rPr lang="fr-FR" altLang="en-US" dirty="0" err="1"/>
              <a:t>decrease</a:t>
            </a:r>
            <a:r>
              <a:rPr lang="fr-FR" altLang="en-US" dirty="0"/>
              <a:t> </a:t>
            </a:r>
            <a:r>
              <a:rPr lang="fr-FR" altLang="en-US" dirty="0" err="1"/>
              <a:t>strongly</a:t>
            </a:r>
            <a:r>
              <a:rPr lang="fr-FR" altLang="en-US" dirty="0"/>
              <a:t> the </a:t>
            </a:r>
            <a:r>
              <a:rPr lang="fr-FR" altLang="en-US" dirty="0" err="1"/>
              <a:t>lifetime</a:t>
            </a:r>
            <a:r>
              <a:rPr lang="fr-FR" altLang="en-US" dirty="0"/>
              <a:t> </a:t>
            </a:r>
            <a:r>
              <a:rPr lang="fr-FR" altLang="en-US" dirty="0" err="1"/>
              <a:t>into</a:t>
            </a:r>
            <a:r>
              <a:rPr lang="fr-FR" altLang="en-US" dirty="0"/>
              <a:t> the base (</a:t>
            </a:r>
            <a:r>
              <a:rPr lang="fr-FR" altLang="en-US" dirty="0" err="1"/>
              <a:t>pb</a:t>
            </a:r>
            <a:r>
              <a:rPr lang="fr-FR" altLang="en-US" dirty="0"/>
              <a:t> </a:t>
            </a:r>
            <a:r>
              <a:rPr lang="fr-FR" altLang="en-US" dirty="0" err="1"/>
              <a:t>with</a:t>
            </a:r>
            <a:r>
              <a:rPr lang="fr-FR" altLang="en-US" dirty="0"/>
              <a:t> transport factor)</a:t>
            </a:r>
          </a:p>
          <a:p>
            <a:pPr lvl="1"/>
            <a:r>
              <a:rPr lang="fr-FR" altLang="en-US" dirty="0"/>
              <a:t>Schottky Diode in </a:t>
            </a:r>
            <a:r>
              <a:rPr lang="fr-FR" altLang="en-US" b="1" dirty="0"/>
              <a:t>//</a:t>
            </a:r>
            <a:r>
              <a:rPr lang="fr-FR" altLang="en-US" dirty="0"/>
              <a:t> </a:t>
            </a:r>
            <a:r>
              <a:rPr lang="fr-FR" altLang="en-US" dirty="0" err="1"/>
              <a:t>with</a:t>
            </a:r>
            <a:r>
              <a:rPr lang="fr-FR" altLang="en-US" dirty="0"/>
              <a:t> CB </a:t>
            </a:r>
            <a:r>
              <a:rPr lang="fr-FR" altLang="en-US" dirty="0" err="1"/>
              <a:t>junction</a:t>
            </a:r>
            <a:r>
              <a:rPr lang="fr-FR" altLang="en-US" dirty="0"/>
              <a:t>: </a:t>
            </a:r>
            <a:r>
              <a:rPr lang="fr-FR" altLang="en-US" dirty="0" err="1"/>
              <a:t>avoid</a:t>
            </a:r>
            <a:r>
              <a:rPr lang="fr-FR" altLang="en-US" dirty="0"/>
              <a:t> saturation of the transistor </a:t>
            </a:r>
          </a:p>
          <a:p>
            <a:pPr lvl="1"/>
            <a:endParaRPr lang="fr-FR" altLang="en-US" dirty="0"/>
          </a:p>
        </p:txBody>
      </p:sp>
      <p:sp>
        <p:nvSpPr>
          <p:cNvPr id="5018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C6ECA36-0DF3-4208-A3D8-AC77ABCDD149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fr-FR" altLang="en-US" sz="1000"/>
          </a:p>
        </p:txBody>
      </p:sp>
      <p:pic>
        <p:nvPicPr>
          <p:cNvPr id="45061" name="Picture 4" descr="singh330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49530" y="1321198"/>
            <a:ext cx="4667250" cy="43370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476672"/>
            <a:ext cx="7543800" cy="692150"/>
          </a:xfrm>
          <a:solidFill>
            <a:schemeClr val="accent2"/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altLang="en-US" sz="3000" dirty="0" err="1"/>
              <a:t>Bipolar</a:t>
            </a:r>
            <a:r>
              <a:rPr lang="fr-FR" altLang="en-US" sz="3000" dirty="0"/>
              <a:t> Transistor: a switch ?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FE1C5CC-1E38-4B8E-B00F-287EAB3D33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768" t="3944"/>
          <a:stretch/>
        </p:blipFill>
        <p:spPr>
          <a:xfrm>
            <a:off x="2904456" y="4726543"/>
            <a:ext cx="1679376" cy="192527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476673"/>
            <a:ext cx="7543800" cy="604837"/>
          </a:xfrm>
          <a:solidFill>
            <a:schemeClr val="accent2"/>
          </a:solidFill>
          <a:effectLst>
            <a:outerShdw dist="107763" dir="18900000" algn="ctr" rotWithShape="0">
              <a:schemeClr val="bg2"/>
            </a:outerShdw>
          </a:effectLst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altLang="en-US" sz="3000" dirty="0"/>
              <a:t>AC signal : </a:t>
            </a:r>
            <a:r>
              <a:rPr lang="fr-FR" altLang="en-US" sz="3000" dirty="0" err="1"/>
              <a:t>equivalent</a:t>
            </a:r>
            <a:r>
              <a:rPr lang="fr-FR" altLang="en-US" sz="3000" dirty="0"/>
              <a:t> circuit</a:t>
            </a:r>
          </a:p>
        </p:txBody>
      </p:sp>
      <p:sp>
        <p:nvSpPr>
          <p:cNvPr id="5120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44DE99B-097B-4F7B-A40F-3A9B51B39196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fr-FR" altLang="en-US" sz="1000"/>
          </a:p>
        </p:txBody>
      </p:sp>
      <p:grpSp>
        <p:nvGrpSpPr>
          <p:cNvPr id="46084" name="Group 17"/>
          <p:cNvGrpSpPr>
            <a:grpSpLocks/>
          </p:cNvGrpSpPr>
          <p:nvPr/>
        </p:nvGrpSpPr>
        <p:grpSpPr bwMode="auto">
          <a:xfrm>
            <a:off x="3243263" y="1196975"/>
            <a:ext cx="5962650" cy="5353050"/>
            <a:chOff x="336" y="930"/>
            <a:chExt cx="3756" cy="3372"/>
          </a:xfrm>
          <a:solidFill>
            <a:schemeClr val="bg2">
              <a:lumMod val="90000"/>
            </a:schemeClr>
          </a:solidFill>
        </p:grpSpPr>
        <p:grpSp>
          <p:nvGrpSpPr>
            <p:cNvPr id="46091" name="Group 13"/>
            <p:cNvGrpSpPr>
              <a:grpSpLocks/>
            </p:cNvGrpSpPr>
            <p:nvPr/>
          </p:nvGrpSpPr>
          <p:grpSpPr bwMode="auto">
            <a:xfrm>
              <a:off x="336" y="930"/>
              <a:ext cx="3756" cy="3372"/>
              <a:chOff x="336" y="930"/>
              <a:chExt cx="3756" cy="3372"/>
            </a:xfrm>
            <a:grpFill/>
          </p:grpSpPr>
          <p:grpSp>
            <p:nvGrpSpPr>
              <p:cNvPr id="46095" name="Group 7"/>
              <p:cNvGrpSpPr>
                <a:grpSpLocks/>
              </p:cNvGrpSpPr>
              <p:nvPr/>
            </p:nvGrpSpPr>
            <p:grpSpPr bwMode="auto">
              <a:xfrm>
                <a:off x="336" y="930"/>
                <a:ext cx="3756" cy="3372"/>
                <a:chOff x="1248" y="930"/>
                <a:chExt cx="3756" cy="3372"/>
              </a:xfrm>
              <a:grpFill/>
            </p:grpSpPr>
            <p:pic>
              <p:nvPicPr>
                <p:cNvPr id="46101" name="Picture 4" descr="singh332p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48" y="936"/>
                  <a:ext cx="3696" cy="333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6102" name="Rectangle 5"/>
                <p:cNvSpPr>
                  <a:spLocks noChangeArrowheads="1"/>
                </p:cNvSpPr>
                <p:nvPr/>
              </p:nvSpPr>
              <p:spPr bwMode="auto">
                <a:xfrm>
                  <a:off x="4884" y="930"/>
                  <a:ext cx="120" cy="337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itchFamily="2" charset="2"/>
                    <a:buChar char="l"/>
                    <a:defRPr sz="3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l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itchFamily="2" charset="2"/>
                    <a:buChar char="l"/>
                    <a:defRPr sz="23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80000"/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altLang="en-US" sz="1800"/>
                </a:p>
              </p:txBody>
            </p:sp>
            <p:sp>
              <p:nvSpPr>
                <p:cNvPr id="46103" name="Rectangle 6"/>
                <p:cNvSpPr>
                  <a:spLocks noChangeArrowheads="1"/>
                </p:cNvSpPr>
                <p:nvPr/>
              </p:nvSpPr>
              <p:spPr bwMode="auto">
                <a:xfrm>
                  <a:off x="1248" y="4254"/>
                  <a:ext cx="3696" cy="4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itchFamily="2" charset="2"/>
                    <a:buChar char="l"/>
                    <a:defRPr sz="3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l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itchFamily="2" charset="2"/>
                    <a:buChar char="l"/>
                    <a:defRPr sz="23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80000"/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altLang="en-US" sz="1800"/>
                </a:p>
              </p:txBody>
            </p:sp>
          </p:grpSp>
          <p:sp>
            <p:nvSpPr>
              <p:cNvPr id="46096" name="Line 8"/>
              <p:cNvSpPr>
                <a:spLocks noChangeShapeType="1"/>
              </p:cNvSpPr>
              <p:nvPr/>
            </p:nvSpPr>
            <p:spPr bwMode="auto">
              <a:xfrm>
                <a:off x="3072" y="3129"/>
                <a:ext cx="14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097" name="Line 9"/>
              <p:cNvSpPr>
                <a:spLocks noChangeShapeType="1"/>
              </p:cNvSpPr>
              <p:nvPr/>
            </p:nvSpPr>
            <p:spPr bwMode="auto">
              <a:xfrm>
                <a:off x="3267" y="3129"/>
                <a:ext cx="14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098" name="Line 10"/>
              <p:cNvSpPr>
                <a:spLocks noChangeShapeType="1"/>
              </p:cNvSpPr>
              <p:nvPr/>
            </p:nvSpPr>
            <p:spPr bwMode="auto">
              <a:xfrm>
                <a:off x="3255" y="3081"/>
                <a:ext cx="0" cy="9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099" name="Line 11"/>
              <p:cNvSpPr>
                <a:spLocks noChangeShapeType="1"/>
              </p:cNvSpPr>
              <p:nvPr/>
            </p:nvSpPr>
            <p:spPr bwMode="auto">
              <a:xfrm>
                <a:off x="3216" y="3081"/>
                <a:ext cx="0" cy="9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100" name="Text Box 12"/>
              <p:cNvSpPr txBox="1">
                <a:spLocks noChangeArrowheads="1"/>
              </p:cNvSpPr>
              <p:nvPr/>
            </p:nvSpPr>
            <p:spPr bwMode="auto">
              <a:xfrm>
                <a:off x="3119" y="2856"/>
                <a:ext cx="272" cy="19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kumimoji="1" lang="fr-FR" altLang="en-US" sz="1400" b="1">
                    <a:latin typeface="Times New Roman" pitchFamily="18" charset="0"/>
                  </a:rPr>
                  <a:t>C</a:t>
                </a:r>
                <a:r>
                  <a:rPr kumimoji="1" lang="fr-FR" altLang="en-US" sz="1400" b="1" baseline="-25000">
                    <a:latin typeface="Times New Roman" pitchFamily="18" charset="0"/>
                  </a:rPr>
                  <a:t>µ</a:t>
                </a:r>
              </a:p>
            </p:txBody>
          </p:sp>
        </p:grpSp>
        <p:sp>
          <p:nvSpPr>
            <p:cNvPr id="46092" name="Rectangle 14"/>
            <p:cNvSpPr>
              <a:spLocks noChangeArrowheads="1"/>
            </p:cNvSpPr>
            <p:nvPr/>
          </p:nvSpPr>
          <p:spPr bwMode="auto">
            <a:xfrm>
              <a:off x="2688" y="2976"/>
              <a:ext cx="384" cy="1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1800"/>
            </a:p>
          </p:txBody>
        </p:sp>
        <p:sp>
          <p:nvSpPr>
            <p:cNvPr id="46093" name="Line 15"/>
            <p:cNvSpPr>
              <a:spLocks noChangeShapeType="1"/>
            </p:cNvSpPr>
            <p:nvPr/>
          </p:nvSpPr>
          <p:spPr bwMode="auto">
            <a:xfrm>
              <a:off x="2532" y="3099"/>
              <a:ext cx="288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094" name="Text Box 16"/>
            <p:cNvSpPr txBox="1">
              <a:spLocks noChangeArrowheads="1"/>
            </p:cNvSpPr>
            <p:nvPr/>
          </p:nvSpPr>
          <p:spPr bwMode="auto">
            <a:xfrm>
              <a:off x="2544" y="2904"/>
              <a:ext cx="211" cy="1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kumimoji="1" lang="fr-FR" altLang="en-US" sz="1400" b="1" i="1">
                  <a:latin typeface="Times New Roman" pitchFamily="18" charset="0"/>
                </a:rPr>
                <a:t>I</a:t>
              </a:r>
              <a:r>
                <a:rPr kumimoji="1" lang="fr-FR" altLang="en-US" sz="1400" b="1" i="1" baseline="-25000">
                  <a:latin typeface="Times New Roman" pitchFamily="18" charset="0"/>
                </a:rPr>
                <a:t>B</a:t>
              </a:r>
            </a:p>
          </p:txBody>
        </p:sp>
      </p:grpSp>
      <p:grpSp>
        <p:nvGrpSpPr>
          <p:cNvPr id="51205" name="Groupe 5"/>
          <p:cNvGrpSpPr>
            <a:grpSpLocks/>
          </p:cNvGrpSpPr>
          <p:nvPr/>
        </p:nvGrpSpPr>
        <p:grpSpPr bwMode="auto">
          <a:xfrm>
            <a:off x="6751638" y="4327525"/>
            <a:ext cx="3408362" cy="1555750"/>
            <a:chOff x="5227584" y="4328226"/>
            <a:chExt cx="3407700" cy="1554428"/>
          </a:xfrm>
        </p:grpSpPr>
        <p:pic>
          <p:nvPicPr>
            <p:cNvPr id="51206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645267">
              <a:off x="5227584" y="4354476"/>
              <a:ext cx="3407700" cy="1528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1207" name="Connecteur droit avec flèche 2"/>
            <p:cNvCxnSpPr>
              <a:cxnSpLocks noChangeShapeType="1"/>
            </p:cNvCxnSpPr>
            <p:nvPr/>
          </p:nvCxnSpPr>
          <p:spPr bwMode="auto">
            <a:xfrm>
              <a:off x="5364007" y="4673600"/>
              <a:ext cx="628650" cy="142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08" name="Connecteur droit avec flèche 20"/>
            <p:cNvCxnSpPr>
              <a:cxnSpLocks noChangeShapeType="1"/>
            </p:cNvCxnSpPr>
            <p:nvPr/>
          </p:nvCxnSpPr>
          <p:spPr bwMode="auto">
            <a:xfrm flipH="1">
              <a:off x="7581224" y="4690414"/>
              <a:ext cx="590550" cy="142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209" name="ZoneTexte 4"/>
            <p:cNvSpPr txBox="1">
              <a:spLocks noChangeArrowheads="1"/>
            </p:cNvSpPr>
            <p:nvPr/>
          </p:nvSpPr>
          <p:spPr bwMode="auto">
            <a:xfrm>
              <a:off x="5507996" y="4328226"/>
              <a:ext cx="4235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en-US" i="1" dirty="0" err="1"/>
                <a:t>Ib</a:t>
              </a:r>
              <a:endParaRPr lang="en-US" altLang="en-US" i="1" dirty="0"/>
            </a:p>
          </p:txBody>
        </p:sp>
        <p:sp>
          <p:nvSpPr>
            <p:cNvPr id="51210" name="ZoneTexte 23"/>
            <p:cNvSpPr txBox="1">
              <a:spLocks noChangeArrowheads="1"/>
            </p:cNvSpPr>
            <p:nvPr/>
          </p:nvSpPr>
          <p:spPr bwMode="auto">
            <a:xfrm>
              <a:off x="7676249" y="4331690"/>
              <a:ext cx="4235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en-US" i="1" dirty="0" err="1"/>
                <a:t>Ic</a:t>
              </a:r>
              <a:endParaRPr lang="en-US" altLang="en-US" i="1" dirty="0"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altLang="en-US" sz="3200" dirty="0"/>
              <a:t>Transistor and </a:t>
            </a:r>
            <a:r>
              <a:rPr lang="fr-FR" altLang="en-US" sz="3200" i="1" dirty="0" err="1"/>
              <a:t>ac</a:t>
            </a:r>
            <a:r>
              <a:rPr lang="fr-FR" altLang="en-US" sz="3200" i="1" dirty="0"/>
              <a:t> signal</a:t>
            </a:r>
            <a:r>
              <a:rPr lang="fr-FR" altLang="en-US" sz="3200" dirty="0"/>
              <a:t>: </a:t>
            </a:r>
            <a:r>
              <a:rPr lang="fr-FR" altLang="en-US" sz="3200" dirty="0" err="1"/>
              <a:t>equivalent</a:t>
            </a:r>
            <a:r>
              <a:rPr lang="fr-FR" altLang="en-US" sz="3200" dirty="0"/>
              <a:t> circuit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altLang="en-US" sz="1900" b="1" i="1" dirty="0">
                <a:cs typeface="Times New Roman" pitchFamily="18" charset="0"/>
              </a:rPr>
              <a:t>Transconductance</a:t>
            </a:r>
            <a:r>
              <a:rPr lang="fr-FR" altLang="en-US" sz="1900" dirty="0">
                <a:cs typeface="Times New Roman" pitchFamily="18" charset="0"/>
              </a:rPr>
              <a:t>  :</a:t>
            </a:r>
            <a:r>
              <a:rPr lang="en-US" altLang="en-US" sz="1900" dirty="0">
                <a:cs typeface="Times New Roman" pitchFamily="18" charset="0"/>
              </a:rPr>
              <a:t>links the variation of the collector current to the base – </a:t>
            </a:r>
            <a:r>
              <a:rPr lang="en-US" altLang="en-US" sz="1900" dirty="0" err="1">
                <a:cs typeface="Times New Roman" pitchFamily="18" charset="0"/>
              </a:rPr>
              <a:t>emiter</a:t>
            </a:r>
            <a:r>
              <a:rPr lang="en-US" altLang="en-US" sz="1900" dirty="0">
                <a:cs typeface="Times New Roman" pitchFamily="18" charset="0"/>
              </a:rPr>
              <a:t>  voltage:</a:t>
            </a:r>
            <a:endParaRPr lang="fr-FR" altLang="en-US" sz="1900" dirty="0">
              <a:cs typeface="Times New Roman" pitchFamily="18" charset="0"/>
            </a:endParaRPr>
          </a:p>
          <a:p>
            <a:endParaRPr lang="fr-FR" altLang="en-US" sz="1900" dirty="0">
              <a:cs typeface="Times New Roman" pitchFamily="18" charset="0"/>
            </a:endParaRPr>
          </a:p>
          <a:p>
            <a:endParaRPr lang="fr-FR" altLang="en-US" sz="1900" dirty="0">
              <a:cs typeface="Times New Roman" pitchFamily="18" charset="0"/>
            </a:endParaRPr>
          </a:p>
          <a:p>
            <a:endParaRPr lang="fr-FR" altLang="en-US" sz="1900" dirty="0">
              <a:cs typeface="Times New Roman" pitchFamily="18" charset="0"/>
            </a:endParaRPr>
          </a:p>
          <a:p>
            <a:r>
              <a:rPr lang="fr-FR" altLang="en-US" sz="1900" b="1" i="1" dirty="0">
                <a:cs typeface="Times New Roman" pitchFamily="18" charset="0"/>
              </a:rPr>
              <a:t>Input </a:t>
            </a:r>
            <a:r>
              <a:rPr lang="fr-FR" altLang="en-US" sz="1900" b="1" i="1" dirty="0" err="1">
                <a:cs typeface="Times New Roman" pitchFamily="18" charset="0"/>
              </a:rPr>
              <a:t>resistance</a:t>
            </a:r>
            <a:r>
              <a:rPr lang="fr-FR" altLang="en-US" sz="1900" dirty="0">
                <a:cs typeface="Times New Roman" pitchFamily="18" charset="0"/>
              </a:rPr>
              <a:t> : </a:t>
            </a:r>
            <a:r>
              <a:rPr lang="en-US" altLang="en-US" sz="1900" dirty="0">
                <a:cs typeface="Times New Roman" pitchFamily="18" charset="0"/>
              </a:rPr>
              <a:t>links the variation of </a:t>
            </a:r>
            <a:r>
              <a:rPr lang="fr-FR" altLang="en-US" sz="1900" dirty="0">
                <a:cs typeface="Times New Roman" pitchFamily="18" charset="0"/>
              </a:rPr>
              <a:t>Base </a:t>
            </a:r>
            <a:r>
              <a:rPr lang="fr-FR" altLang="en-US" sz="1900" dirty="0" err="1">
                <a:cs typeface="Times New Roman" pitchFamily="18" charset="0"/>
              </a:rPr>
              <a:t>current</a:t>
            </a:r>
            <a:r>
              <a:rPr lang="fr-FR" altLang="en-US" sz="1900" dirty="0">
                <a:cs typeface="Times New Roman" pitchFamily="18" charset="0"/>
              </a:rPr>
              <a:t> to the </a:t>
            </a:r>
            <a:r>
              <a:rPr lang="en-US" altLang="en-US" sz="1900" dirty="0">
                <a:cs typeface="Times New Roman" pitchFamily="18" charset="0"/>
              </a:rPr>
              <a:t>base – </a:t>
            </a:r>
            <a:r>
              <a:rPr lang="en-US" altLang="en-US" sz="1900" dirty="0" err="1">
                <a:cs typeface="Times New Roman" pitchFamily="18" charset="0"/>
              </a:rPr>
              <a:t>emiter</a:t>
            </a:r>
            <a:r>
              <a:rPr lang="en-US" altLang="en-US" sz="1900" dirty="0">
                <a:cs typeface="Times New Roman" pitchFamily="18" charset="0"/>
              </a:rPr>
              <a:t>  voltage</a:t>
            </a:r>
            <a:r>
              <a:rPr lang="fr-FR" altLang="en-US" sz="1900" dirty="0">
                <a:cs typeface="Times New Roman" pitchFamily="18" charset="0"/>
              </a:rPr>
              <a:t>:  </a:t>
            </a:r>
          </a:p>
          <a:p>
            <a:endParaRPr lang="fr-FR" altLang="en-US" sz="1900" dirty="0">
              <a:cs typeface="Times New Roman" pitchFamily="18" charset="0"/>
            </a:endParaRPr>
          </a:p>
          <a:p>
            <a:endParaRPr lang="fr-FR" altLang="en-US" sz="1900" dirty="0">
              <a:cs typeface="Times New Roman" pitchFamily="18" charset="0"/>
            </a:endParaRPr>
          </a:p>
          <a:p>
            <a:endParaRPr lang="fr-FR" altLang="en-US" sz="1900" dirty="0">
              <a:cs typeface="Times New Roman" pitchFamily="18" charset="0"/>
            </a:endParaRPr>
          </a:p>
          <a:p>
            <a:endParaRPr lang="fr-FR" altLang="en-US" sz="1900" dirty="0">
              <a:cs typeface="Times New Roman" pitchFamily="18" charset="0"/>
            </a:endParaRPr>
          </a:p>
          <a:p>
            <a:r>
              <a:rPr lang="fr-FR" altLang="en-US" sz="1900" b="1" i="1" dirty="0">
                <a:cs typeface="Times New Roman" pitchFamily="18" charset="0"/>
              </a:rPr>
              <a:t>Output </a:t>
            </a:r>
            <a:r>
              <a:rPr lang="fr-FR" altLang="en-US" sz="1900" b="1" i="1" dirty="0" err="1">
                <a:cs typeface="Times New Roman" pitchFamily="18" charset="0"/>
              </a:rPr>
              <a:t>resistance</a:t>
            </a:r>
            <a:r>
              <a:rPr lang="fr-FR" altLang="en-US" sz="1900" b="1" i="1" dirty="0">
                <a:cs typeface="Times New Roman" pitchFamily="18" charset="0"/>
              </a:rPr>
              <a:t>: </a:t>
            </a:r>
            <a:endParaRPr lang="fr-FR" altLang="en-US" sz="1900" dirty="0">
              <a:cs typeface="Times New Roman" pitchFamily="18" charset="0"/>
            </a:endParaRPr>
          </a:p>
          <a:p>
            <a:endParaRPr lang="fr-FR" altLang="en-US" sz="1900" dirty="0">
              <a:cs typeface="Times New Roman" pitchFamily="18" charset="0"/>
            </a:endParaRPr>
          </a:p>
        </p:txBody>
      </p:sp>
      <p:sp>
        <p:nvSpPr>
          <p:cNvPr id="5222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976A999-9EB6-461B-BE68-83F17ECAFF98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fr-FR" altLang="en-US" sz="1000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5529263" y="320516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522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246983"/>
              </p:ext>
            </p:extLst>
          </p:nvPr>
        </p:nvGraphicFramePr>
        <p:xfrm>
          <a:off x="4367808" y="2026072"/>
          <a:ext cx="4351516" cy="1004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79560" imgH="431640" progId="Equation.DSMT4">
                  <p:embed/>
                </p:oleObj>
              </mc:Choice>
              <mc:Fallback>
                <p:oleObj name="Equation" r:id="rId2" imgW="1879560" imgH="431640" progId="Equation.DSMT4">
                  <p:embed/>
                  <p:pic>
                    <p:nvPicPr>
                      <p:cNvPr id="5223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808" y="2026072"/>
                        <a:ext cx="4351516" cy="100419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5238750" y="317658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5462588" y="317658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9D49A487-7F3D-4C27-8930-D21E355175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318408"/>
              </p:ext>
            </p:extLst>
          </p:nvPr>
        </p:nvGraphicFramePr>
        <p:xfrm>
          <a:off x="2019300" y="3455989"/>
          <a:ext cx="7659688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17560" imgH="507960" progId="Equation.DSMT4">
                  <p:embed/>
                </p:oleObj>
              </mc:Choice>
              <mc:Fallback>
                <p:oleObj name="Equation" r:id="rId4" imgW="3517560" imgH="507960" progId="Equation.DSMT4">
                  <p:embed/>
                  <p:pic>
                    <p:nvPicPr>
                      <p:cNvPr id="2" name="Objet 1">
                        <a:extLst>
                          <a:ext uri="{FF2B5EF4-FFF2-40B4-BE49-F238E27FC236}">
                            <a16:creationId xmlns:a16="http://schemas.microsoft.com/office/drawing/2014/main" id="{9D49A487-7F3D-4C27-8930-D21E355175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9300" y="3455989"/>
                        <a:ext cx="7659688" cy="1106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6178AEB5-90E1-474D-95A8-93B8043F4F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506975"/>
              </p:ext>
            </p:extLst>
          </p:nvPr>
        </p:nvGraphicFramePr>
        <p:xfrm>
          <a:off x="4513957" y="5257800"/>
          <a:ext cx="3377143" cy="1164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73120" imgH="507960" progId="Equation.DSMT4">
                  <p:embed/>
                </p:oleObj>
              </mc:Choice>
              <mc:Fallback>
                <p:oleObj name="Equation" r:id="rId6" imgW="1473120" imgH="507960" progId="Equation.DSMT4">
                  <p:embed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6178AEB5-90E1-474D-95A8-93B8043F4F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13957" y="5257800"/>
                        <a:ext cx="3377143" cy="11645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altLang="en-US" sz="1900" b="1" i="1" dirty="0">
                <a:cs typeface="Times New Roman" pitchFamily="18" charset="0"/>
              </a:rPr>
              <a:t>Capacitance      </a:t>
            </a:r>
            <a:r>
              <a:rPr lang="fr-FR" altLang="en-US" sz="1900" dirty="0">
                <a:cs typeface="Times New Roman" pitchFamily="18" charset="0"/>
              </a:rPr>
              <a:t>  : </a:t>
            </a:r>
          </a:p>
          <a:p>
            <a:pPr>
              <a:lnSpc>
                <a:spcPct val="90000"/>
              </a:lnSpc>
            </a:pPr>
            <a:endParaRPr lang="fr-FR" altLang="en-US" sz="19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fr-FR" altLang="en-US" sz="1900" dirty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fr-FR" altLang="en-US" sz="1700" dirty="0">
                <a:cs typeface="Times New Roman" pitchFamily="18" charset="0"/>
              </a:rPr>
              <a:t>Storage capacitance</a:t>
            </a:r>
          </a:p>
          <a:p>
            <a:pPr lvl="1">
              <a:lnSpc>
                <a:spcPct val="90000"/>
              </a:lnSpc>
            </a:pPr>
            <a:endParaRPr lang="fr-FR" altLang="en-US" sz="1700" dirty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fr-FR" altLang="en-US" sz="1700" dirty="0">
                <a:cs typeface="Times New Roman" pitchFamily="18" charset="0"/>
              </a:rPr>
              <a:t> transit time</a:t>
            </a:r>
          </a:p>
          <a:p>
            <a:pPr lvl="1">
              <a:lnSpc>
                <a:spcPct val="90000"/>
              </a:lnSpc>
            </a:pPr>
            <a:endParaRPr lang="fr-FR" altLang="en-US" sz="17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fr-FR" altLang="en-US" sz="1900" b="1" i="1" dirty="0">
                <a:cs typeface="Times New Roman" pitchFamily="18" charset="0"/>
              </a:rPr>
              <a:t>Capacitance  </a:t>
            </a:r>
            <a:r>
              <a:rPr lang="fr-FR" altLang="en-US" sz="1900" dirty="0">
                <a:cs typeface="Times New Roman" pitchFamily="18" charset="0"/>
              </a:rPr>
              <a:t>          : CB </a:t>
            </a:r>
            <a:r>
              <a:rPr lang="fr-FR" altLang="en-US" sz="1900" dirty="0" err="1">
                <a:cs typeface="Times New Roman" pitchFamily="18" charset="0"/>
              </a:rPr>
              <a:t>junction</a:t>
            </a:r>
            <a:r>
              <a:rPr lang="fr-FR" altLang="en-US" sz="1900" dirty="0">
                <a:cs typeface="Times New Roman" pitchFamily="18" charset="0"/>
              </a:rPr>
              <a:t> capacitance reverse </a:t>
            </a:r>
            <a:r>
              <a:rPr lang="fr-FR" altLang="en-US" sz="1900" dirty="0" err="1">
                <a:cs typeface="Times New Roman" pitchFamily="18" charset="0"/>
              </a:rPr>
              <a:t>biased</a:t>
            </a:r>
            <a:endParaRPr lang="fr-FR" altLang="en-US" sz="19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fr-FR" altLang="en-US" sz="1900" dirty="0"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fr-FR" altLang="en-US" sz="19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fr-FR" altLang="en-US" sz="19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fr-FR" altLang="en-US" sz="1900" b="1" i="1" dirty="0">
                <a:cs typeface="Times New Roman" pitchFamily="18" charset="0"/>
              </a:rPr>
              <a:t>Collector –</a:t>
            </a:r>
            <a:r>
              <a:rPr lang="fr-FR" altLang="en-US" sz="1900" b="1" i="1" dirty="0" err="1">
                <a:cs typeface="Times New Roman" pitchFamily="18" charset="0"/>
              </a:rPr>
              <a:t>substrate</a:t>
            </a:r>
            <a:r>
              <a:rPr lang="fr-FR" altLang="en-US" sz="1900" b="1" i="1" dirty="0">
                <a:cs typeface="Times New Roman" pitchFamily="18" charset="0"/>
              </a:rPr>
              <a:t>  (</a:t>
            </a:r>
            <a:r>
              <a:rPr lang="fr-FR" altLang="en-US" sz="1900" b="1" i="1" dirty="0" err="1">
                <a:cs typeface="Times New Roman" pitchFamily="18" charset="0"/>
              </a:rPr>
              <a:t>depletion</a:t>
            </a:r>
            <a:r>
              <a:rPr lang="fr-FR" altLang="en-US" sz="1900" b="1" i="1" dirty="0">
                <a:cs typeface="Times New Roman" pitchFamily="18" charset="0"/>
              </a:rPr>
              <a:t> layer) capacitance:</a:t>
            </a:r>
            <a:endParaRPr lang="fr-FR" altLang="en-US" sz="1900" dirty="0">
              <a:cs typeface="Times New Roman" pitchFamily="18" charset="0"/>
            </a:endParaRPr>
          </a:p>
        </p:txBody>
      </p:sp>
      <p:sp>
        <p:nvSpPr>
          <p:cNvPr id="5325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8F0A61E-E90A-4FFF-8D94-FC0E8D94A595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fr-FR" altLang="en-US" sz="1000"/>
          </a:p>
        </p:txBody>
      </p:sp>
      <p:sp>
        <p:nvSpPr>
          <p:cNvPr id="53253" name="Rectangle 4"/>
          <p:cNvSpPr>
            <a:spLocks noChangeArrowheads="1"/>
          </p:cNvSpPr>
          <p:nvPr/>
        </p:nvSpPr>
        <p:spPr bwMode="auto">
          <a:xfrm>
            <a:off x="5529263" y="320516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5238750" y="317658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5462588" y="317658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3256" name="Rectangle 11"/>
          <p:cNvSpPr>
            <a:spLocks noChangeArrowheads="1"/>
          </p:cNvSpPr>
          <p:nvPr/>
        </p:nvSpPr>
        <p:spPr bwMode="auto">
          <a:xfrm>
            <a:off x="5595938" y="330993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5325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338311"/>
              </p:ext>
            </p:extLst>
          </p:nvPr>
        </p:nvGraphicFramePr>
        <p:xfrm>
          <a:off x="5375276" y="1700214"/>
          <a:ext cx="22002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002865" imgH="241195" progId="Equation.3">
                  <p:embed/>
                </p:oleObj>
              </mc:Choice>
              <mc:Fallback>
                <p:oleObj r:id="rId2" imgW="1002865" imgH="241195" progId="Equation.3">
                  <p:embed/>
                  <p:pic>
                    <p:nvPicPr>
                      <p:cNvPr id="5325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276" y="1700214"/>
                        <a:ext cx="2200275" cy="5238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8" name="Rectangle 13"/>
          <p:cNvSpPr>
            <a:spLocks noChangeArrowheads="1"/>
          </p:cNvSpPr>
          <p:nvPr/>
        </p:nvSpPr>
        <p:spPr bwMode="auto">
          <a:xfrm>
            <a:off x="5776913" y="330993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5325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014342"/>
              </p:ext>
            </p:extLst>
          </p:nvPr>
        </p:nvGraphicFramePr>
        <p:xfrm>
          <a:off x="5311632" y="4293096"/>
          <a:ext cx="14954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634725" imgH="241195" progId="Equation.3">
                  <p:embed/>
                </p:oleObj>
              </mc:Choice>
              <mc:Fallback>
                <p:oleObj r:id="rId4" imgW="634725" imgH="241195" progId="Equation.3">
                  <p:embed/>
                  <p:pic>
                    <p:nvPicPr>
                      <p:cNvPr id="5325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1632" y="4293096"/>
                        <a:ext cx="1495425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0" name="Rectangle 15"/>
          <p:cNvSpPr>
            <a:spLocks noChangeArrowheads="1"/>
          </p:cNvSpPr>
          <p:nvPr/>
        </p:nvSpPr>
        <p:spPr bwMode="auto">
          <a:xfrm>
            <a:off x="5938838" y="331470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5326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353868"/>
              </p:ext>
            </p:extLst>
          </p:nvPr>
        </p:nvGraphicFramePr>
        <p:xfrm>
          <a:off x="5626100" y="5407025"/>
          <a:ext cx="90170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317362" imgH="228501" progId="Equation.3">
                  <p:embed/>
                </p:oleObj>
              </mc:Choice>
              <mc:Fallback>
                <p:oleObj r:id="rId6" imgW="317362" imgH="228501" progId="Equation.3">
                  <p:embed/>
                  <p:pic>
                    <p:nvPicPr>
                      <p:cNvPr id="53261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6100" y="5407025"/>
                        <a:ext cx="901700" cy="6540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2" name="Rectangle 17"/>
          <p:cNvSpPr>
            <a:spLocks noChangeArrowheads="1"/>
          </p:cNvSpPr>
          <p:nvPr/>
        </p:nvSpPr>
        <p:spPr bwMode="auto">
          <a:xfrm>
            <a:off x="5715000" y="331470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53263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782216"/>
              </p:ext>
            </p:extLst>
          </p:nvPr>
        </p:nvGraphicFramePr>
        <p:xfrm>
          <a:off x="5529263" y="2456202"/>
          <a:ext cx="13716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761669" imgH="228501" progId="Equation.3">
                  <p:embed/>
                </p:oleObj>
              </mc:Choice>
              <mc:Fallback>
                <p:oleObj r:id="rId8" imgW="761669" imgH="228501" progId="Equation.3">
                  <p:embed/>
                  <p:pic>
                    <p:nvPicPr>
                      <p:cNvPr id="53263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263" y="2456202"/>
                        <a:ext cx="1371600" cy="412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4" name="Rectangle 19"/>
          <p:cNvSpPr>
            <a:spLocks noChangeArrowheads="1"/>
          </p:cNvSpPr>
          <p:nvPr/>
        </p:nvSpPr>
        <p:spPr bwMode="auto">
          <a:xfrm>
            <a:off x="5372100" y="330993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5326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550481"/>
              </p:ext>
            </p:extLst>
          </p:nvPr>
        </p:nvGraphicFramePr>
        <p:xfrm>
          <a:off x="5372100" y="3128963"/>
          <a:ext cx="22098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1447800" imgH="241300" progId="Equation.3">
                  <p:embed/>
                </p:oleObj>
              </mc:Choice>
              <mc:Fallback>
                <p:oleObj r:id="rId10" imgW="1447800" imgH="241300" progId="Equation.3">
                  <p:embed/>
                  <p:pic>
                    <p:nvPicPr>
                      <p:cNvPr id="53265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0" y="3128963"/>
                        <a:ext cx="2209800" cy="3619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680761"/>
              </p:ext>
            </p:extLst>
          </p:nvPr>
        </p:nvGraphicFramePr>
        <p:xfrm>
          <a:off x="3719736" y="1556793"/>
          <a:ext cx="4381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3112" imgH="228501" progId="Equation.3">
                  <p:embed/>
                </p:oleObj>
              </mc:Choice>
              <mc:Fallback>
                <p:oleObj name="Equation" r:id="rId12" imgW="203112" imgH="228501" progId="Equation.3">
                  <p:embed/>
                  <p:pic>
                    <p:nvPicPr>
                      <p:cNvPr id="5326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736" y="1556793"/>
                        <a:ext cx="43815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026824"/>
              </p:ext>
            </p:extLst>
          </p:nvPr>
        </p:nvGraphicFramePr>
        <p:xfrm>
          <a:off x="3719737" y="3645025"/>
          <a:ext cx="4667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5713" imgH="241091" progId="Equation.3">
                  <p:embed/>
                </p:oleObj>
              </mc:Choice>
              <mc:Fallback>
                <p:oleObj name="Equation" r:id="rId14" imgW="215713" imgH="241091" progId="Equation.3">
                  <p:embed/>
                  <p:pic>
                    <p:nvPicPr>
                      <p:cNvPr id="5326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737" y="3645025"/>
                        <a:ext cx="46672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2133600" y="685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altLang="en-US" sz="3200"/>
              <a:t>Transistor and </a:t>
            </a:r>
            <a:r>
              <a:rPr lang="fr-FR" altLang="en-US" sz="3200" i="1"/>
              <a:t>ac signal</a:t>
            </a:r>
            <a:r>
              <a:rPr lang="fr-FR" altLang="en-US" sz="3200"/>
              <a:t>: equivalent circuit</a:t>
            </a:r>
            <a:endParaRPr lang="fr-FR" altLang="en-US" sz="32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12" name="Picture 1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6299491" y="1988840"/>
            <a:ext cx="4320480" cy="147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altLang="en-US" dirty="0"/>
              <a:t>Cut off </a:t>
            </a:r>
            <a:r>
              <a:rPr lang="fr-FR" altLang="en-US" dirty="0" err="1"/>
              <a:t>frequency</a:t>
            </a:r>
            <a:r>
              <a:rPr lang="fr-FR" altLang="en-US" dirty="0"/>
              <a:t> (</a:t>
            </a:r>
            <a:r>
              <a:rPr lang="fr-FR" altLang="en-US" dirty="0" err="1"/>
              <a:t>current</a:t>
            </a:r>
            <a:r>
              <a:rPr lang="fr-FR" altLang="en-US" dirty="0"/>
              <a:t> gain =1 </a:t>
            </a:r>
            <a:r>
              <a:rPr lang="fr-FR" altLang="en-US" dirty="0" err="1"/>
              <a:t>when</a:t>
            </a:r>
            <a:r>
              <a:rPr lang="fr-FR" altLang="en-US" dirty="0"/>
              <a:t> </a:t>
            </a:r>
            <a:r>
              <a:rPr lang="fr-FR" altLang="en-US" dirty="0" err="1"/>
              <a:t>load</a:t>
            </a:r>
            <a:r>
              <a:rPr lang="fr-FR" altLang="en-US" dirty="0"/>
              <a:t> as a short circuit )</a:t>
            </a:r>
          </a:p>
          <a:p>
            <a:pPr lvl="1"/>
            <a:r>
              <a:rPr lang="fr-FR" altLang="en-US" sz="1800" dirty="0" err="1">
                <a:solidFill>
                  <a:srgbClr val="FF0000"/>
                </a:solidFill>
              </a:rPr>
              <a:t>We</a:t>
            </a:r>
            <a:r>
              <a:rPr lang="fr-FR" altLang="en-US" sz="1800" dirty="0">
                <a:solidFill>
                  <a:srgbClr val="FF0000"/>
                </a:solidFill>
              </a:rPr>
              <a:t> </a:t>
            </a:r>
            <a:r>
              <a:rPr lang="fr-FR" altLang="en-US" sz="1800" dirty="0" err="1">
                <a:solidFill>
                  <a:srgbClr val="FF0000"/>
                </a:solidFill>
              </a:rPr>
              <a:t>neglect</a:t>
            </a:r>
            <a:r>
              <a:rPr lang="fr-FR" altLang="en-US" sz="1800" dirty="0">
                <a:solidFill>
                  <a:srgbClr val="FF0000"/>
                </a:solidFill>
              </a:rPr>
              <a:t> (no </a:t>
            </a:r>
            <a:r>
              <a:rPr lang="fr-FR" altLang="en-US" sz="1800" dirty="0" err="1">
                <a:solidFill>
                  <a:srgbClr val="FF0000"/>
                </a:solidFill>
              </a:rPr>
              <a:t>Early</a:t>
            </a:r>
            <a:r>
              <a:rPr lang="fr-FR" altLang="en-US" sz="1800" dirty="0">
                <a:solidFill>
                  <a:srgbClr val="FF0000"/>
                </a:solidFill>
              </a:rPr>
              <a:t> </a:t>
            </a:r>
            <a:r>
              <a:rPr lang="fr-FR" altLang="en-US" sz="1800" dirty="0" err="1">
                <a:solidFill>
                  <a:srgbClr val="FF0000"/>
                </a:solidFill>
              </a:rPr>
              <a:t>Effect</a:t>
            </a:r>
            <a:r>
              <a:rPr lang="fr-FR" altLang="en-US" sz="1800" dirty="0">
                <a:solidFill>
                  <a:srgbClr val="FF0000"/>
                </a:solidFill>
              </a:rPr>
              <a:t>) r</a:t>
            </a:r>
            <a:r>
              <a:rPr lang="fr-FR" altLang="en-US" sz="1800" baseline="-25000" dirty="0">
                <a:solidFill>
                  <a:srgbClr val="FF0000"/>
                </a:solidFill>
              </a:rPr>
              <a:t>0</a:t>
            </a:r>
          </a:p>
          <a:p>
            <a:endParaRPr lang="fr-FR" altLang="en-US" dirty="0"/>
          </a:p>
          <a:p>
            <a:endParaRPr lang="fr-FR" altLang="en-US" dirty="0"/>
          </a:p>
          <a:p>
            <a:endParaRPr lang="fr-FR" altLang="en-US" dirty="0"/>
          </a:p>
          <a:p>
            <a:r>
              <a:rPr lang="fr-FR" altLang="en-US" dirty="0" err="1"/>
              <a:t>Current</a:t>
            </a:r>
            <a:r>
              <a:rPr lang="fr-FR" altLang="en-US" dirty="0"/>
              <a:t> gain </a:t>
            </a:r>
            <a:r>
              <a:rPr lang="fr-FR" altLang="en-US" dirty="0" err="1"/>
              <a:t>is</a:t>
            </a:r>
            <a:r>
              <a:rPr lang="fr-FR" altLang="en-US" dirty="0"/>
              <a:t> </a:t>
            </a:r>
            <a:r>
              <a:rPr lang="fr-FR" altLang="en-US" dirty="0" err="1"/>
              <a:t>given</a:t>
            </a:r>
            <a:r>
              <a:rPr lang="fr-FR" altLang="en-US" dirty="0"/>
              <a:t> by:</a:t>
            </a:r>
          </a:p>
          <a:p>
            <a:endParaRPr lang="fr-FR" altLang="en-US" dirty="0"/>
          </a:p>
          <a:p>
            <a:endParaRPr lang="fr-FR" altLang="en-US" dirty="0"/>
          </a:p>
        </p:txBody>
      </p:sp>
      <p:sp>
        <p:nvSpPr>
          <p:cNvPr id="5427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159008A-96A8-4854-9CAC-8DCFFDC6226B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fr-FR" altLang="en-US" sz="1000"/>
          </a:p>
        </p:txBody>
      </p:sp>
      <p:graphicFrame>
        <p:nvGraphicFramePr>
          <p:cNvPr id="542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828723"/>
              </p:ext>
            </p:extLst>
          </p:nvPr>
        </p:nvGraphicFramePr>
        <p:xfrm>
          <a:off x="2759596" y="2374712"/>
          <a:ext cx="33528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30400" imgH="825500" progId="Equation.3">
                  <p:embed/>
                </p:oleObj>
              </mc:Choice>
              <mc:Fallback>
                <p:oleObj name="Equation" r:id="rId3" imgW="1930400" imgH="825500" progId="Equation.3">
                  <p:embed/>
                  <p:pic>
                    <p:nvPicPr>
                      <p:cNvPr id="542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9596" y="2374712"/>
                        <a:ext cx="3352800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997587"/>
              </p:ext>
            </p:extLst>
          </p:nvPr>
        </p:nvGraphicFramePr>
        <p:xfrm>
          <a:off x="2135560" y="4633965"/>
          <a:ext cx="8051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025880" imgH="469800" progId="Equation.DSMT4">
                  <p:embed/>
                </p:oleObj>
              </mc:Choice>
              <mc:Fallback>
                <p:oleObj name="Equation" r:id="rId5" imgW="4025880" imgH="469800" progId="Equation.DSMT4">
                  <p:embed/>
                  <p:pic>
                    <p:nvPicPr>
                      <p:cNvPr id="542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60" y="4633965"/>
                        <a:ext cx="8051800" cy="939800"/>
                      </a:xfrm>
                      <a:prstGeom prst="rect">
                        <a:avLst/>
                      </a:prstGeom>
                      <a:solidFill>
                        <a:srgbClr val="E9D7D3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altLang="en-US" sz="3200" dirty="0"/>
              <a:t>Transistor and </a:t>
            </a:r>
            <a:r>
              <a:rPr lang="fr-FR" altLang="en-US" sz="3200" i="1" dirty="0" err="1"/>
              <a:t>ac</a:t>
            </a:r>
            <a:r>
              <a:rPr lang="fr-FR" altLang="en-US" sz="3200" i="1" dirty="0"/>
              <a:t> signal</a:t>
            </a:r>
            <a:r>
              <a:rPr lang="fr-FR" altLang="en-US" sz="3200" dirty="0"/>
              <a:t>: </a:t>
            </a:r>
            <a:r>
              <a:rPr lang="fr-FR" altLang="en-US" sz="3200" dirty="0" err="1"/>
              <a:t>equivalent</a:t>
            </a:r>
            <a:r>
              <a:rPr lang="fr-FR" altLang="en-US" sz="3200" dirty="0"/>
              <a:t> circuit</a:t>
            </a: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882892"/>
              </p:ext>
            </p:extLst>
          </p:nvPr>
        </p:nvGraphicFramePr>
        <p:xfrm>
          <a:off x="2135560" y="5806022"/>
          <a:ext cx="7162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581280" imgH="431640" progId="Equation.DSMT4">
                  <p:embed/>
                </p:oleObj>
              </mc:Choice>
              <mc:Fallback>
                <p:oleObj name="Equation" r:id="rId7" imgW="3581280" imgH="431640" progId="Equation.DSMT4">
                  <p:embed/>
                  <p:pic>
                    <p:nvPicPr>
                      <p:cNvPr id="2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60" y="5806022"/>
                        <a:ext cx="7162800" cy="863600"/>
                      </a:xfrm>
                      <a:prstGeom prst="rect">
                        <a:avLst/>
                      </a:prstGeom>
                      <a:solidFill>
                        <a:srgbClr val="E9D7D3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altLang="en-US" dirty="0"/>
              <a:t>In modern </a:t>
            </a:r>
            <a:r>
              <a:rPr lang="fr-FR" altLang="en-US" dirty="0" err="1"/>
              <a:t>devices</a:t>
            </a:r>
            <a:r>
              <a:rPr lang="fr-FR" altLang="en-US" dirty="0"/>
              <a:t> , in </a:t>
            </a:r>
            <a:r>
              <a:rPr lang="fr-FR" altLang="en-US" dirty="0" err="1"/>
              <a:t>general</a:t>
            </a:r>
            <a:endParaRPr lang="fr-FR" altLang="en-US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altLang="en-US" dirty="0"/>
              <a:t>At </a:t>
            </a:r>
            <a:r>
              <a:rPr lang="fr-FR" altLang="en-US" dirty="0" err="1"/>
              <a:t>low</a:t>
            </a:r>
            <a:r>
              <a:rPr lang="fr-FR" altLang="en-US" dirty="0"/>
              <a:t> </a:t>
            </a:r>
            <a:r>
              <a:rPr lang="fr-FR" altLang="en-US" dirty="0" err="1"/>
              <a:t>frequency</a:t>
            </a:r>
            <a:r>
              <a:rPr lang="fr-FR" altLang="en-US" dirty="0"/>
              <a:t>:</a:t>
            </a:r>
          </a:p>
          <a:p>
            <a:pPr marL="274320" lvl="1" indent="0" fontAlgn="auto">
              <a:spcAft>
                <a:spcPts val="0"/>
              </a:spcAft>
              <a:buNone/>
              <a:defRPr/>
            </a:pPr>
            <a:endParaRPr lang="fr-FR" altLang="en-US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altLang="en-US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altLang="en-US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FR" altLang="en-US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altLang="en-US" dirty="0"/>
              <a:t>At high </a:t>
            </a:r>
            <a:r>
              <a:rPr lang="fr-FR" altLang="en-US" dirty="0" err="1"/>
              <a:t>frequency</a:t>
            </a:r>
            <a:r>
              <a:rPr lang="fr-FR" altLang="en-US" dirty="0"/>
              <a:t>, the </a:t>
            </a:r>
            <a:r>
              <a:rPr lang="fr-FR" altLang="en-US" dirty="0" err="1"/>
              <a:t>imaginary</a:t>
            </a:r>
            <a:r>
              <a:rPr lang="fr-FR" altLang="en-US" dirty="0"/>
              <a:t> </a:t>
            </a:r>
            <a:r>
              <a:rPr lang="fr-FR" altLang="en-US" dirty="0" err="1"/>
              <a:t>term</a:t>
            </a:r>
            <a:r>
              <a:rPr lang="fr-FR" altLang="en-US" dirty="0"/>
              <a:t> </a:t>
            </a:r>
            <a:r>
              <a:rPr lang="fr-FR" altLang="en-US" dirty="0" err="1"/>
              <a:t>dominates</a:t>
            </a:r>
            <a:r>
              <a:rPr lang="fr-FR" altLang="en-US" dirty="0"/>
              <a:t> and :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altLang="en-US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altLang="en-US" dirty="0"/>
          </a:p>
        </p:txBody>
      </p:sp>
      <p:sp>
        <p:nvSpPr>
          <p:cNvPr id="5530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984600-D0C3-486E-9173-ECB6E4CE2DB4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fr-FR" altLang="en-US" sz="1000"/>
          </a:p>
        </p:txBody>
      </p:sp>
      <p:graphicFrame>
        <p:nvGraphicFramePr>
          <p:cNvPr id="5530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997676"/>
              </p:ext>
            </p:extLst>
          </p:nvPr>
        </p:nvGraphicFramePr>
        <p:xfrm>
          <a:off x="6672064" y="1628800"/>
          <a:ext cx="1651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87058" imgH="266584" progId="Equation.3">
                  <p:embed/>
                </p:oleObj>
              </mc:Choice>
              <mc:Fallback>
                <p:oleObj name="Equation" r:id="rId2" imgW="787058" imgH="266584" progId="Equation.3">
                  <p:embed/>
                  <p:pic>
                    <p:nvPicPr>
                      <p:cNvPr id="5530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064" y="1628800"/>
                        <a:ext cx="16510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286367"/>
              </p:ext>
            </p:extLst>
          </p:nvPr>
        </p:nvGraphicFramePr>
        <p:xfrm>
          <a:off x="4257675" y="2771775"/>
          <a:ext cx="3505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52480" imgH="444240" progId="Equation.DSMT4">
                  <p:embed/>
                </p:oleObj>
              </mc:Choice>
              <mc:Fallback>
                <p:oleObj name="Equation" r:id="rId4" imgW="1752480" imgH="444240" progId="Equation.DSMT4">
                  <p:embed/>
                  <p:pic>
                    <p:nvPicPr>
                      <p:cNvPr id="5530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7675" y="2771775"/>
                        <a:ext cx="3505200" cy="889000"/>
                      </a:xfrm>
                      <a:prstGeom prst="rect">
                        <a:avLst/>
                      </a:prstGeom>
                      <a:solidFill>
                        <a:srgbClr val="E8E8ED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074121"/>
              </p:ext>
            </p:extLst>
          </p:nvPr>
        </p:nvGraphicFramePr>
        <p:xfrm>
          <a:off x="4503738" y="4932363"/>
          <a:ext cx="2463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31560" imgH="444240" progId="Equation.DSMT4">
                  <p:embed/>
                </p:oleObj>
              </mc:Choice>
              <mc:Fallback>
                <p:oleObj name="Equation" r:id="rId6" imgW="1231560" imgH="444240" progId="Equation.DSMT4">
                  <p:embed/>
                  <p:pic>
                    <p:nvPicPr>
                      <p:cNvPr id="5530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3738" y="4932363"/>
                        <a:ext cx="2463800" cy="889000"/>
                      </a:xfrm>
                      <a:prstGeom prst="rect">
                        <a:avLst/>
                      </a:prstGeom>
                      <a:solidFill>
                        <a:srgbClr val="E8E8ED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altLang="en-US" sz="3200" dirty="0"/>
              <a:t>Transistor and </a:t>
            </a:r>
            <a:r>
              <a:rPr lang="fr-FR" altLang="en-US" sz="3200" i="1" dirty="0" err="1"/>
              <a:t>ac</a:t>
            </a:r>
            <a:r>
              <a:rPr lang="fr-FR" altLang="en-US" sz="3200" i="1" dirty="0"/>
              <a:t> signal</a:t>
            </a:r>
            <a:r>
              <a:rPr lang="fr-FR" altLang="en-US" sz="3200" dirty="0"/>
              <a:t>: </a:t>
            </a:r>
            <a:r>
              <a:rPr lang="fr-FR" altLang="en-US" sz="3200" dirty="0" err="1"/>
              <a:t>equivalent</a:t>
            </a:r>
            <a:r>
              <a:rPr lang="fr-FR" altLang="en-US" sz="3200" dirty="0"/>
              <a:t> circuit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altLang="en-US" sz="3000"/>
              <a:t>Transistor en </a:t>
            </a:r>
            <a:r>
              <a:rPr lang="fr-FR" altLang="en-US" sz="3000" i="1"/>
              <a:t>ac</a:t>
            </a:r>
            <a:r>
              <a:rPr lang="fr-FR" altLang="en-US" sz="3000"/>
              <a:t>: schéma équivalent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altLang="en-US" dirty="0" err="1"/>
              <a:t>We</a:t>
            </a:r>
            <a:r>
              <a:rPr lang="fr-FR" altLang="en-US" dirty="0"/>
              <a:t> </a:t>
            </a:r>
            <a:r>
              <a:rPr lang="fr-FR" altLang="en-US" dirty="0" err="1"/>
              <a:t>get</a:t>
            </a:r>
            <a:r>
              <a:rPr lang="fr-FR" altLang="en-US" dirty="0"/>
              <a:t> the « </a:t>
            </a:r>
            <a:r>
              <a:rPr lang="fr-FR" altLang="en-US" dirty="0" err="1"/>
              <a:t>cutoff</a:t>
            </a:r>
            <a:r>
              <a:rPr lang="fr-FR" altLang="en-US" dirty="0"/>
              <a:t> </a:t>
            </a:r>
            <a:r>
              <a:rPr lang="fr-FR" altLang="en-US" dirty="0" err="1"/>
              <a:t>frequency</a:t>
            </a:r>
            <a:r>
              <a:rPr lang="fr-FR" altLang="en-US" dirty="0"/>
              <a:t> » by </a:t>
            </a:r>
            <a:r>
              <a:rPr lang="fr-FR" altLang="en-US" dirty="0" err="1"/>
              <a:t>considering</a:t>
            </a:r>
            <a:r>
              <a:rPr lang="fr-FR" altLang="en-US" dirty="0"/>
              <a:t> </a:t>
            </a:r>
            <a:r>
              <a:rPr lang="fr-FR" altLang="en-US" i="1" dirty="0" err="1"/>
              <a:t>i</a:t>
            </a:r>
            <a:r>
              <a:rPr lang="fr-FR" altLang="en-US" i="1" baseline="-25000" dirty="0" err="1"/>
              <a:t>C</a:t>
            </a:r>
            <a:r>
              <a:rPr lang="fr-FR" altLang="en-US" i="1" dirty="0"/>
              <a:t>/</a:t>
            </a:r>
            <a:r>
              <a:rPr lang="fr-FR" altLang="en-US" i="1" dirty="0" err="1"/>
              <a:t>i</a:t>
            </a:r>
            <a:r>
              <a:rPr lang="fr-FR" altLang="en-US" i="1" baseline="-25000" dirty="0" err="1"/>
              <a:t>B</a:t>
            </a:r>
            <a:r>
              <a:rPr lang="fr-FR" altLang="en-US" i="1" dirty="0"/>
              <a:t>=</a:t>
            </a:r>
            <a:r>
              <a:rPr lang="fr-FR" altLang="en-US" dirty="0"/>
              <a:t>1</a:t>
            </a:r>
          </a:p>
          <a:p>
            <a:endParaRPr lang="fr-FR" altLang="en-US" dirty="0"/>
          </a:p>
          <a:p>
            <a:endParaRPr lang="fr-FR" altLang="en-US" dirty="0"/>
          </a:p>
          <a:p>
            <a:endParaRPr lang="fr-FR" altLang="en-US" dirty="0"/>
          </a:p>
          <a:p>
            <a:endParaRPr lang="fr-FR" altLang="en-US" dirty="0"/>
          </a:p>
          <a:p>
            <a:r>
              <a:rPr lang="fr-FR" altLang="en-US" dirty="0"/>
              <a:t>By </a:t>
            </a:r>
            <a:r>
              <a:rPr lang="fr-FR" altLang="en-US" dirty="0" err="1"/>
              <a:t>replacing</a:t>
            </a:r>
            <a:r>
              <a:rPr lang="fr-FR" altLang="en-US" dirty="0"/>
              <a:t> all the </a:t>
            </a:r>
            <a:r>
              <a:rPr lang="fr-FR" altLang="en-US" dirty="0" err="1"/>
              <a:t>terms</a:t>
            </a:r>
            <a:r>
              <a:rPr lang="fr-FR" altLang="en-US" dirty="0"/>
              <a:t> by </a:t>
            </a:r>
            <a:r>
              <a:rPr lang="fr-FR" altLang="en-US" dirty="0" err="1"/>
              <a:t>their</a:t>
            </a:r>
            <a:r>
              <a:rPr lang="fr-FR" altLang="en-US" dirty="0"/>
              <a:t> expressions</a:t>
            </a:r>
          </a:p>
        </p:txBody>
      </p:sp>
      <p:sp>
        <p:nvSpPr>
          <p:cNvPr id="5632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B3CCFA9-B9E7-445F-8E17-87918A5E1E35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fr-FR" altLang="en-US" sz="1000"/>
          </a:p>
        </p:txBody>
      </p:sp>
      <p:graphicFrame>
        <p:nvGraphicFramePr>
          <p:cNvPr id="563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093475"/>
              </p:ext>
            </p:extLst>
          </p:nvPr>
        </p:nvGraphicFramePr>
        <p:xfrm>
          <a:off x="6748443" y="2420889"/>
          <a:ext cx="246380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91726" imgH="507780" progId="Equation.3">
                  <p:embed/>
                </p:oleObj>
              </mc:Choice>
              <mc:Fallback>
                <p:oleObj name="Equation" r:id="rId2" imgW="1091726" imgH="507780" progId="Equation.3">
                  <p:embed/>
                  <p:pic>
                    <p:nvPicPr>
                      <p:cNvPr id="5632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8443" y="2420889"/>
                        <a:ext cx="2463800" cy="1146175"/>
                      </a:xfrm>
                      <a:prstGeom prst="rect">
                        <a:avLst/>
                      </a:prstGeom>
                      <a:solidFill>
                        <a:srgbClr val="E9D7D3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6" name="Object 5"/>
          <p:cNvGraphicFramePr>
            <a:graphicFrameLocks noChangeAspect="1"/>
          </p:cNvGraphicFramePr>
          <p:nvPr/>
        </p:nvGraphicFramePr>
        <p:xfrm>
          <a:off x="3576638" y="5084764"/>
          <a:ext cx="5256212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03500" imgH="431800" progId="Equation.3">
                  <p:embed/>
                </p:oleObj>
              </mc:Choice>
              <mc:Fallback>
                <p:oleObj name="Equation" r:id="rId4" imgW="2603500" imgH="431800" progId="Equation.3">
                  <p:embed/>
                  <p:pic>
                    <p:nvPicPr>
                      <p:cNvPr id="563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6638" y="5084764"/>
                        <a:ext cx="5256212" cy="871537"/>
                      </a:xfrm>
                      <a:prstGeom prst="rect">
                        <a:avLst/>
                      </a:prstGeom>
                      <a:solidFill>
                        <a:srgbClr val="E9D7D3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327" name="Group 8"/>
          <p:cNvGrpSpPr>
            <a:grpSpLocks/>
          </p:cNvGrpSpPr>
          <p:nvPr/>
        </p:nvGrpSpPr>
        <p:grpSpPr bwMode="auto">
          <a:xfrm>
            <a:off x="7535863" y="4868863"/>
            <a:ext cx="1600200" cy="1524000"/>
            <a:chOff x="4080" y="3024"/>
            <a:chExt cx="1008" cy="960"/>
          </a:xfrm>
        </p:grpSpPr>
        <p:sp>
          <p:nvSpPr>
            <p:cNvPr id="56331" name="Line 6"/>
            <p:cNvSpPr>
              <a:spLocks noChangeShapeType="1"/>
            </p:cNvSpPr>
            <p:nvPr/>
          </p:nvSpPr>
          <p:spPr bwMode="auto">
            <a:xfrm flipH="1">
              <a:off x="4080" y="3024"/>
              <a:ext cx="960" cy="96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6332" name="Line 7"/>
            <p:cNvSpPr>
              <a:spLocks noChangeShapeType="1"/>
            </p:cNvSpPr>
            <p:nvPr/>
          </p:nvSpPr>
          <p:spPr bwMode="auto">
            <a:xfrm>
              <a:off x="4080" y="3024"/>
              <a:ext cx="1008" cy="96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3413125" y="6213476"/>
            <a:ext cx="28236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fr-FR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Forward</a:t>
            </a:r>
            <a:r>
              <a:rPr kumimoji="1" lang="fr-FR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Transit time</a:t>
            </a:r>
          </a:p>
        </p:txBody>
      </p:sp>
      <p:sp>
        <p:nvSpPr>
          <p:cNvPr id="56329" name="Line 11"/>
          <p:cNvSpPr>
            <a:spLocks noChangeShapeType="1"/>
          </p:cNvSpPr>
          <p:nvPr/>
        </p:nvSpPr>
        <p:spPr bwMode="auto">
          <a:xfrm>
            <a:off x="4724400" y="5791200"/>
            <a:ext cx="228600" cy="4572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0" name="Oval 12"/>
          <p:cNvSpPr>
            <a:spLocks noChangeArrowheads="1"/>
          </p:cNvSpPr>
          <p:nvPr/>
        </p:nvSpPr>
        <p:spPr bwMode="auto">
          <a:xfrm>
            <a:off x="4433888" y="5210175"/>
            <a:ext cx="4572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271783"/>
              </p:ext>
            </p:extLst>
          </p:nvPr>
        </p:nvGraphicFramePr>
        <p:xfrm>
          <a:off x="2687588" y="2427734"/>
          <a:ext cx="2781400" cy="1145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79280" imgH="444240" progId="Equation.DSMT4">
                  <p:embed/>
                </p:oleObj>
              </mc:Choice>
              <mc:Fallback>
                <p:oleObj name="Equation" r:id="rId6" imgW="1079280" imgH="444240" progId="Equation.DSMT4">
                  <p:embed/>
                  <p:pic>
                    <p:nvPicPr>
                      <p:cNvPr id="2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588" y="2427734"/>
                        <a:ext cx="2781400" cy="1145282"/>
                      </a:xfrm>
                      <a:prstGeom prst="rect">
                        <a:avLst/>
                      </a:prstGeom>
                      <a:solidFill>
                        <a:srgbClr val="E8E8ED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924134" y="6354702"/>
            <a:ext cx="27760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fr-FR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Resistance</a:t>
            </a:r>
            <a:r>
              <a:rPr kumimoji="1" lang="fr-FR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kumimoji="1" lang="fr-FR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neglected</a:t>
            </a:r>
            <a:endParaRPr kumimoji="1" lang="fr-FR" sz="2400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altLang="en-US" sz="3000"/>
              <a:t>Transistor en </a:t>
            </a:r>
            <a:r>
              <a:rPr lang="fr-FR" altLang="en-US" sz="3000" i="1"/>
              <a:t>ac</a:t>
            </a:r>
            <a:r>
              <a:rPr lang="fr-FR" altLang="en-US" sz="3000"/>
              <a:t>: schéma équivalent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altLang="en-US" dirty="0" err="1"/>
              <a:t>Maximun</a:t>
            </a:r>
            <a:r>
              <a:rPr lang="fr-FR" altLang="en-US" dirty="0"/>
              <a:t> oscillation </a:t>
            </a:r>
            <a:r>
              <a:rPr lang="fr-FR" altLang="en-US" dirty="0" err="1"/>
              <a:t>frequency</a:t>
            </a:r>
            <a:r>
              <a:rPr lang="fr-FR" altLang="en-US" dirty="0"/>
              <a:t> </a:t>
            </a:r>
            <a:r>
              <a:rPr lang="fr-FR" altLang="en-US" dirty="0">
                <a:solidFill>
                  <a:srgbClr val="FF0000"/>
                </a:solidFill>
                <a:sym typeface="Wingdings" pitchFamily="2" charset="2"/>
              </a:rPr>
              <a:t></a:t>
            </a:r>
            <a:r>
              <a:rPr lang="fr-FR" altLang="en-US" dirty="0"/>
              <a:t>Power gain=1</a:t>
            </a:r>
          </a:p>
          <a:p>
            <a:pPr lvl="1"/>
            <a:r>
              <a:rPr lang="fr-FR" altLang="en-US" dirty="0" err="1"/>
              <a:t>Laborious</a:t>
            </a:r>
            <a:r>
              <a:rPr lang="fr-FR" altLang="en-US" dirty="0"/>
              <a:t> and </a:t>
            </a:r>
            <a:r>
              <a:rPr lang="fr-FR" altLang="en-US" dirty="0" err="1"/>
              <a:t>tedious</a:t>
            </a:r>
            <a:r>
              <a:rPr lang="fr-FR" altLang="en-US" dirty="0"/>
              <a:t> </a:t>
            </a:r>
            <a:r>
              <a:rPr lang="fr-FR" altLang="en-US" dirty="0" err="1"/>
              <a:t>calculation</a:t>
            </a:r>
            <a:r>
              <a:rPr lang="fr-FR" altLang="en-US" dirty="0"/>
              <a:t>/ </a:t>
            </a:r>
            <a:r>
              <a:rPr lang="fr-FR" altLang="en-US" dirty="0" err="1"/>
              <a:t>we</a:t>
            </a:r>
            <a:r>
              <a:rPr lang="fr-FR" altLang="en-US" dirty="0"/>
              <a:t> have to </a:t>
            </a:r>
            <a:r>
              <a:rPr lang="fr-FR" altLang="en-US" dirty="0" err="1"/>
              <a:t>take</a:t>
            </a:r>
            <a:r>
              <a:rPr lang="fr-FR" altLang="en-US" dirty="0"/>
              <a:t> </a:t>
            </a:r>
            <a:r>
              <a:rPr lang="fr-FR" altLang="en-US" dirty="0" err="1"/>
              <a:t>into</a:t>
            </a:r>
            <a:r>
              <a:rPr lang="fr-FR" altLang="en-US" dirty="0"/>
              <a:t> </a:t>
            </a:r>
            <a:r>
              <a:rPr lang="fr-FR" altLang="en-US" dirty="0" err="1"/>
              <a:t>account</a:t>
            </a:r>
            <a:r>
              <a:rPr lang="fr-FR" altLang="en-US" dirty="0"/>
              <a:t> the base </a:t>
            </a:r>
            <a:r>
              <a:rPr lang="fr-FR" altLang="en-US" dirty="0" err="1"/>
              <a:t>resistance</a:t>
            </a:r>
            <a:endParaRPr lang="fr-FR" altLang="en-US" dirty="0"/>
          </a:p>
          <a:p>
            <a:pPr lvl="1"/>
            <a:endParaRPr lang="fr-FR" altLang="en-US" dirty="0"/>
          </a:p>
          <a:p>
            <a:pPr lvl="1"/>
            <a:endParaRPr lang="fr-FR" altLang="en-US" dirty="0"/>
          </a:p>
          <a:p>
            <a:pPr lvl="1"/>
            <a:endParaRPr lang="fr-FR" altLang="en-US" dirty="0"/>
          </a:p>
          <a:p>
            <a:pPr lvl="1"/>
            <a:endParaRPr lang="fr-FR" altLang="en-US" dirty="0"/>
          </a:p>
        </p:txBody>
      </p:sp>
      <p:sp>
        <p:nvSpPr>
          <p:cNvPr id="5734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B85418F-77C4-4E32-9CE0-BD938F60571F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fr-FR" altLang="en-US" sz="1000"/>
          </a:p>
        </p:txBody>
      </p:sp>
      <p:graphicFrame>
        <p:nvGraphicFramePr>
          <p:cNvPr id="5734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000006"/>
              </p:ext>
            </p:extLst>
          </p:nvPr>
        </p:nvGraphicFramePr>
        <p:xfrm>
          <a:off x="4367808" y="3573016"/>
          <a:ext cx="2882900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05977" imgH="533169" progId="Equation.3">
                  <p:embed/>
                </p:oleObj>
              </mc:Choice>
              <mc:Fallback>
                <p:oleObj name="Equation" r:id="rId2" imgW="1205977" imgH="533169" progId="Equation.3">
                  <p:embed/>
                  <p:pic>
                    <p:nvPicPr>
                      <p:cNvPr id="5734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808" y="3573016"/>
                        <a:ext cx="2882900" cy="1276350"/>
                      </a:xfrm>
                      <a:prstGeom prst="rect">
                        <a:avLst/>
                      </a:prstGeom>
                      <a:solidFill>
                        <a:srgbClr val="E9D7D3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65175"/>
            <a:ext cx="7772400" cy="7127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altLang="en-US" sz="3500" dirty="0" err="1"/>
              <a:t>Geometry</a:t>
            </a:r>
            <a:r>
              <a:rPr lang="fr-FR" altLang="en-US" sz="3500" dirty="0"/>
              <a:t> for IC</a:t>
            </a:r>
          </a:p>
        </p:txBody>
      </p:sp>
      <p:sp>
        <p:nvSpPr>
          <p:cNvPr id="1229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EB7550-474B-468F-BF11-A9FF42B83F72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fr-FR" altLang="en-US" sz="100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2420939"/>
            <a:ext cx="5867400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359150" y="5949951"/>
            <a:ext cx="58293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fr-FR" altLang="en-US" sz="1600" dirty="0">
                <a:latin typeface="Times New Roman" pitchFamily="18" charset="0"/>
              </a:rPr>
              <a:t>Muller et </a:t>
            </a:r>
            <a:r>
              <a:rPr kumimoji="1" lang="fr-FR" altLang="en-US" sz="1600" dirty="0" err="1">
                <a:latin typeface="Times New Roman" pitchFamily="18" charset="0"/>
              </a:rPr>
              <a:t>Kamins</a:t>
            </a:r>
            <a:r>
              <a:rPr kumimoji="1" lang="fr-FR" altLang="en-US" sz="1600" dirty="0">
                <a:latin typeface="Times New Roman" pitchFamily="18" charset="0"/>
              </a:rPr>
              <a:t>, « </a:t>
            </a:r>
            <a:r>
              <a:rPr kumimoji="1" lang="fr-FR" altLang="en-US" sz="1600" dirty="0" err="1">
                <a:latin typeface="Times New Roman" pitchFamily="18" charset="0"/>
              </a:rPr>
              <a:t>device</a:t>
            </a:r>
            <a:r>
              <a:rPr kumimoji="1" lang="fr-FR" altLang="en-US" sz="1600" dirty="0">
                <a:latin typeface="Times New Roman" pitchFamily="18" charset="0"/>
              </a:rPr>
              <a:t> </a:t>
            </a:r>
            <a:r>
              <a:rPr kumimoji="1" lang="fr-FR" altLang="en-US" sz="1600" dirty="0" err="1">
                <a:latin typeface="Times New Roman" pitchFamily="18" charset="0"/>
              </a:rPr>
              <a:t>electronics</a:t>
            </a:r>
            <a:r>
              <a:rPr kumimoji="1" lang="fr-FR" altLang="en-US" sz="1600" dirty="0">
                <a:latin typeface="Times New Roman" pitchFamily="18" charset="0"/>
              </a:rPr>
              <a:t> for IC »,2nd Ed., </a:t>
            </a:r>
            <a:r>
              <a:rPr kumimoji="1" lang="fr-FR" altLang="en-US" sz="1600" dirty="0" err="1">
                <a:latin typeface="Times New Roman" pitchFamily="18" charset="0"/>
              </a:rPr>
              <a:t>Wiley</a:t>
            </a:r>
            <a:r>
              <a:rPr kumimoji="1" lang="fr-FR" altLang="en-US" sz="1600" dirty="0">
                <a:latin typeface="Times New Roman" pitchFamily="18" charset="0"/>
              </a:rPr>
              <a:t>, 1986</a:t>
            </a:r>
            <a:br>
              <a:rPr kumimoji="1" lang="fr-FR" altLang="en-US" sz="1600" dirty="0">
                <a:latin typeface="Times New Roman" pitchFamily="18" charset="0"/>
              </a:rPr>
            </a:br>
            <a:endParaRPr kumimoji="1" lang="fr-FR" altLang="en-US" sz="16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476251"/>
            <a:ext cx="7543800" cy="7778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altLang="en-US" sz="3000" dirty="0" err="1"/>
              <a:t>Heterojunction</a:t>
            </a:r>
            <a:r>
              <a:rPr lang="fr-FR" altLang="en-US" sz="3000" dirty="0"/>
              <a:t> </a:t>
            </a:r>
            <a:r>
              <a:rPr lang="fr-FR" altLang="en-US" sz="3000" dirty="0" err="1"/>
              <a:t>Bipolar</a:t>
            </a:r>
            <a:r>
              <a:rPr lang="fr-FR" altLang="en-US" sz="3000" dirty="0"/>
              <a:t> Transistor</a:t>
            </a:r>
            <a:br>
              <a:rPr lang="fr-FR" altLang="en-US" sz="3000" dirty="0"/>
            </a:br>
            <a:endParaRPr lang="fr-FR" altLang="en-US" sz="3000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altLang="en-US" dirty="0" err="1"/>
              <a:t>Current</a:t>
            </a:r>
            <a:r>
              <a:rPr lang="fr-FR" altLang="en-US" dirty="0"/>
              <a:t> gain:</a:t>
            </a:r>
          </a:p>
          <a:p>
            <a:endParaRPr lang="fr-FR" altLang="en-US" dirty="0"/>
          </a:p>
          <a:p>
            <a:endParaRPr lang="fr-FR" altLang="en-US" dirty="0"/>
          </a:p>
          <a:p>
            <a:endParaRPr lang="fr-FR" altLang="en-US" dirty="0"/>
          </a:p>
          <a:p>
            <a:r>
              <a:rPr lang="fr-FR" altLang="en-US" dirty="0"/>
              <a:t>In the case of </a:t>
            </a:r>
            <a:r>
              <a:rPr lang="fr-FR" altLang="en-US" dirty="0" err="1"/>
              <a:t>narrow</a:t>
            </a:r>
            <a:r>
              <a:rPr lang="fr-FR" altLang="en-US" dirty="0"/>
              <a:t> base:</a:t>
            </a:r>
          </a:p>
          <a:p>
            <a:endParaRPr lang="fr-FR" altLang="en-US" dirty="0"/>
          </a:p>
        </p:txBody>
      </p:sp>
      <p:sp>
        <p:nvSpPr>
          <p:cNvPr id="5837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AA85005-86AC-4DF7-BDDC-2C3271EFFCD3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fr-FR" altLang="en-US" sz="1000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4400550" y="316230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583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192618"/>
              </p:ext>
            </p:extLst>
          </p:nvPr>
        </p:nvGraphicFramePr>
        <p:xfrm>
          <a:off x="4125914" y="2192339"/>
          <a:ext cx="433863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98600" imgH="533160" progId="Equation.DSMT4">
                  <p:embed/>
                </p:oleObj>
              </mc:Choice>
              <mc:Fallback>
                <p:oleObj name="Equation" r:id="rId2" imgW="2298600" imgH="533160" progId="Equation.DSMT4">
                  <p:embed/>
                  <p:pic>
                    <p:nvPicPr>
                      <p:cNvPr id="583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5914" y="2192339"/>
                        <a:ext cx="4338637" cy="10064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35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4729163" y="316230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5837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505318"/>
              </p:ext>
            </p:extLst>
          </p:nvPr>
        </p:nvGraphicFramePr>
        <p:xfrm>
          <a:off x="4948238" y="4129088"/>
          <a:ext cx="27432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38000" imgH="533160" progId="Equation.DSMT4">
                  <p:embed/>
                </p:oleObj>
              </mc:Choice>
              <mc:Fallback>
                <p:oleObj name="Equation" r:id="rId4" imgW="1638000" imgH="533160" progId="Equation.DSMT4">
                  <p:embed/>
                  <p:pic>
                    <p:nvPicPr>
                      <p:cNvPr id="5837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8238" y="4129088"/>
                        <a:ext cx="2743200" cy="8953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35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2590800" y="2924175"/>
            <a:ext cx="7772400" cy="3868738"/>
          </a:xfrm>
        </p:spPr>
        <p:txBody>
          <a:bodyPr/>
          <a:lstStyle/>
          <a:p>
            <a:r>
              <a:rPr lang="fr-FR" altLang="en-US" dirty="0"/>
              <a:t>If </a:t>
            </a:r>
            <a:r>
              <a:rPr lang="fr-FR" altLang="en-US" dirty="0" err="1"/>
              <a:t>we</a:t>
            </a:r>
            <a:r>
              <a:rPr lang="fr-FR" altLang="en-US" dirty="0"/>
              <a:t> </a:t>
            </a:r>
            <a:r>
              <a:rPr lang="fr-FR" altLang="en-US" dirty="0" err="1"/>
              <a:t>want</a:t>
            </a:r>
            <a:r>
              <a:rPr lang="fr-FR" altLang="en-US" dirty="0"/>
              <a:t> a gain </a:t>
            </a:r>
            <a:r>
              <a:rPr lang="fr-FR" altLang="en-US" i="1" dirty="0">
                <a:latin typeface="Symbol" panose="05050102010706020507" pitchFamily="18" charset="2"/>
              </a:rPr>
              <a:t>b</a:t>
            </a:r>
            <a:r>
              <a:rPr lang="fr-FR" altLang="en-US" dirty="0"/>
              <a:t> </a:t>
            </a:r>
            <a:r>
              <a:rPr lang="fr-FR" altLang="en-US" dirty="0" err="1"/>
              <a:t>with</a:t>
            </a:r>
            <a:r>
              <a:rPr lang="fr-FR" altLang="en-US" dirty="0"/>
              <a:t> a high value, </a:t>
            </a:r>
            <a:r>
              <a:rPr lang="fr-FR" altLang="en-US" dirty="0" err="1"/>
              <a:t>we</a:t>
            </a:r>
            <a:r>
              <a:rPr lang="fr-FR" altLang="en-US" dirty="0"/>
              <a:t> </a:t>
            </a:r>
            <a:r>
              <a:rPr lang="fr-FR" altLang="en-US" dirty="0" err="1"/>
              <a:t>need</a:t>
            </a:r>
            <a:r>
              <a:rPr lang="fr-FR" altLang="en-US" dirty="0"/>
              <a:t> </a:t>
            </a:r>
            <a:r>
              <a:rPr lang="fr-FR" altLang="en-US" i="1" dirty="0">
                <a:latin typeface="Symbol" panose="05050102010706020507" pitchFamily="18" charset="2"/>
              </a:rPr>
              <a:t>a</a:t>
            </a:r>
            <a:r>
              <a:rPr lang="fr-FR" altLang="en-US" dirty="0"/>
              <a:t> close to 1. It </a:t>
            </a:r>
            <a:r>
              <a:rPr lang="fr-FR" altLang="en-US" dirty="0" err="1"/>
              <a:t>means</a:t>
            </a:r>
            <a:r>
              <a:rPr lang="fr-FR" altLang="en-US" dirty="0"/>
              <a:t>: </a:t>
            </a:r>
          </a:p>
          <a:p>
            <a:pPr lvl="1"/>
            <a:r>
              <a:rPr lang="fr-FR" altLang="en-US" dirty="0" err="1"/>
              <a:t>Lowering</a:t>
            </a:r>
            <a:r>
              <a:rPr lang="fr-FR" altLang="en-US" dirty="0"/>
              <a:t> base doping</a:t>
            </a:r>
          </a:p>
          <a:p>
            <a:pPr lvl="1"/>
            <a:r>
              <a:rPr lang="fr-FR" altLang="en-US" dirty="0" err="1"/>
              <a:t>Lowering</a:t>
            </a:r>
            <a:r>
              <a:rPr lang="fr-FR" altLang="en-US" dirty="0"/>
              <a:t> base </a:t>
            </a:r>
            <a:r>
              <a:rPr lang="fr-FR" altLang="en-US" dirty="0" err="1"/>
              <a:t>width</a:t>
            </a:r>
            <a:r>
              <a:rPr lang="fr-FR" altLang="en-US" dirty="0"/>
              <a:t> (</a:t>
            </a:r>
            <a:r>
              <a:rPr lang="fr-FR" altLang="en-US" dirty="0" err="1">
                <a:solidFill>
                  <a:srgbClr val="FF0000"/>
                </a:solidFill>
              </a:rPr>
              <a:t>careful</a:t>
            </a:r>
            <a:r>
              <a:rPr lang="fr-FR" altLang="en-US" dirty="0">
                <a:solidFill>
                  <a:srgbClr val="FF0000"/>
                </a:solidFill>
              </a:rPr>
              <a:t> </a:t>
            </a:r>
            <a:r>
              <a:rPr lang="fr-FR" altLang="en-US" dirty="0" err="1">
                <a:solidFill>
                  <a:srgbClr val="FF0000"/>
                </a:solidFill>
              </a:rPr>
              <a:t>with</a:t>
            </a:r>
            <a:r>
              <a:rPr lang="fr-FR" altLang="en-US" dirty="0">
                <a:solidFill>
                  <a:srgbClr val="FF0000"/>
                </a:solidFill>
              </a:rPr>
              <a:t> </a:t>
            </a:r>
            <a:r>
              <a:rPr lang="fr-FR" altLang="en-US" dirty="0" err="1">
                <a:solidFill>
                  <a:srgbClr val="FF0000"/>
                </a:solidFill>
              </a:rPr>
              <a:t>punchthrough</a:t>
            </a:r>
            <a:r>
              <a:rPr lang="fr-FR" altLang="en-US" dirty="0">
                <a:solidFill>
                  <a:srgbClr val="FF0000"/>
                </a:solidFill>
              </a:rPr>
              <a:t>!)</a:t>
            </a:r>
          </a:p>
          <a:p>
            <a:pPr lvl="1"/>
            <a:endParaRPr lang="fr-FR" altLang="en-US" dirty="0"/>
          </a:p>
        </p:txBody>
      </p:sp>
      <p:sp>
        <p:nvSpPr>
          <p:cNvPr id="5939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49966A2-2915-4628-A3EB-058330F3290F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fr-FR" altLang="en-US" sz="1000"/>
          </a:p>
        </p:txBody>
      </p:sp>
      <p:sp>
        <p:nvSpPr>
          <p:cNvPr id="59398" name="AutoShape 5"/>
          <p:cNvSpPr>
            <a:spLocks noChangeArrowheads="1"/>
          </p:cNvSpPr>
          <p:nvPr/>
        </p:nvSpPr>
        <p:spPr bwMode="auto">
          <a:xfrm>
            <a:off x="2423593" y="5373217"/>
            <a:ext cx="976313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9" name="Text Box 6"/>
          <p:cNvSpPr txBox="1">
            <a:spLocks noChangeArrowheads="1"/>
          </p:cNvSpPr>
          <p:nvPr/>
        </p:nvSpPr>
        <p:spPr bwMode="auto">
          <a:xfrm>
            <a:off x="3636700" y="5373217"/>
            <a:ext cx="6280694" cy="461665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1" lang="fr-FR" altLang="en-US" dirty="0" err="1">
                <a:latin typeface="Calibri" panose="020F0502020204030204" pitchFamily="34" charset="0"/>
              </a:rPr>
              <a:t>Increase</a:t>
            </a:r>
            <a:r>
              <a:rPr kumimoji="1" lang="fr-FR" altLang="en-US" dirty="0">
                <a:latin typeface="Calibri" panose="020F0502020204030204" pitchFamily="34" charset="0"/>
              </a:rPr>
              <a:t> of the base </a:t>
            </a:r>
            <a:r>
              <a:rPr kumimoji="1" lang="fr-FR" altLang="en-US" dirty="0" err="1">
                <a:latin typeface="Calibri" panose="020F0502020204030204" pitchFamily="34" charset="0"/>
              </a:rPr>
              <a:t>resistance</a:t>
            </a:r>
            <a:r>
              <a:rPr kumimoji="1" lang="fr-FR" altLang="en-US" dirty="0">
                <a:latin typeface="Calibri" panose="020F0502020204030204" pitchFamily="34" charset="0"/>
              </a:rPr>
              <a:t> </a:t>
            </a:r>
            <a:r>
              <a:rPr kumimoji="1" lang="fr-FR" altLang="en-US" dirty="0">
                <a:latin typeface="Calibri" panose="020F0502020204030204" pitchFamily="34" charset="0"/>
                <a:sym typeface="Wingdings" panose="05000000000000000000" pitchFamily="2" charset="2"/>
              </a:rPr>
              <a:t></a:t>
            </a:r>
            <a:r>
              <a:rPr kumimoji="1" lang="fr-FR" altLang="en-US" dirty="0">
                <a:latin typeface="Calibri" panose="020F0502020204030204" pitchFamily="34" charset="0"/>
              </a:rPr>
              <a:t>  </a:t>
            </a:r>
            <a:r>
              <a:rPr kumimoji="1" lang="fr-FR" altLang="en-US" i="1" dirty="0" err="1">
                <a:latin typeface="Calibri" panose="020F0502020204030204" pitchFamily="34" charset="0"/>
              </a:rPr>
              <a:t>f</a:t>
            </a:r>
            <a:r>
              <a:rPr kumimoji="1" lang="fr-FR" altLang="en-US" i="1" baseline="-25000" dirty="0" err="1">
                <a:latin typeface="Calibri" panose="020F0502020204030204" pitchFamily="34" charset="0"/>
              </a:rPr>
              <a:t>max</a:t>
            </a:r>
            <a:r>
              <a:rPr kumimoji="1" lang="fr-FR" altLang="en-US" i="1" baseline="-25000" dirty="0">
                <a:latin typeface="Calibri" panose="020F0502020204030204" pitchFamily="34" charset="0"/>
              </a:rPr>
              <a:t> </a:t>
            </a:r>
            <a:r>
              <a:rPr kumimoji="1" lang="fr-FR" altLang="en-US" i="1" dirty="0" err="1">
                <a:latin typeface="Calibri" panose="020F0502020204030204" pitchFamily="34" charset="0"/>
              </a:rPr>
              <a:t>decreases</a:t>
            </a:r>
            <a:endParaRPr kumimoji="1" lang="fr-FR" altLang="en-US" i="1" baseline="-25000" dirty="0">
              <a:latin typeface="Calibri" panose="020F0502020204030204" pitchFamily="34" charset="0"/>
            </a:endParaRPr>
          </a:p>
        </p:txBody>
      </p:sp>
      <p:graphicFrame>
        <p:nvGraphicFramePr>
          <p:cNvPr id="5940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811629"/>
              </p:ext>
            </p:extLst>
          </p:nvPr>
        </p:nvGraphicFramePr>
        <p:xfrm>
          <a:off x="4367809" y="1282475"/>
          <a:ext cx="3730863" cy="1215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38000" imgH="533160" progId="Equation.DSMT4">
                  <p:embed/>
                </p:oleObj>
              </mc:Choice>
              <mc:Fallback>
                <p:oleObj name="Equation" r:id="rId2" imgW="1638000" imgH="533160" progId="Equation.DSMT4">
                  <p:embed/>
                  <p:pic>
                    <p:nvPicPr>
                      <p:cNvPr id="5940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809" y="1282475"/>
                        <a:ext cx="3730863" cy="1215554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35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476251"/>
            <a:ext cx="7543800" cy="7778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altLang="en-US" sz="3000" dirty="0" err="1"/>
              <a:t>Heterojunction</a:t>
            </a:r>
            <a:r>
              <a:rPr lang="fr-FR" altLang="en-US" sz="3000" dirty="0"/>
              <a:t> </a:t>
            </a:r>
            <a:r>
              <a:rPr lang="fr-FR" altLang="en-US" sz="3000" dirty="0" err="1"/>
              <a:t>Bipolar</a:t>
            </a:r>
            <a:r>
              <a:rPr lang="fr-FR" altLang="en-US" sz="3000" dirty="0"/>
              <a:t> Transistor</a:t>
            </a:r>
            <a:br>
              <a:rPr lang="fr-FR" altLang="en-US" sz="3000" dirty="0"/>
            </a:br>
            <a:endParaRPr lang="fr-FR" altLang="en-US" sz="30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2590800" y="2895600"/>
            <a:ext cx="7772400" cy="4114800"/>
          </a:xfrm>
        </p:spPr>
        <p:txBody>
          <a:bodyPr/>
          <a:lstStyle/>
          <a:p>
            <a:r>
              <a:rPr lang="fr-FR" altLang="en-US" dirty="0" err="1"/>
              <a:t>Other</a:t>
            </a:r>
            <a:r>
              <a:rPr lang="fr-FR" altLang="en-US" dirty="0"/>
              <a:t> solution:</a:t>
            </a:r>
          </a:p>
          <a:p>
            <a:pPr lvl="1"/>
            <a:r>
              <a:rPr lang="fr-FR" altLang="en-US" dirty="0" err="1"/>
              <a:t>Increase</a:t>
            </a:r>
            <a:r>
              <a:rPr lang="fr-FR" altLang="en-US" dirty="0"/>
              <a:t> </a:t>
            </a:r>
            <a:r>
              <a:rPr lang="fr-FR" altLang="en-US" dirty="0" err="1"/>
              <a:t>emitter</a:t>
            </a:r>
            <a:r>
              <a:rPr lang="fr-FR" altLang="en-US" dirty="0"/>
              <a:t> doping</a:t>
            </a:r>
          </a:p>
          <a:p>
            <a:pPr lvl="2"/>
            <a:r>
              <a:rPr lang="fr-FR" altLang="en-US" dirty="0" err="1"/>
              <a:t>Improve</a:t>
            </a:r>
            <a:r>
              <a:rPr lang="fr-FR" altLang="en-US" dirty="0"/>
              <a:t> </a:t>
            </a:r>
            <a:r>
              <a:rPr lang="fr-FR" altLang="en-US" dirty="0" err="1"/>
              <a:t>emitter</a:t>
            </a:r>
            <a:r>
              <a:rPr lang="fr-FR" altLang="en-US" dirty="0"/>
              <a:t> </a:t>
            </a:r>
            <a:r>
              <a:rPr lang="fr-FR" altLang="en-US" dirty="0" err="1"/>
              <a:t>efficiency</a:t>
            </a:r>
            <a:endParaRPr lang="fr-FR" altLang="en-US" dirty="0"/>
          </a:p>
          <a:p>
            <a:pPr lvl="1"/>
            <a:r>
              <a:rPr lang="fr-FR" altLang="en-US" dirty="0" err="1"/>
              <a:t>Problem</a:t>
            </a:r>
            <a:r>
              <a:rPr lang="fr-FR" altLang="en-US" dirty="0"/>
              <a:t>: « gap </a:t>
            </a:r>
            <a:r>
              <a:rPr lang="fr-FR" altLang="en-US" dirty="0" err="1"/>
              <a:t>shrinking</a:t>
            </a:r>
            <a:r>
              <a:rPr lang="fr-FR" altLang="en-US" dirty="0"/>
              <a:t> » </a:t>
            </a:r>
            <a:r>
              <a:rPr lang="fr-FR" altLang="en-US" dirty="0">
                <a:sym typeface="Wingdings" pitchFamily="2" charset="2"/>
              </a:rPr>
              <a:t></a:t>
            </a:r>
          </a:p>
          <a:p>
            <a:pPr lvl="1"/>
            <a:endParaRPr lang="fr-FR" altLang="en-US" dirty="0">
              <a:sym typeface="Wingdings" pitchFamily="2" charset="2"/>
            </a:endParaRPr>
          </a:p>
          <a:p>
            <a:pPr lvl="1"/>
            <a:endParaRPr lang="fr-FR" altLang="en-US" dirty="0">
              <a:sym typeface="Wingdings" pitchFamily="2" charset="2"/>
            </a:endParaRPr>
          </a:p>
          <a:p>
            <a:pPr lvl="1"/>
            <a:endParaRPr lang="fr-FR" altLang="en-US" dirty="0">
              <a:sym typeface="Wingdings" pitchFamily="2" charset="2"/>
            </a:endParaRPr>
          </a:p>
          <a:p>
            <a:pPr lvl="1"/>
            <a:r>
              <a:rPr lang="fr-FR" altLang="en-US" dirty="0">
                <a:sym typeface="Wingdings" pitchFamily="2" charset="2"/>
              </a:rPr>
              <a:t>This « </a:t>
            </a:r>
            <a:r>
              <a:rPr lang="fr-FR" altLang="en-US" dirty="0" err="1">
                <a:sym typeface="Wingdings" pitchFamily="2" charset="2"/>
              </a:rPr>
              <a:t>problem</a:t>
            </a:r>
            <a:r>
              <a:rPr lang="fr-FR" altLang="en-US" dirty="0">
                <a:sym typeface="Wingdings" pitchFamily="2" charset="2"/>
              </a:rPr>
              <a:t> » </a:t>
            </a:r>
            <a:r>
              <a:rPr lang="fr-FR" altLang="en-US" dirty="0" err="1">
                <a:sym typeface="Wingdings" pitchFamily="2" charset="2"/>
              </a:rPr>
              <a:t>can</a:t>
            </a:r>
            <a:r>
              <a:rPr lang="fr-FR" altLang="en-US" dirty="0">
                <a:sym typeface="Wingdings" pitchFamily="2" charset="2"/>
              </a:rPr>
              <a:t> </a:t>
            </a:r>
            <a:r>
              <a:rPr lang="fr-FR" altLang="en-US" dirty="0" err="1">
                <a:sym typeface="Wingdings" pitchFamily="2" charset="2"/>
              </a:rPr>
              <a:t>be</a:t>
            </a:r>
            <a:r>
              <a:rPr lang="fr-FR" altLang="en-US" dirty="0">
                <a:sym typeface="Wingdings" pitchFamily="2" charset="2"/>
              </a:rPr>
              <a:t> </a:t>
            </a:r>
            <a:r>
              <a:rPr lang="fr-FR" altLang="en-US" dirty="0" err="1">
                <a:sym typeface="Wingdings" pitchFamily="2" charset="2"/>
              </a:rPr>
              <a:t>transform</a:t>
            </a:r>
            <a:r>
              <a:rPr lang="fr-FR" altLang="en-US" dirty="0">
                <a:sym typeface="Wingdings" pitchFamily="2" charset="2"/>
              </a:rPr>
              <a:t> in </a:t>
            </a:r>
            <a:r>
              <a:rPr lang="fr-FR" altLang="en-US" dirty="0" err="1">
                <a:sym typeface="Wingdings" pitchFamily="2" charset="2"/>
              </a:rPr>
              <a:t>opportunity</a:t>
            </a:r>
            <a:r>
              <a:rPr lang="fr-FR" altLang="en-US" dirty="0">
                <a:sym typeface="Wingdings" pitchFamily="2" charset="2"/>
              </a:rPr>
              <a:t>  !!	(</a:t>
            </a:r>
            <a:r>
              <a:rPr lang="fr-FR" altLang="en-US" dirty="0" err="1">
                <a:sym typeface="Wingdings" pitchFamily="2" charset="2"/>
              </a:rPr>
              <a:t>next</a:t>
            </a:r>
            <a:r>
              <a:rPr lang="fr-FR" altLang="en-US" dirty="0">
                <a:sym typeface="Wingdings" pitchFamily="2" charset="2"/>
              </a:rPr>
              <a:t> </a:t>
            </a:r>
            <a:r>
              <a:rPr lang="fr-FR" altLang="en-US" dirty="0" err="1">
                <a:sym typeface="Wingdings" pitchFamily="2" charset="2"/>
              </a:rPr>
              <a:t>two</a:t>
            </a:r>
            <a:r>
              <a:rPr lang="fr-FR" altLang="en-US" dirty="0">
                <a:sym typeface="Wingdings" pitchFamily="2" charset="2"/>
              </a:rPr>
              <a:t> slides)		</a:t>
            </a:r>
          </a:p>
          <a:p>
            <a:pPr lvl="1"/>
            <a:endParaRPr lang="fr-FR" altLang="en-US" dirty="0"/>
          </a:p>
          <a:p>
            <a:pPr lvl="1">
              <a:buFont typeface="Wingdings" pitchFamily="2" charset="2"/>
              <a:buNone/>
            </a:pPr>
            <a:endParaRPr lang="fr-FR" altLang="en-US" dirty="0"/>
          </a:p>
        </p:txBody>
      </p:sp>
      <p:sp>
        <p:nvSpPr>
          <p:cNvPr id="6042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82D0F6E-220B-4FEA-957D-199A6D41F4D5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fr-FR" altLang="en-US" sz="1000"/>
          </a:p>
        </p:txBody>
      </p:sp>
      <p:graphicFrame>
        <p:nvGraphicFramePr>
          <p:cNvPr id="604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104988"/>
              </p:ext>
            </p:extLst>
          </p:nvPr>
        </p:nvGraphicFramePr>
        <p:xfrm>
          <a:off x="4305979" y="1339256"/>
          <a:ext cx="3580043" cy="1166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38000" imgH="533160" progId="Equation.DSMT4">
                  <p:embed/>
                </p:oleObj>
              </mc:Choice>
              <mc:Fallback>
                <p:oleObj name="Equation" r:id="rId2" imgW="1638000" imgH="533160" progId="Equation.DSMT4">
                  <p:embed/>
                  <p:pic>
                    <p:nvPicPr>
                      <p:cNvPr id="6042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979" y="1339256"/>
                        <a:ext cx="3580043" cy="116641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35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2" name="Rectangle 10"/>
          <p:cNvSpPr>
            <a:spLocks noChangeArrowheads="1"/>
          </p:cNvSpPr>
          <p:nvPr/>
        </p:nvSpPr>
        <p:spPr bwMode="auto">
          <a:xfrm>
            <a:off x="5048250" y="321945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6042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927599"/>
              </p:ext>
            </p:extLst>
          </p:nvPr>
        </p:nvGraphicFramePr>
        <p:xfrm>
          <a:off x="4827589" y="4624389"/>
          <a:ext cx="370522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8920" imgH="419040" progId="Equation.DSMT4">
                  <p:embed/>
                </p:oleObj>
              </mc:Choice>
              <mc:Fallback>
                <p:oleObj name="Equation" r:id="rId4" imgW="2158920" imgH="419040" progId="Equation.DSMT4">
                  <p:embed/>
                  <p:pic>
                    <p:nvPicPr>
                      <p:cNvPr id="6042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589" y="4624389"/>
                        <a:ext cx="3705225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4" name="Rectangle 12"/>
          <p:cNvSpPr>
            <a:spLocks noChangeArrowheads="1"/>
          </p:cNvSpPr>
          <p:nvPr/>
        </p:nvSpPr>
        <p:spPr bwMode="auto">
          <a:xfrm>
            <a:off x="5157788" y="330993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6042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371670"/>
              </p:ext>
            </p:extLst>
          </p:nvPr>
        </p:nvGraphicFramePr>
        <p:xfrm>
          <a:off x="6672065" y="4005064"/>
          <a:ext cx="37623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879600" imgH="241300" progId="Equation.3">
                  <p:embed/>
                </p:oleObj>
              </mc:Choice>
              <mc:Fallback>
                <p:oleObj r:id="rId6" imgW="1879600" imgH="241300" progId="Equation.3">
                  <p:embed/>
                  <p:pic>
                    <p:nvPicPr>
                      <p:cNvPr id="6042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065" y="4005064"/>
                        <a:ext cx="37623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476251"/>
            <a:ext cx="7543800" cy="7778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altLang="en-US" sz="3000" dirty="0" err="1"/>
              <a:t>Heterojunction</a:t>
            </a:r>
            <a:r>
              <a:rPr lang="fr-FR" altLang="en-US" sz="3000" dirty="0"/>
              <a:t> </a:t>
            </a:r>
            <a:r>
              <a:rPr lang="fr-FR" altLang="en-US" sz="3000" dirty="0" err="1"/>
              <a:t>Bipolar</a:t>
            </a:r>
            <a:r>
              <a:rPr lang="fr-FR" altLang="en-US" sz="3000" dirty="0"/>
              <a:t> Transistor</a:t>
            </a:r>
            <a:br>
              <a:rPr lang="fr-FR" altLang="en-US" sz="3000" dirty="0"/>
            </a:br>
            <a:endParaRPr lang="fr-FR" altLang="en-US" sz="30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C5E26FE-7673-4C57-883C-F790E13F8AB4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fr-FR" altLang="en-US" sz="1000"/>
          </a:p>
        </p:txBody>
      </p:sp>
      <p:sp>
        <p:nvSpPr>
          <p:cNvPr id="61444" name="Rectangle 5"/>
          <p:cNvSpPr>
            <a:spLocks noChangeArrowheads="1"/>
          </p:cNvSpPr>
          <p:nvPr/>
        </p:nvSpPr>
        <p:spPr bwMode="auto">
          <a:xfrm>
            <a:off x="4891088" y="316230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61445" name="Object 4"/>
          <p:cNvGraphicFramePr>
            <a:graphicFrameLocks noChangeAspect="1"/>
          </p:cNvGraphicFramePr>
          <p:nvPr/>
        </p:nvGraphicFramePr>
        <p:xfrm>
          <a:off x="3398839" y="2368550"/>
          <a:ext cx="5699125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78100" imgH="596900" progId="Equation.3">
                  <p:embed/>
                </p:oleObj>
              </mc:Choice>
              <mc:Fallback>
                <p:oleObj name="Equation" r:id="rId2" imgW="2578100" imgH="596900" progId="Equation.3">
                  <p:embed/>
                  <p:pic>
                    <p:nvPicPr>
                      <p:cNvPr id="6144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8839" y="2368550"/>
                        <a:ext cx="5699125" cy="132080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35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6" name="Rectangle 7"/>
          <p:cNvSpPr>
            <a:spLocks noChangeArrowheads="1"/>
          </p:cNvSpPr>
          <p:nvPr/>
        </p:nvSpPr>
        <p:spPr bwMode="auto">
          <a:xfrm>
            <a:off x="4700588" y="316230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61447" name="Object 6"/>
          <p:cNvGraphicFramePr>
            <a:graphicFrameLocks noChangeAspect="1"/>
          </p:cNvGraphicFramePr>
          <p:nvPr/>
        </p:nvGraphicFramePr>
        <p:xfrm>
          <a:off x="3429001" y="4191000"/>
          <a:ext cx="574357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94000" imgH="533400" progId="Equation.3">
                  <p:embed/>
                </p:oleObj>
              </mc:Choice>
              <mc:Fallback>
                <p:oleObj name="Equation" r:id="rId4" imgW="2794000" imgH="533400" progId="Equation.3">
                  <p:embed/>
                  <p:pic>
                    <p:nvPicPr>
                      <p:cNvPr id="6144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1" y="4191000"/>
                        <a:ext cx="5743575" cy="1098550"/>
                      </a:xfrm>
                      <a:prstGeom prst="rect">
                        <a:avLst/>
                      </a:prstGeom>
                      <a:solidFill>
                        <a:srgbClr val="E9D7D3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35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448" name="Group 10"/>
          <p:cNvGrpSpPr>
            <a:grpSpLocks/>
          </p:cNvGrpSpPr>
          <p:nvPr/>
        </p:nvGrpSpPr>
        <p:grpSpPr bwMode="auto">
          <a:xfrm>
            <a:off x="4800600" y="2514600"/>
            <a:ext cx="533400" cy="533400"/>
            <a:chOff x="2064" y="1584"/>
            <a:chExt cx="336" cy="336"/>
          </a:xfrm>
        </p:grpSpPr>
        <p:sp>
          <p:nvSpPr>
            <p:cNvPr id="61453" name="Line 8"/>
            <p:cNvSpPr>
              <a:spLocks noChangeShapeType="1"/>
            </p:cNvSpPr>
            <p:nvPr/>
          </p:nvSpPr>
          <p:spPr bwMode="auto">
            <a:xfrm flipH="1">
              <a:off x="2064" y="1584"/>
              <a:ext cx="336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454" name="Line 9"/>
            <p:cNvSpPr>
              <a:spLocks noChangeShapeType="1"/>
            </p:cNvSpPr>
            <p:nvPr/>
          </p:nvSpPr>
          <p:spPr bwMode="auto">
            <a:xfrm>
              <a:off x="2064" y="1584"/>
              <a:ext cx="336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1449" name="Group 11"/>
          <p:cNvGrpSpPr>
            <a:grpSpLocks/>
          </p:cNvGrpSpPr>
          <p:nvPr/>
        </p:nvGrpSpPr>
        <p:grpSpPr bwMode="auto">
          <a:xfrm>
            <a:off x="6096000" y="3124200"/>
            <a:ext cx="533400" cy="533400"/>
            <a:chOff x="2064" y="1584"/>
            <a:chExt cx="336" cy="336"/>
          </a:xfrm>
        </p:grpSpPr>
        <p:sp>
          <p:nvSpPr>
            <p:cNvPr id="61451" name="Line 12"/>
            <p:cNvSpPr>
              <a:spLocks noChangeShapeType="1"/>
            </p:cNvSpPr>
            <p:nvPr/>
          </p:nvSpPr>
          <p:spPr bwMode="auto">
            <a:xfrm flipH="1">
              <a:off x="2064" y="1584"/>
              <a:ext cx="336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452" name="Line 13"/>
            <p:cNvSpPr>
              <a:spLocks noChangeShapeType="1"/>
            </p:cNvSpPr>
            <p:nvPr/>
          </p:nvSpPr>
          <p:spPr bwMode="auto">
            <a:xfrm>
              <a:off x="2064" y="1584"/>
              <a:ext cx="336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1450" name="Text Box 14"/>
          <p:cNvSpPr txBox="1">
            <a:spLocks noChangeArrowheads="1"/>
          </p:cNvSpPr>
          <p:nvPr/>
        </p:nvSpPr>
        <p:spPr bwMode="auto">
          <a:xfrm>
            <a:off x="2286001" y="5638801"/>
            <a:ext cx="7842448" cy="830997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en-US" dirty="0">
                <a:latin typeface="Calibri" panose="020F0502020204030204" pitchFamily="34" charset="0"/>
                <a:cs typeface="Times New Roman" pitchFamily="18" charset="0"/>
              </a:rPr>
              <a:t>We see that it is difficult to have at the same time a large emitter doping, a lightly doped and thin base and a large gain</a:t>
            </a:r>
            <a:endParaRPr kumimoji="1" lang="fr-FR" altLang="en-US" dirty="0">
              <a:latin typeface="Calibri" panose="020F0502020204030204" pitchFamily="34" charset="0"/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476251"/>
            <a:ext cx="7543800" cy="7778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altLang="en-US" sz="3000" dirty="0" err="1"/>
              <a:t>Heterojunction</a:t>
            </a:r>
            <a:r>
              <a:rPr lang="fr-FR" altLang="en-US" sz="3000" dirty="0"/>
              <a:t> </a:t>
            </a:r>
            <a:r>
              <a:rPr lang="fr-FR" altLang="en-US" sz="3000" dirty="0" err="1"/>
              <a:t>Bipolar</a:t>
            </a:r>
            <a:r>
              <a:rPr lang="fr-FR" altLang="en-US" sz="3000" dirty="0"/>
              <a:t> Transistor</a:t>
            </a:r>
            <a:br>
              <a:rPr lang="fr-FR" altLang="en-US" sz="3000" dirty="0"/>
            </a:br>
            <a:endParaRPr lang="fr-FR" altLang="en-US" sz="30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91544" y="2564904"/>
            <a:ext cx="2971800" cy="2438400"/>
          </a:xfrm>
        </p:spPr>
        <p:txBody>
          <a:bodyPr/>
          <a:lstStyle/>
          <a:p>
            <a:r>
              <a:rPr lang="fr-FR" altLang="en-US" sz="2200" dirty="0" err="1"/>
              <a:t>We</a:t>
            </a:r>
            <a:r>
              <a:rPr lang="fr-FR" altLang="en-US" sz="2200" dirty="0"/>
              <a:t> design a structure </a:t>
            </a:r>
            <a:r>
              <a:rPr lang="fr-FR" altLang="en-US" sz="2200" dirty="0" err="1"/>
              <a:t>with</a:t>
            </a:r>
            <a:r>
              <a:rPr lang="fr-FR" altLang="en-US" sz="2200" dirty="0"/>
              <a:t> a </a:t>
            </a:r>
            <a:r>
              <a:rPr lang="fr-FR" altLang="en-US" sz="2200" dirty="0" err="1"/>
              <a:t>negative</a:t>
            </a:r>
            <a:r>
              <a:rPr lang="fr-FR" altLang="en-US" sz="2200" dirty="0"/>
              <a:t> </a:t>
            </a:r>
            <a:r>
              <a:rPr lang="fr-FR" altLang="en-US" sz="2200" dirty="0" err="1"/>
              <a:t>energy</a:t>
            </a:r>
            <a:r>
              <a:rPr lang="fr-FR" altLang="en-US" sz="2200" dirty="0"/>
              <a:t> gap </a:t>
            </a:r>
            <a:r>
              <a:rPr lang="fr-FR" altLang="en-US" sz="2200" dirty="0" err="1"/>
              <a:t>difference</a:t>
            </a:r>
            <a:r>
              <a:rPr lang="fr-FR" altLang="en-US" sz="2200" dirty="0"/>
              <a:t>: </a:t>
            </a:r>
            <a:r>
              <a:rPr lang="fr-FR" altLang="en-US" sz="2200" dirty="0" err="1"/>
              <a:t>this</a:t>
            </a:r>
            <a:r>
              <a:rPr lang="fr-FR" altLang="en-US" sz="2200" dirty="0"/>
              <a:t> </a:t>
            </a:r>
            <a:r>
              <a:rPr lang="fr-FR" altLang="en-US" sz="2200" dirty="0" err="1"/>
              <a:t>is</a:t>
            </a:r>
            <a:r>
              <a:rPr lang="fr-FR" altLang="en-US" sz="2200" dirty="0"/>
              <a:t> an </a:t>
            </a:r>
            <a:r>
              <a:rPr lang="fr-FR" altLang="en-US" dirty="0"/>
              <a:t>HBT</a:t>
            </a:r>
          </a:p>
        </p:txBody>
      </p:sp>
      <p:pic>
        <p:nvPicPr>
          <p:cNvPr id="57349" name="Picture 5" descr="singh339p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262563" y="1552575"/>
            <a:ext cx="5334000" cy="4826000"/>
          </a:xfr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6246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BE89F2-64FA-4158-A8A5-D015B5C2DF15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fr-FR" altLang="en-US" sz="1000"/>
          </a:p>
        </p:txBody>
      </p:sp>
      <p:graphicFrame>
        <p:nvGraphicFramePr>
          <p:cNvPr id="62470" name="Object 7"/>
          <p:cNvGraphicFramePr>
            <a:graphicFrameLocks noChangeAspect="1"/>
          </p:cNvGraphicFramePr>
          <p:nvPr/>
        </p:nvGraphicFramePr>
        <p:xfrm>
          <a:off x="8686800" y="6205538"/>
          <a:ext cx="1231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31366" imgH="241195" progId="Equation.3">
                  <p:embed/>
                </p:oleObj>
              </mc:Choice>
              <mc:Fallback>
                <p:oleObj name="Equation" r:id="rId3" imgW="1231366" imgH="241195" progId="Equation.3">
                  <p:embed/>
                  <p:pic>
                    <p:nvPicPr>
                      <p:cNvPr id="6247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6205538"/>
                        <a:ext cx="1231900" cy="241300"/>
                      </a:xfrm>
                      <a:prstGeom prst="rect">
                        <a:avLst/>
                      </a:prstGeom>
                      <a:solidFill>
                        <a:srgbClr val="E9D7D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476251"/>
            <a:ext cx="7543800" cy="7778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altLang="en-US" sz="3000" dirty="0" err="1"/>
              <a:t>Heterojunction</a:t>
            </a:r>
            <a:r>
              <a:rPr lang="fr-FR" altLang="en-US" sz="3000" dirty="0"/>
              <a:t> </a:t>
            </a:r>
            <a:r>
              <a:rPr lang="fr-FR" altLang="en-US" sz="3000" dirty="0" err="1"/>
              <a:t>Bipolar</a:t>
            </a:r>
            <a:r>
              <a:rPr lang="fr-FR" altLang="en-US" sz="3000" dirty="0"/>
              <a:t> Transistor</a:t>
            </a:r>
            <a:br>
              <a:rPr lang="fr-FR" altLang="en-US" sz="3000" dirty="0"/>
            </a:br>
            <a:endParaRPr lang="fr-FR" altLang="en-US" sz="30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EE2470B-89F9-4AED-8B25-5867F82002B1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fr-FR" altLang="en-US" sz="1000"/>
          </a:p>
        </p:txBody>
      </p:sp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4230179" y="381001"/>
            <a:ext cx="3514725" cy="1439863"/>
          </a:xfrm>
          <a:prstGeom prst="rect">
            <a:avLst/>
          </a:prstGeom>
          <a:solidFill>
            <a:srgbClr val="FF99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en-US" sz="1600" b="1" dirty="0" err="1">
                <a:latin typeface="Calibri" panose="020F0502020204030204" pitchFamily="34" charset="0"/>
              </a:rPr>
              <a:t>Requirements</a:t>
            </a:r>
            <a:r>
              <a:rPr lang="fr-FR" altLang="en-US" sz="1600" b="1" dirty="0">
                <a:latin typeface="Calibri" panose="020F0502020204030204" pitchFamily="34" charset="0"/>
              </a:rPr>
              <a:t> for a </a:t>
            </a:r>
            <a:r>
              <a:rPr lang="fr-FR" altLang="en-US" sz="1600" b="1" dirty="0" err="1">
                <a:latin typeface="Calibri" panose="020F0502020204030204" pitchFamily="34" charset="0"/>
              </a:rPr>
              <a:t>bipolar</a:t>
            </a:r>
            <a:r>
              <a:rPr lang="fr-FR" altLang="en-US" sz="1600" b="1" dirty="0">
                <a:latin typeface="Calibri" panose="020F0502020204030204" pitchFamily="34" charset="0"/>
              </a:rPr>
              <a:t> </a:t>
            </a:r>
            <a:r>
              <a:rPr lang="fr-FR" altLang="en-US" sz="1600" b="1" dirty="0" err="1">
                <a:latin typeface="Calibri" panose="020F0502020204030204" pitchFamily="34" charset="0"/>
              </a:rPr>
              <a:t>device</a:t>
            </a:r>
            <a:endParaRPr lang="fr-FR" altLang="en-US" sz="1600" b="1" dirty="0">
              <a:latin typeface="Calibri" panose="020F0502020204030204" pitchFamily="34" charset="0"/>
            </a:endParaRPr>
          </a:p>
          <a:p>
            <a:pPr lvl="2">
              <a:spcBef>
                <a:spcPct val="50000"/>
              </a:spcBef>
              <a:buClrTx/>
              <a:buSzTx/>
              <a:buFontTx/>
              <a:buChar char="•"/>
            </a:pPr>
            <a:r>
              <a:rPr lang="fr-FR" altLang="en-US" sz="1600" dirty="0">
                <a:latin typeface="Calibri" panose="020F0502020204030204" pitchFamily="34" charset="0"/>
              </a:rPr>
              <a:t>High gain</a:t>
            </a:r>
          </a:p>
          <a:p>
            <a:pPr lvl="2">
              <a:spcBef>
                <a:spcPct val="50000"/>
              </a:spcBef>
              <a:buClrTx/>
              <a:buSzTx/>
              <a:buFontTx/>
              <a:buChar char="•"/>
            </a:pPr>
            <a:r>
              <a:rPr lang="fr-FR" altLang="en-US" sz="1600" dirty="0">
                <a:latin typeface="Calibri" panose="020F0502020204030204" pitchFamily="34" charset="0"/>
              </a:rPr>
              <a:t>High </a:t>
            </a:r>
            <a:r>
              <a:rPr lang="fr-FR" altLang="en-US" sz="1600" dirty="0" err="1">
                <a:latin typeface="Calibri" panose="020F0502020204030204" pitchFamily="34" charset="0"/>
              </a:rPr>
              <a:t>emitter</a:t>
            </a:r>
            <a:r>
              <a:rPr lang="fr-FR" altLang="en-US" sz="1600" dirty="0">
                <a:latin typeface="Calibri" panose="020F0502020204030204" pitchFamily="34" charset="0"/>
              </a:rPr>
              <a:t> </a:t>
            </a:r>
            <a:r>
              <a:rPr lang="fr-FR" altLang="en-US" sz="1600" dirty="0" err="1">
                <a:latin typeface="Calibri" panose="020F0502020204030204" pitchFamily="34" charset="0"/>
              </a:rPr>
              <a:t>efficiency</a:t>
            </a:r>
            <a:endParaRPr lang="fr-FR" altLang="en-US" sz="1600" dirty="0">
              <a:latin typeface="Calibri" panose="020F0502020204030204" pitchFamily="34" charset="0"/>
            </a:endParaRPr>
          </a:p>
          <a:p>
            <a:pPr lvl="2">
              <a:spcBef>
                <a:spcPct val="50000"/>
              </a:spcBef>
              <a:buClrTx/>
              <a:buSzTx/>
              <a:buFontTx/>
              <a:buChar char="•"/>
            </a:pPr>
            <a:r>
              <a:rPr lang="fr-FR" altLang="en-US" sz="1600" dirty="0">
                <a:latin typeface="Calibri" panose="020F0502020204030204" pitchFamily="34" charset="0"/>
              </a:rPr>
              <a:t>High speed</a:t>
            </a:r>
            <a:endParaRPr lang="fr-FR" altLang="en-US" sz="2400" dirty="0">
              <a:latin typeface="Calibri" panose="020F0502020204030204" pitchFamily="34" charset="0"/>
            </a:endParaRPr>
          </a:p>
        </p:txBody>
      </p:sp>
      <p:sp>
        <p:nvSpPr>
          <p:cNvPr id="63492" name="Text Box 3"/>
          <p:cNvSpPr txBox="1">
            <a:spLocks noChangeArrowheads="1"/>
          </p:cNvSpPr>
          <p:nvPr/>
        </p:nvSpPr>
        <p:spPr bwMode="auto">
          <a:xfrm>
            <a:off x="4333875" y="1922071"/>
            <a:ext cx="3320268" cy="36933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b="1" dirty="0" err="1">
                <a:latin typeface="Calibri" panose="020F0502020204030204" pitchFamily="34" charset="0"/>
              </a:rPr>
              <a:t>Demands</a:t>
            </a:r>
            <a:r>
              <a:rPr lang="fr-FR" altLang="en-US" sz="1800" b="1" dirty="0">
                <a:latin typeface="Calibri" panose="020F0502020204030204" pitchFamily="34" charset="0"/>
              </a:rPr>
              <a:t> and </a:t>
            </a:r>
            <a:r>
              <a:rPr lang="fr-FR" altLang="en-US" sz="1800" b="1" dirty="0" err="1">
                <a:latin typeface="Calibri" panose="020F0502020204030204" pitchFamily="34" charset="0"/>
              </a:rPr>
              <a:t>Problems</a:t>
            </a:r>
            <a:r>
              <a:rPr lang="fr-FR" altLang="en-US" sz="1800" b="1" dirty="0">
                <a:latin typeface="Calibri" panose="020F0502020204030204" pitchFamily="34" charset="0"/>
              </a:rPr>
              <a:t> for a BJT</a:t>
            </a:r>
          </a:p>
        </p:txBody>
      </p:sp>
      <p:sp>
        <p:nvSpPr>
          <p:cNvPr id="63493" name="Text Box 4"/>
          <p:cNvSpPr txBox="1">
            <a:spLocks noChangeArrowheads="1"/>
          </p:cNvSpPr>
          <p:nvPr/>
        </p:nvSpPr>
        <p:spPr bwMode="auto">
          <a:xfrm>
            <a:off x="2851027" y="2487614"/>
            <a:ext cx="1364476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dirty="0" err="1">
                <a:latin typeface="Calibri" panose="020F0502020204030204" pitchFamily="34" charset="0"/>
              </a:rPr>
              <a:t>Demands</a:t>
            </a:r>
            <a:endParaRPr lang="fr-FR" altLang="en-US" dirty="0">
              <a:latin typeface="Calibri" panose="020F0502020204030204" pitchFamily="34" charset="0"/>
            </a:endParaRPr>
          </a:p>
        </p:txBody>
      </p:sp>
      <p:sp>
        <p:nvSpPr>
          <p:cNvPr id="63494" name="Text Box 5"/>
          <p:cNvSpPr txBox="1">
            <a:spLocks noChangeArrowheads="1"/>
          </p:cNvSpPr>
          <p:nvPr/>
        </p:nvSpPr>
        <p:spPr bwMode="auto">
          <a:xfrm>
            <a:off x="7788152" y="2446339"/>
            <a:ext cx="1346844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dirty="0" err="1">
                <a:latin typeface="Calibri" panose="020F0502020204030204" pitchFamily="34" charset="0"/>
              </a:rPr>
              <a:t>Problems</a:t>
            </a:r>
            <a:endParaRPr lang="fr-FR" altLang="en-US" dirty="0">
              <a:latin typeface="Calibri" panose="020F0502020204030204" pitchFamily="34" charset="0"/>
            </a:endParaRPr>
          </a:p>
        </p:txBody>
      </p:sp>
      <p:sp>
        <p:nvSpPr>
          <p:cNvPr id="63495" name="Text Box 6"/>
          <p:cNvSpPr txBox="1">
            <a:spLocks noChangeArrowheads="1"/>
          </p:cNvSpPr>
          <p:nvPr/>
        </p:nvSpPr>
        <p:spPr bwMode="auto">
          <a:xfrm>
            <a:off x="2475324" y="3276600"/>
            <a:ext cx="2198038" cy="369332"/>
          </a:xfrm>
          <a:prstGeom prst="rect">
            <a:avLst/>
          </a:prstGeom>
          <a:solidFill>
            <a:srgbClr val="FF99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dirty="0">
                <a:latin typeface="Calibri" panose="020F0502020204030204" pitchFamily="34" charset="0"/>
              </a:rPr>
              <a:t>Heavy </a:t>
            </a:r>
            <a:r>
              <a:rPr lang="fr-FR" altLang="en-US" sz="1800" dirty="0" err="1">
                <a:latin typeface="Calibri" panose="020F0502020204030204" pitchFamily="34" charset="0"/>
              </a:rPr>
              <a:t>emitter</a:t>
            </a:r>
            <a:r>
              <a:rPr lang="fr-FR" altLang="en-US" sz="1800" dirty="0">
                <a:latin typeface="Calibri" panose="020F0502020204030204" pitchFamily="34" charset="0"/>
              </a:rPr>
              <a:t> doping</a:t>
            </a:r>
          </a:p>
        </p:txBody>
      </p:sp>
      <p:sp>
        <p:nvSpPr>
          <p:cNvPr id="63496" name="Text Box 7"/>
          <p:cNvSpPr txBox="1">
            <a:spLocks noChangeArrowheads="1"/>
          </p:cNvSpPr>
          <p:nvPr/>
        </p:nvSpPr>
        <p:spPr bwMode="auto">
          <a:xfrm>
            <a:off x="7315201" y="3160714"/>
            <a:ext cx="2741240" cy="646331"/>
          </a:xfrm>
          <a:prstGeom prst="rect">
            <a:avLst/>
          </a:prstGeom>
          <a:solidFill>
            <a:srgbClr val="FF99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dirty="0" err="1">
                <a:latin typeface="Calibri" panose="020F0502020204030204" pitchFamily="34" charset="0"/>
              </a:rPr>
              <a:t>Bandgap</a:t>
            </a:r>
            <a:r>
              <a:rPr lang="fr-FR" altLang="en-US" sz="1800" dirty="0">
                <a:latin typeface="Calibri" panose="020F0502020204030204" pitchFamily="34" charset="0"/>
              </a:rPr>
              <a:t> </a:t>
            </a:r>
            <a:r>
              <a:rPr lang="fr-FR" altLang="en-US" sz="1800" dirty="0" err="1">
                <a:latin typeface="Calibri" panose="020F0502020204030204" pitchFamily="34" charset="0"/>
              </a:rPr>
              <a:t>shrinkage</a:t>
            </a:r>
            <a:r>
              <a:rPr lang="fr-FR" altLang="en-US" sz="1800" dirty="0">
                <a:latin typeface="Calibri" panose="020F0502020204030204" pitchFamily="34" charset="0"/>
              </a:rPr>
              <a:t> </a:t>
            </a:r>
            <a:r>
              <a:rPr lang="fr-FR" altLang="en-US" sz="1800" dirty="0" err="1">
                <a:latin typeface="Calibri" panose="020F0502020204030204" pitchFamily="34" charset="0"/>
              </a:rPr>
              <a:t>causing</a:t>
            </a:r>
            <a:r>
              <a:rPr lang="fr-FR" altLang="en-US" sz="1800" dirty="0">
                <a:latin typeface="Calibri" panose="020F0502020204030204" pitchFamily="34" charset="0"/>
              </a:rPr>
              <a:t> base injection</a:t>
            </a:r>
          </a:p>
        </p:txBody>
      </p:sp>
      <p:sp>
        <p:nvSpPr>
          <p:cNvPr id="63497" name="Text Box 8"/>
          <p:cNvSpPr txBox="1">
            <a:spLocks noChangeArrowheads="1"/>
          </p:cNvSpPr>
          <p:nvPr/>
        </p:nvSpPr>
        <p:spPr bwMode="auto">
          <a:xfrm>
            <a:off x="2536717" y="4013201"/>
            <a:ext cx="2062683" cy="646331"/>
          </a:xfrm>
          <a:prstGeom prst="rect">
            <a:avLst/>
          </a:prstGeom>
          <a:solidFill>
            <a:srgbClr val="FF99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dirty="0" err="1">
                <a:latin typeface="Calibri" panose="020F0502020204030204" pitchFamily="34" charset="0"/>
              </a:rPr>
              <a:t>Low</a:t>
            </a:r>
            <a:r>
              <a:rPr lang="fr-FR" altLang="en-US" sz="1800" dirty="0">
                <a:latin typeface="Calibri" panose="020F0502020204030204" pitchFamily="34" charset="0"/>
              </a:rPr>
              <a:t> base doping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dirty="0">
                <a:latin typeface="Calibri" panose="020F0502020204030204" pitchFamily="34" charset="0"/>
              </a:rPr>
              <a:t>Narrow base </a:t>
            </a:r>
            <a:r>
              <a:rPr lang="fr-FR" altLang="en-US" sz="1800" dirty="0" err="1">
                <a:latin typeface="Calibri" panose="020F0502020204030204" pitchFamily="34" charset="0"/>
              </a:rPr>
              <a:t>width</a:t>
            </a:r>
            <a:endParaRPr lang="fr-FR" altLang="en-US" sz="1800" dirty="0">
              <a:latin typeface="Calibri" panose="020F0502020204030204" pitchFamily="34" charset="0"/>
            </a:endParaRPr>
          </a:p>
        </p:txBody>
      </p:sp>
      <p:sp>
        <p:nvSpPr>
          <p:cNvPr id="63498" name="Text Box 9"/>
          <p:cNvSpPr txBox="1">
            <a:spLocks noChangeArrowheads="1"/>
          </p:cNvSpPr>
          <p:nvPr/>
        </p:nvSpPr>
        <p:spPr bwMode="auto">
          <a:xfrm>
            <a:off x="7531101" y="4151313"/>
            <a:ext cx="2082621" cy="369332"/>
          </a:xfrm>
          <a:prstGeom prst="rect">
            <a:avLst/>
          </a:prstGeom>
          <a:solidFill>
            <a:srgbClr val="FF99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dirty="0">
                <a:latin typeface="Calibri" panose="020F0502020204030204" pitchFamily="34" charset="0"/>
              </a:rPr>
              <a:t>High base </a:t>
            </a:r>
            <a:r>
              <a:rPr lang="fr-FR" altLang="en-US" sz="1800" dirty="0" err="1">
                <a:latin typeface="Calibri" panose="020F0502020204030204" pitchFamily="34" charset="0"/>
              </a:rPr>
              <a:t>resistance</a:t>
            </a:r>
            <a:endParaRPr lang="fr-FR" altLang="en-US" sz="1800" dirty="0">
              <a:latin typeface="Calibri" panose="020F0502020204030204" pitchFamily="34" charset="0"/>
            </a:endParaRPr>
          </a:p>
        </p:txBody>
      </p:sp>
      <p:sp>
        <p:nvSpPr>
          <p:cNvPr id="63499" name="Line 10"/>
          <p:cNvSpPr>
            <a:spLocks noChangeShapeType="1"/>
          </p:cNvSpPr>
          <p:nvPr/>
        </p:nvSpPr>
        <p:spPr bwMode="auto">
          <a:xfrm>
            <a:off x="4714875" y="3475038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0" name="Line 11"/>
          <p:cNvSpPr>
            <a:spLocks noChangeShapeType="1"/>
          </p:cNvSpPr>
          <p:nvPr/>
        </p:nvSpPr>
        <p:spPr bwMode="auto">
          <a:xfrm>
            <a:off x="4486275" y="4346575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1" name="Line 12"/>
          <p:cNvSpPr>
            <a:spLocks noChangeShapeType="1"/>
          </p:cNvSpPr>
          <p:nvPr/>
        </p:nvSpPr>
        <p:spPr bwMode="auto">
          <a:xfrm>
            <a:off x="5629275" y="2289175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2" name="Line 13"/>
          <p:cNvSpPr>
            <a:spLocks noChangeShapeType="1"/>
          </p:cNvSpPr>
          <p:nvPr/>
        </p:nvSpPr>
        <p:spPr bwMode="auto">
          <a:xfrm>
            <a:off x="6238875" y="2289175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3" name="Text Box 14"/>
          <p:cNvSpPr txBox="1">
            <a:spLocks noChangeArrowheads="1"/>
          </p:cNvSpPr>
          <p:nvPr/>
        </p:nvSpPr>
        <p:spPr bwMode="auto">
          <a:xfrm>
            <a:off x="3189602" y="4751389"/>
            <a:ext cx="5658537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dirty="0">
                <a:latin typeface="Calibri" panose="020F0502020204030204" pitchFamily="34" charset="0"/>
              </a:rPr>
              <a:t>Solution: </a:t>
            </a:r>
            <a:r>
              <a:rPr lang="fr-FR" altLang="en-US" dirty="0" err="1">
                <a:latin typeface="Calibri" panose="020F0502020204030204" pitchFamily="34" charset="0"/>
              </a:rPr>
              <a:t>Heterojunction</a:t>
            </a:r>
            <a:r>
              <a:rPr lang="fr-FR" altLang="en-US" dirty="0">
                <a:latin typeface="Calibri" panose="020F0502020204030204" pitchFamily="34" charset="0"/>
              </a:rPr>
              <a:t> </a:t>
            </a:r>
            <a:r>
              <a:rPr lang="fr-FR" altLang="en-US" dirty="0" err="1">
                <a:latin typeface="Calibri" panose="020F0502020204030204" pitchFamily="34" charset="0"/>
              </a:rPr>
              <a:t>Bipolar</a:t>
            </a:r>
            <a:r>
              <a:rPr lang="fr-FR" altLang="en-US" dirty="0">
                <a:latin typeface="Calibri" panose="020F0502020204030204" pitchFamily="34" charset="0"/>
              </a:rPr>
              <a:t> Transistors</a:t>
            </a:r>
          </a:p>
        </p:txBody>
      </p:sp>
      <p:sp>
        <p:nvSpPr>
          <p:cNvPr id="63504" name="Text Box 15"/>
          <p:cNvSpPr txBox="1">
            <a:spLocks noChangeArrowheads="1"/>
          </p:cNvSpPr>
          <p:nvPr/>
        </p:nvSpPr>
        <p:spPr bwMode="auto">
          <a:xfrm>
            <a:off x="2185306" y="5641976"/>
            <a:ext cx="7726238" cy="830997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en-US" sz="1600" dirty="0" err="1">
                <a:latin typeface="Calibri" panose="020F0502020204030204" pitchFamily="34" charset="0"/>
              </a:rPr>
              <a:t>Emitter</a:t>
            </a:r>
            <a:r>
              <a:rPr lang="fr-FR" altLang="en-US" sz="1600" dirty="0">
                <a:latin typeface="Calibri" panose="020F0502020204030204" pitchFamily="34" charset="0"/>
              </a:rPr>
              <a:t> </a:t>
            </a:r>
            <a:r>
              <a:rPr lang="fr-FR" altLang="en-US" sz="1600" dirty="0" err="1">
                <a:latin typeface="Calibri" panose="020F0502020204030204" pitchFamily="34" charset="0"/>
              </a:rPr>
              <a:t>can</a:t>
            </a:r>
            <a:r>
              <a:rPr lang="fr-FR" altLang="en-US" sz="1600" dirty="0">
                <a:latin typeface="Calibri" panose="020F0502020204030204" pitchFamily="34" charset="0"/>
              </a:rPr>
              <a:t> </a:t>
            </a:r>
            <a:r>
              <a:rPr lang="fr-FR" altLang="en-US" sz="1600" dirty="0" err="1">
                <a:latin typeface="Calibri" panose="020F0502020204030204" pitchFamily="34" charset="0"/>
              </a:rPr>
              <a:t>be</a:t>
            </a:r>
            <a:r>
              <a:rPr lang="fr-FR" altLang="en-US" sz="1600" dirty="0">
                <a:latin typeface="Calibri" panose="020F0502020204030204" pitchFamily="34" charset="0"/>
              </a:rPr>
              <a:t> </a:t>
            </a:r>
            <a:r>
              <a:rPr lang="fr-FR" altLang="en-US" sz="1600" dirty="0" err="1">
                <a:latin typeface="Calibri" panose="020F0502020204030204" pitchFamily="34" charset="0"/>
              </a:rPr>
              <a:t>heavely</a:t>
            </a:r>
            <a:r>
              <a:rPr lang="fr-FR" altLang="en-US" sz="1600" dirty="0">
                <a:latin typeface="Calibri" panose="020F0502020204030204" pitchFamily="34" charset="0"/>
              </a:rPr>
              <a:t> </a:t>
            </a:r>
            <a:r>
              <a:rPr lang="fr-FR" altLang="en-US" sz="1600" dirty="0" err="1">
                <a:latin typeface="Calibri" panose="020F0502020204030204" pitchFamily="34" charset="0"/>
              </a:rPr>
              <a:t>doped</a:t>
            </a:r>
            <a:r>
              <a:rPr lang="fr-FR" altLang="en-US" sz="1600" dirty="0">
                <a:latin typeface="Calibri" panose="020F0502020204030204" pitchFamily="34" charset="0"/>
              </a:rPr>
              <a:t> </a:t>
            </a:r>
            <a:r>
              <a:rPr lang="fr-FR" altLang="en-US" sz="1600" dirty="0" err="1">
                <a:latin typeface="Calibri" panose="020F0502020204030204" pitchFamily="34" charset="0"/>
              </a:rPr>
              <a:t>using</a:t>
            </a:r>
            <a:r>
              <a:rPr lang="fr-FR" altLang="en-US" sz="1600" dirty="0">
                <a:latin typeface="Calibri" panose="020F0502020204030204" pitchFamily="34" charset="0"/>
              </a:rPr>
              <a:t> a SC </a:t>
            </a:r>
            <a:r>
              <a:rPr lang="fr-FR" altLang="en-US" sz="1600" dirty="0" err="1">
                <a:latin typeface="Calibri" panose="020F0502020204030204" pitchFamily="34" charset="0"/>
              </a:rPr>
              <a:t>with</a:t>
            </a:r>
            <a:r>
              <a:rPr lang="fr-FR" altLang="en-US" sz="1600" dirty="0">
                <a:latin typeface="Calibri" panose="020F0502020204030204" pitchFamily="34" charset="0"/>
              </a:rPr>
              <a:t> </a:t>
            </a:r>
            <a:r>
              <a:rPr lang="fr-FR" altLang="en-US" sz="1600" dirty="0" err="1">
                <a:latin typeface="Calibri" panose="020F0502020204030204" pitchFamily="34" charset="0"/>
              </a:rPr>
              <a:t>Eg</a:t>
            </a:r>
            <a:r>
              <a:rPr lang="fr-FR" altLang="en-US" sz="1600" dirty="0">
                <a:latin typeface="Calibri" panose="020F0502020204030204" pitchFamily="34" charset="0"/>
              </a:rPr>
              <a:t> </a:t>
            </a:r>
            <a:r>
              <a:rPr lang="fr-FR" altLang="en-US" sz="1600" dirty="0" err="1">
                <a:latin typeface="Calibri" panose="020F0502020204030204" pitchFamily="34" charset="0"/>
              </a:rPr>
              <a:t>larger</a:t>
            </a:r>
            <a:r>
              <a:rPr lang="fr-FR" altLang="en-US" sz="1600" dirty="0">
                <a:latin typeface="Calibri" panose="020F0502020204030204" pitchFamily="34" charset="0"/>
              </a:rPr>
              <a:t> </a:t>
            </a:r>
            <a:r>
              <a:rPr lang="fr-FR" altLang="en-US" sz="1600" dirty="0" err="1">
                <a:latin typeface="Calibri" panose="020F0502020204030204" pitchFamily="34" charset="0"/>
              </a:rPr>
              <a:t>than</a:t>
            </a:r>
            <a:r>
              <a:rPr lang="fr-FR" altLang="en-US" sz="1600" dirty="0">
                <a:latin typeface="Calibri" panose="020F0502020204030204" pitchFamily="34" charset="0"/>
              </a:rPr>
              <a:t> the base </a:t>
            </a:r>
            <a:r>
              <a:rPr lang="fr-FR" altLang="en-US" sz="1600" dirty="0" err="1">
                <a:latin typeface="Calibri" panose="020F0502020204030204" pitchFamily="34" charset="0"/>
              </a:rPr>
              <a:t>semiconductor</a:t>
            </a:r>
            <a:endParaRPr lang="fr-FR" altLang="en-US" sz="16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en-US" sz="1600" dirty="0">
                <a:latin typeface="Calibri" panose="020F0502020204030204" pitchFamily="34" charset="0"/>
              </a:rPr>
              <a:t>Base </a:t>
            </a:r>
            <a:r>
              <a:rPr lang="fr-FR" altLang="en-US" sz="1600" dirty="0" err="1">
                <a:latin typeface="Calibri" panose="020F0502020204030204" pitchFamily="34" charset="0"/>
              </a:rPr>
              <a:t>can</a:t>
            </a:r>
            <a:r>
              <a:rPr lang="fr-FR" altLang="en-US" sz="1600" dirty="0">
                <a:latin typeface="Calibri" panose="020F0502020204030204" pitchFamily="34" charset="0"/>
              </a:rPr>
              <a:t> </a:t>
            </a:r>
            <a:r>
              <a:rPr lang="fr-FR" altLang="en-US" sz="1600" dirty="0" err="1">
                <a:latin typeface="Calibri" panose="020F0502020204030204" pitchFamily="34" charset="0"/>
              </a:rPr>
              <a:t>be</a:t>
            </a:r>
            <a:r>
              <a:rPr lang="fr-FR" altLang="en-US" sz="1600" dirty="0">
                <a:latin typeface="Calibri" panose="020F0502020204030204" pitchFamily="34" charset="0"/>
              </a:rPr>
              <a:t> </a:t>
            </a:r>
            <a:r>
              <a:rPr lang="fr-FR" altLang="en-US" sz="1600" dirty="0" err="1">
                <a:latin typeface="Calibri" panose="020F0502020204030204" pitchFamily="34" charset="0"/>
              </a:rPr>
              <a:t>heavely</a:t>
            </a:r>
            <a:r>
              <a:rPr lang="fr-FR" altLang="en-US" sz="1600" dirty="0">
                <a:latin typeface="Calibri" panose="020F0502020204030204" pitchFamily="34" charset="0"/>
              </a:rPr>
              <a:t> </a:t>
            </a:r>
            <a:r>
              <a:rPr lang="fr-FR" altLang="en-US" sz="1600" dirty="0" err="1">
                <a:latin typeface="Calibri" panose="020F0502020204030204" pitchFamily="34" charset="0"/>
              </a:rPr>
              <a:t>doped</a:t>
            </a:r>
            <a:r>
              <a:rPr lang="fr-FR" altLang="en-US" sz="1600">
                <a:latin typeface="Calibri" panose="020F0502020204030204" pitchFamily="34" charset="0"/>
              </a:rPr>
              <a:t> and </a:t>
            </a:r>
            <a:r>
              <a:rPr lang="fr-FR" altLang="en-US" sz="1600" dirty="0" err="1">
                <a:latin typeface="Calibri" panose="020F0502020204030204" pitchFamily="34" charset="0"/>
              </a:rPr>
              <a:t>be</a:t>
            </a:r>
            <a:r>
              <a:rPr lang="fr-FR" altLang="en-US" sz="1600" dirty="0">
                <a:latin typeface="Calibri" panose="020F0502020204030204" pitchFamily="34" charset="0"/>
              </a:rPr>
              <a:t> made </a:t>
            </a:r>
            <a:r>
              <a:rPr lang="fr-FR" altLang="en-US" sz="1600" dirty="0" err="1">
                <a:latin typeface="Calibri" panose="020F0502020204030204" pitchFamily="34" charset="0"/>
              </a:rPr>
              <a:t>narrow</a:t>
            </a:r>
            <a:r>
              <a:rPr lang="fr-FR" altLang="en-US" sz="1600" dirty="0">
                <a:latin typeface="Calibri" panose="020F0502020204030204" pitchFamily="34" charset="0"/>
              </a:rPr>
              <a:t> </a:t>
            </a:r>
            <a:r>
              <a:rPr lang="fr-FR" altLang="en-US" sz="1600" dirty="0" err="1">
                <a:latin typeface="Calibri" panose="020F0502020204030204" pitchFamily="34" charset="0"/>
              </a:rPr>
              <a:t>without</a:t>
            </a:r>
            <a:r>
              <a:rPr lang="fr-FR" altLang="en-US" sz="1600" dirty="0">
                <a:latin typeface="Calibri" panose="020F0502020204030204" pitchFamily="34" charset="0"/>
              </a:rPr>
              <a:t> </a:t>
            </a:r>
            <a:r>
              <a:rPr lang="fr-FR" altLang="en-US" sz="1600" dirty="0" err="1">
                <a:latin typeface="Calibri" panose="020F0502020204030204" pitchFamily="34" charset="0"/>
              </a:rPr>
              <a:t>increasing</a:t>
            </a:r>
            <a:r>
              <a:rPr lang="fr-FR" altLang="en-US" sz="1600" dirty="0">
                <a:latin typeface="Calibri" panose="020F0502020204030204" pitchFamily="34" charset="0"/>
              </a:rPr>
              <a:t> base </a:t>
            </a:r>
            <a:r>
              <a:rPr lang="fr-FR" altLang="en-US" sz="1600" dirty="0" err="1">
                <a:latin typeface="Calibri" panose="020F0502020204030204" pitchFamily="34" charset="0"/>
              </a:rPr>
              <a:t>resistance</a:t>
            </a:r>
            <a:endParaRPr lang="fr-FR" altLang="en-US" sz="16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en-US" sz="1600" dirty="0">
                <a:latin typeface="Calibri" panose="020F0502020204030204" pitchFamily="34" charset="0"/>
              </a:rPr>
              <a:t>Collector </a:t>
            </a:r>
            <a:r>
              <a:rPr lang="fr-FR" altLang="en-US" sz="1600" dirty="0" err="1">
                <a:latin typeface="Calibri" panose="020F0502020204030204" pitchFamily="34" charset="0"/>
              </a:rPr>
              <a:t>can</a:t>
            </a:r>
            <a:r>
              <a:rPr lang="fr-FR" altLang="en-US" sz="1600" dirty="0">
                <a:latin typeface="Calibri" panose="020F0502020204030204" pitchFamily="34" charset="0"/>
              </a:rPr>
              <a:t> </a:t>
            </a:r>
            <a:r>
              <a:rPr lang="fr-FR" altLang="en-US" sz="1600" dirty="0" err="1">
                <a:latin typeface="Calibri" panose="020F0502020204030204" pitchFamily="34" charset="0"/>
              </a:rPr>
              <a:t>be</a:t>
            </a:r>
            <a:r>
              <a:rPr lang="fr-FR" altLang="en-US" sz="1600" dirty="0">
                <a:latin typeface="Calibri" panose="020F0502020204030204" pitchFamily="34" charset="0"/>
              </a:rPr>
              <a:t> </a:t>
            </a:r>
            <a:r>
              <a:rPr lang="fr-FR" altLang="en-US" sz="1600" dirty="0" err="1">
                <a:latin typeface="Calibri" panose="020F0502020204030204" pitchFamily="34" charset="0"/>
              </a:rPr>
              <a:t>chosen</a:t>
            </a:r>
            <a:r>
              <a:rPr lang="fr-FR" altLang="en-US" sz="1600" dirty="0">
                <a:latin typeface="Calibri" panose="020F0502020204030204" pitchFamily="34" charset="0"/>
              </a:rPr>
              <a:t> </a:t>
            </a:r>
            <a:r>
              <a:rPr lang="fr-FR" altLang="en-US" sz="1600" dirty="0" err="1">
                <a:latin typeface="Calibri" panose="020F0502020204030204" pitchFamily="34" charset="0"/>
              </a:rPr>
              <a:t>from</a:t>
            </a:r>
            <a:r>
              <a:rPr lang="fr-FR" altLang="en-US" sz="1600" dirty="0">
                <a:latin typeface="Calibri" panose="020F0502020204030204" pitchFamily="34" charset="0"/>
              </a:rPr>
              <a:t> a </a:t>
            </a:r>
            <a:r>
              <a:rPr lang="fr-FR" altLang="en-US" sz="1600" dirty="0" err="1">
                <a:latin typeface="Calibri" panose="020F0502020204030204" pitchFamily="34" charset="0"/>
              </a:rPr>
              <a:t>material</a:t>
            </a:r>
            <a:r>
              <a:rPr lang="fr-FR" altLang="en-US" sz="1600" dirty="0">
                <a:latin typeface="Calibri" panose="020F0502020204030204" pitchFamily="34" charset="0"/>
              </a:rPr>
              <a:t> to </a:t>
            </a:r>
            <a:r>
              <a:rPr lang="fr-FR" altLang="en-US" sz="1600" dirty="0" err="1">
                <a:latin typeface="Calibri" panose="020F0502020204030204" pitchFamily="34" charset="0"/>
              </a:rPr>
              <a:t>increase</a:t>
            </a:r>
            <a:r>
              <a:rPr lang="fr-FR" altLang="en-US" sz="1600" dirty="0">
                <a:latin typeface="Calibri" panose="020F0502020204030204" pitchFamily="34" charset="0"/>
              </a:rPr>
              <a:t> breakdown voltage</a:t>
            </a:r>
          </a:p>
        </p:txBody>
      </p:sp>
      <p:sp>
        <p:nvSpPr>
          <p:cNvPr id="63505" name="Line 16"/>
          <p:cNvSpPr>
            <a:spLocks noChangeShapeType="1"/>
          </p:cNvSpPr>
          <p:nvPr/>
        </p:nvSpPr>
        <p:spPr bwMode="auto">
          <a:xfrm>
            <a:off x="6019996" y="5257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ZoneTexte 1"/>
          <p:cNvSpPr txBox="1"/>
          <p:nvPr/>
        </p:nvSpPr>
        <p:spPr>
          <a:xfrm>
            <a:off x="8685822" y="548681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(From Singh)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DBEBBD2-773B-4B7F-89C1-50A33D377022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fr-FR" altLang="en-US" sz="1000"/>
          </a:p>
        </p:txBody>
      </p:sp>
      <p:pic>
        <p:nvPicPr>
          <p:cNvPr id="645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196975"/>
            <a:ext cx="82677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Rectangle 6"/>
          <p:cNvSpPr>
            <a:spLocks noChangeArrowheads="1"/>
          </p:cNvSpPr>
          <p:nvPr/>
        </p:nvSpPr>
        <p:spPr bwMode="auto">
          <a:xfrm>
            <a:off x="4511676" y="3328988"/>
            <a:ext cx="1871663" cy="215900"/>
          </a:xfrm>
          <a:prstGeom prst="rect">
            <a:avLst/>
          </a:prstGeom>
          <a:solidFill>
            <a:srgbClr val="FF00FF">
              <a:alpha val="4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xfrm>
            <a:off x="1847850" y="908050"/>
            <a:ext cx="4032250" cy="1073150"/>
          </a:xfrm>
          <a:solidFill>
            <a:schemeClr val="bg1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altLang="en-US" sz="2200" dirty="0"/>
              <a:t>Transistor </a:t>
            </a:r>
            <a:r>
              <a:rPr lang="fr-FR" altLang="en-US" sz="2200" dirty="0" err="1"/>
              <a:t>with</a:t>
            </a:r>
            <a:r>
              <a:rPr lang="fr-FR" altLang="en-US" sz="2200" dirty="0"/>
              <a:t> a </a:t>
            </a:r>
            <a:r>
              <a:rPr lang="fr-FR" altLang="en-US" sz="2200" dirty="0" err="1"/>
              <a:t>Silicon</a:t>
            </a:r>
            <a:r>
              <a:rPr lang="fr-FR" altLang="en-US" sz="2200" dirty="0"/>
              <a:t> – Germanium base</a:t>
            </a:r>
          </a:p>
        </p:txBody>
      </p:sp>
      <p:sp>
        <p:nvSpPr>
          <p:cNvPr id="6758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26F1959-9C41-49F7-95A9-0A9B47D2F621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fr-FR" altLang="en-US" sz="1000"/>
          </a:p>
        </p:txBody>
      </p:sp>
      <p:sp>
        <p:nvSpPr>
          <p:cNvPr id="67588" name="Text Box 17"/>
          <p:cNvSpPr txBox="1">
            <a:spLocks noChangeArrowheads="1"/>
          </p:cNvSpPr>
          <p:nvPr/>
        </p:nvSpPr>
        <p:spPr bwMode="auto">
          <a:xfrm>
            <a:off x="1585344" y="4005263"/>
            <a:ext cx="105406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1" lang="fr-FR" altLang="en-US" sz="1400" dirty="0">
                <a:latin typeface="Calibri" panose="020F0502020204030204" pitchFamily="34" charset="0"/>
              </a:rPr>
              <a:t>Electrons </a:t>
            </a:r>
            <a:r>
              <a:rPr kumimoji="1" lang="fr-FR" altLang="en-US" sz="1400" dirty="0" err="1">
                <a:latin typeface="Calibri" panose="020F0502020204030204" pitchFamily="34" charset="0"/>
              </a:rPr>
              <a:t>density</a:t>
            </a:r>
            <a:endParaRPr kumimoji="1" lang="fr-FR" alt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67589" name="Object 5"/>
          <p:cNvGraphicFramePr>
            <a:graphicFrameLocks noChangeAspect="1"/>
          </p:cNvGraphicFramePr>
          <p:nvPr/>
        </p:nvGraphicFramePr>
        <p:xfrm>
          <a:off x="1992313" y="2205038"/>
          <a:ext cx="37719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171700" imgH="457200" progId="Equation.3">
                  <p:embed/>
                </p:oleObj>
              </mc:Choice>
              <mc:Fallback>
                <p:oleObj r:id="rId2" imgW="2171700" imgH="457200" progId="Equation.3">
                  <p:embed/>
                  <p:pic>
                    <p:nvPicPr>
                      <p:cNvPr id="675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2205038"/>
                        <a:ext cx="3771900" cy="793750"/>
                      </a:xfrm>
                      <a:prstGeom prst="rect">
                        <a:avLst/>
                      </a:prstGeom>
                      <a:solidFill>
                        <a:srgbClr val="E9D7D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0" name="Object 6"/>
          <p:cNvGraphicFramePr>
            <a:graphicFrameLocks noChangeAspect="1"/>
          </p:cNvGraphicFramePr>
          <p:nvPr/>
        </p:nvGraphicFramePr>
        <p:xfrm>
          <a:off x="2135189" y="3213101"/>
          <a:ext cx="3305175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17700" imgH="508000" progId="Equation.3">
                  <p:embed/>
                </p:oleObj>
              </mc:Choice>
              <mc:Fallback>
                <p:oleObj name="Equation" r:id="rId4" imgW="1917700" imgH="508000" progId="Equation.3">
                  <p:embed/>
                  <p:pic>
                    <p:nvPicPr>
                      <p:cNvPr id="675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3213101"/>
                        <a:ext cx="3305175" cy="874713"/>
                      </a:xfrm>
                      <a:prstGeom prst="rect">
                        <a:avLst/>
                      </a:prstGeom>
                      <a:solidFill>
                        <a:srgbClr val="E9D7D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59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25539"/>
            <a:ext cx="433705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2" name="Line 8"/>
          <p:cNvSpPr>
            <a:spLocks noChangeShapeType="1"/>
          </p:cNvSpPr>
          <p:nvPr/>
        </p:nvSpPr>
        <p:spPr bwMode="auto">
          <a:xfrm>
            <a:off x="2208213" y="4581526"/>
            <a:ext cx="0" cy="20875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>
            <a:off x="5375275" y="4581526"/>
            <a:ext cx="0" cy="20875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>
            <a:off x="2208213" y="6661150"/>
            <a:ext cx="3167062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7595" name="Line 11"/>
          <p:cNvSpPr>
            <a:spLocks noChangeShapeType="1"/>
          </p:cNvSpPr>
          <p:nvPr/>
        </p:nvSpPr>
        <p:spPr bwMode="auto">
          <a:xfrm>
            <a:off x="2208213" y="6021388"/>
            <a:ext cx="316706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7596" name="Freeform 14"/>
          <p:cNvSpPr>
            <a:spLocks/>
          </p:cNvSpPr>
          <p:nvPr/>
        </p:nvSpPr>
        <p:spPr bwMode="auto">
          <a:xfrm>
            <a:off x="2208213" y="5445126"/>
            <a:ext cx="3167062" cy="576263"/>
          </a:xfrm>
          <a:custGeom>
            <a:avLst/>
            <a:gdLst>
              <a:gd name="T0" fmla="*/ 0 w 1995"/>
              <a:gd name="T1" fmla="*/ 2147483647 h 363"/>
              <a:gd name="T2" fmla="*/ 2147483647 w 1995"/>
              <a:gd name="T3" fmla="*/ 2147483647 h 363"/>
              <a:gd name="T4" fmla="*/ 2147483647 w 1995"/>
              <a:gd name="T5" fmla="*/ 2147483647 h 363"/>
              <a:gd name="T6" fmla="*/ 2147483647 w 1995"/>
              <a:gd name="T7" fmla="*/ 2147483647 h 363"/>
              <a:gd name="T8" fmla="*/ 2147483647 w 1995"/>
              <a:gd name="T9" fmla="*/ 0 h 3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95"/>
              <a:gd name="T16" fmla="*/ 0 h 363"/>
              <a:gd name="T17" fmla="*/ 1995 w 1995"/>
              <a:gd name="T18" fmla="*/ 363 h 3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95" h="363">
                <a:moveTo>
                  <a:pt x="0" y="363"/>
                </a:moveTo>
                <a:cubicBezTo>
                  <a:pt x="196" y="348"/>
                  <a:pt x="393" y="333"/>
                  <a:pt x="589" y="318"/>
                </a:cubicBezTo>
                <a:cubicBezTo>
                  <a:pt x="785" y="303"/>
                  <a:pt x="967" y="310"/>
                  <a:pt x="1179" y="272"/>
                </a:cubicBezTo>
                <a:cubicBezTo>
                  <a:pt x="1391" y="234"/>
                  <a:pt x="1723" y="136"/>
                  <a:pt x="1859" y="91"/>
                </a:cubicBezTo>
                <a:cubicBezTo>
                  <a:pt x="1995" y="46"/>
                  <a:pt x="1995" y="23"/>
                  <a:pt x="1995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lgDash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7597" name="Text Box 15"/>
          <p:cNvSpPr txBox="1">
            <a:spLocks noChangeArrowheads="1"/>
          </p:cNvSpPr>
          <p:nvPr/>
        </p:nvSpPr>
        <p:spPr bwMode="auto">
          <a:xfrm rot="16200000">
            <a:off x="1540168" y="5516813"/>
            <a:ext cx="805862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fr-FR" altLang="en-US" sz="1600" dirty="0" err="1">
                <a:latin typeface="Calibri" panose="020F0502020204030204" pitchFamily="34" charset="0"/>
              </a:rPr>
              <a:t>emettir</a:t>
            </a:r>
            <a:endParaRPr kumimoji="1" lang="fr-FR" altLang="en-US" sz="1600" dirty="0">
              <a:latin typeface="Calibri" panose="020F0502020204030204" pitchFamily="34" charset="0"/>
            </a:endParaRPr>
          </a:p>
        </p:txBody>
      </p:sp>
      <p:sp>
        <p:nvSpPr>
          <p:cNvPr id="67598" name="Text Box 16"/>
          <p:cNvSpPr txBox="1">
            <a:spLocks noChangeArrowheads="1"/>
          </p:cNvSpPr>
          <p:nvPr/>
        </p:nvSpPr>
        <p:spPr bwMode="auto">
          <a:xfrm rot="5400000">
            <a:off x="5306442" y="5679867"/>
            <a:ext cx="906017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fr-FR" altLang="en-US" sz="1600" dirty="0">
                <a:latin typeface="Calibri" panose="020F0502020204030204" pitchFamily="34" charset="0"/>
              </a:rPr>
              <a:t>collector</a:t>
            </a:r>
          </a:p>
        </p:txBody>
      </p:sp>
      <p:sp>
        <p:nvSpPr>
          <p:cNvPr id="67599" name="Text Box 18"/>
          <p:cNvSpPr txBox="1">
            <a:spLocks noChangeArrowheads="1"/>
          </p:cNvSpPr>
          <p:nvPr/>
        </p:nvSpPr>
        <p:spPr bwMode="auto">
          <a:xfrm>
            <a:off x="3432175" y="4581526"/>
            <a:ext cx="5261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fr-FR" altLang="en-US" sz="1400" dirty="0">
                <a:latin typeface="Calibri" panose="020F0502020204030204" pitchFamily="34" charset="0"/>
              </a:rPr>
              <a:t>base</a:t>
            </a:r>
          </a:p>
        </p:txBody>
      </p:sp>
      <p:sp>
        <p:nvSpPr>
          <p:cNvPr id="67600" name="Text Box 19"/>
          <p:cNvSpPr txBox="1">
            <a:spLocks noChangeArrowheads="1"/>
          </p:cNvSpPr>
          <p:nvPr/>
        </p:nvSpPr>
        <p:spPr bwMode="auto">
          <a:xfrm>
            <a:off x="3195638" y="60420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1" lang="en-US" altLang="en-US">
              <a:latin typeface="Times New Roman" pitchFamily="18" charset="0"/>
            </a:endParaRPr>
          </a:p>
        </p:txBody>
      </p:sp>
      <p:graphicFrame>
        <p:nvGraphicFramePr>
          <p:cNvPr id="67601" name="Object 20"/>
          <p:cNvGraphicFramePr>
            <a:graphicFrameLocks noChangeAspect="1"/>
          </p:cNvGraphicFramePr>
          <p:nvPr/>
        </p:nvGraphicFramePr>
        <p:xfrm>
          <a:off x="3430589" y="6084889"/>
          <a:ext cx="7207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31613" imgH="241195" progId="Equation.3">
                  <p:embed/>
                </p:oleObj>
              </mc:Choice>
              <mc:Fallback>
                <p:oleObj name="Equation" r:id="rId7" imgW="431613" imgH="241195" progId="Equation.3">
                  <p:embed/>
                  <p:pic>
                    <p:nvPicPr>
                      <p:cNvPr id="6760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0589" y="6084889"/>
                        <a:ext cx="72072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2" name="Object 21"/>
          <p:cNvGraphicFramePr>
            <a:graphicFrameLocks noChangeAspect="1"/>
          </p:cNvGraphicFramePr>
          <p:nvPr/>
        </p:nvGraphicFramePr>
        <p:xfrm>
          <a:off x="3295651" y="5373689"/>
          <a:ext cx="99536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96900" imgH="241300" progId="Equation.3">
                  <p:embed/>
                </p:oleObj>
              </mc:Choice>
              <mc:Fallback>
                <p:oleObj name="Equation" r:id="rId9" imgW="596900" imgH="241300" progId="Equation.3">
                  <p:embed/>
                  <p:pic>
                    <p:nvPicPr>
                      <p:cNvPr id="6760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5651" y="5373689"/>
                        <a:ext cx="995363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03" name="Oval 22"/>
          <p:cNvSpPr>
            <a:spLocks noChangeArrowheads="1"/>
          </p:cNvSpPr>
          <p:nvPr/>
        </p:nvSpPr>
        <p:spPr bwMode="auto">
          <a:xfrm>
            <a:off x="3143250" y="1916113"/>
            <a:ext cx="431800" cy="792162"/>
          </a:xfrm>
          <a:prstGeom prst="ellips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7604" name="Oval 23"/>
          <p:cNvSpPr>
            <a:spLocks noChangeArrowheads="1"/>
          </p:cNvSpPr>
          <p:nvPr/>
        </p:nvSpPr>
        <p:spPr bwMode="auto">
          <a:xfrm>
            <a:off x="3359150" y="2997201"/>
            <a:ext cx="431800" cy="792163"/>
          </a:xfrm>
          <a:prstGeom prst="ellips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7605" name="Text Box 24"/>
          <p:cNvSpPr txBox="1">
            <a:spLocks noChangeArrowheads="1"/>
          </p:cNvSpPr>
          <p:nvPr/>
        </p:nvSpPr>
        <p:spPr bwMode="auto">
          <a:xfrm>
            <a:off x="5951538" y="5753100"/>
            <a:ext cx="22163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fr-FR" altLang="en-US" sz="1800" dirty="0" err="1">
                <a:latin typeface="Calibri" panose="020F0502020204030204" pitchFamily="34" charset="0"/>
              </a:rPr>
              <a:t>Improve</a:t>
            </a:r>
            <a:r>
              <a:rPr kumimoji="1" lang="fr-FR" altLang="en-US" sz="1800" dirty="0">
                <a:latin typeface="Calibri" panose="020F0502020204030204" pitchFamily="34" charset="0"/>
              </a:rPr>
              <a:t> gain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fr-FR" altLang="en-US" sz="1800" dirty="0" err="1">
                <a:latin typeface="Calibri" panose="020F0502020204030204" pitchFamily="34" charset="0"/>
              </a:rPr>
              <a:t>Improve</a:t>
            </a:r>
            <a:r>
              <a:rPr kumimoji="1" lang="fr-FR" altLang="en-US" sz="1800" dirty="0">
                <a:latin typeface="Calibri" panose="020F0502020204030204" pitchFamily="34" charset="0"/>
              </a:rPr>
              <a:t> </a:t>
            </a:r>
            <a:r>
              <a:rPr kumimoji="1" lang="fr-FR" altLang="en-US" sz="1800" dirty="0" err="1">
                <a:latin typeface="Calibri" panose="020F0502020204030204" pitchFamily="34" charset="0"/>
              </a:rPr>
              <a:t>transist</a:t>
            </a:r>
            <a:r>
              <a:rPr kumimoji="1" lang="fr-FR" altLang="en-US" sz="1800" dirty="0">
                <a:latin typeface="Calibri" panose="020F0502020204030204" pitchFamily="34" charset="0"/>
              </a:rPr>
              <a:t> time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fr-FR" altLang="en-US" sz="1800" dirty="0" err="1">
                <a:latin typeface="Calibri" panose="020F0502020204030204" pitchFamily="34" charset="0"/>
              </a:rPr>
              <a:t>Increase</a:t>
            </a:r>
            <a:r>
              <a:rPr kumimoji="1" lang="fr-FR" altLang="en-US" sz="1800" dirty="0">
                <a:latin typeface="Calibri" panose="020F0502020204030204" pitchFamily="34" charset="0"/>
              </a:rPr>
              <a:t> </a:t>
            </a:r>
            <a:r>
              <a:rPr kumimoji="1" lang="fr-FR" altLang="en-US" sz="1800" dirty="0" err="1">
                <a:latin typeface="Calibri" panose="020F0502020204030204" pitchFamily="34" charset="0"/>
              </a:rPr>
              <a:t>Early</a:t>
            </a:r>
            <a:r>
              <a:rPr kumimoji="1" lang="fr-FR" altLang="en-US" sz="1800" dirty="0">
                <a:latin typeface="Calibri" panose="020F0502020204030204" pitchFamily="34" charset="0"/>
              </a:rPr>
              <a:t> voltage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765175"/>
            <a:ext cx="7772400" cy="7127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altLang="en-US" sz="3500" dirty="0" err="1"/>
              <a:t>Geometry</a:t>
            </a:r>
            <a:r>
              <a:rPr lang="fr-FR" altLang="en-US" sz="3500" dirty="0"/>
              <a:t> </a:t>
            </a:r>
            <a:r>
              <a:rPr lang="fr-FR" altLang="en-US" sz="3500" dirty="0" err="1"/>
              <a:t>with</a:t>
            </a:r>
            <a:r>
              <a:rPr lang="fr-FR" altLang="en-US" sz="3500" dirty="0"/>
              <a:t> </a:t>
            </a:r>
            <a:r>
              <a:rPr lang="fr-FR" altLang="en-US" sz="3500" dirty="0" err="1"/>
              <a:t>insulating</a:t>
            </a:r>
            <a:r>
              <a:rPr lang="fr-FR" altLang="en-US" sz="3500" dirty="0"/>
              <a:t> </a:t>
            </a:r>
            <a:r>
              <a:rPr lang="fr-FR" altLang="en-US" sz="3500" dirty="0" err="1"/>
              <a:t>oxide</a:t>
            </a:r>
            <a:endParaRPr lang="fr-FR" altLang="en-US" sz="3500" dirty="0"/>
          </a:p>
        </p:txBody>
      </p:sp>
      <p:sp>
        <p:nvSpPr>
          <p:cNvPr id="1331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27884B0-7BBD-4C0D-A744-A476B6DD4461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fr-FR" altLang="en-US" sz="100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2420939"/>
            <a:ext cx="5943600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359150" y="5949951"/>
            <a:ext cx="58293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fr-FR" altLang="en-US" sz="1600">
                <a:latin typeface="Times New Roman" pitchFamily="18" charset="0"/>
              </a:rPr>
              <a:t>Muller et Kamins, « device electronics for IC »,2nd Ed., Wiley, 1986</a:t>
            </a:r>
            <a:br>
              <a:rPr kumimoji="1" lang="fr-FR" altLang="en-US" sz="1600">
                <a:latin typeface="Times New Roman" pitchFamily="18" charset="0"/>
              </a:rPr>
            </a:br>
            <a:endParaRPr kumimoji="1" lang="fr-FR" altLang="en-US" sz="16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altLang="en-US" sz="3500" dirty="0"/>
              <a:t>BJT </a:t>
            </a:r>
            <a:r>
              <a:rPr lang="fr-FR" altLang="en-US" sz="3500" dirty="0" err="1"/>
              <a:t>always</a:t>
            </a:r>
            <a:r>
              <a:rPr lang="fr-FR" altLang="en-US" sz="3500" dirty="0"/>
              <a:t> </a:t>
            </a:r>
            <a:r>
              <a:rPr lang="fr-FR" altLang="en-US" sz="3500" dirty="0" err="1"/>
              <a:t>present</a:t>
            </a:r>
            <a:r>
              <a:rPr lang="fr-FR" altLang="en-US" sz="3500" dirty="0"/>
              <a:t>: </a:t>
            </a:r>
            <a:r>
              <a:rPr lang="fr-FR" altLang="en-US" sz="3500" dirty="0" err="1"/>
              <a:t>why</a:t>
            </a:r>
            <a:r>
              <a:rPr lang="fr-FR" altLang="en-US" sz="3500" dirty="0"/>
              <a:t>?</a:t>
            </a: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en-US" dirty="0"/>
              <a:t>speed</a:t>
            </a:r>
          </a:p>
          <a:p>
            <a:r>
              <a:rPr lang="fr-FR" altLang="en-US" dirty="0" err="1"/>
              <a:t>Low</a:t>
            </a:r>
            <a:r>
              <a:rPr lang="fr-FR" altLang="en-US" dirty="0"/>
              <a:t> noise</a:t>
            </a:r>
          </a:p>
          <a:p>
            <a:r>
              <a:rPr lang="fr-FR" altLang="en-US" dirty="0"/>
              <a:t>High gain</a:t>
            </a:r>
          </a:p>
          <a:p>
            <a:r>
              <a:rPr lang="fr-FR" altLang="en-US" dirty="0" err="1"/>
              <a:t>Low</a:t>
            </a:r>
            <a:r>
              <a:rPr lang="fr-FR" altLang="en-US" dirty="0"/>
              <a:t> output </a:t>
            </a:r>
            <a:r>
              <a:rPr lang="fr-FR" altLang="en-US" dirty="0" err="1"/>
              <a:t>resistance</a:t>
            </a:r>
            <a:endParaRPr lang="fr-FR" altLang="en-US" dirty="0"/>
          </a:p>
          <a:p>
            <a:endParaRPr lang="fr-FR" altLang="en-US" dirty="0"/>
          </a:p>
          <a:p>
            <a:endParaRPr lang="fr-FR" altLang="en-US" dirty="0"/>
          </a:p>
          <a:p>
            <a:pPr lvl="1"/>
            <a:r>
              <a:rPr lang="fr-FR" altLang="en-US" dirty="0" err="1"/>
              <a:t>Still</a:t>
            </a:r>
            <a:r>
              <a:rPr lang="fr-FR" altLang="en-US" dirty="0"/>
              <a:t> </a:t>
            </a:r>
            <a:r>
              <a:rPr lang="fr-FR" altLang="en-US" dirty="0" err="1"/>
              <a:t>present</a:t>
            </a:r>
            <a:r>
              <a:rPr lang="fr-FR" altLang="en-US" dirty="0"/>
              <a:t> in mobile phone ( </a:t>
            </a:r>
            <a:r>
              <a:rPr lang="fr-FR" altLang="en-US" dirty="0" err="1"/>
              <a:t>analog</a:t>
            </a:r>
            <a:r>
              <a:rPr lang="fr-FR" altLang="en-US" dirty="0"/>
              <a:t> part)</a:t>
            </a:r>
          </a:p>
          <a:p>
            <a:pPr lvl="1"/>
            <a:r>
              <a:rPr lang="fr-FR" altLang="en-US" dirty="0" err="1"/>
              <a:t>Low</a:t>
            </a:r>
            <a:r>
              <a:rPr lang="fr-FR" altLang="en-US" dirty="0"/>
              <a:t> </a:t>
            </a:r>
            <a:r>
              <a:rPr lang="fr-FR" altLang="en-US" dirty="0" err="1"/>
              <a:t>density</a:t>
            </a:r>
            <a:r>
              <a:rPr lang="fr-FR" altLang="en-US" dirty="0"/>
              <a:t>, </a:t>
            </a:r>
            <a:r>
              <a:rPr lang="fr-FR" altLang="en-US" dirty="0" err="1"/>
              <a:t>mainly</a:t>
            </a:r>
            <a:r>
              <a:rPr lang="fr-FR" altLang="en-US" dirty="0"/>
              <a:t> in power stage</a:t>
            </a:r>
          </a:p>
          <a:p>
            <a:pPr lvl="1"/>
            <a:r>
              <a:rPr lang="fr-FR" altLang="en-US" dirty="0" err="1"/>
              <a:t>BiCMOS</a:t>
            </a:r>
            <a:endParaRPr lang="en-US" altLang="en-US" dirty="0"/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015E731-03AE-40D8-8761-CF9D38AB7EB5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fr-FR" altLang="en-US" sz="1000"/>
          </a:p>
        </p:txBody>
      </p:sp>
      <p:sp>
        <p:nvSpPr>
          <p:cNvPr id="14341" name="ZoneTexte 6"/>
          <p:cNvSpPr txBox="1">
            <a:spLocks noChangeArrowheads="1"/>
          </p:cNvSpPr>
          <p:nvPr/>
        </p:nvSpPr>
        <p:spPr bwMode="auto">
          <a:xfrm>
            <a:off x="8063496" y="2205039"/>
            <a:ext cx="14879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dirty="0"/>
              <a:t>Analogue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dirty="0"/>
              <a:t>amplifier</a:t>
            </a:r>
            <a:endParaRPr lang="en-US" altLang="en-US" dirty="0"/>
          </a:p>
        </p:txBody>
      </p:sp>
      <p:sp>
        <p:nvSpPr>
          <p:cNvPr id="8" name="Flèche droite 7"/>
          <p:cNvSpPr/>
          <p:nvPr/>
        </p:nvSpPr>
        <p:spPr bwMode="auto">
          <a:xfrm>
            <a:off x="6786563" y="2497139"/>
            <a:ext cx="749300" cy="346075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altLang="en-US" dirty="0" err="1"/>
              <a:t>Working</a:t>
            </a:r>
            <a:r>
              <a:rPr lang="fr-FR" altLang="en-US" dirty="0"/>
              <a:t> </a:t>
            </a:r>
            <a:r>
              <a:rPr lang="fr-FR" altLang="en-US" dirty="0" err="1"/>
              <a:t>principle</a:t>
            </a:r>
            <a:endParaRPr lang="fr-FR" alt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65389" y="1772816"/>
            <a:ext cx="4474840" cy="4027512"/>
          </a:xfrm>
        </p:spPr>
        <p:txBody>
          <a:bodyPr/>
          <a:lstStyle/>
          <a:p>
            <a:r>
              <a:rPr lang="en-US" altLang="en-US" sz="2600" dirty="0"/>
              <a:t>2 PN Junctions with one common region (base)</a:t>
            </a:r>
          </a:p>
          <a:p>
            <a:pPr lvl="1"/>
            <a:r>
              <a:rPr lang="en-US" altLang="en-US" sz="2200" dirty="0"/>
              <a:t>The first Junction (EB) will inject carriers</a:t>
            </a:r>
          </a:p>
          <a:p>
            <a:pPr lvl="1"/>
            <a:r>
              <a:rPr lang="en-US" altLang="en-US" sz="2200" dirty="0"/>
              <a:t>The second one (CB) will collect carriers</a:t>
            </a:r>
          </a:p>
          <a:p>
            <a:r>
              <a:rPr lang="en-US" altLang="en-US" sz="2600" dirty="0"/>
              <a:t>The base must be thin (lower than diffusion length) </a:t>
            </a:r>
          </a:p>
        </p:txBody>
      </p:sp>
      <p:pic>
        <p:nvPicPr>
          <p:cNvPr id="15364" name="Picture 6" descr="ng243p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2360" y="613214"/>
            <a:ext cx="5170040" cy="5745318"/>
          </a:xfrm>
          <a:noFill/>
        </p:spPr>
      </p:pic>
      <p:sp>
        <p:nvSpPr>
          <p:cNvPr id="15365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2FD5A9D-BF52-440F-AF92-F1A121FE40E9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fr-FR" altLang="en-US"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271464" y="2057826"/>
            <a:ext cx="4343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altLang="en-US" sz="2600" dirty="0"/>
              <a:t>Reverse </a:t>
            </a:r>
            <a:r>
              <a:rPr lang="fr-FR" altLang="en-US" sz="2600" dirty="0" err="1"/>
              <a:t>biased</a:t>
            </a:r>
            <a:r>
              <a:rPr lang="fr-FR" altLang="en-US" sz="2600" dirty="0"/>
              <a:t> Junction:</a:t>
            </a:r>
          </a:p>
          <a:p>
            <a:pPr lvl="1">
              <a:lnSpc>
                <a:spcPct val="90000"/>
              </a:lnSpc>
            </a:pPr>
            <a:r>
              <a:rPr lang="fr-FR" altLang="en-US" sz="2200" dirty="0" err="1"/>
              <a:t>Low</a:t>
            </a:r>
            <a:r>
              <a:rPr lang="fr-FR" altLang="en-US" sz="2200" dirty="0"/>
              <a:t> </a:t>
            </a:r>
            <a:r>
              <a:rPr lang="fr-FR" altLang="en-US" sz="2200" dirty="0" err="1"/>
              <a:t>current</a:t>
            </a:r>
            <a:r>
              <a:rPr lang="fr-FR" altLang="en-US" sz="2200" dirty="0"/>
              <a:t> due to </a:t>
            </a:r>
            <a:r>
              <a:rPr lang="fr-FR" altLang="en-US" sz="2200" dirty="0" err="1"/>
              <a:t>empty</a:t>
            </a:r>
            <a:r>
              <a:rPr lang="fr-FR" altLang="en-US" sz="2200" dirty="0"/>
              <a:t> tank , </a:t>
            </a:r>
            <a:r>
              <a:rPr lang="fr-FR" altLang="en-US" sz="2200" dirty="0" err="1"/>
              <a:t>reservoir</a:t>
            </a:r>
            <a:r>
              <a:rPr lang="fr-FR" altLang="en-US" sz="22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By modifying the filling of the tank, we can modulate the collected current (collector)</a:t>
            </a:r>
          </a:p>
          <a:p>
            <a:pPr lvl="1">
              <a:lnSpc>
                <a:spcPct val="90000"/>
              </a:lnSpc>
            </a:pPr>
            <a:r>
              <a:rPr lang="fr-FR" altLang="en-US" sz="2200" dirty="0" err="1"/>
              <a:t>We</a:t>
            </a:r>
            <a:r>
              <a:rPr lang="fr-FR" altLang="en-US" sz="2200" dirty="0"/>
              <a:t> </a:t>
            </a:r>
            <a:r>
              <a:rPr lang="fr-FR" altLang="en-US" sz="2200" dirty="0" err="1"/>
              <a:t>fill</a:t>
            </a:r>
            <a:r>
              <a:rPr lang="fr-FR" altLang="en-US" sz="2200" dirty="0"/>
              <a:t> the </a:t>
            </a:r>
            <a:r>
              <a:rPr lang="fr-FR" altLang="en-US" sz="2200" dirty="0" err="1"/>
              <a:t>reservoir</a:t>
            </a:r>
            <a:r>
              <a:rPr lang="fr-FR" altLang="en-US" sz="2200" dirty="0"/>
              <a:t> ( the base) par a </a:t>
            </a:r>
            <a:r>
              <a:rPr lang="fr-FR" altLang="en-US" sz="2200" dirty="0" err="1"/>
              <a:t>forward</a:t>
            </a:r>
            <a:r>
              <a:rPr lang="fr-FR" altLang="en-US" sz="2200" dirty="0"/>
              <a:t> </a:t>
            </a:r>
            <a:r>
              <a:rPr lang="fr-FR" altLang="en-US" sz="2200" dirty="0" err="1"/>
              <a:t>bias</a:t>
            </a:r>
            <a:r>
              <a:rPr lang="fr-FR" altLang="en-US" sz="2200" dirty="0"/>
              <a:t> of the EB </a:t>
            </a:r>
            <a:r>
              <a:rPr lang="fr-FR" altLang="en-US" sz="2200" dirty="0" err="1"/>
              <a:t>junction</a:t>
            </a:r>
            <a:r>
              <a:rPr lang="fr-FR" altLang="en-US" sz="2200" dirty="0"/>
              <a:t>.</a:t>
            </a:r>
          </a:p>
        </p:txBody>
      </p:sp>
      <p:pic>
        <p:nvPicPr>
          <p:cNvPr id="11269" name="Picture 7" descr="singh290p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9067" y="476672"/>
            <a:ext cx="3880576" cy="6336142"/>
          </a:xfr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1638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11BD79-EA1B-412E-A91B-7CE0FF2C333F}" type="slidenum">
              <a:rPr lang="fr-FR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fr-FR" altLang="en-US" sz="10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2238"/>
            <a:ext cx="7543800" cy="1295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altLang="en-US" dirty="0" err="1"/>
              <a:t>Working</a:t>
            </a:r>
            <a:r>
              <a:rPr lang="fr-FR" altLang="en-US" dirty="0"/>
              <a:t> </a:t>
            </a:r>
            <a:r>
              <a:rPr lang="fr-FR" altLang="en-US" dirty="0" err="1"/>
              <a:t>principle</a:t>
            </a:r>
            <a:endParaRPr lang="fr-FR" alt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té">
  <a:themeElements>
    <a:clrScheme name="Clarté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té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58724</TotalTime>
  <Words>2082</Words>
  <Application>Microsoft Office PowerPoint</Application>
  <PresentationFormat>Grand écran</PresentationFormat>
  <Paragraphs>490</Paragraphs>
  <Slides>57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4</vt:i4>
      </vt:variant>
      <vt:variant>
        <vt:lpstr>Titres des diapositives</vt:lpstr>
      </vt:variant>
      <vt:variant>
        <vt:i4>57</vt:i4>
      </vt:variant>
    </vt:vector>
  </HeadingPairs>
  <TitlesOfParts>
    <vt:vector size="67" baseType="lpstr">
      <vt:lpstr>Arial</vt:lpstr>
      <vt:lpstr>Calibri</vt:lpstr>
      <vt:lpstr>Symbol</vt:lpstr>
      <vt:lpstr>Times New Roman</vt:lpstr>
      <vt:lpstr>Wingdings</vt:lpstr>
      <vt:lpstr>Clarté</vt:lpstr>
      <vt:lpstr>Equation</vt:lpstr>
      <vt:lpstr>Equation.3</vt:lpstr>
      <vt:lpstr>Équation</vt:lpstr>
      <vt:lpstr>MathType 7.0 Equation</vt:lpstr>
      <vt:lpstr>Bipolar Transistor</vt:lpstr>
      <vt:lpstr>Bibliography:</vt:lpstr>
      <vt:lpstr>Plan</vt:lpstr>
      <vt:lpstr>Geometry</vt:lpstr>
      <vt:lpstr>Geometry for IC</vt:lpstr>
      <vt:lpstr>Geometry with insulating oxide</vt:lpstr>
      <vt:lpstr>BJT always present: why?</vt:lpstr>
      <vt:lpstr>Working principle</vt:lpstr>
      <vt:lpstr>Working principle</vt:lpstr>
      <vt:lpstr>Working principle</vt:lpstr>
      <vt:lpstr>Statics characteristics</vt:lpstr>
      <vt:lpstr>Minority carrier distribution in a forward biased npn transistor</vt:lpstr>
      <vt:lpstr>Statics characteristics + simplifying hypotheses</vt:lpstr>
      <vt:lpstr>Current components in the NPN Transistor</vt:lpstr>
      <vt:lpstr>Current components in the NPN Transistor</vt:lpstr>
      <vt:lpstr>Current components in the NPN Transistor</vt:lpstr>
      <vt:lpstr>Current components in the NPN Transistor</vt:lpstr>
      <vt:lpstr>Présentation PowerPoint</vt:lpstr>
      <vt:lpstr>Gummel number concept</vt:lpstr>
      <vt:lpstr>Présentation PowerPoint</vt:lpstr>
      <vt:lpstr>Présentation PowerPoint</vt:lpstr>
      <vt:lpstr>Présentation PowerPoint</vt:lpstr>
      <vt:lpstr>Présentation PowerPoint</vt:lpstr>
      <vt:lpstr>Other modes of operation</vt:lpstr>
      <vt:lpstr>Saturation mode</vt:lpstr>
      <vt:lpstr>Saturation mode</vt:lpstr>
      <vt:lpstr>Nonideal Effects</vt:lpstr>
      <vt:lpstr>Nonideal Effects</vt:lpstr>
      <vt:lpstr>Early effect  /  collector punchthrough</vt:lpstr>
      <vt:lpstr>Early effect  /  base punchthrough</vt:lpstr>
      <vt:lpstr>Early effect  /  base punchthrough</vt:lpstr>
      <vt:lpstr>Base - Collector junction breakdown</vt:lpstr>
      <vt:lpstr>Emitter and Base resistance (effet 3)</vt:lpstr>
      <vt:lpstr>Collector « collapse » for high injection level (effect 1)</vt:lpstr>
      <vt:lpstr>Présentation PowerPoint</vt:lpstr>
      <vt:lpstr>    « crowding effect »</vt:lpstr>
      <vt:lpstr>Bipolar Transistor: a switch ?</vt:lpstr>
      <vt:lpstr>Bipolar Transistor: a switch ?</vt:lpstr>
      <vt:lpstr>Bipolar Transistor: a switch ?</vt:lpstr>
      <vt:lpstr>Bipolar Transistor: a switch ?</vt:lpstr>
      <vt:lpstr>Bipolar Transistor: a switch ?</vt:lpstr>
      <vt:lpstr>Bipolar Transistor: a switch ?</vt:lpstr>
      <vt:lpstr>AC signal : equivalent circuit</vt:lpstr>
      <vt:lpstr>Transistor and ac signal: equivalent circuit</vt:lpstr>
      <vt:lpstr>Présentation PowerPoint</vt:lpstr>
      <vt:lpstr>Transistor and ac signal: equivalent circuit</vt:lpstr>
      <vt:lpstr>Transistor and ac signal: equivalent circuit</vt:lpstr>
      <vt:lpstr>Transistor en ac: schéma équivalent</vt:lpstr>
      <vt:lpstr>Transistor en ac: schéma équivalent</vt:lpstr>
      <vt:lpstr>Heterojunction Bipolar Transistor </vt:lpstr>
      <vt:lpstr>Heterojunction Bipolar Transistor </vt:lpstr>
      <vt:lpstr>Heterojunction Bipolar Transistor </vt:lpstr>
      <vt:lpstr>Heterojunction Bipolar Transistor </vt:lpstr>
      <vt:lpstr>Heterojunction Bipolar Transistor </vt:lpstr>
      <vt:lpstr>Présentation PowerPoint</vt:lpstr>
      <vt:lpstr>Présentation PowerPoint</vt:lpstr>
      <vt:lpstr>Transistor with a Silicon – Germanium base</vt:lpstr>
    </vt:vector>
  </TitlesOfParts>
  <Company>unsa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Transistor Bipolaire</dc:title>
  <dc:creator>esinsa</dc:creator>
  <cp:lastModifiedBy>philippe lorenzini</cp:lastModifiedBy>
  <cp:revision>197</cp:revision>
  <cp:lastPrinted>2021-09-21T06:42:54Z</cp:lastPrinted>
  <dcterms:created xsi:type="dcterms:W3CDTF">2001-08-23T12:31:20Z</dcterms:created>
  <dcterms:modified xsi:type="dcterms:W3CDTF">2022-09-16T11:10:32Z</dcterms:modified>
</cp:coreProperties>
</file>